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56"/>
  </p:notesMasterIdLst>
  <p:sldIdLst>
    <p:sldId id="256" r:id="rId2"/>
    <p:sldId id="281" r:id="rId3"/>
    <p:sldId id="282" r:id="rId4"/>
    <p:sldId id="257" r:id="rId5"/>
    <p:sldId id="279" r:id="rId6"/>
    <p:sldId id="258" r:id="rId7"/>
    <p:sldId id="280" r:id="rId8"/>
    <p:sldId id="291" r:id="rId9"/>
    <p:sldId id="292" r:id="rId10"/>
    <p:sldId id="285" r:id="rId11"/>
    <p:sldId id="284" r:id="rId12"/>
    <p:sldId id="286" r:id="rId13"/>
    <p:sldId id="314" r:id="rId14"/>
    <p:sldId id="287" r:id="rId15"/>
    <p:sldId id="276" r:id="rId16"/>
    <p:sldId id="288" r:id="rId17"/>
    <p:sldId id="289" r:id="rId18"/>
    <p:sldId id="278" r:id="rId19"/>
    <p:sldId id="277" r:id="rId20"/>
    <p:sldId id="270" r:id="rId21"/>
    <p:sldId id="261" r:id="rId22"/>
    <p:sldId id="266" r:id="rId23"/>
    <p:sldId id="267" r:id="rId24"/>
    <p:sldId id="268" r:id="rId25"/>
    <p:sldId id="269" r:id="rId26"/>
    <p:sldId id="272" r:id="rId27"/>
    <p:sldId id="296" r:id="rId28"/>
    <p:sldId id="297" r:id="rId29"/>
    <p:sldId id="298" r:id="rId30"/>
    <p:sldId id="299" r:id="rId31"/>
    <p:sldId id="300" r:id="rId32"/>
    <p:sldId id="301" r:id="rId33"/>
    <p:sldId id="302" r:id="rId34"/>
    <p:sldId id="303" r:id="rId35"/>
    <p:sldId id="304" r:id="rId36"/>
    <p:sldId id="305" r:id="rId37"/>
    <p:sldId id="306" r:id="rId38"/>
    <p:sldId id="307" r:id="rId39"/>
    <p:sldId id="308" r:id="rId40"/>
    <p:sldId id="309" r:id="rId41"/>
    <p:sldId id="310" r:id="rId42"/>
    <p:sldId id="311" r:id="rId43"/>
    <p:sldId id="312" r:id="rId44"/>
    <p:sldId id="313" r:id="rId45"/>
    <p:sldId id="315" r:id="rId46"/>
    <p:sldId id="316" r:id="rId47"/>
    <p:sldId id="317" r:id="rId48"/>
    <p:sldId id="318" r:id="rId49"/>
    <p:sldId id="319" r:id="rId50"/>
    <p:sldId id="320" r:id="rId51"/>
    <p:sldId id="321" r:id="rId52"/>
    <p:sldId id="322" r:id="rId53"/>
    <p:sldId id="323" r:id="rId54"/>
    <p:sldId id="263"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64632" autoAdjust="0"/>
  </p:normalViewPr>
  <p:slideViewPr>
    <p:cSldViewPr snapToGrid="0">
      <p:cViewPr varScale="1">
        <p:scale>
          <a:sx n="48" d="100"/>
          <a:sy n="48" d="100"/>
        </p:scale>
        <p:origin x="157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81AA44-B457-4A8B-8628-328298F7DB5A}" type="datetimeFigureOut">
              <a:rPr lang="en-US" smtClean="0"/>
              <a:t>03/02/2015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C4F79C-B54C-4D33-B5D7-E6578EA2D6AF}" type="slidenum">
              <a:rPr lang="en-US" smtClean="0"/>
              <a:t>‹#›</a:t>
            </a:fld>
            <a:endParaRPr lang="en-US"/>
          </a:p>
        </p:txBody>
      </p:sp>
    </p:spTree>
    <p:extLst>
      <p:ext uri="{BB962C8B-B14F-4D97-AF65-F5344CB8AC3E}">
        <p14:creationId xmlns:p14="http://schemas.microsoft.com/office/powerpoint/2010/main" val="3683589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xplorable.com/scientific-control-group"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Coherence - Coherence in linguistics is what makes a text semantically meaningful.</a:t>
            </a:r>
          </a:p>
          <a:p>
            <a:r>
              <a:rPr lang="en-US" sz="1200" b="0" i="0" kern="1200" dirty="0" smtClean="0">
                <a:solidFill>
                  <a:schemeClr val="tx1"/>
                </a:solidFill>
                <a:effectLst/>
                <a:latin typeface="+mn-lt"/>
                <a:ea typeface="+mn-ea"/>
                <a:cs typeface="+mn-cs"/>
              </a:rPr>
              <a:t>http://en.wikipedia.org/wiki/Coherence_(linguistics)</a:t>
            </a:r>
          </a:p>
          <a:p>
            <a:r>
              <a:rPr lang="en-US" sz="1200" b="0" i="0" kern="1200" dirty="0" smtClean="0">
                <a:solidFill>
                  <a:schemeClr val="tx1"/>
                </a:solidFill>
                <a:effectLst/>
                <a:latin typeface="+mn-lt"/>
                <a:ea typeface="+mn-ea"/>
                <a:cs typeface="+mn-cs"/>
              </a:rPr>
              <a:t>Cohesion</a:t>
            </a:r>
            <a:r>
              <a:rPr lang="en-US" sz="1200" b="0" i="0" kern="1200" baseline="0" dirty="0" smtClean="0">
                <a:solidFill>
                  <a:schemeClr val="tx1"/>
                </a:solidFill>
                <a:effectLst/>
                <a:latin typeface="+mn-lt"/>
                <a:ea typeface="+mn-ea"/>
                <a:cs typeface="+mn-cs"/>
              </a:rPr>
              <a:t> - Cohesion is the grammatical and lexical linking within a text or sentence that holds a text together and gives it meaning.</a:t>
            </a:r>
          </a:p>
          <a:p>
            <a:r>
              <a:rPr lang="en-US" sz="1200" b="0" i="0" kern="1200" dirty="0" smtClean="0">
                <a:solidFill>
                  <a:schemeClr val="tx1"/>
                </a:solidFill>
                <a:effectLst/>
                <a:latin typeface="+mn-lt"/>
                <a:ea typeface="+mn-ea"/>
                <a:cs typeface="+mn-cs"/>
              </a:rPr>
              <a:t>http://en.wikipedia.org/wiki/Cohesion_(linguistics)</a:t>
            </a:r>
          </a:p>
          <a:p>
            <a:endParaRPr lang="en-US" sz="1200" b="0" i="0" kern="1200" dirty="0" smtClean="0">
              <a:solidFill>
                <a:schemeClr val="tx1"/>
              </a:solidFill>
              <a:effectLst/>
              <a:latin typeface="+mn-lt"/>
              <a:ea typeface="+mn-ea"/>
              <a:cs typeface="+mn-cs"/>
            </a:endParaRPr>
          </a:p>
          <a:p>
            <a:pPr fontAlgn="base"/>
            <a:r>
              <a:rPr lang="en-US" sz="1200" b="0" i="1" kern="1200" dirty="0" smtClean="0">
                <a:solidFill>
                  <a:schemeClr val="tx1"/>
                </a:solidFill>
                <a:effectLst/>
                <a:latin typeface="+mn-lt"/>
                <a:ea typeface="+mn-ea"/>
                <a:cs typeface="+mn-cs"/>
              </a:rPr>
              <a:t>Cohesion</a:t>
            </a:r>
            <a:r>
              <a:rPr lang="en-US" sz="1200" b="0" i="0" kern="1200" dirty="0" smtClean="0">
                <a:solidFill>
                  <a:schemeClr val="tx1"/>
                </a:solidFill>
                <a:effectLst/>
                <a:latin typeface="+mn-lt"/>
                <a:ea typeface="+mn-ea"/>
                <a:cs typeface="+mn-cs"/>
              </a:rPr>
              <a:t> and </a:t>
            </a:r>
            <a:r>
              <a:rPr lang="en-US" sz="1200" b="0" i="1" kern="1200" dirty="0" smtClean="0">
                <a:solidFill>
                  <a:schemeClr val="tx1"/>
                </a:solidFill>
                <a:effectLst/>
                <a:latin typeface="+mn-lt"/>
                <a:ea typeface="+mn-ea"/>
                <a:cs typeface="+mn-cs"/>
              </a:rPr>
              <a:t>coherence</a:t>
            </a:r>
            <a:r>
              <a:rPr lang="en-US" sz="1200" b="0" i="0" kern="1200" dirty="0" smtClean="0">
                <a:solidFill>
                  <a:schemeClr val="tx1"/>
                </a:solidFill>
                <a:effectLst/>
                <a:latin typeface="+mn-lt"/>
                <a:ea typeface="+mn-ea"/>
                <a:cs typeface="+mn-cs"/>
              </a:rPr>
              <a:t> are terms used in discourse analysis and text linguistics to describe the properties of written texts.</a:t>
            </a:r>
          </a:p>
          <a:p>
            <a:pPr fontAlgn="base"/>
            <a:r>
              <a:rPr lang="en-US" sz="1200" b="0" i="0" kern="1200" dirty="0" smtClean="0">
                <a:solidFill>
                  <a:schemeClr val="tx1"/>
                </a:solidFill>
                <a:effectLst/>
                <a:latin typeface="+mn-lt"/>
                <a:ea typeface="+mn-ea"/>
                <a:cs typeface="+mn-cs"/>
              </a:rPr>
              <a:t>A text may be cohesive without necessarily being coherent: Cohesion does not spawn coherence. Cohesion is determined by lexically and grammatically overt </a:t>
            </a:r>
            <a:r>
              <a:rPr lang="en-US" sz="1200" b="0" i="0" kern="1200" dirty="0" err="1" smtClean="0">
                <a:solidFill>
                  <a:schemeClr val="tx1"/>
                </a:solidFill>
                <a:effectLst/>
                <a:latin typeface="+mn-lt"/>
                <a:ea typeface="+mn-ea"/>
                <a:cs typeface="+mn-cs"/>
              </a:rPr>
              <a:t>intersentential</a:t>
            </a:r>
            <a:r>
              <a:rPr lang="en-US" sz="1200" b="0" i="0" kern="1200" dirty="0" smtClean="0">
                <a:solidFill>
                  <a:schemeClr val="tx1"/>
                </a:solidFill>
                <a:effectLst/>
                <a:latin typeface="+mn-lt"/>
                <a:ea typeface="+mn-ea"/>
                <a:cs typeface="+mn-cs"/>
              </a:rPr>
              <a:t> relationships, whereas coherence is based on semantic relationships.</a:t>
            </a:r>
          </a:p>
          <a:p>
            <a:r>
              <a:rPr lang="en-US" sz="1200" b="0" i="0" kern="1200" smtClean="0">
                <a:solidFill>
                  <a:schemeClr val="tx1"/>
                </a:solidFill>
                <a:effectLst/>
                <a:latin typeface="+mn-lt"/>
                <a:ea typeface="+mn-ea"/>
                <a:cs typeface="+mn-cs"/>
              </a:rPr>
              <a:t>http://english.stackexchange.com/questions/48481/what-are-coherence-and-cohesion-in-text-linguistics</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C4F79C-B54C-4D33-B5D7-E6578EA2D6AF}" type="slidenum">
              <a:rPr lang="en-US" smtClean="0"/>
              <a:t>3</a:t>
            </a:fld>
            <a:endParaRPr lang="en-US"/>
          </a:p>
        </p:txBody>
      </p:sp>
    </p:spTree>
    <p:extLst>
      <p:ext uri="{BB962C8B-B14F-4D97-AF65-F5344CB8AC3E}">
        <p14:creationId xmlns:p14="http://schemas.microsoft.com/office/powerpoint/2010/main" val="1420194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C4F79C-B54C-4D33-B5D7-E6578EA2D6AF}" type="slidenum">
              <a:rPr lang="en-US" smtClean="0"/>
              <a:t>30</a:t>
            </a:fld>
            <a:endParaRPr lang="en-US"/>
          </a:p>
        </p:txBody>
      </p:sp>
    </p:spTree>
    <p:extLst>
      <p:ext uri="{BB962C8B-B14F-4D97-AF65-F5344CB8AC3E}">
        <p14:creationId xmlns:p14="http://schemas.microsoft.com/office/powerpoint/2010/main" val="20846276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C4F79C-B54C-4D33-B5D7-E6578EA2D6AF}" type="slidenum">
              <a:rPr lang="en-US" smtClean="0"/>
              <a:t>31</a:t>
            </a:fld>
            <a:endParaRPr lang="en-US"/>
          </a:p>
        </p:txBody>
      </p:sp>
    </p:spTree>
    <p:extLst>
      <p:ext uri="{BB962C8B-B14F-4D97-AF65-F5344CB8AC3E}">
        <p14:creationId xmlns:p14="http://schemas.microsoft.com/office/powerpoint/2010/main" val="36962534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C4F79C-B54C-4D33-B5D7-E6578EA2D6AF}" type="slidenum">
              <a:rPr lang="en-US" smtClean="0"/>
              <a:t>32</a:t>
            </a:fld>
            <a:endParaRPr lang="en-US"/>
          </a:p>
        </p:txBody>
      </p:sp>
    </p:spTree>
    <p:extLst>
      <p:ext uri="{BB962C8B-B14F-4D97-AF65-F5344CB8AC3E}">
        <p14:creationId xmlns:p14="http://schemas.microsoft.com/office/powerpoint/2010/main" val="263420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C4F79C-B54C-4D33-B5D7-E6578EA2D6AF}" type="slidenum">
              <a:rPr lang="en-US" smtClean="0"/>
              <a:t>33</a:t>
            </a:fld>
            <a:endParaRPr lang="en-US"/>
          </a:p>
        </p:txBody>
      </p:sp>
    </p:spTree>
    <p:extLst>
      <p:ext uri="{BB962C8B-B14F-4D97-AF65-F5344CB8AC3E}">
        <p14:creationId xmlns:p14="http://schemas.microsoft.com/office/powerpoint/2010/main" val="33839553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C4F79C-B54C-4D33-B5D7-E6578EA2D6AF}" type="slidenum">
              <a:rPr lang="en-US" smtClean="0"/>
              <a:t>34</a:t>
            </a:fld>
            <a:endParaRPr lang="en-US"/>
          </a:p>
        </p:txBody>
      </p:sp>
    </p:spTree>
    <p:extLst>
      <p:ext uri="{BB962C8B-B14F-4D97-AF65-F5344CB8AC3E}">
        <p14:creationId xmlns:p14="http://schemas.microsoft.com/office/powerpoint/2010/main" val="31911123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C4F79C-B54C-4D33-B5D7-E6578EA2D6AF}" type="slidenum">
              <a:rPr lang="en-US" smtClean="0"/>
              <a:t>35</a:t>
            </a:fld>
            <a:endParaRPr lang="en-US"/>
          </a:p>
        </p:txBody>
      </p:sp>
    </p:spTree>
    <p:extLst>
      <p:ext uri="{BB962C8B-B14F-4D97-AF65-F5344CB8AC3E}">
        <p14:creationId xmlns:p14="http://schemas.microsoft.com/office/powerpoint/2010/main" val="41740634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C4F79C-B54C-4D33-B5D7-E6578EA2D6AF}" type="slidenum">
              <a:rPr lang="en-US" smtClean="0"/>
              <a:t>36</a:t>
            </a:fld>
            <a:endParaRPr lang="en-US"/>
          </a:p>
        </p:txBody>
      </p:sp>
    </p:spTree>
    <p:extLst>
      <p:ext uri="{BB962C8B-B14F-4D97-AF65-F5344CB8AC3E}">
        <p14:creationId xmlns:p14="http://schemas.microsoft.com/office/powerpoint/2010/main" val="3764062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C4F79C-B54C-4D33-B5D7-E6578EA2D6AF}" type="slidenum">
              <a:rPr lang="en-US" smtClean="0"/>
              <a:t>37</a:t>
            </a:fld>
            <a:endParaRPr lang="en-US"/>
          </a:p>
        </p:txBody>
      </p:sp>
    </p:spTree>
    <p:extLst>
      <p:ext uri="{BB962C8B-B14F-4D97-AF65-F5344CB8AC3E}">
        <p14:creationId xmlns:p14="http://schemas.microsoft.com/office/powerpoint/2010/main" val="9498705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C4F79C-B54C-4D33-B5D7-E6578EA2D6AF}" type="slidenum">
              <a:rPr lang="en-US" smtClean="0"/>
              <a:t>38</a:t>
            </a:fld>
            <a:endParaRPr lang="en-US"/>
          </a:p>
        </p:txBody>
      </p:sp>
    </p:spTree>
    <p:extLst>
      <p:ext uri="{BB962C8B-B14F-4D97-AF65-F5344CB8AC3E}">
        <p14:creationId xmlns:p14="http://schemas.microsoft.com/office/powerpoint/2010/main" val="41748172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C4F79C-B54C-4D33-B5D7-E6578EA2D6AF}" type="slidenum">
              <a:rPr lang="en-US" smtClean="0"/>
              <a:t>39</a:t>
            </a:fld>
            <a:endParaRPr lang="en-US"/>
          </a:p>
        </p:txBody>
      </p:sp>
    </p:spTree>
    <p:extLst>
      <p:ext uri="{BB962C8B-B14F-4D97-AF65-F5344CB8AC3E}">
        <p14:creationId xmlns:p14="http://schemas.microsoft.com/office/powerpoint/2010/main" val="34981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C4F79C-B54C-4D33-B5D7-E6578EA2D6AF}" type="slidenum">
              <a:rPr lang="en-US" smtClean="0"/>
              <a:t>12</a:t>
            </a:fld>
            <a:endParaRPr lang="en-US"/>
          </a:p>
        </p:txBody>
      </p:sp>
    </p:spTree>
    <p:extLst>
      <p:ext uri="{BB962C8B-B14F-4D97-AF65-F5344CB8AC3E}">
        <p14:creationId xmlns:p14="http://schemas.microsoft.com/office/powerpoint/2010/main" val="36187860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C4F79C-B54C-4D33-B5D7-E6578EA2D6AF}" type="slidenum">
              <a:rPr lang="en-US" smtClean="0"/>
              <a:t>40</a:t>
            </a:fld>
            <a:endParaRPr lang="en-US"/>
          </a:p>
        </p:txBody>
      </p:sp>
    </p:spTree>
    <p:extLst>
      <p:ext uri="{BB962C8B-B14F-4D97-AF65-F5344CB8AC3E}">
        <p14:creationId xmlns:p14="http://schemas.microsoft.com/office/powerpoint/2010/main" val="30391895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C4F79C-B54C-4D33-B5D7-E6578EA2D6AF}" type="slidenum">
              <a:rPr lang="en-US" smtClean="0"/>
              <a:t>41</a:t>
            </a:fld>
            <a:endParaRPr lang="en-US"/>
          </a:p>
        </p:txBody>
      </p:sp>
    </p:spTree>
    <p:extLst>
      <p:ext uri="{BB962C8B-B14F-4D97-AF65-F5344CB8AC3E}">
        <p14:creationId xmlns:p14="http://schemas.microsoft.com/office/powerpoint/2010/main" val="30995398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C4F79C-B54C-4D33-B5D7-E6578EA2D6AF}" type="slidenum">
              <a:rPr lang="en-US" smtClean="0"/>
              <a:t>42</a:t>
            </a:fld>
            <a:endParaRPr lang="en-US"/>
          </a:p>
        </p:txBody>
      </p:sp>
    </p:spTree>
    <p:extLst>
      <p:ext uri="{BB962C8B-B14F-4D97-AF65-F5344CB8AC3E}">
        <p14:creationId xmlns:p14="http://schemas.microsoft.com/office/powerpoint/2010/main" val="38190882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C4F79C-B54C-4D33-B5D7-E6578EA2D6AF}" type="slidenum">
              <a:rPr lang="en-US" smtClean="0"/>
              <a:t>43</a:t>
            </a:fld>
            <a:endParaRPr lang="en-US"/>
          </a:p>
        </p:txBody>
      </p:sp>
    </p:spTree>
    <p:extLst>
      <p:ext uri="{BB962C8B-B14F-4D97-AF65-F5344CB8AC3E}">
        <p14:creationId xmlns:p14="http://schemas.microsoft.com/office/powerpoint/2010/main" val="35561154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C4F79C-B54C-4D33-B5D7-E6578EA2D6AF}" type="slidenum">
              <a:rPr lang="en-US" smtClean="0"/>
              <a:t>44</a:t>
            </a:fld>
            <a:endParaRPr lang="en-US"/>
          </a:p>
        </p:txBody>
      </p:sp>
    </p:spTree>
    <p:extLst>
      <p:ext uri="{BB962C8B-B14F-4D97-AF65-F5344CB8AC3E}">
        <p14:creationId xmlns:p14="http://schemas.microsoft.com/office/powerpoint/2010/main" val="6509935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C4F79C-B54C-4D33-B5D7-E6578EA2D6AF}" type="slidenum">
              <a:rPr lang="en-US" smtClean="0"/>
              <a:t>45</a:t>
            </a:fld>
            <a:endParaRPr lang="en-US"/>
          </a:p>
        </p:txBody>
      </p:sp>
    </p:spTree>
    <p:extLst>
      <p:ext uri="{BB962C8B-B14F-4D97-AF65-F5344CB8AC3E}">
        <p14:creationId xmlns:p14="http://schemas.microsoft.com/office/powerpoint/2010/main" val="6423906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C4F79C-B54C-4D33-B5D7-E6578EA2D6AF}" type="slidenum">
              <a:rPr lang="en-US" smtClean="0"/>
              <a:t>51</a:t>
            </a:fld>
            <a:endParaRPr lang="en-US"/>
          </a:p>
        </p:txBody>
      </p:sp>
    </p:spTree>
    <p:extLst>
      <p:ext uri="{BB962C8B-B14F-4D97-AF65-F5344CB8AC3E}">
        <p14:creationId xmlns:p14="http://schemas.microsoft.com/office/powerpoint/2010/main" val="23283054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C4F79C-B54C-4D33-B5D7-E6578EA2D6AF}" type="slidenum">
              <a:rPr lang="en-US" smtClean="0"/>
              <a:t>52</a:t>
            </a:fld>
            <a:endParaRPr lang="en-US"/>
          </a:p>
        </p:txBody>
      </p:sp>
    </p:spTree>
    <p:extLst>
      <p:ext uri="{BB962C8B-B14F-4D97-AF65-F5344CB8AC3E}">
        <p14:creationId xmlns:p14="http://schemas.microsoft.com/office/powerpoint/2010/main" val="3764006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C4F79C-B54C-4D33-B5D7-E6578EA2D6AF}" type="slidenum">
              <a:rPr lang="en-US" smtClean="0"/>
              <a:t>53</a:t>
            </a:fld>
            <a:endParaRPr lang="en-US"/>
          </a:p>
        </p:txBody>
      </p:sp>
    </p:spTree>
    <p:extLst>
      <p:ext uri="{BB962C8B-B14F-4D97-AF65-F5344CB8AC3E}">
        <p14:creationId xmlns:p14="http://schemas.microsoft.com/office/powerpoint/2010/main" val="1789517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C4F79C-B54C-4D33-B5D7-E6578EA2D6AF}" type="slidenum">
              <a:rPr lang="en-US" smtClean="0"/>
              <a:t>13</a:t>
            </a:fld>
            <a:endParaRPr lang="en-US"/>
          </a:p>
        </p:txBody>
      </p:sp>
    </p:spTree>
    <p:extLst>
      <p:ext uri="{BB962C8B-B14F-4D97-AF65-F5344CB8AC3E}">
        <p14:creationId xmlns:p14="http://schemas.microsoft.com/office/powerpoint/2010/main" val="4114269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Would</a:t>
            </a:r>
            <a:r>
              <a:rPr lang="en-US" baseline="0" dirty="0" smtClean="0"/>
              <a:t> benefit students because summarizing an article saves time in discerning whether the article is of any use to the student/internet user (his interest)</a:t>
            </a:r>
          </a:p>
          <a:p>
            <a:endParaRPr lang="en-US" baseline="0" dirty="0" smtClean="0"/>
          </a:p>
          <a:p>
            <a:r>
              <a:rPr lang="en-US" baseline="0" dirty="0" smtClean="0"/>
              <a:t>Would benefit Researchers because the study intends to implement improvements in syntax integration and compression of summaries, and re-introduces some metrics that can be used to evaluate an abstractive summary WITHOUT a model summary.</a:t>
            </a:r>
            <a:endParaRPr lang="en-US" dirty="0"/>
          </a:p>
        </p:txBody>
      </p:sp>
      <p:sp>
        <p:nvSpPr>
          <p:cNvPr id="4" name="Slide Number Placeholder 3"/>
          <p:cNvSpPr>
            <a:spLocks noGrp="1"/>
          </p:cNvSpPr>
          <p:nvPr>
            <p:ph type="sldNum" sz="quarter" idx="10"/>
          </p:nvPr>
        </p:nvSpPr>
        <p:spPr/>
        <p:txBody>
          <a:bodyPr/>
          <a:lstStyle/>
          <a:p>
            <a:fld id="{09C4F79C-B54C-4D33-B5D7-E6578EA2D6AF}" type="slidenum">
              <a:rPr lang="en-US" smtClean="0"/>
              <a:t>14</a:t>
            </a:fld>
            <a:endParaRPr lang="en-US"/>
          </a:p>
        </p:txBody>
      </p:sp>
    </p:spTree>
    <p:extLst>
      <p:ext uri="{BB962C8B-B14F-4D97-AF65-F5344CB8AC3E}">
        <p14:creationId xmlns:p14="http://schemas.microsoft.com/office/powerpoint/2010/main" val="239389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Repeated </a:t>
            </a:r>
            <a:r>
              <a:rPr lang="en-US" sz="1200" b="0" i="0" kern="1200" dirty="0" err="1" smtClean="0">
                <a:solidFill>
                  <a:schemeClr val="tx1"/>
                </a:solidFill>
                <a:effectLst/>
                <a:latin typeface="+mn-lt"/>
                <a:ea typeface="+mn-ea"/>
                <a:cs typeface="+mn-cs"/>
              </a:rPr>
              <a:t>measuers</a:t>
            </a:r>
            <a:r>
              <a:rPr lang="en-US" sz="1200" b="0" i="0" kern="1200" dirty="0" smtClean="0">
                <a:solidFill>
                  <a:schemeClr val="tx1"/>
                </a:solidFill>
                <a:effectLst/>
                <a:latin typeface="+mn-lt"/>
                <a:ea typeface="+mn-ea"/>
                <a:cs typeface="+mn-cs"/>
              </a:rPr>
              <a:t> - uses the same subjects with every condition of the research, including the </a:t>
            </a:r>
            <a:r>
              <a:rPr lang="en-US" sz="1200" b="0" i="0" u="none" strike="noStrike" kern="1200" dirty="0" smtClean="0">
                <a:solidFill>
                  <a:schemeClr val="tx1"/>
                </a:solidFill>
                <a:effectLst/>
                <a:latin typeface="+mn-lt"/>
                <a:ea typeface="+mn-ea"/>
                <a:cs typeface="+mn-cs"/>
                <a:hlinkClick r:id="rId3"/>
              </a:rPr>
              <a:t>control</a:t>
            </a:r>
            <a:r>
              <a:rPr lang="en-US" sz="1200" b="0" i="0" kern="1200" dirty="0" smtClean="0">
                <a:solidFill>
                  <a:schemeClr val="tx1"/>
                </a:solidFill>
                <a:effectLst/>
                <a:latin typeface="+mn-lt"/>
                <a:ea typeface="+mn-ea"/>
                <a:cs typeface="+mn-cs"/>
              </a:rPr>
              <a:t>.</a:t>
            </a:r>
          </a:p>
          <a:p>
            <a:pPr fontAlgn="base"/>
            <a:r>
              <a:rPr lang="en-US" sz="1200" b="0" i="0" kern="1200" dirty="0" smtClean="0">
                <a:solidFill>
                  <a:schemeClr val="tx1"/>
                </a:solidFill>
                <a:effectLst/>
                <a:latin typeface="+mn-lt"/>
                <a:ea typeface="+mn-ea"/>
                <a:cs typeface="+mn-cs"/>
              </a:rPr>
              <a:t>This requires fewer participants and resources and also decreases the effects of natural variation between individuals upon the results. </a:t>
            </a:r>
          </a:p>
          <a:p>
            <a:endParaRPr lang="en-US" dirty="0"/>
          </a:p>
        </p:txBody>
      </p:sp>
      <p:sp>
        <p:nvSpPr>
          <p:cNvPr id="4" name="Slide Number Placeholder 3"/>
          <p:cNvSpPr>
            <a:spLocks noGrp="1"/>
          </p:cNvSpPr>
          <p:nvPr>
            <p:ph type="sldNum" sz="quarter" idx="10"/>
          </p:nvPr>
        </p:nvSpPr>
        <p:spPr/>
        <p:txBody>
          <a:bodyPr/>
          <a:lstStyle/>
          <a:p>
            <a:fld id="{09C4F79C-B54C-4D33-B5D7-E6578EA2D6AF}" type="slidenum">
              <a:rPr lang="en-US" smtClean="0"/>
              <a:t>16</a:t>
            </a:fld>
            <a:endParaRPr lang="en-US"/>
          </a:p>
        </p:txBody>
      </p:sp>
    </p:spTree>
    <p:extLst>
      <p:ext uri="{BB962C8B-B14F-4D97-AF65-F5344CB8AC3E}">
        <p14:creationId xmlns:p14="http://schemas.microsoft.com/office/powerpoint/2010/main" val="2722476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C4F79C-B54C-4D33-B5D7-E6578EA2D6AF}" type="slidenum">
              <a:rPr lang="en-US" smtClean="0"/>
              <a:t>17</a:t>
            </a:fld>
            <a:endParaRPr lang="en-US"/>
          </a:p>
        </p:txBody>
      </p:sp>
    </p:spTree>
    <p:extLst>
      <p:ext uri="{BB962C8B-B14F-4D97-AF65-F5344CB8AC3E}">
        <p14:creationId xmlns:p14="http://schemas.microsoft.com/office/powerpoint/2010/main" val="950703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C4F79C-B54C-4D33-B5D7-E6578EA2D6AF}" type="slidenum">
              <a:rPr lang="en-US" smtClean="0"/>
              <a:t>27</a:t>
            </a:fld>
            <a:endParaRPr lang="en-US"/>
          </a:p>
        </p:txBody>
      </p:sp>
    </p:spTree>
    <p:extLst>
      <p:ext uri="{BB962C8B-B14F-4D97-AF65-F5344CB8AC3E}">
        <p14:creationId xmlns:p14="http://schemas.microsoft.com/office/powerpoint/2010/main" val="4863337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C4F79C-B54C-4D33-B5D7-E6578EA2D6AF}" type="slidenum">
              <a:rPr lang="en-US" smtClean="0"/>
              <a:t>28</a:t>
            </a:fld>
            <a:endParaRPr lang="en-US"/>
          </a:p>
        </p:txBody>
      </p:sp>
    </p:spTree>
    <p:extLst>
      <p:ext uri="{BB962C8B-B14F-4D97-AF65-F5344CB8AC3E}">
        <p14:creationId xmlns:p14="http://schemas.microsoft.com/office/powerpoint/2010/main" val="1614870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C4F79C-B54C-4D33-B5D7-E6578EA2D6AF}" type="slidenum">
              <a:rPr lang="en-US" smtClean="0"/>
              <a:t>29</a:t>
            </a:fld>
            <a:endParaRPr lang="en-US"/>
          </a:p>
        </p:txBody>
      </p:sp>
    </p:spTree>
    <p:extLst>
      <p:ext uri="{BB962C8B-B14F-4D97-AF65-F5344CB8AC3E}">
        <p14:creationId xmlns:p14="http://schemas.microsoft.com/office/powerpoint/2010/main" val="358478248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B4AF60A-713C-41BA-9788-4C493DDC0A9C}" type="datetimeFigureOut">
              <a:rPr lang="en-US" dirty="0"/>
              <a:t>03/02/2015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5E0FA7-C445-42F7-AF66-A4F5A6FC8A9C}" type="datetimeFigureOut">
              <a:rPr lang="en-US" dirty="0"/>
              <a:t>03/02/2015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5AC5C5-1A57-4420-8AFB-CE41693A794B}" type="datetimeFigureOut">
              <a:rPr lang="en-US" dirty="0"/>
              <a:t>03/02/2015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4C08AF-84E6-4329-8E67-FEA434B47075}" type="datetimeFigureOut">
              <a:rPr lang="en-US" dirty="0"/>
              <a:t>03/02/2015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4F6EE328-6AFF-436B-881F-213D56084544}" type="datetimeFigureOut">
              <a:rPr lang="en-US" dirty="0"/>
              <a:t>03/02/2015</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E02069A-09EE-4C7C-86A4-2314A404921D}" type="datetimeFigureOut">
              <a:rPr lang="en-US" dirty="0"/>
              <a:t>03/02/2015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56EE7F1-171E-411F-96CA-A251A21496E7}" type="datetimeFigureOut">
              <a:rPr lang="en-US" dirty="0"/>
              <a:t>03/02/2015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872C98D-A273-4547-9B92-97D7769F71A6}" type="datetimeFigureOut">
              <a:rPr lang="en-US" dirty="0"/>
              <a:t>03/02/2015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B7CD67-0644-446C-B2AD-1C09BF34F286}" type="datetimeFigureOut">
              <a:rPr lang="en-US" dirty="0"/>
              <a:t>03/02/2015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480828-6983-48AD-9E27-CBD3696F837E}" type="datetimeFigureOut">
              <a:rPr lang="en-US" dirty="0"/>
              <a:t>03/02/2015</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5EFB91-0324-450E-B17F-36DC0ECCE413}" type="datetimeFigureOut">
              <a:rPr lang="en-US" dirty="0"/>
              <a:t>03/02/2015</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52E37674-C1BA-4107-9B06-6D4CAC3A3DF5}" type="datetimeFigureOut">
              <a:rPr lang="en-US" dirty="0"/>
              <a:t>03/02/2015</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n-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SumMe</a:t>
            </a:r>
            <a:r>
              <a:rPr lang="en-US" dirty="0" smtClean="0"/>
              <a:t>!</a:t>
            </a:r>
            <a:endParaRPr lang="en-US" dirty="0"/>
          </a:p>
        </p:txBody>
      </p:sp>
      <p:sp>
        <p:nvSpPr>
          <p:cNvPr id="3" name="Subtitle 2"/>
          <p:cNvSpPr>
            <a:spLocks noGrp="1"/>
          </p:cNvSpPr>
          <p:nvPr>
            <p:ph type="subTitle" idx="1"/>
          </p:nvPr>
        </p:nvSpPr>
        <p:spPr/>
        <p:txBody>
          <a:bodyPr/>
          <a:lstStyle/>
          <a:p>
            <a:r>
              <a:rPr lang="en-US" dirty="0" smtClean="0"/>
              <a:t>Filipino-English News Article Summarizer using an abstractive semantic-based approach</a:t>
            </a:r>
            <a:endParaRPr lang="en-US" dirty="0"/>
          </a:p>
        </p:txBody>
      </p:sp>
    </p:spTree>
    <p:extLst>
      <p:ext uri="{BB962C8B-B14F-4D97-AF65-F5344CB8AC3E}">
        <p14:creationId xmlns:p14="http://schemas.microsoft.com/office/powerpoint/2010/main" val="21350071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of the study</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r>
              <a:rPr lang="en-US" i="1" dirty="0" smtClean="0"/>
              <a:t>A Review on Abstractive Summarization</a:t>
            </a:r>
            <a:r>
              <a:rPr lang="en-US" dirty="0" smtClean="0"/>
              <a:t>(Khan, Salim 2014) suggests that:</a:t>
            </a:r>
          </a:p>
          <a:p>
            <a:pPr lvl="1"/>
            <a:endParaRPr lang="en-US" dirty="0"/>
          </a:p>
          <a:p>
            <a:pPr lvl="1"/>
            <a:r>
              <a:rPr lang="en-US" dirty="0" smtClean="0"/>
              <a:t>Ongoing research must deal with issues regarding syntax integration and compressions involving lexical substitution and paraphrasing.</a:t>
            </a:r>
          </a:p>
          <a:p>
            <a:pPr lvl="1"/>
            <a:r>
              <a:rPr lang="en-US" dirty="0" smtClean="0"/>
              <a:t>Evaluating abstractive summaries is difficult because there not exists an ideal summary for a given document</a:t>
            </a:r>
            <a:endParaRPr lang="en-US" dirty="0"/>
          </a:p>
        </p:txBody>
      </p:sp>
    </p:spTree>
    <p:extLst>
      <p:ext uri="{BB962C8B-B14F-4D97-AF65-F5344CB8AC3E}">
        <p14:creationId xmlns:p14="http://schemas.microsoft.com/office/powerpoint/2010/main" val="18321281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Hypothesis</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a:p>
          <a:p>
            <a:r>
              <a:rPr lang="en-US" b="1" dirty="0" smtClean="0"/>
              <a:t>There is a significant difference between the evaluation of the system generated summaries of  </a:t>
            </a:r>
            <a:r>
              <a:rPr lang="en-US" b="1" dirty="0" err="1" smtClean="0"/>
              <a:t>SumMe</a:t>
            </a:r>
            <a:r>
              <a:rPr lang="en-US" b="1" dirty="0" smtClean="0"/>
              <a:t>, </a:t>
            </a:r>
            <a:r>
              <a:rPr lang="en-US" b="1" dirty="0" err="1" smtClean="0"/>
              <a:t>TextTeaser</a:t>
            </a:r>
            <a:r>
              <a:rPr lang="en-US" b="1" dirty="0" smtClean="0"/>
              <a:t> , other Summarization systems and human summaries.</a:t>
            </a:r>
            <a:endParaRPr lang="en-US" b="1" dirty="0"/>
          </a:p>
        </p:txBody>
      </p:sp>
    </p:spTree>
    <p:extLst>
      <p:ext uri="{BB962C8B-B14F-4D97-AF65-F5344CB8AC3E}">
        <p14:creationId xmlns:p14="http://schemas.microsoft.com/office/powerpoint/2010/main" val="23395918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System Conceptual Framework</a:t>
            </a:r>
            <a:endParaRPr lang="en-US" dirty="0"/>
          </a:p>
        </p:txBody>
      </p:sp>
      <p:sp>
        <p:nvSpPr>
          <p:cNvPr id="3" name="Content Placeholder 2"/>
          <p:cNvSpPr>
            <a:spLocks noGrp="1"/>
          </p:cNvSpPr>
          <p:nvPr>
            <p:ph idx="1"/>
          </p:nvPr>
        </p:nvSpPr>
        <p:spPr/>
        <p:txBody>
          <a:bodyPr/>
          <a:lstStyle/>
          <a:p>
            <a:endParaRPr lang="en-US" dirty="0"/>
          </a:p>
        </p:txBody>
      </p:sp>
      <p:sp>
        <p:nvSpPr>
          <p:cNvPr id="6" name="Rectangle 5"/>
          <p:cNvSpPr/>
          <p:nvPr/>
        </p:nvSpPr>
        <p:spPr>
          <a:xfrm>
            <a:off x="1069848" y="2253609"/>
            <a:ext cx="2936383" cy="37863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a:p>
            <a:r>
              <a:rPr lang="en-US" dirty="0"/>
              <a:t> </a:t>
            </a:r>
          </a:p>
          <a:p>
            <a:r>
              <a:rPr lang="en-US" dirty="0"/>
              <a:t>* Input Text file/news article either Filipino or English</a:t>
            </a:r>
          </a:p>
          <a:p>
            <a:r>
              <a:rPr lang="en-US" dirty="0"/>
              <a:t>* Paste news article on provided text area</a:t>
            </a:r>
          </a:p>
        </p:txBody>
      </p:sp>
      <p:sp>
        <p:nvSpPr>
          <p:cNvPr id="7" name="Rectangle 6"/>
          <p:cNvSpPr/>
          <p:nvPr/>
        </p:nvSpPr>
        <p:spPr>
          <a:xfrm>
            <a:off x="4630856" y="2253608"/>
            <a:ext cx="2936383" cy="37863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a:t> </a:t>
            </a:r>
          </a:p>
          <a:p>
            <a:r>
              <a:rPr lang="en-US" dirty="0"/>
              <a:t>* Input contents undergo preprocessing, semantic representation, reduction and interpretation, which is then fed into the Natural Language Generator</a:t>
            </a:r>
          </a:p>
        </p:txBody>
      </p:sp>
      <p:sp>
        <p:nvSpPr>
          <p:cNvPr id="8" name="Rectangle 7"/>
          <p:cNvSpPr/>
          <p:nvPr/>
        </p:nvSpPr>
        <p:spPr>
          <a:xfrm>
            <a:off x="8445150" y="2253608"/>
            <a:ext cx="2936383" cy="37863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Summarized input news article</a:t>
            </a:r>
          </a:p>
        </p:txBody>
      </p:sp>
      <p:sp>
        <p:nvSpPr>
          <p:cNvPr id="9" name="Rectangle 8"/>
          <p:cNvSpPr/>
          <p:nvPr/>
        </p:nvSpPr>
        <p:spPr>
          <a:xfrm>
            <a:off x="1069848" y="2253608"/>
            <a:ext cx="2936383" cy="100474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input</a:t>
            </a:r>
            <a:endParaRPr lang="en-US" dirty="0"/>
          </a:p>
        </p:txBody>
      </p:sp>
      <p:sp>
        <p:nvSpPr>
          <p:cNvPr id="10" name="Rectangle 9"/>
          <p:cNvSpPr/>
          <p:nvPr/>
        </p:nvSpPr>
        <p:spPr>
          <a:xfrm>
            <a:off x="4630856" y="2226176"/>
            <a:ext cx="2936383" cy="100474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process</a:t>
            </a:r>
            <a:endParaRPr lang="en-US" dirty="0"/>
          </a:p>
        </p:txBody>
      </p:sp>
      <p:sp>
        <p:nvSpPr>
          <p:cNvPr id="11" name="Rectangle 10"/>
          <p:cNvSpPr/>
          <p:nvPr/>
        </p:nvSpPr>
        <p:spPr>
          <a:xfrm>
            <a:off x="8445149" y="2253608"/>
            <a:ext cx="2936383" cy="100474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output</a:t>
            </a:r>
            <a:endParaRPr lang="en-US" dirty="0"/>
          </a:p>
        </p:txBody>
      </p:sp>
    </p:spTree>
    <p:extLst>
      <p:ext uri="{BB962C8B-B14F-4D97-AF65-F5344CB8AC3E}">
        <p14:creationId xmlns:p14="http://schemas.microsoft.com/office/powerpoint/2010/main" val="31753073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Study Conceptual Framework</a:t>
            </a:r>
            <a:endParaRPr lang="en-US" dirty="0"/>
          </a:p>
        </p:txBody>
      </p:sp>
      <p:sp>
        <p:nvSpPr>
          <p:cNvPr id="3" name="Content Placeholder 2"/>
          <p:cNvSpPr>
            <a:spLocks noGrp="1"/>
          </p:cNvSpPr>
          <p:nvPr>
            <p:ph idx="1"/>
          </p:nvPr>
        </p:nvSpPr>
        <p:spPr/>
        <p:txBody>
          <a:bodyPr/>
          <a:lstStyle/>
          <a:p>
            <a:endParaRPr lang="en-US" dirty="0"/>
          </a:p>
        </p:txBody>
      </p:sp>
      <p:sp>
        <p:nvSpPr>
          <p:cNvPr id="6" name="Rectangle 5"/>
          <p:cNvSpPr/>
          <p:nvPr/>
        </p:nvSpPr>
        <p:spPr>
          <a:xfrm>
            <a:off x="1069848" y="2253609"/>
            <a:ext cx="2936383" cy="37863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a:p>
            <a:r>
              <a:rPr lang="en-US" dirty="0"/>
              <a:t>  </a:t>
            </a:r>
          </a:p>
          <a:p>
            <a:r>
              <a:rPr lang="en-US" dirty="0"/>
              <a:t>*  Recent news articles from selected websites (Filipino and English)</a:t>
            </a:r>
          </a:p>
          <a:p>
            <a:r>
              <a:rPr lang="en-US" dirty="0"/>
              <a:t>* Output Summary of the System</a:t>
            </a:r>
          </a:p>
        </p:txBody>
      </p:sp>
      <p:sp>
        <p:nvSpPr>
          <p:cNvPr id="7" name="Rectangle 6"/>
          <p:cNvSpPr/>
          <p:nvPr/>
        </p:nvSpPr>
        <p:spPr>
          <a:xfrm>
            <a:off x="4630856" y="2253608"/>
            <a:ext cx="2936383" cy="37863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a:t>  </a:t>
            </a:r>
          </a:p>
          <a:p>
            <a:r>
              <a:rPr lang="en-US" dirty="0"/>
              <a:t>*  Experimental Method</a:t>
            </a:r>
          </a:p>
          <a:p>
            <a:r>
              <a:rPr lang="en-US" dirty="0"/>
              <a:t>*  Expert(s) will compare the input and output of the system for Retention Ratio computation</a:t>
            </a:r>
          </a:p>
          <a:p>
            <a:r>
              <a:rPr lang="en-US" dirty="0"/>
              <a:t>*  Expert(s) are ask to make questions from the input article that must be answered by the output</a:t>
            </a:r>
          </a:p>
        </p:txBody>
      </p:sp>
      <p:sp>
        <p:nvSpPr>
          <p:cNvPr id="8" name="Rectangle 7"/>
          <p:cNvSpPr/>
          <p:nvPr/>
        </p:nvSpPr>
        <p:spPr>
          <a:xfrm>
            <a:off x="8445150" y="2253608"/>
            <a:ext cx="2936383" cy="37863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Answer Recall mean is computed</a:t>
            </a:r>
          </a:p>
          <a:p>
            <a:pPr marL="285750" indent="-285750">
              <a:buFont typeface="Arial" panose="020B0604020202020204" pitchFamily="34" charset="0"/>
              <a:buChar char="•"/>
            </a:pPr>
            <a:r>
              <a:rPr lang="en-US" dirty="0" smtClean="0"/>
              <a:t>Compression , Retention Ratio , Coherence and Cohesion means are computed</a:t>
            </a:r>
          </a:p>
        </p:txBody>
      </p:sp>
      <p:sp>
        <p:nvSpPr>
          <p:cNvPr id="9" name="Rectangle 8"/>
          <p:cNvSpPr/>
          <p:nvPr/>
        </p:nvSpPr>
        <p:spPr>
          <a:xfrm>
            <a:off x="1069848" y="2253608"/>
            <a:ext cx="2936383" cy="100474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input</a:t>
            </a:r>
            <a:endParaRPr lang="en-US" dirty="0"/>
          </a:p>
        </p:txBody>
      </p:sp>
      <p:sp>
        <p:nvSpPr>
          <p:cNvPr id="10" name="Rectangle 9"/>
          <p:cNvSpPr/>
          <p:nvPr/>
        </p:nvSpPr>
        <p:spPr>
          <a:xfrm>
            <a:off x="4630856" y="2226176"/>
            <a:ext cx="2936383" cy="100474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process</a:t>
            </a:r>
            <a:endParaRPr lang="en-US" dirty="0"/>
          </a:p>
        </p:txBody>
      </p:sp>
      <p:sp>
        <p:nvSpPr>
          <p:cNvPr id="11" name="Rectangle 10"/>
          <p:cNvSpPr/>
          <p:nvPr/>
        </p:nvSpPr>
        <p:spPr>
          <a:xfrm>
            <a:off x="8445149" y="2253608"/>
            <a:ext cx="2936383" cy="100474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output</a:t>
            </a:r>
            <a:endParaRPr lang="en-US" dirty="0"/>
          </a:p>
        </p:txBody>
      </p:sp>
    </p:spTree>
    <p:extLst>
      <p:ext uri="{BB962C8B-B14F-4D97-AF65-F5344CB8AC3E}">
        <p14:creationId xmlns:p14="http://schemas.microsoft.com/office/powerpoint/2010/main" val="6615831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Significance of the study</a:t>
            </a:r>
            <a:endParaRPr lang="en-US" dirty="0"/>
          </a:p>
        </p:txBody>
      </p:sp>
      <p:sp>
        <p:nvSpPr>
          <p:cNvPr id="3" name="Content Placeholder 2"/>
          <p:cNvSpPr>
            <a:spLocks noGrp="1"/>
          </p:cNvSpPr>
          <p:nvPr>
            <p:ph idx="1"/>
          </p:nvPr>
        </p:nvSpPr>
        <p:spPr/>
        <p:txBody>
          <a:bodyPr/>
          <a:lstStyle/>
          <a:p>
            <a:pPr marL="0" indent="0">
              <a:buNone/>
            </a:pPr>
            <a:r>
              <a:rPr lang="en-US" dirty="0" smtClean="0"/>
              <a:t>This study would benefit:</a:t>
            </a:r>
          </a:p>
          <a:p>
            <a:pPr marL="0" indent="0">
              <a:buNone/>
            </a:pPr>
            <a:endParaRPr lang="en-US" dirty="0"/>
          </a:p>
          <a:p>
            <a:r>
              <a:rPr lang="en-US" dirty="0" smtClean="0"/>
              <a:t>Students/ Internet surfers</a:t>
            </a:r>
          </a:p>
          <a:p>
            <a:endParaRPr lang="en-US" dirty="0" smtClean="0"/>
          </a:p>
          <a:p>
            <a:endParaRPr lang="en-US" dirty="0"/>
          </a:p>
          <a:p>
            <a:r>
              <a:rPr lang="en-US" dirty="0" smtClean="0"/>
              <a:t>Researchers</a:t>
            </a:r>
          </a:p>
          <a:p>
            <a:endParaRPr lang="en-US" dirty="0"/>
          </a:p>
          <a:p>
            <a:endParaRPr lang="en-US" dirty="0"/>
          </a:p>
        </p:txBody>
      </p:sp>
    </p:spTree>
    <p:extLst>
      <p:ext uri="{BB962C8B-B14F-4D97-AF65-F5344CB8AC3E}">
        <p14:creationId xmlns:p14="http://schemas.microsoft.com/office/powerpoint/2010/main" val="2335416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Population of the study</a:t>
            </a:r>
            <a:endParaRPr lang="en-US" dirty="0"/>
          </a:p>
        </p:txBody>
      </p:sp>
      <p:sp>
        <p:nvSpPr>
          <p:cNvPr id="3" name="Content Placeholder 2"/>
          <p:cNvSpPr>
            <a:spLocks noGrp="1"/>
          </p:cNvSpPr>
          <p:nvPr>
            <p:ph idx="1"/>
          </p:nvPr>
        </p:nvSpPr>
        <p:spPr/>
        <p:txBody>
          <a:bodyPr/>
          <a:lstStyle/>
          <a:p>
            <a:endParaRPr lang="en-US" dirty="0" smtClean="0"/>
          </a:p>
          <a:p>
            <a:r>
              <a:rPr lang="en-US" sz="2400" dirty="0" smtClean="0"/>
              <a:t>The population of the study consists of all online news articles from </a:t>
            </a:r>
            <a:r>
              <a:rPr lang="en-US" sz="2400" dirty="0" err="1" smtClean="0"/>
              <a:t>Rappler</a:t>
            </a:r>
            <a:r>
              <a:rPr lang="en-US" sz="2400" dirty="0" smtClean="0"/>
              <a:t>, Inquirer.net and the Philippine star. </a:t>
            </a:r>
            <a:endParaRPr lang="en-US" sz="2400" dirty="0"/>
          </a:p>
          <a:p>
            <a:endParaRPr lang="en-US" sz="2400" dirty="0" smtClean="0"/>
          </a:p>
          <a:p>
            <a:r>
              <a:rPr lang="en-US" sz="2400" dirty="0" smtClean="0"/>
              <a:t>Sampling frame consists of all articles from January 2014 to September 2014.</a:t>
            </a:r>
          </a:p>
        </p:txBody>
      </p:sp>
    </p:spTree>
    <p:extLst>
      <p:ext uri="{BB962C8B-B14F-4D97-AF65-F5344CB8AC3E}">
        <p14:creationId xmlns:p14="http://schemas.microsoft.com/office/powerpoint/2010/main" val="9308361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Method and Paradigm</a:t>
            </a:r>
            <a:endParaRPr lang="en-US" dirty="0"/>
          </a:p>
        </p:txBody>
      </p:sp>
      <p:sp>
        <p:nvSpPr>
          <p:cNvPr id="3" name="Content Placeholder 2"/>
          <p:cNvSpPr>
            <a:spLocks noGrp="1"/>
          </p:cNvSpPr>
          <p:nvPr>
            <p:ph idx="1"/>
          </p:nvPr>
        </p:nvSpPr>
        <p:spPr>
          <a:xfrm>
            <a:off x="796893" y="2057908"/>
            <a:ext cx="10058400" cy="4050792"/>
          </a:xfrm>
        </p:spPr>
        <p:txBody>
          <a:bodyPr/>
          <a:lstStyle/>
          <a:p>
            <a:endParaRPr lang="en-US" dirty="0" smtClean="0"/>
          </a:p>
          <a:p>
            <a:r>
              <a:rPr lang="en-US" dirty="0" smtClean="0"/>
              <a:t> </a:t>
            </a:r>
            <a:r>
              <a:rPr lang="en-US" b="1" dirty="0" smtClean="0"/>
              <a:t>Repeated Measures Design</a:t>
            </a:r>
          </a:p>
          <a:p>
            <a:endParaRPr lang="en-US" b="1" dirty="0" smtClean="0"/>
          </a:p>
          <a:p>
            <a:endParaRPr lang="en-US" b="1" dirty="0"/>
          </a:p>
          <a:p>
            <a:endParaRPr lang="en-US" b="1" dirty="0"/>
          </a:p>
        </p:txBody>
      </p:sp>
      <p:pic>
        <p:nvPicPr>
          <p:cNvPr id="2050" name="Picture 2" descr="Repeated Measures Desig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5193" y="2982457"/>
            <a:ext cx="6190634" cy="3875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03950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Method and Paradigm</a:t>
            </a:r>
            <a:endParaRPr lang="en-US" dirty="0"/>
          </a:p>
        </p:txBody>
      </p:sp>
      <p:sp>
        <p:nvSpPr>
          <p:cNvPr id="3" name="Content Placeholder 2"/>
          <p:cNvSpPr>
            <a:spLocks noGrp="1"/>
          </p:cNvSpPr>
          <p:nvPr>
            <p:ph idx="1"/>
          </p:nvPr>
        </p:nvSpPr>
        <p:spPr>
          <a:xfrm>
            <a:off x="796893" y="2057908"/>
            <a:ext cx="10058400" cy="4050792"/>
          </a:xfrm>
        </p:spPr>
        <p:txBody>
          <a:bodyPr/>
          <a:lstStyle/>
          <a:p>
            <a:endParaRPr lang="en-US" dirty="0" smtClean="0"/>
          </a:p>
          <a:p>
            <a:r>
              <a:rPr lang="en-US" dirty="0" smtClean="0"/>
              <a:t> </a:t>
            </a:r>
            <a:r>
              <a:rPr lang="en-US" b="1" dirty="0" smtClean="0"/>
              <a:t>Iterative and Incremental Development</a:t>
            </a:r>
          </a:p>
          <a:p>
            <a:endParaRPr lang="en-US" b="1" dirty="0" smtClean="0"/>
          </a:p>
          <a:p>
            <a:endParaRPr lang="en-US" b="1" dirty="0"/>
          </a:p>
          <a:p>
            <a:endParaRPr lang="en-US" b="1" dirty="0"/>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2154607" y="3041650"/>
            <a:ext cx="6252414" cy="3331854"/>
          </a:xfrm>
          <a:prstGeom prst="rect">
            <a:avLst/>
          </a:prstGeom>
        </p:spPr>
      </p:pic>
    </p:spTree>
    <p:extLst>
      <p:ext uri="{BB962C8B-B14F-4D97-AF65-F5344CB8AC3E}">
        <p14:creationId xmlns:p14="http://schemas.microsoft.com/office/powerpoint/2010/main" val="41031154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 of Respondents</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r>
              <a:rPr lang="en-US" sz="2400" dirty="0" smtClean="0"/>
              <a:t>The Respondents shall consist of  currently active faculty from the College of Arts and Letters in Polytechnic University of the Philippines that teaches English and/or Filipino</a:t>
            </a:r>
            <a:endParaRPr lang="en-US" sz="2400" dirty="0"/>
          </a:p>
        </p:txBody>
      </p:sp>
    </p:spTree>
    <p:extLst>
      <p:ext uri="{BB962C8B-B14F-4D97-AF65-F5344CB8AC3E}">
        <p14:creationId xmlns:p14="http://schemas.microsoft.com/office/powerpoint/2010/main" val="32487111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 Technique</a:t>
            </a:r>
            <a:endParaRPr lang="en-US" dirty="0"/>
          </a:p>
        </p:txBody>
      </p:sp>
      <p:sp>
        <p:nvSpPr>
          <p:cNvPr id="3" name="Content Placeholder 2"/>
          <p:cNvSpPr>
            <a:spLocks noGrp="1"/>
          </p:cNvSpPr>
          <p:nvPr>
            <p:ph idx="1"/>
          </p:nvPr>
        </p:nvSpPr>
        <p:spPr/>
        <p:txBody>
          <a:bodyPr/>
          <a:lstStyle/>
          <a:p>
            <a:endParaRPr lang="en-US" dirty="0" smtClean="0"/>
          </a:p>
          <a:p>
            <a:endParaRPr lang="en-US" dirty="0"/>
          </a:p>
          <a:p>
            <a:r>
              <a:rPr lang="en-US" b="1" dirty="0" smtClean="0"/>
              <a:t>Simple random sampling technique</a:t>
            </a:r>
          </a:p>
          <a:p>
            <a:endParaRPr lang="en-US" b="1" dirty="0" smtClean="0"/>
          </a:p>
          <a:p>
            <a:pPr lvl="1"/>
            <a:r>
              <a:rPr lang="en-US" dirty="0" smtClean="0"/>
              <a:t>Chooses each sampling unit randomly and entirely by chance. Such that each individual has the same probability of being chosen at any stage during the sampling process.</a:t>
            </a:r>
            <a:endParaRPr lang="en-US" dirty="0"/>
          </a:p>
        </p:txBody>
      </p:sp>
    </p:spTree>
    <p:extLst>
      <p:ext uri="{BB962C8B-B14F-4D97-AF65-F5344CB8AC3E}">
        <p14:creationId xmlns:p14="http://schemas.microsoft.com/office/powerpoint/2010/main" val="23749399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 of the problem:</a:t>
            </a:r>
            <a:endParaRPr lang="en-US" dirty="0"/>
          </a:p>
        </p:txBody>
      </p:sp>
      <p:sp>
        <p:nvSpPr>
          <p:cNvPr id="3" name="Content Placeholder 2"/>
          <p:cNvSpPr>
            <a:spLocks noGrp="1"/>
          </p:cNvSpPr>
          <p:nvPr>
            <p:ph idx="1"/>
          </p:nvPr>
        </p:nvSpPr>
        <p:spPr/>
        <p:txBody>
          <a:bodyPr/>
          <a:lstStyle/>
          <a:p>
            <a:pPr marL="0" indent="0">
              <a:buNone/>
            </a:pPr>
            <a:r>
              <a:rPr lang="en-US" dirty="0"/>
              <a:t> </a:t>
            </a:r>
            <a:r>
              <a:rPr lang="en-US" dirty="0" smtClean="0"/>
              <a:t>The study aims to answer the following:</a:t>
            </a:r>
          </a:p>
          <a:p>
            <a:pPr marL="0" indent="0">
              <a:buNone/>
            </a:pPr>
            <a:endParaRPr lang="en-US" dirty="0"/>
          </a:p>
          <a:p>
            <a:r>
              <a:rPr lang="en-US" dirty="0" smtClean="0"/>
              <a:t>What is the evaluation of the system generated summaries by </a:t>
            </a:r>
            <a:r>
              <a:rPr lang="en-US" dirty="0" err="1" smtClean="0"/>
              <a:t>SumMe</a:t>
            </a:r>
            <a:r>
              <a:rPr lang="en-US" dirty="0" smtClean="0"/>
              <a:t> in terms of:</a:t>
            </a:r>
          </a:p>
          <a:p>
            <a:pPr marL="0" indent="0">
              <a:buNone/>
            </a:pPr>
            <a:endParaRPr lang="en-US" dirty="0" smtClean="0"/>
          </a:p>
          <a:p>
            <a:pPr lvl="1"/>
            <a:r>
              <a:rPr lang="en-US" dirty="0" smtClean="0"/>
              <a:t>Compression Ratio</a:t>
            </a:r>
          </a:p>
          <a:p>
            <a:pPr lvl="1"/>
            <a:endParaRPr lang="en-US" dirty="0"/>
          </a:p>
          <a:p>
            <a:pPr lvl="1"/>
            <a:r>
              <a:rPr lang="en-US" dirty="0" smtClean="0"/>
              <a:t>Retention Ratio</a:t>
            </a:r>
          </a:p>
          <a:p>
            <a:pPr lvl="1"/>
            <a:endParaRPr lang="en-US" dirty="0"/>
          </a:p>
          <a:p>
            <a:pPr lvl="1"/>
            <a:r>
              <a:rPr lang="en-US" dirty="0" smtClean="0"/>
              <a:t>Q&amp;A task Performance</a:t>
            </a:r>
          </a:p>
          <a:p>
            <a:pPr marL="274320" lvl="1" indent="0">
              <a:buNone/>
            </a:pPr>
            <a:endParaRPr lang="en-US" dirty="0" smtClean="0"/>
          </a:p>
        </p:txBody>
      </p:sp>
    </p:spTree>
    <p:extLst>
      <p:ext uri="{BB962C8B-B14F-4D97-AF65-F5344CB8AC3E}">
        <p14:creationId xmlns:p14="http://schemas.microsoft.com/office/powerpoint/2010/main" val="26827201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Treatment</a:t>
            </a:r>
            <a:endParaRPr lang="en-US" dirty="0"/>
          </a:p>
        </p:txBody>
      </p:sp>
      <p:sp>
        <p:nvSpPr>
          <p:cNvPr id="3" name="Content Placeholder 2"/>
          <p:cNvSpPr>
            <a:spLocks noGrp="1"/>
          </p:cNvSpPr>
          <p:nvPr>
            <p:ph idx="1"/>
          </p:nvPr>
        </p:nvSpPr>
        <p:spPr>
          <a:xfrm>
            <a:off x="1069848" y="2134287"/>
            <a:ext cx="10058400" cy="4050792"/>
          </a:xfrm>
        </p:spPr>
        <p:txBody>
          <a:bodyPr/>
          <a:lstStyle/>
          <a:p>
            <a:endParaRPr lang="en-US" dirty="0" smtClean="0"/>
          </a:p>
          <a:p>
            <a:endParaRPr lang="en-US" dirty="0" smtClean="0"/>
          </a:p>
          <a:p>
            <a:r>
              <a:rPr lang="en-US" b="1" dirty="0" smtClean="0"/>
              <a:t>Mean</a:t>
            </a:r>
            <a:r>
              <a:rPr lang="en-US" dirty="0" smtClean="0"/>
              <a:t> </a:t>
            </a:r>
          </a:p>
          <a:p>
            <a:pPr lvl="2"/>
            <a:endParaRPr lang="en-US" dirty="0" smtClean="0"/>
          </a:p>
        </p:txBody>
      </p:sp>
      <p:pic>
        <p:nvPicPr>
          <p:cNvPr id="4" name="Picture 3" descr="C:\Documents and Settings\lenovo\My Documents\Downloads\ch7mean.jpg"/>
          <p:cNvPicPr/>
          <p:nvPr/>
        </p:nvPicPr>
        <p:blipFill>
          <a:blip r:embed="rId2"/>
          <a:srcRect/>
          <a:stretch>
            <a:fillRect/>
          </a:stretch>
        </p:blipFill>
        <p:spPr bwMode="auto">
          <a:xfrm>
            <a:off x="2807594" y="3307500"/>
            <a:ext cx="4391696" cy="1895564"/>
          </a:xfrm>
          <a:prstGeom prst="rect">
            <a:avLst/>
          </a:prstGeom>
          <a:noFill/>
          <a:ln w="9525">
            <a:noFill/>
            <a:miter lim="800000"/>
            <a:headEnd/>
            <a:tailEnd/>
          </a:ln>
        </p:spPr>
      </p:pic>
    </p:spTree>
    <p:extLst>
      <p:ext uri="{BB962C8B-B14F-4D97-AF65-F5344CB8AC3E}">
        <p14:creationId xmlns:p14="http://schemas.microsoft.com/office/powerpoint/2010/main" val="27480716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Treatment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69848" y="2134287"/>
                <a:ext cx="10058400" cy="4050792"/>
              </a:xfrm>
            </p:spPr>
            <p:txBody>
              <a:bodyPr/>
              <a:lstStyle/>
              <a:p>
                <a:endParaRPr lang="en-US" dirty="0" smtClean="0"/>
              </a:p>
              <a:p>
                <a:endParaRPr lang="en-US" dirty="0" smtClean="0"/>
              </a:p>
              <a:p>
                <a:r>
                  <a:rPr lang="en-US" b="1" dirty="0" smtClean="0"/>
                  <a:t>Compression Ratio </a:t>
                </a:r>
                <a:r>
                  <a:rPr lang="en-US" dirty="0" smtClean="0"/>
                  <a:t> </a:t>
                </a:r>
              </a:p>
              <a:p>
                <a:pPr marL="274320" lvl="1" indent="0">
                  <a:buNone/>
                </a:pPr>
                <a14:m>
                  <m:oMathPara xmlns:m="http://schemas.openxmlformats.org/officeDocument/2006/math">
                    <m:oMathParaPr>
                      <m:jc m:val="centerGroup"/>
                    </m:oMathParaPr>
                    <m:oMath xmlns:m="http://schemas.openxmlformats.org/officeDocument/2006/math">
                      <m:r>
                        <a:rPr lang="en-US" sz="3200" b="1" i="1" smtClean="0">
                          <a:latin typeface="Cambria Math" panose="02040503050406030204" pitchFamily="18" charset="0"/>
                        </a:rPr>
                        <m:t>𝑪𝑹</m:t>
                      </m:r>
                      <m:r>
                        <a:rPr lang="en-US" sz="3200" b="1" i="1" smtClean="0">
                          <a:latin typeface="Cambria Math" panose="02040503050406030204" pitchFamily="18" charset="0"/>
                        </a:rPr>
                        <m:t> = </m:t>
                      </m:r>
                      <m:f>
                        <m:fPr>
                          <m:ctrlPr>
                            <a:rPr lang="en-US" sz="3200" b="1" i="1" smtClean="0">
                              <a:latin typeface="Cambria Math" panose="02040503050406030204" pitchFamily="18" charset="0"/>
                            </a:rPr>
                          </m:ctrlPr>
                        </m:fPr>
                        <m:num>
                          <m:r>
                            <a:rPr lang="en-US" sz="3200" b="1" i="1" smtClean="0">
                              <a:latin typeface="Cambria Math" panose="02040503050406030204" pitchFamily="18" charset="0"/>
                            </a:rPr>
                            <m:t>𝒍𝒆𝒏𝒈𝒕𝒉</m:t>
                          </m:r>
                          <m:r>
                            <a:rPr lang="en-US" sz="3200" b="1" i="1" smtClean="0">
                              <a:latin typeface="Cambria Math" panose="02040503050406030204" pitchFamily="18" charset="0"/>
                            </a:rPr>
                            <m:t> </m:t>
                          </m:r>
                          <m:r>
                            <a:rPr lang="en-US" sz="3200" b="1" i="1" smtClean="0">
                              <a:latin typeface="Cambria Math" panose="02040503050406030204" pitchFamily="18" charset="0"/>
                            </a:rPr>
                            <m:t>𝒐𝒇</m:t>
                          </m:r>
                          <m:r>
                            <a:rPr lang="en-US" sz="3200" b="1" i="1" smtClean="0">
                              <a:latin typeface="Cambria Math" panose="02040503050406030204" pitchFamily="18" charset="0"/>
                            </a:rPr>
                            <m:t> </m:t>
                          </m:r>
                          <m:r>
                            <a:rPr lang="en-US" sz="3200" b="1" i="1" smtClean="0">
                              <a:latin typeface="Cambria Math" panose="02040503050406030204" pitchFamily="18" charset="0"/>
                            </a:rPr>
                            <m:t>𝒔𝒖𝒎𝒎𝒂𝒓𝒚</m:t>
                          </m:r>
                        </m:num>
                        <m:den>
                          <m:r>
                            <a:rPr lang="en-US" sz="3200" b="1" i="1" smtClean="0">
                              <a:latin typeface="Cambria Math" panose="02040503050406030204" pitchFamily="18" charset="0"/>
                            </a:rPr>
                            <m:t>𝒍𝒆𝒏𝒈𝒕𝒉</m:t>
                          </m:r>
                          <m:r>
                            <a:rPr lang="en-US" sz="3200" b="1" i="1" smtClean="0">
                              <a:latin typeface="Cambria Math" panose="02040503050406030204" pitchFamily="18" charset="0"/>
                            </a:rPr>
                            <m:t> </m:t>
                          </m:r>
                          <m:r>
                            <a:rPr lang="en-US" sz="3200" b="1" i="1" smtClean="0">
                              <a:latin typeface="Cambria Math" panose="02040503050406030204" pitchFamily="18" charset="0"/>
                            </a:rPr>
                            <m:t>𝒐𝒇</m:t>
                          </m:r>
                          <m:r>
                            <a:rPr lang="en-US" sz="3200" b="1" i="1" smtClean="0">
                              <a:latin typeface="Cambria Math" panose="02040503050406030204" pitchFamily="18" charset="0"/>
                            </a:rPr>
                            <m:t> </m:t>
                          </m:r>
                          <m:r>
                            <a:rPr lang="en-US" sz="3200" b="1" i="1" smtClean="0">
                              <a:latin typeface="Cambria Math" panose="02040503050406030204" pitchFamily="18" charset="0"/>
                            </a:rPr>
                            <m:t>𝒔𝒐𝒖𝒓𝒄𝒆</m:t>
                          </m:r>
                          <m:r>
                            <a:rPr lang="en-US" sz="3200" b="1" i="1" smtClean="0">
                              <a:latin typeface="Cambria Math" panose="02040503050406030204" pitchFamily="18" charset="0"/>
                            </a:rPr>
                            <m:t> </m:t>
                          </m:r>
                          <m:r>
                            <a:rPr lang="en-US" sz="3200" b="1" i="1" smtClean="0">
                              <a:latin typeface="Cambria Math" panose="02040503050406030204" pitchFamily="18" charset="0"/>
                            </a:rPr>
                            <m:t>𝒕𝒆𝒙𝒕</m:t>
                          </m:r>
                        </m:den>
                      </m:f>
                    </m:oMath>
                  </m:oMathPara>
                </a14:m>
                <a:endParaRPr lang="en-US" sz="14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69848" y="2134287"/>
                <a:ext cx="10058400" cy="4050792"/>
              </a:xfrm>
              <a:blipFill rotWithShape="0">
                <a:blip r:embed="rId2"/>
                <a:stretch>
                  <a:fillRect l="-303"/>
                </a:stretch>
              </a:blipFill>
            </p:spPr>
            <p:txBody>
              <a:bodyPr/>
              <a:lstStyle/>
              <a:p>
                <a:r>
                  <a:rPr lang="en-US">
                    <a:noFill/>
                  </a:rPr>
                  <a:t> </a:t>
                </a:r>
              </a:p>
            </p:txBody>
          </p:sp>
        </mc:Fallback>
      </mc:AlternateContent>
    </p:spTree>
    <p:extLst>
      <p:ext uri="{BB962C8B-B14F-4D97-AF65-F5344CB8AC3E}">
        <p14:creationId xmlns:p14="http://schemas.microsoft.com/office/powerpoint/2010/main" val="8890245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Treatment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69848" y="2134287"/>
                <a:ext cx="10058400" cy="4050792"/>
              </a:xfrm>
            </p:spPr>
            <p:txBody>
              <a:bodyPr/>
              <a:lstStyle/>
              <a:p>
                <a:endParaRPr lang="en-US" dirty="0" smtClean="0"/>
              </a:p>
              <a:p>
                <a:endParaRPr lang="en-US" dirty="0" smtClean="0"/>
              </a:p>
              <a:p>
                <a:r>
                  <a:rPr lang="en-US" b="1" dirty="0" smtClean="0"/>
                  <a:t>Retention Ratio </a:t>
                </a:r>
                <a:r>
                  <a:rPr lang="en-US" dirty="0" smtClean="0"/>
                  <a:t> </a:t>
                </a:r>
              </a:p>
              <a:p>
                <a:pPr marL="274320" lvl="1" indent="0">
                  <a:buNone/>
                </a:pPr>
                <a14:m>
                  <m:oMathPara xmlns:m="http://schemas.openxmlformats.org/officeDocument/2006/math">
                    <m:oMathParaPr>
                      <m:jc m:val="centerGroup"/>
                    </m:oMathParaPr>
                    <m:oMath xmlns:m="http://schemas.openxmlformats.org/officeDocument/2006/math">
                      <m:r>
                        <a:rPr lang="en-US" sz="3200" b="1" i="1" smtClean="0">
                          <a:latin typeface="Cambria Math" panose="02040503050406030204" pitchFamily="18" charset="0"/>
                        </a:rPr>
                        <m:t>𝑹𝑹</m:t>
                      </m:r>
                      <m:r>
                        <a:rPr lang="en-US" sz="3200" b="1" i="1" smtClean="0">
                          <a:latin typeface="Cambria Math" panose="02040503050406030204" pitchFamily="18" charset="0"/>
                        </a:rPr>
                        <m:t> = </m:t>
                      </m:r>
                      <m:f>
                        <m:fPr>
                          <m:ctrlPr>
                            <a:rPr lang="en-US" sz="3200" b="1" i="1" smtClean="0">
                              <a:latin typeface="Cambria Math" panose="02040503050406030204" pitchFamily="18" charset="0"/>
                            </a:rPr>
                          </m:ctrlPr>
                        </m:fPr>
                        <m:num>
                          <m:r>
                            <a:rPr lang="en-US" sz="3200" b="1" i="1" smtClean="0">
                              <a:latin typeface="Cambria Math" panose="02040503050406030204" pitchFamily="18" charset="0"/>
                            </a:rPr>
                            <m:t>𝒊𝒏𝒇𝒐𝒓𝒎𝒂𝒕𝒊𝒐𝒏</m:t>
                          </m:r>
                          <m:r>
                            <a:rPr lang="en-US" sz="3200" b="1" i="1" smtClean="0">
                              <a:latin typeface="Cambria Math" panose="02040503050406030204" pitchFamily="18" charset="0"/>
                            </a:rPr>
                            <m:t> </m:t>
                          </m:r>
                          <m:r>
                            <a:rPr lang="en-US" sz="3200" b="1" i="1" smtClean="0">
                              <a:latin typeface="Cambria Math" panose="02040503050406030204" pitchFamily="18" charset="0"/>
                            </a:rPr>
                            <m:t>𝒊𝒏</m:t>
                          </m:r>
                          <m:r>
                            <a:rPr lang="en-US" sz="3200" b="1" i="1" smtClean="0">
                              <a:latin typeface="Cambria Math" panose="02040503050406030204" pitchFamily="18" charset="0"/>
                            </a:rPr>
                            <m:t> </m:t>
                          </m:r>
                          <m:r>
                            <a:rPr lang="en-US" sz="3200" b="1" i="1" smtClean="0">
                              <a:latin typeface="Cambria Math" panose="02040503050406030204" pitchFamily="18" charset="0"/>
                            </a:rPr>
                            <m:t>𝒔𝒖𝒎𝒎𝒂𝒓𝒚</m:t>
                          </m:r>
                        </m:num>
                        <m:den>
                          <m:r>
                            <a:rPr lang="en-US" sz="3200" b="1" i="1" smtClean="0">
                              <a:latin typeface="Cambria Math" panose="02040503050406030204" pitchFamily="18" charset="0"/>
                            </a:rPr>
                            <m:t>𝒊𝒏𝒇𝒐𝒓𝒎𝒂𝒕𝒊𝒐𝒏</m:t>
                          </m:r>
                          <m:r>
                            <a:rPr lang="en-US" sz="3200" b="1" i="1" smtClean="0">
                              <a:latin typeface="Cambria Math" panose="02040503050406030204" pitchFamily="18" charset="0"/>
                            </a:rPr>
                            <m:t> </m:t>
                          </m:r>
                          <m:r>
                            <a:rPr lang="en-US" sz="3200" b="1" i="1" smtClean="0">
                              <a:latin typeface="Cambria Math" panose="02040503050406030204" pitchFamily="18" charset="0"/>
                            </a:rPr>
                            <m:t>𝒊𝒏</m:t>
                          </m:r>
                          <m:r>
                            <a:rPr lang="en-US" sz="3200" b="1" i="1" smtClean="0">
                              <a:latin typeface="Cambria Math" panose="02040503050406030204" pitchFamily="18" charset="0"/>
                            </a:rPr>
                            <m:t> </m:t>
                          </m:r>
                          <m:r>
                            <a:rPr lang="en-US" sz="3200" b="1" i="1" smtClean="0">
                              <a:latin typeface="Cambria Math" panose="02040503050406030204" pitchFamily="18" charset="0"/>
                            </a:rPr>
                            <m:t>𝒔𝒐𝒖𝒓𝒄𝒆</m:t>
                          </m:r>
                          <m:r>
                            <a:rPr lang="en-US" sz="3200" b="1" i="1" smtClean="0">
                              <a:latin typeface="Cambria Math" panose="02040503050406030204" pitchFamily="18" charset="0"/>
                            </a:rPr>
                            <m:t> </m:t>
                          </m:r>
                          <m:r>
                            <a:rPr lang="en-US" sz="3200" b="1" i="1" smtClean="0">
                              <a:latin typeface="Cambria Math" panose="02040503050406030204" pitchFamily="18" charset="0"/>
                            </a:rPr>
                            <m:t>𝒕𝒆𝒙𝒕</m:t>
                          </m:r>
                        </m:den>
                      </m:f>
                    </m:oMath>
                  </m:oMathPara>
                </a14:m>
                <a:endParaRPr lang="en-US" sz="14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69848" y="2134287"/>
                <a:ext cx="10058400" cy="4050792"/>
              </a:xfrm>
              <a:blipFill rotWithShape="0">
                <a:blip r:embed="rId2"/>
                <a:stretch>
                  <a:fillRect l="-303"/>
                </a:stretch>
              </a:blipFill>
            </p:spPr>
            <p:txBody>
              <a:bodyPr/>
              <a:lstStyle/>
              <a:p>
                <a:r>
                  <a:rPr lang="en-US">
                    <a:noFill/>
                  </a:rPr>
                  <a:t> </a:t>
                </a:r>
              </a:p>
            </p:txBody>
          </p:sp>
        </mc:Fallback>
      </mc:AlternateContent>
    </p:spTree>
    <p:extLst>
      <p:ext uri="{BB962C8B-B14F-4D97-AF65-F5344CB8AC3E}">
        <p14:creationId xmlns:p14="http://schemas.microsoft.com/office/powerpoint/2010/main" val="13899092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Treatment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69848" y="2134287"/>
                <a:ext cx="10058400" cy="4050792"/>
              </a:xfrm>
            </p:spPr>
            <p:txBody>
              <a:bodyPr/>
              <a:lstStyle/>
              <a:p>
                <a:endParaRPr lang="en-US" dirty="0" smtClean="0"/>
              </a:p>
              <a:p>
                <a:endParaRPr lang="en-US" dirty="0" smtClean="0"/>
              </a:p>
              <a:p>
                <a:r>
                  <a:rPr lang="en-US" b="1" dirty="0" smtClean="0"/>
                  <a:t>Answer Recall Lenient(ARL)</a:t>
                </a:r>
              </a:p>
              <a:p>
                <a:pPr marL="0" indent="0">
                  <a:buNone/>
                </a:pPr>
                <a:r>
                  <a:rPr lang="en-US" b="1" dirty="0" smtClean="0"/>
                  <a:t> </a:t>
                </a:r>
                <a:r>
                  <a:rPr lang="en-US" dirty="0" smtClean="0"/>
                  <a:t> </a:t>
                </a:r>
              </a:p>
              <a:p>
                <a:pPr marL="274320" lvl="1" indent="0">
                  <a:buNone/>
                </a:pPr>
                <a14:m>
                  <m:oMathPara xmlns:m="http://schemas.openxmlformats.org/officeDocument/2006/math">
                    <m:oMathParaPr>
                      <m:jc m:val="centerGroup"/>
                    </m:oMathParaPr>
                    <m:oMath xmlns:m="http://schemas.openxmlformats.org/officeDocument/2006/math">
                      <m:r>
                        <a:rPr lang="en-US" sz="3200" b="1" i="1" smtClean="0">
                          <a:latin typeface="Cambria Math" panose="02040503050406030204" pitchFamily="18" charset="0"/>
                        </a:rPr>
                        <m:t>𝑨𝑹𝑳</m:t>
                      </m:r>
                      <m:r>
                        <a:rPr lang="en-US" sz="3200" b="1" i="1" smtClean="0">
                          <a:latin typeface="Cambria Math" panose="02040503050406030204" pitchFamily="18" charset="0"/>
                        </a:rPr>
                        <m:t> = </m:t>
                      </m:r>
                      <m:f>
                        <m:fPr>
                          <m:ctrlPr>
                            <a:rPr lang="en-US" sz="3200" b="1" i="1" smtClean="0">
                              <a:latin typeface="Cambria Math" panose="02040503050406030204" pitchFamily="18" charset="0"/>
                            </a:rPr>
                          </m:ctrlPr>
                        </m:fPr>
                        <m:num>
                          <m:r>
                            <a:rPr lang="en-US" sz="3200" b="1" i="1" smtClean="0">
                              <a:latin typeface="Cambria Math" panose="02040503050406030204" pitchFamily="18" charset="0"/>
                            </a:rPr>
                            <m:t>𝒏</m:t>
                          </m:r>
                          <m:r>
                            <a:rPr lang="en-US" sz="3200" b="1" i="1" smtClean="0">
                              <a:latin typeface="Cambria Math" panose="02040503050406030204" pitchFamily="18" charset="0"/>
                            </a:rPr>
                            <m:t>𝟏</m:t>
                          </m:r>
                          <m:r>
                            <a:rPr lang="en-US" sz="3200" b="1" i="1" smtClean="0">
                              <a:latin typeface="Cambria Math" panose="02040503050406030204" pitchFamily="18" charset="0"/>
                            </a:rPr>
                            <m:t>+(.</m:t>
                          </m:r>
                          <m:r>
                            <a:rPr lang="en-US" sz="3200" b="1" i="1" smtClean="0">
                              <a:latin typeface="Cambria Math" panose="02040503050406030204" pitchFamily="18" charset="0"/>
                            </a:rPr>
                            <m:t>𝟓</m:t>
                          </m:r>
                          <m:r>
                            <a:rPr lang="en-US" sz="3200" b="1" i="1" smtClean="0">
                              <a:latin typeface="Cambria Math" panose="02040503050406030204" pitchFamily="18" charset="0"/>
                            </a:rPr>
                            <m:t> ×</m:t>
                          </m:r>
                          <m:r>
                            <a:rPr lang="en-US" sz="3200" b="1" i="1" smtClean="0">
                              <a:latin typeface="Cambria Math" panose="02040503050406030204" pitchFamily="18" charset="0"/>
                              <a:ea typeface="Cambria Math" panose="02040503050406030204" pitchFamily="18" charset="0"/>
                            </a:rPr>
                            <m:t>𝒏</m:t>
                          </m:r>
                          <m:r>
                            <a:rPr lang="en-US" sz="3200" b="1" i="1" smtClean="0">
                              <a:latin typeface="Cambria Math" panose="02040503050406030204" pitchFamily="18" charset="0"/>
                              <a:ea typeface="Cambria Math" panose="02040503050406030204" pitchFamily="18" charset="0"/>
                            </a:rPr>
                            <m:t>𝟐</m:t>
                          </m:r>
                          <m:r>
                            <a:rPr lang="en-US" sz="3200" b="1" i="1" smtClean="0">
                              <a:latin typeface="Cambria Math" panose="02040503050406030204" pitchFamily="18" charset="0"/>
                              <a:ea typeface="Cambria Math" panose="02040503050406030204" pitchFamily="18" charset="0"/>
                            </a:rPr>
                            <m:t>)</m:t>
                          </m:r>
                        </m:num>
                        <m:den>
                          <m:r>
                            <a:rPr lang="en-US" sz="3200" b="1" i="1" smtClean="0">
                              <a:latin typeface="Cambria Math" panose="02040503050406030204" pitchFamily="18" charset="0"/>
                            </a:rPr>
                            <m:t>𝒏</m:t>
                          </m:r>
                          <m:r>
                            <a:rPr lang="en-US" sz="3200" b="1" i="1" smtClean="0">
                              <a:latin typeface="Cambria Math" panose="02040503050406030204" pitchFamily="18" charset="0"/>
                            </a:rPr>
                            <m:t>𝟑</m:t>
                          </m:r>
                        </m:den>
                      </m:f>
                    </m:oMath>
                  </m:oMathPara>
                </a14:m>
                <a:endParaRPr lang="en-US" sz="14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69848" y="2134287"/>
                <a:ext cx="10058400" cy="4050792"/>
              </a:xfrm>
              <a:blipFill rotWithShape="0">
                <a:blip r:embed="rId2"/>
                <a:stretch>
                  <a:fillRect l="-303"/>
                </a:stretch>
              </a:blipFill>
            </p:spPr>
            <p:txBody>
              <a:bodyPr/>
              <a:lstStyle/>
              <a:p>
                <a:r>
                  <a:rPr lang="en-US">
                    <a:noFill/>
                  </a:rPr>
                  <a:t> </a:t>
                </a:r>
              </a:p>
            </p:txBody>
          </p:sp>
        </mc:Fallback>
      </mc:AlternateContent>
    </p:spTree>
    <p:extLst>
      <p:ext uri="{BB962C8B-B14F-4D97-AF65-F5344CB8AC3E}">
        <p14:creationId xmlns:p14="http://schemas.microsoft.com/office/powerpoint/2010/main" val="40430284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Treatment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69848" y="2134287"/>
                <a:ext cx="10058400" cy="4050792"/>
              </a:xfrm>
            </p:spPr>
            <p:txBody>
              <a:bodyPr/>
              <a:lstStyle/>
              <a:p>
                <a:endParaRPr lang="en-US" dirty="0" smtClean="0"/>
              </a:p>
              <a:p>
                <a:endParaRPr lang="en-US" dirty="0" smtClean="0"/>
              </a:p>
              <a:p>
                <a:r>
                  <a:rPr lang="en-US" b="1" dirty="0" smtClean="0"/>
                  <a:t>Answer Recall Strict(ARS)</a:t>
                </a:r>
              </a:p>
              <a:p>
                <a:pPr marL="0" indent="0">
                  <a:buNone/>
                </a:pPr>
                <a:r>
                  <a:rPr lang="en-US" b="1" dirty="0" smtClean="0"/>
                  <a:t> </a:t>
                </a:r>
                <a:r>
                  <a:rPr lang="en-US" dirty="0" smtClean="0"/>
                  <a:t> </a:t>
                </a:r>
              </a:p>
              <a:p>
                <a:pPr marL="274320" lvl="1" indent="0">
                  <a:buNone/>
                </a:pPr>
                <a14:m>
                  <m:oMathPara xmlns:m="http://schemas.openxmlformats.org/officeDocument/2006/math">
                    <m:oMathParaPr>
                      <m:jc m:val="centerGroup"/>
                    </m:oMathParaPr>
                    <m:oMath xmlns:m="http://schemas.openxmlformats.org/officeDocument/2006/math">
                      <m:r>
                        <a:rPr lang="en-US" sz="3200" b="1" i="1" smtClean="0">
                          <a:latin typeface="Cambria Math" panose="02040503050406030204" pitchFamily="18" charset="0"/>
                        </a:rPr>
                        <m:t>𝑨𝑹𝑺</m:t>
                      </m:r>
                      <m:r>
                        <a:rPr lang="en-US" sz="3200" b="1" i="1" smtClean="0">
                          <a:latin typeface="Cambria Math" panose="02040503050406030204" pitchFamily="18" charset="0"/>
                        </a:rPr>
                        <m:t> = </m:t>
                      </m:r>
                      <m:f>
                        <m:fPr>
                          <m:ctrlPr>
                            <a:rPr lang="en-US" sz="3200" b="1" i="1" smtClean="0">
                              <a:latin typeface="Cambria Math" panose="02040503050406030204" pitchFamily="18" charset="0"/>
                            </a:rPr>
                          </m:ctrlPr>
                        </m:fPr>
                        <m:num>
                          <m:r>
                            <a:rPr lang="en-US" sz="3200" b="1" i="1" smtClean="0">
                              <a:latin typeface="Cambria Math" panose="02040503050406030204" pitchFamily="18" charset="0"/>
                            </a:rPr>
                            <m:t>𝒏</m:t>
                          </m:r>
                          <m:r>
                            <a:rPr lang="en-US" sz="3200" b="1" i="1" smtClean="0">
                              <a:latin typeface="Cambria Math" panose="02040503050406030204" pitchFamily="18" charset="0"/>
                            </a:rPr>
                            <m:t>𝟏</m:t>
                          </m:r>
                        </m:num>
                        <m:den>
                          <m:r>
                            <a:rPr lang="en-US" sz="3200" b="1" i="1" smtClean="0">
                              <a:latin typeface="Cambria Math" panose="02040503050406030204" pitchFamily="18" charset="0"/>
                            </a:rPr>
                            <m:t>𝒏</m:t>
                          </m:r>
                          <m:r>
                            <a:rPr lang="en-US" sz="3200" b="1" i="1" smtClean="0">
                              <a:latin typeface="Cambria Math" panose="02040503050406030204" pitchFamily="18" charset="0"/>
                            </a:rPr>
                            <m:t>𝟑</m:t>
                          </m:r>
                        </m:den>
                      </m:f>
                    </m:oMath>
                  </m:oMathPara>
                </a14:m>
                <a:endParaRPr lang="en-US" sz="14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69848" y="2134287"/>
                <a:ext cx="10058400" cy="4050792"/>
              </a:xfrm>
              <a:blipFill rotWithShape="0">
                <a:blip r:embed="rId2"/>
                <a:stretch>
                  <a:fillRect l="-303"/>
                </a:stretch>
              </a:blipFill>
            </p:spPr>
            <p:txBody>
              <a:bodyPr/>
              <a:lstStyle/>
              <a:p>
                <a:r>
                  <a:rPr lang="en-US">
                    <a:noFill/>
                  </a:rPr>
                  <a:t> </a:t>
                </a:r>
              </a:p>
            </p:txBody>
          </p:sp>
        </mc:Fallback>
      </mc:AlternateContent>
    </p:spTree>
    <p:extLst>
      <p:ext uri="{BB962C8B-B14F-4D97-AF65-F5344CB8AC3E}">
        <p14:creationId xmlns:p14="http://schemas.microsoft.com/office/powerpoint/2010/main" val="24354077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Treatment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69848" y="2134287"/>
                <a:ext cx="10058400" cy="4050792"/>
              </a:xfrm>
            </p:spPr>
            <p:txBody>
              <a:bodyPr/>
              <a:lstStyle/>
              <a:p>
                <a:endParaRPr lang="en-US" dirty="0" smtClean="0"/>
              </a:p>
              <a:p>
                <a:endParaRPr lang="en-US" dirty="0" smtClean="0"/>
              </a:p>
              <a:p>
                <a:r>
                  <a:rPr lang="en-US" b="1" dirty="0" smtClean="0"/>
                  <a:t>Answer Recall Average(ARA)</a:t>
                </a:r>
              </a:p>
              <a:p>
                <a:pPr marL="0" indent="0">
                  <a:buNone/>
                </a:pPr>
                <a:r>
                  <a:rPr lang="en-US" b="1" dirty="0" smtClean="0"/>
                  <a:t> </a:t>
                </a:r>
                <a:r>
                  <a:rPr lang="en-US" dirty="0" smtClean="0"/>
                  <a:t> </a:t>
                </a:r>
              </a:p>
              <a:p>
                <a:pPr marL="274320" lvl="1" indent="0">
                  <a:buNone/>
                </a:pPr>
                <a14:m>
                  <m:oMathPara xmlns:m="http://schemas.openxmlformats.org/officeDocument/2006/math">
                    <m:oMathParaPr>
                      <m:jc m:val="centerGroup"/>
                    </m:oMathParaPr>
                    <m:oMath xmlns:m="http://schemas.openxmlformats.org/officeDocument/2006/math">
                      <m:r>
                        <a:rPr lang="en-US" sz="3200" b="1" i="1" smtClean="0">
                          <a:latin typeface="Cambria Math" panose="02040503050406030204" pitchFamily="18" charset="0"/>
                        </a:rPr>
                        <m:t>𝑨𝑹𝑨</m:t>
                      </m:r>
                      <m:r>
                        <a:rPr lang="en-US" sz="3200" b="1" i="1" smtClean="0">
                          <a:latin typeface="Cambria Math" panose="02040503050406030204" pitchFamily="18" charset="0"/>
                        </a:rPr>
                        <m:t> = </m:t>
                      </m:r>
                      <m:f>
                        <m:fPr>
                          <m:ctrlPr>
                            <a:rPr lang="en-US" sz="3200" b="1" i="1" smtClean="0">
                              <a:latin typeface="Cambria Math" panose="02040503050406030204" pitchFamily="18" charset="0"/>
                            </a:rPr>
                          </m:ctrlPr>
                        </m:fPr>
                        <m:num>
                          <m:r>
                            <a:rPr lang="en-US" sz="3200" b="1" i="1" smtClean="0">
                              <a:latin typeface="Cambria Math" panose="02040503050406030204" pitchFamily="18" charset="0"/>
                            </a:rPr>
                            <m:t>𝑨𝑹𝑳</m:t>
                          </m:r>
                          <m:r>
                            <a:rPr lang="en-US" sz="3200" b="1" i="1" smtClean="0">
                              <a:latin typeface="Cambria Math" panose="02040503050406030204" pitchFamily="18" charset="0"/>
                            </a:rPr>
                            <m:t>+</m:t>
                          </m:r>
                          <m:r>
                            <a:rPr lang="en-US" sz="3200" b="1" i="1" smtClean="0">
                              <a:latin typeface="Cambria Math" panose="02040503050406030204" pitchFamily="18" charset="0"/>
                            </a:rPr>
                            <m:t>𝑨𝑹𝑺</m:t>
                          </m:r>
                        </m:num>
                        <m:den>
                          <m:r>
                            <a:rPr lang="en-US" sz="3200" b="1" i="1" smtClean="0">
                              <a:latin typeface="Cambria Math" panose="02040503050406030204" pitchFamily="18" charset="0"/>
                            </a:rPr>
                            <m:t>𝟐</m:t>
                          </m:r>
                        </m:den>
                      </m:f>
                    </m:oMath>
                  </m:oMathPara>
                </a14:m>
                <a:endParaRPr lang="en-US" sz="14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69848" y="2134287"/>
                <a:ext cx="10058400" cy="4050792"/>
              </a:xfrm>
              <a:blipFill rotWithShape="0">
                <a:blip r:embed="rId2"/>
                <a:stretch>
                  <a:fillRect l="-303"/>
                </a:stretch>
              </a:blipFill>
            </p:spPr>
            <p:txBody>
              <a:bodyPr/>
              <a:lstStyle/>
              <a:p>
                <a:r>
                  <a:rPr lang="en-US">
                    <a:noFill/>
                  </a:rPr>
                  <a:t> </a:t>
                </a:r>
              </a:p>
            </p:txBody>
          </p:sp>
        </mc:Fallback>
      </mc:AlternateContent>
    </p:spTree>
    <p:extLst>
      <p:ext uri="{BB962C8B-B14F-4D97-AF65-F5344CB8AC3E}">
        <p14:creationId xmlns:p14="http://schemas.microsoft.com/office/powerpoint/2010/main" val="21784630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Treatment</a:t>
            </a:r>
            <a:endParaRPr lang="en-US" dirty="0"/>
          </a:p>
        </p:txBody>
      </p:sp>
      <p:sp>
        <p:nvSpPr>
          <p:cNvPr id="3" name="Content Placeholder 2"/>
          <p:cNvSpPr>
            <a:spLocks noGrp="1"/>
          </p:cNvSpPr>
          <p:nvPr>
            <p:ph idx="1"/>
          </p:nvPr>
        </p:nvSpPr>
        <p:spPr>
          <a:xfrm>
            <a:off x="1069848" y="2134287"/>
            <a:ext cx="10058400" cy="4050792"/>
          </a:xfrm>
        </p:spPr>
        <p:txBody>
          <a:bodyPr/>
          <a:lstStyle/>
          <a:p>
            <a:endParaRPr lang="en-US" dirty="0" smtClean="0"/>
          </a:p>
          <a:p>
            <a:endParaRPr lang="en-US" dirty="0" smtClean="0"/>
          </a:p>
          <a:p>
            <a:r>
              <a:rPr lang="en-US" b="1" dirty="0" smtClean="0"/>
              <a:t>T-test</a:t>
            </a:r>
            <a:r>
              <a:rPr lang="en-US" dirty="0" smtClean="0"/>
              <a:t> </a:t>
            </a:r>
          </a:p>
          <a:p>
            <a:pPr lvl="2"/>
            <a:endParaRPr lang="en-US" dirty="0" smtClean="0"/>
          </a:p>
        </p:txBody>
      </p:sp>
      <p:pic>
        <p:nvPicPr>
          <p:cNvPr id="5" name="Picture 4" descr="C:\Documents and Settings\lenovo\My Documents\Downloads\t-test-formula.jpg"/>
          <p:cNvPicPr/>
          <p:nvPr/>
        </p:nvPicPr>
        <p:blipFill>
          <a:blip r:embed="rId2"/>
          <a:srcRect/>
          <a:stretch>
            <a:fillRect/>
          </a:stretch>
        </p:blipFill>
        <p:spPr bwMode="auto">
          <a:xfrm>
            <a:off x="3206840" y="2875315"/>
            <a:ext cx="5615188" cy="3164877"/>
          </a:xfrm>
          <a:prstGeom prst="rect">
            <a:avLst/>
          </a:prstGeom>
          <a:noFill/>
          <a:ln w="9525">
            <a:noFill/>
            <a:miter lim="800000"/>
            <a:headEnd/>
            <a:tailEnd/>
          </a:ln>
        </p:spPr>
      </p:pic>
    </p:spTree>
    <p:extLst>
      <p:ext uri="{BB962C8B-B14F-4D97-AF65-F5344CB8AC3E}">
        <p14:creationId xmlns:p14="http://schemas.microsoft.com/office/powerpoint/2010/main" val="7083902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4</a:t>
            </a:r>
            <a:endParaRPr lang="en-US" dirty="0"/>
          </a:p>
        </p:txBody>
      </p:sp>
      <p:sp>
        <p:nvSpPr>
          <p:cNvPr id="3" name="Content Placeholder 2"/>
          <p:cNvSpPr>
            <a:spLocks noGrp="1"/>
          </p:cNvSpPr>
          <p:nvPr>
            <p:ph idx="1"/>
          </p:nvPr>
        </p:nvSpPr>
        <p:spPr/>
        <p:txBody>
          <a:bodyPr>
            <a:normAutofit/>
          </a:bodyPr>
          <a:lstStyle/>
          <a:p>
            <a:r>
              <a:rPr lang="en-US" sz="3600" dirty="0"/>
              <a:t>The study aims to summarize news articles written in Filipino and English using abstraction methods under Semantic-based summarization. The ratings can be categorized by the Compression ratio, Retention ratio, Coherence, Cohesion and Q&amp;A task performance.</a:t>
            </a:r>
          </a:p>
          <a:p>
            <a:endParaRPr lang="en-US" sz="3600" dirty="0"/>
          </a:p>
        </p:txBody>
      </p:sp>
    </p:spTree>
    <p:extLst>
      <p:ext uri="{BB962C8B-B14F-4D97-AF65-F5344CB8AC3E}">
        <p14:creationId xmlns:p14="http://schemas.microsoft.com/office/powerpoint/2010/main" val="26325605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4</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8252" y="1828800"/>
            <a:ext cx="11141592" cy="4116573"/>
          </a:xfrm>
        </p:spPr>
      </p:pic>
    </p:spTree>
    <p:extLst>
      <p:ext uri="{BB962C8B-B14F-4D97-AF65-F5344CB8AC3E}">
        <p14:creationId xmlns:p14="http://schemas.microsoft.com/office/powerpoint/2010/main" val="30751509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4</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701690"/>
            <a:ext cx="11848850" cy="4035649"/>
          </a:xfrm>
        </p:spPr>
      </p:pic>
    </p:spTree>
    <p:extLst>
      <p:ext uri="{BB962C8B-B14F-4D97-AF65-F5344CB8AC3E}">
        <p14:creationId xmlns:p14="http://schemas.microsoft.com/office/powerpoint/2010/main" val="24828093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endParaRPr lang="en-US" dirty="0" smtClean="0"/>
          </a:p>
          <a:p>
            <a:r>
              <a:rPr lang="en-US" dirty="0" smtClean="0"/>
              <a:t>What is the Evaluation of </a:t>
            </a:r>
            <a:r>
              <a:rPr lang="en-US" dirty="0" err="1" smtClean="0"/>
              <a:t>SumMe’s</a:t>
            </a:r>
            <a:r>
              <a:rPr lang="en-US" dirty="0" smtClean="0"/>
              <a:t> generated summaries in terms of :</a:t>
            </a:r>
          </a:p>
          <a:p>
            <a:pPr marL="0" indent="0">
              <a:buNone/>
            </a:pPr>
            <a:endParaRPr lang="en-US" dirty="0" smtClean="0"/>
          </a:p>
          <a:p>
            <a:pPr lvl="1"/>
            <a:r>
              <a:rPr lang="en-US" dirty="0" smtClean="0"/>
              <a:t>Cohesion</a:t>
            </a:r>
          </a:p>
          <a:p>
            <a:pPr lvl="1"/>
            <a:endParaRPr lang="en-US" dirty="0"/>
          </a:p>
          <a:p>
            <a:pPr lvl="1"/>
            <a:r>
              <a:rPr lang="en-US" dirty="0" smtClean="0"/>
              <a:t>Understandability/Coherence</a:t>
            </a:r>
            <a:endParaRPr lang="en-US" dirty="0"/>
          </a:p>
        </p:txBody>
      </p:sp>
      <p:sp>
        <p:nvSpPr>
          <p:cNvPr id="4" name="Title 1"/>
          <p:cNvSpPr>
            <a:spLocks noGrp="1"/>
          </p:cNvSpPr>
          <p:nvPr>
            <p:ph type="title"/>
          </p:nvPr>
        </p:nvSpPr>
        <p:spPr/>
        <p:txBody>
          <a:bodyPr/>
          <a:lstStyle/>
          <a:p>
            <a:r>
              <a:rPr lang="en-US" dirty="0" smtClean="0"/>
              <a:t>Statement of the problem:</a:t>
            </a:r>
            <a:endParaRPr lang="en-US" dirty="0"/>
          </a:p>
        </p:txBody>
      </p:sp>
    </p:spTree>
    <p:extLst>
      <p:ext uri="{BB962C8B-B14F-4D97-AF65-F5344CB8AC3E}">
        <p14:creationId xmlns:p14="http://schemas.microsoft.com/office/powerpoint/2010/main" val="6039956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4</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39567" y="2093976"/>
            <a:ext cx="9518962" cy="4160983"/>
          </a:xfrm>
        </p:spPr>
      </p:pic>
    </p:spTree>
    <p:extLst>
      <p:ext uri="{BB962C8B-B14F-4D97-AF65-F5344CB8AC3E}">
        <p14:creationId xmlns:p14="http://schemas.microsoft.com/office/powerpoint/2010/main" val="19888654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4</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0050" y="2047981"/>
            <a:ext cx="11251225" cy="3525913"/>
          </a:xfrm>
        </p:spPr>
      </p:pic>
    </p:spTree>
    <p:extLst>
      <p:ext uri="{BB962C8B-B14F-4D97-AF65-F5344CB8AC3E}">
        <p14:creationId xmlns:p14="http://schemas.microsoft.com/office/powerpoint/2010/main" val="21393639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316736"/>
            <a:ext cx="10058400" cy="1609344"/>
          </a:xfrm>
        </p:spPr>
        <p:txBody>
          <a:bodyPr>
            <a:normAutofit fontScale="90000"/>
          </a:bodyPr>
          <a:lstStyle/>
          <a:p>
            <a:r>
              <a:rPr lang="en-US" dirty="0" smtClean="0"/>
              <a:t>CHAPTER 5</a:t>
            </a:r>
            <a:br>
              <a:rPr lang="en-US" dirty="0" smtClean="0"/>
            </a:br>
            <a:r>
              <a:rPr lang="en-US" dirty="0" smtClean="0"/>
              <a:t/>
            </a:r>
            <a:br>
              <a:rPr lang="en-US" dirty="0" smtClean="0"/>
            </a:br>
            <a:r>
              <a:rPr lang="en-US" dirty="0"/>
              <a:t>SUMMARY OF FINDINGS, CONCLUSION AND RECOMMENDATIONS</a:t>
            </a:r>
            <a:br>
              <a:rPr lang="en-US" dirty="0"/>
            </a:b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041392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312039"/>
            <a:ext cx="10058400" cy="1609344"/>
          </a:xfrm>
        </p:spPr>
        <p:txBody>
          <a:bodyPr>
            <a:normAutofit/>
          </a:bodyPr>
          <a:lstStyle/>
          <a:p>
            <a:r>
              <a:rPr lang="en-US" dirty="0" smtClean="0"/>
              <a:t>CHAPTER 5</a:t>
            </a:r>
            <a:endParaRPr lang="en-US" dirty="0"/>
          </a:p>
        </p:txBody>
      </p:sp>
      <p:sp>
        <p:nvSpPr>
          <p:cNvPr id="3" name="Content Placeholder 2"/>
          <p:cNvSpPr>
            <a:spLocks noGrp="1"/>
          </p:cNvSpPr>
          <p:nvPr>
            <p:ph idx="1"/>
          </p:nvPr>
        </p:nvSpPr>
        <p:spPr/>
        <p:txBody>
          <a:bodyPr>
            <a:normAutofit/>
          </a:bodyPr>
          <a:lstStyle/>
          <a:p>
            <a:r>
              <a:rPr lang="en-US" sz="3600" dirty="0"/>
              <a:t>This chapter includes the results of all the findings made on the study, Conclusions made while doing the study based on data analyzed on the previous chapter. Some limitations have been found and recommendations for future researchers that might help improve the system.</a:t>
            </a:r>
          </a:p>
        </p:txBody>
      </p:sp>
    </p:spTree>
    <p:extLst>
      <p:ext uri="{BB962C8B-B14F-4D97-AF65-F5344CB8AC3E}">
        <p14:creationId xmlns:p14="http://schemas.microsoft.com/office/powerpoint/2010/main" val="6845112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312039"/>
            <a:ext cx="10058400" cy="1609344"/>
          </a:xfrm>
        </p:spPr>
        <p:txBody>
          <a:bodyPr>
            <a:normAutofit/>
          </a:bodyPr>
          <a:lstStyle/>
          <a:p>
            <a:r>
              <a:rPr lang="en-US" dirty="0" smtClean="0"/>
              <a:t>CHAPTER 5</a:t>
            </a:r>
            <a:endParaRPr lang="en-US" dirty="0"/>
          </a:p>
        </p:txBody>
      </p:sp>
      <p:sp>
        <p:nvSpPr>
          <p:cNvPr id="3" name="Content Placeholder 2"/>
          <p:cNvSpPr>
            <a:spLocks noGrp="1"/>
          </p:cNvSpPr>
          <p:nvPr>
            <p:ph idx="1"/>
          </p:nvPr>
        </p:nvSpPr>
        <p:spPr/>
        <p:txBody>
          <a:bodyPr>
            <a:normAutofit/>
          </a:bodyPr>
          <a:lstStyle/>
          <a:p>
            <a:r>
              <a:rPr lang="en-US" sz="3600" dirty="0"/>
              <a:t>The purpose of this research was to probe the essence of using graph based abstractive summarization, especially with the use of Chunking for extracting Information Items instead of Dependency parsers, in both English and Filipino languages. </a:t>
            </a:r>
          </a:p>
        </p:txBody>
      </p:sp>
    </p:spTree>
    <p:extLst>
      <p:ext uri="{BB962C8B-B14F-4D97-AF65-F5344CB8AC3E}">
        <p14:creationId xmlns:p14="http://schemas.microsoft.com/office/powerpoint/2010/main" val="8940712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312039"/>
            <a:ext cx="10058400" cy="1609344"/>
          </a:xfrm>
        </p:spPr>
        <p:txBody>
          <a:bodyPr>
            <a:normAutofit/>
          </a:bodyPr>
          <a:lstStyle/>
          <a:p>
            <a:r>
              <a:rPr lang="en-US" dirty="0" smtClean="0"/>
              <a:t>CHAPTER 5</a:t>
            </a:r>
            <a:endParaRPr lang="en-US" dirty="0"/>
          </a:p>
        </p:txBody>
      </p:sp>
      <p:sp>
        <p:nvSpPr>
          <p:cNvPr id="3" name="Content Placeholder 2"/>
          <p:cNvSpPr>
            <a:spLocks noGrp="1"/>
          </p:cNvSpPr>
          <p:nvPr>
            <p:ph idx="1"/>
          </p:nvPr>
        </p:nvSpPr>
        <p:spPr/>
        <p:txBody>
          <a:bodyPr>
            <a:normAutofit/>
          </a:bodyPr>
          <a:lstStyle/>
          <a:p>
            <a:r>
              <a:rPr lang="en-US" sz="3600" dirty="0"/>
              <a:t>The objective of the study was to measure the ratings of the system using generated summaries. The results were as follows:</a:t>
            </a:r>
          </a:p>
        </p:txBody>
      </p:sp>
    </p:spTree>
    <p:extLst>
      <p:ext uri="{BB962C8B-B14F-4D97-AF65-F5344CB8AC3E}">
        <p14:creationId xmlns:p14="http://schemas.microsoft.com/office/powerpoint/2010/main" val="29577569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312039"/>
            <a:ext cx="10058400" cy="1609344"/>
          </a:xfrm>
        </p:spPr>
        <p:txBody>
          <a:bodyPr>
            <a:normAutofit/>
          </a:bodyPr>
          <a:lstStyle/>
          <a:p>
            <a:r>
              <a:rPr lang="en-US" dirty="0" smtClean="0"/>
              <a:t>CHAPTER 5</a:t>
            </a:r>
            <a:endParaRPr lang="en-US" dirty="0"/>
          </a:p>
        </p:txBody>
      </p:sp>
      <p:sp>
        <p:nvSpPr>
          <p:cNvPr id="3" name="Content Placeholder 2"/>
          <p:cNvSpPr>
            <a:spLocks noGrp="1"/>
          </p:cNvSpPr>
          <p:nvPr>
            <p:ph idx="1"/>
          </p:nvPr>
        </p:nvSpPr>
        <p:spPr/>
        <p:txBody>
          <a:bodyPr>
            <a:normAutofit/>
          </a:bodyPr>
          <a:lstStyle/>
          <a:p>
            <a:r>
              <a:rPr lang="en-US" sz="3600" dirty="0"/>
              <a:t> English</a:t>
            </a:r>
          </a:p>
          <a:p>
            <a:r>
              <a:rPr lang="en-US" sz="3600" dirty="0"/>
              <a:t>a. Compression Ratio – 0.2805</a:t>
            </a:r>
          </a:p>
          <a:p>
            <a:r>
              <a:rPr lang="en-US" sz="3600" dirty="0"/>
              <a:t>	b. Retention Ratio– 0.4771</a:t>
            </a:r>
          </a:p>
          <a:p>
            <a:r>
              <a:rPr lang="en-US" sz="3600" dirty="0"/>
              <a:t>	c. Understandability/Coherence– 9.0915</a:t>
            </a:r>
          </a:p>
          <a:p>
            <a:r>
              <a:rPr lang="en-US" sz="3600" dirty="0"/>
              <a:t>	d. Cohesion- 0.12</a:t>
            </a:r>
          </a:p>
          <a:p>
            <a:r>
              <a:rPr lang="en-US" sz="3600" dirty="0"/>
              <a:t>	e. Q&amp;A Task performance- 0.2465</a:t>
            </a:r>
          </a:p>
        </p:txBody>
      </p:sp>
    </p:spTree>
    <p:extLst>
      <p:ext uri="{BB962C8B-B14F-4D97-AF65-F5344CB8AC3E}">
        <p14:creationId xmlns:p14="http://schemas.microsoft.com/office/powerpoint/2010/main" val="6516207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312039"/>
            <a:ext cx="10058400" cy="1609344"/>
          </a:xfrm>
        </p:spPr>
        <p:txBody>
          <a:bodyPr>
            <a:normAutofit/>
          </a:bodyPr>
          <a:lstStyle/>
          <a:p>
            <a:r>
              <a:rPr lang="en-US" dirty="0" smtClean="0"/>
              <a:t>CHAPTER 5</a:t>
            </a:r>
            <a:endParaRPr lang="en-US" dirty="0"/>
          </a:p>
        </p:txBody>
      </p:sp>
      <p:sp>
        <p:nvSpPr>
          <p:cNvPr id="3" name="Content Placeholder 2"/>
          <p:cNvSpPr>
            <a:spLocks noGrp="1"/>
          </p:cNvSpPr>
          <p:nvPr>
            <p:ph idx="1"/>
          </p:nvPr>
        </p:nvSpPr>
        <p:spPr/>
        <p:txBody>
          <a:bodyPr>
            <a:normAutofit/>
          </a:bodyPr>
          <a:lstStyle/>
          <a:p>
            <a:r>
              <a:rPr lang="en-US" sz="3600" dirty="0"/>
              <a:t> Filipino</a:t>
            </a:r>
          </a:p>
          <a:p>
            <a:r>
              <a:rPr lang="en-US" sz="3600" dirty="0"/>
              <a:t>a. Compression Ratio – 0.1838</a:t>
            </a:r>
          </a:p>
          <a:p>
            <a:r>
              <a:rPr lang="en-US" sz="3600" dirty="0"/>
              <a:t>	b. Retention Ratio– 0.1941</a:t>
            </a:r>
          </a:p>
          <a:p>
            <a:r>
              <a:rPr lang="en-US" sz="3600" dirty="0"/>
              <a:t>	c. Q&amp;A Task performance- 0.1080</a:t>
            </a:r>
          </a:p>
          <a:p>
            <a:endParaRPr lang="en-US" sz="3600" dirty="0"/>
          </a:p>
        </p:txBody>
      </p:sp>
    </p:spTree>
    <p:extLst>
      <p:ext uri="{BB962C8B-B14F-4D97-AF65-F5344CB8AC3E}">
        <p14:creationId xmlns:p14="http://schemas.microsoft.com/office/powerpoint/2010/main" val="7074836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312039"/>
            <a:ext cx="10058400" cy="1609344"/>
          </a:xfrm>
        </p:spPr>
        <p:txBody>
          <a:bodyPr>
            <a:normAutofit/>
          </a:bodyPr>
          <a:lstStyle/>
          <a:p>
            <a:r>
              <a:rPr lang="en-US" dirty="0" smtClean="0"/>
              <a:t>CHAPTER 5</a:t>
            </a:r>
            <a:r>
              <a:rPr lang="en-US" dirty="0"/>
              <a:t/>
            </a:r>
            <a:br>
              <a:rPr lang="en-US" dirty="0"/>
            </a:br>
            <a:r>
              <a:rPr lang="en-US" dirty="0"/>
              <a:t>Conclusions</a:t>
            </a:r>
          </a:p>
        </p:txBody>
      </p:sp>
      <p:sp>
        <p:nvSpPr>
          <p:cNvPr id="3" name="Content Placeholder 2"/>
          <p:cNvSpPr>
            <a:spLocks noGrp="1"/>
          </p:cNvSpPr>
          <p:nvPr>
            <p:ph idx="1"/>
          </p:nvPr>
        </p:nvSpPr>
        <p:spPr/>
        <p:txBody>
          <a:bodyPr>
            <a:normAutofit lnSpcReduction="10000"/>
          </a:bodyPr>
          <a:lstStyle/>
          <a:p>
            <a:r>
              <a:rPr lang="en-US" sz="3600" dirty="0"/>
              <a:t>According to the experimentation made by the language expert, and the implementation results gathered and computed, the system little of the objectives are met. This result on the lack of tools in Filipino, the poor implementation made, the poor application of the SVO triple extraction and scoring and the poor chunking and part of speech tagging made by the tools used on the system. </a:t>
            </a:r>
          </a:p>
        </p:txBody>
      </p:sp>
    </p:spTree>
    <p:extLst>
      <p:ext uri="{BB962C8B-B14F-4D97-AF65-F5344CB8AC3E}">
        <p14:creationId xmlns:p14="http://schemas.microsoft.com/office/powerpoint/2010/main" val="22961674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312039"/>
            <a:ext cx="10058400" cy="1609344"/>
          </a:xfrm>
        </p:spPr>
        <p:txBody>
          <a:bodyPr>
            <a:normAutofit/>
          </a:bodyPr>
          <a:lstStyle/>
          <a:p>
            <a:r>
              <a:rPr lang="en-US" dirty="0" smtClean="0"/>
              <a:t>CHAPTER 5</a:t>
            </a:r>
            <a:r>
              <a:rPr lang="en-US" dirty="0"/>
              <a:t/>
            </a:r>
            <a:br>
              <a:rPr lang="en-US" dirty="0"/>
            </a:br>
            <a:r>
              <a:rPr lang="en-US" dirty="0"/>
              <a:t>Conclusions</a:t>
            </a:r>
          </a:p>
        </p:txBody>
      </p:sp>
      <p:sp>
        <p:nvSpPr>
          <p:cNvPr id="3" name="Content Placeholder 2"/>
          <p:cNvSpPr>
            <a:spLocks noGrp="1"/>
          </p:cNvSpPr>
          <p:nvPr>
            <p:ph idx="1"/>
          </p:nvPr>
        </p:nvSpPr>
        <p:spPr/>
        <p:txBody>
          <a:bodyPr>
            <a:normAutofit/>
          </a:bodyPr>
          <a:lstStyle/>
          <a:p>
            <a:r>
              <a:rPr lang="en-US" sz="4400" dirty="0"/>
              <a:t>The poor output can also be affected by the input as the system was made for news format of texts only, and as news articles are always on the passive voice.</a:t>
            </a:r>
          </a:p>
        </p:txBody>
      </p:sp>
    </p:spTree>
    <p:extLst>
      <p:ext uri="{BB962C8B-B14F-4D97-AF65-F5344CB8AC3E}">
        <p14:creationId xmlns:p14="http://schemas.microsoft.com/office/powerpoint/2010/main" val="10734599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endParaRPr lang="en-US" dirty="0" smtClean="0"/>
          </a:p>
          <a:p>
            <a:r>
              <a:rPr lang="en-US" dirty="0" smtClean="0"/>
              <a:t> A news article discuss current or recent news about a specific topic or general interest. </a:t>
            </a:r>
          </a:p>
          <a:p>
            <a:endParaRPr lang="en-US" dirty="0"/>
          </a:p>
          <a:p>
            <a:r>
              <a:rPr lang="en-US" b="1" dirty="0" smtClean="0"/>
              <a:t>Summarization </a:t>
            </a:r>
            <a:r>
              <a:rPr lang="en-US" dirty="0" smtClean="0"/>
              <a:t> is the art of abstracting key content from one or more information sources.</a:t>
            </a:r>
          </a:p>
          <a:p>
            <a:pPr marL="0" indent="0">
              <a:buNone/>
            </a:pPr>
            <a:endParaRPr lang="en-US" b="1" dirty="0"/>
          </a:p>
          <a:p>
            <a:r>
              <a:rPr lang="en-US" dirty="0" smtClean="0"/>
              <a:t>Summarization is broadly divided into two groups: </a:t>
            </a:r>
            <a:r>
              <a:rPr lang="en-US" b="1" i="1" dirty="0" smtClean="0"/>
              <a:t>Abstractive </a:t>
            </a:r>
            <a:r>
              <a:rPr lang="en-US" dirty="0" smtClean="0"/>
              <a:t>and </a:t>
            </a:r>
            <a:r>
              <a:rPr lang="en-US" b="1" i="1" dirty="0" smtClean="0"/>
              <a:t>Extractive</a:t>
            </a:r>
            <a:r>
              <a:rPr lang="en-US" dirty="0" smtClean="0"/>
              <a:t>.</a:t>
            </a:r>
            <a:endParaRPr lang="en-US" dirty="0"/>
          </a:p>
        </p:txBody>
      </p:sp>
    </p:spTree>
    <p:extLst>
      <p:ext uri="{BB962C8B-B14F-4D97-AF65-F5344CB8AC3E}">
        <p14:creationId xmlns:p14="http://schemas.microsoft.com/office/powerpoint/2010/main" val="427012356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312039"/>
            <a:ext cx="10058400" cy="1609344"/>
          </a:xfrm>
        </p:spPr>
        <p:txBody>
          <a:bodyPr>
            <a:normAutofit/>
          </a:bodyPr>
          <a:lstStyle/>
          <a:p>
            <a:r>
              <a:rPr lang="en-US" dirty="0" smtClean="0"/>
              <a:t>CHAPTER 5</a:t>
            </a:r>
            <a:r>
              <a:rPr lang="en-US" dirty="0"/>
              <a:t/>
            </a:r>
            <a:br>
              <a:rPr lang="en-US" dirty="0"/>
            </a:br>
            <a:r>
              <a:rPr lang="en-US" dirty="0"/>
              <a:t>Conclusions</a:t>
            </a:r>
          </a:p>
        </p:txBody>
      </p:sp>
      <p:sp>
        <p:nvSpPr>
          <p:cNvPr id="3" name="Content Placeholder 2"/>
          <p:cNvSpPr>
            <a:spLocks noGrp="1"/>
          </p:cNvSpPr>
          <p:nvPr>
            <p:ph idx="1"/>
          </p:nvPr>
        </p:nvSpPr>
        <p:spPr/>
        <p:txBody>
          <a:bodyPr>
            <a:normAutofit/>
          </a:bodyPr>
          <a:lstStyle/>
          <a:p>
            <a:r>
              <a:rPr lang="en-US" sz="4400" dirty="0"/>
              <a:t>The poor output can also be affected by the input as the system was made for news format of texts only, and as news articles are always on the passive voice.</a:t>
            </a:r>
          </a:p>
        </p:txBody>
      </p:sp>
    </p:spTree>
    <p:extLst>
      <p:ext uri="{BB962C8B-B14F-4D97-AF65-F5344CB8AC3E}">
        <p14:creationId xmlns:p14="http://schemas.microsoft.com/office/powerpoint/2010/main" val="21291937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312039"/>
            <a:ext cx="10058400" cy="1609344"/>
          </a:xfrm>
        </p:spPr>
        <p:txBody>
          <a:bodyPr>
            <a:normAutofit/>
          </a:bodyPr>
          <a:lstStyle/>
          <a:p>
            <a:r>
              <a:rPr lang="en-US" dirty="0" smtClean="0"/>
              <a:t>CHAPTER 5</a:t>
            </a:r>
            <a:r>
              <a:rPr lang="en-US" dirty="0"/>
              <a:t/>
            </a:r>
            <a:br>
              <a:rPr lang="en-US" dirty="0"/>
            </a:br>
            <a:r>
              <a:rPr lang="en-US" dirty="0"/>
              <a:t>Recommendations</a:t>
            </a:r>
          </a:p>
        </p:txBody>
      </p:sp>
      <p:sp>
        <p:nvSpPr>
          <p:cNvPr id="3" name="Content Placeholder 2"/>
          <p:cNvSpPr>
            <a:spLocks noGrp="1"/>
          </p:cNvSpPr>
          <p:nvPr>
            <p:ph idx="1"/>
          </p:nvPr>
        </p:nvSpPr>
        <p:spPr/>
        <p:txBody>
          <a:bodyPr>
            <a:normAutofit/>
          </a:bodyPr>
          <a:lstStyle/>
          <a:p>
            <a:r>
              <a:rPr lang="en-US" sz="4400" dirty="0" smtClean="0"/>
              <a:t>1. </a:t>
            </a:r>
            <a:r>
              <a:rPr lang="en-US" sz="4400" dirty="0"/>
              <a:t>Using a complete lexicon of Filipino words to avoid undetected words on the system.</a:t>
            </a:r>
          </a:p>
        </p:txBody>
      </p:sp>
    </p:spTree>
    <p:extLst>
      <p:ext uri="{BB962C8B-B14F-4D97-AF65-F5344CB8AC3E}">
        <p14:creationId xmlns:p14="http://schemas.microsoft.com/office/powerpoint/2010/main" val="107804571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312039"/>
            <a:ext cx="10058400" cy="1609344"/>
          </a:xfrm>
        </p:spPr>
        <p:txBody>
          <a:bodyPr>
            <a:normAutofit/>
          </a:bodyPr>
          <a:lstStyle/>
          <a:p>
            <a:r>
              <a:rPr lang="en-US" dirty="0" smtClean="0"/>
              <a:t>CHAPTER 5</a:t>
            </a:r>
            <a:r>
              <a:rPr lang="en-US" dirty="0"/>
              <a:t/>
            </a:r>
            <a:br>
              <a:rPr lang="en-US" dirty="0"/>
            </a:br>
            <a:r>
              <a:rPr lang="en-US" dirty="0"/>
              <a:t>Recommendations</a:t>
            </a:r>
          </a:p>
        </p:txBody>
      </p:sp>
      <p:sp>
        <p:nvSpPr>
          <p:cNvPr id="3" name="Content Placeholder 2"/>
          <p:cNvSpPr>
            <a:spLocks noGrp="1"/>
          </p:cNvSpPr>
          <p:nvPr>
            <p:ph idx="1"/>
          </p:nvPr>
        </p:nvSpPr>
        <p:spPr/>
        <p:txBody>
          <a:bodyPr>
            <a:normAutofit/>
          </a:bodyPr>
          <a:lstStyle/>
          <a:p>
            <a:r>
              <a:rPr lang="en-US" sz="4400" dirty="0"/>
              <a:t>2</a:t>
            </a:r>
            <a:r>
              <a:rPr lang="en-US" sz="4400" dirty="0" smtClean="0"/>
              <a:t>. </a:t>
            </a:r>
            <a:r>
              <a:rPr lang="en-US" sz="4400" dirty="0"/>
              <a:t>More training data both for the  English/Filipino POS and Chunk taggers to avoid missing Noun Phrases that should be detected</a:t>
            </a:r>
          </a:p>
        </p:txBody>
      </p:sp>
    </p:spTree>
    <p:extLst>
      <p:ext uri="{BB962C8B-B14F-4D97-AF65-F5344CB8AC3E}">
        <p14:creationId xmlns:p14="http://schemas.microsoft.com/office/powerpoint/2010/main" val="80271021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312039"/>
            <a:ext cx="10058400" cy="1609344"/>
          </a:xfrm>
        </p:spPr>
        <p:txBody>
          <a:bodyPr>
            <a:normAutofit/>
          </a:bodyPr>
          <a:lstStyle/>
          <a:p>
            <a:r>
              <a:rPr lang="en-US" dirty="0" smtClean="0"/>
              <a:t>CHAPTER 5</a:t>
            </a:r>
            <a:r>
              <a:rPr lang="en-US" dirty="0"/>
              <a:t/>
            </a:r>
            <a:br>
              <a:rPr lang="en-US" dirty="0"/>
            </a:br>
            <a:r>
              <a:rPr lang="en-US" dirty="0"/>
              <a:t>Recommendations</a:t>
            </a:r>
          </a:p>
        </p:txBody>
      </p:sp>
      <p:sp>
        <p:nvSpPr>
          <p:cNvPr id="3" name="Content Placeholder 2"/>
          <p:cNvSpPr>
            <a:spLocks noGrp="1"/>
          </p:cNvSpPr>
          <p:nvPr>
            <p:ph idx="1"/>
          </p:nvPr>
        </p:nvSpPr>
        <p:spPr/>
        <p:txBody>
          <a:bodyPr>
            <a:normAutofit/>
          </a:bodyPr>
          <a:lstStyle/>
          <a:p>
            <a:pPr lvl="0"/>
            <a:r>
              <a:rPr lang="en-US" sz="4400" dirty="0" smtClean="0"/>
              <a:t>3. </a:t>
            </a:r>
            <a:r>
              <a:rPr lang="en-US" sz="4400" dirty="0"/>
              <a:t>Use of Anaphora resolution to better determine if a verb has an object or if some word is referring to another</a:t>
            </a:r>
          </a:p>
        </p:txBody>
      </p:sp>
    </p:spTree>
    <p:extLst>
      <p:ext uri="{BB962C8B-B14F-4D97-AF65-F5344CB8AC3E}">
        <p14:creationId xmlns:p14="http://schemas.microsoft.com/office/powerpoint/2010/main" val="49308966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312039"/>
            <a:ext cx="10058400" cy="1609344"/>
          </a:xfrm>
        </p:spPr>
        <p:txBody>
          <a:bodyPr>
            <a:normAutofit/>
          </a:bodyPr>
          <a:lstStyle/>
          <a:p>
            <a:r>
              <a:rPr lang="en-US" dirty="0" smtClean="0"/>
              <a:t>CHAPTER 5</a:t>
            </a:r>
            <a:r>
              <a:rPr lang="en-US" dirty="0"/>
              <a:t/>
            </a:r>
            <a:br>
              <a:rPr lang="en-US" dirty="0"/>
            </a:br>
            <a:r>
              <a:rPr lang="en-US" dirty="0"/>
              <a:t>Recommendations</a:t>
            </a:r>
          </a:p>
        </p:txBody>
      </p:sp>
      <p:sp>
        <p:nvSpPr>
          <p:cNvPr id="3" name="Content Placeholder 2"/>
          <p:cNvSpPr>
            <a:spLocks noGrp="1"/>
          </p:cNvSpPr>
          <p:nvPr>
            <p:ph idx="1"/>
          </p:nvPr>
        </p:nvSpPr>
        <p:spPr/>
        <p:txBody>
          <a:bodyPr>
            <a:normAutofit/>
          </a:bodyPr>
          <a:lstStyle/>
          <a:p>
            <a:pPr lvl="0"/>
            <a:r>
              <a:rPr lang="en-US" sz="4400" dirty="0" smtClean="0"/>
              <a:t>4. </a:t>
            </a:r>
            <a:r>
              <a:rPr lang="en-US" sz="4400" dirty="0"/>
              <a:t>A port of the language detector in python, as the current used detector requires java</a:t>
            </a:r>
          </a:p>
        </p:txBody>
      </p:sp>
    </p:spTree>
    <p:extLst>
      <p:ext uri="{BB962C8B-B14F-4D97-AF65-F5344CB8AC3E}">
        <p14:creationId xmlns:p14="http://schemas.microsoft.com/office/powerpoint/2010/main" val="61461047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312039"/>
            <a:ext cx="10058400" cy="1609344"/>
          </a:xfrm>
        </p:spPr>
        <p:txBody>
          <a:bodyPr>
            <a:normAutofit/>
          </a:bodyPr>
          <a:lstStyle/>
          <a:p>
            <a:r>
              <a:rPr lang="en-US" dirty="0" smtClean="0"/>
              <a:t>CHAPTER 5</a:t>
            </a:r>
            <a:r>
              <a:rPr lang="en-US" dirty="0"/>
              <a:t/>
            </a:r>
            <a:br>
              <a:rPr lang="en-US" dirty="0"/>
            </a:br>
            <a:r>
              <a:rPr lang="en-US" dirty="0"/>
              <a:t>Recommendations</a:t>
            </a:r>
          </a:p>
        </p:txBody>
      </p:sp>
      <p:sp>
        <p:nvSpPr>
          <p:cNvPr id="3" name="Content Placeholder 2"/>
          <p:cNvSpPr>
            <a:spLocks noGrp="1"/>
          </p:cNvSpPr>
          <p:nvPr>
            <p:ph idx="1"/>
          </p:nvPr>
        </p:nvSpPr>
        <p:spPr/>
        <p:txBody>
          <a:bodyPr>
            <a:normAutofit/>
          </a:bodyPr>
          <a:lstStyle/>
          <a:p>
            <a:pPr lvl="0"/>
            <a:r>
              <a:rPr lang="en-US" sz="4400" dirty="0" smtClean="0"/>
              <a:t>5. </a:t>
            </a:r>
            <a:r>
              <a:rPr lang="en-US" sz="4400" dirty="0" smtClean="0"/>
              <a:t>An implementation of the </a:t>
            </a:r>
            <a:r>
              <a:rPr lang="en-US" sz="4400" dirty="0" err="1" smtClean="0"/>
              <a:t>Coh-metrix</a:t>
            </a:r>
            <a:r>
              <a:rPr lang="en-US" sz="4400" dirty="0" smtClean="0"/>
              <a:t> for Filipino to compute the Cohesion and Coherence of the output summaries.</a:t>
            </a:r>
          </a:p>
          <a:p>
            <a:pPr lvl="0"/>
            <a:endParaRPr lang="en-US" sz="4400" dirty="0"/>
          </a:p>
        </p:txBody>
      </p:sp>
    </p:spTree>
    <p:extLst>
      <p:ext uri="{BB962C8B-B14F-4D97-AF65-F5344CB8AC3E}">
        <p14:creationId xmlns:p14="http://schemas.microsoft.com/office/powerpoint/2010/main" val="6699432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6895" y="2120900"/>
            <a:ext cx="8404560" cy="4051300"/>
          </a:xfrm>
        </p:spPr>
      </p:pic>
    </p:spTree>
    <p:extLst>
      <p:ext uri="{BB962C8B-B14F-4D97-AF65-F5344CB8AC3E}">
        <p14:creationId xmlns:p14="http://schemas.microsoft.com/office/powerpoint/2010/main" val="209061824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6895" y="2120900"/>
            <a:ext cx="8404560" cy="4051300"/>
          </a:xfrm>
        </p:spPr>
      </p:pic>
    </p:spTree>
    <p:extLst>
      <p:ext uri="{BB962C8B-B14F-4D97-AF65-F5344CB8AC3E}">
        <p14:creationId xmlns:p14="http://schemas.microsoft.com/office/powerpoint/2010/main" val="264196778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3495" y="2120900"/>
            <a:ext cx="8951359" cy="4051300"/>
          </a:xfrm>
        </p:spPr>
      </p:pic>
    </p:spTree>
    <p:extLst>
      <p:ext uri="{BB962C8B-B14F-4D97-AF65-F5344CB8AC3E}">
        <p14:creationId xmlns:p14="http://schemas.microsoft.com/office/powerpoint/2010/main" val="164972808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0347" y="2120900"/>
            <a:ext cx="9097656" cy="4051300"/>
          </a:xfrm>
        </p:spPr>
      </p:pic>
    </p:spTree>
    <p:extLst>
      <p:ext uri="{BB962C8B-B14F-4D97-AF65-F5344CB8AC3E}">
        <p14:creationId xmlns:p14="http://schemas.microsoft.com/office/powerpoint/2010/main" val="2281786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endParaRPr lang="en-US" dirty="0" smtClean="0"/>
          </a:p>
          <a:p>
            <a:r>
              <a:rPr lang="en-US" dirty="0" smtClean="0"/>
              <a:t> </a:t>
            </a:r>
            <a:r>
              <a:rPr lang="en-US" b="1" dirty="0" smtClean="0"/>
              <a:t>Extractive </a:t>
            </a:r>
            <a:r>
              <a:rPr lang="en-US" dirty="0" smtClean="0"/>
              <a:t>summarization extracts salient sentences or phrases and group them together without changing the source text.</a:t>
            </a:r>
          </a:p>
          <a:p>
            <a:endParaRPr lang="en-US" dirty="0" smtClean="0"/>
          </a:p>
          <a:p>
            <a:endParaRPr lang="en-US" b="1" dirty="0"/>
          </a:p>
          <a:p>
            <a:r>
              <a:rPr lang="en-US" b="1" dirty="0" smtClean="0"/>
              <a:t>Abstractive </a:t>
            </a:r>
            <a:r>
              <a:rPr lang="en-US" dirty="0" smtClean="0"/>
              <a:t>summarization consists of understanding the source text in an effort to produce a generalized summary, conveying the information in a concise way.</a:t>
            </a:r>
          </a:p>
          <a:p>
            <a:endParaRPr lang="en-US" b="1" dirty="0"/>
          </a:p>
          <a:p>
            <a:endParaRPr lang="en-US" b="1" dirty="0"/>
          </a:p>
        </p:txBody>
      </p:sp>
    </p:spTree>
    <p:extLst>
      <p:ext uri="{BB962C8B-B14F-4D97-AF65-F5344CB8AC3E}">
        <p14:creationId xmlns:p14="http://schemas.microsoft.com/office/powerpoint/2010/main" val="30755098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0753" y="2120900"/>
            <a:ext cx="8836843" cy="4051300"/>
          </a:xfrm>
        </p:spPr>
      </p:pic>
    </p:spTree>
    <p:extLst>
      <p:ext uri="{BB962C8B-B14F-4D97-AF65-F5344CB8AC3E}">
        <p14:creationId xmlns:p14="http://schemas.microsoft.com/office/powerpoint/2010/main" val="391530745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95214" y="2120900"/>
            <a:ext cx="8807921" cy="4051300"/>
          </a:xfrm>
        </p:spPr>
      </p:pic>
    </p:spTree>
    <p:extLst>
      <p:ext uri="{BB962C8B-B14F-4D97-AF65-F5344CB8AC3E}">
        <p14:creationId xmlns:p14="http://schemas.microsoft.com/office/powerpoint/2010/main" val="397919674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5" name="Picture 4" descr="C:\Documents and Settings\lenovo\My Documents\Downloads\11007628_889355291087381_209234604_n.jpg"/>
          <p:cNvPicPr/>
          <p:nvPr/>
        </p:nvPicPr>
        <p:blipFill>
          <a:blip r:embed="rId3"/>
          <a:srcRect/>
          <a:stretch>
            <a:fillRect/>
          </a:stretch>
        </p:blipFill>
        <p:spPr bwMode="auto">
          <a:xfrm>
            <a:off x="3564572" y="146050"/>
            <a:ext cx="5062855" cy="6565900"/>
          </a:xfrm>
          <a:prstGeom prst="rect">
            <a:avLst/>
          </a:prstGeom>
          <a:noFill/>
          <a:ln w="9525">
            <a:noFill/>
            <a:miter lim="800000"/>
            <a:headEnd/>
            <a:tailEnd/>
          </a:ln>
        </p:spPr>
      </p:pic>
    </p:spTree>
    <p:extLst>
      <p:ext uri="{BB962C8B-B14F-4D97-AF65-F5344CB8AC3E}">
        <p14:creationId xmlns:p14="http://schemas.microsoft.com/office/powerpoint/2010/main" val="108722724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6" name="Picture 5" descr="C:\Documents and Settings\lenovo\My Documents\Downloads\Copy of 11007628_889355291087381_209234604_n.jpg"/>
          <p:cNvPicPr/>
          <p:nvPr/>
        </p:nvPicPr>
        <p:blipFill>
          <a:blip r:embed="rId3"/>
          <a:srcRect/>
          <a:stretch>
            <a:fillRect/>
          </a:stretch>
        </p:blipFill>
        <p:spPr bwMode="auto">
          <a:xfrm>
            <a:off x="3560445" y="117157"/>
            <a:ext cx="5071110" cy="6623685"/>
          </a:xfrm>
          <a:prstGeom prst="rect">
            <a:avLst/>
          </a:prstGeom>
          <a:noFill/>
          <a:ln w="9525">
            <a:noFill/>
            <a:miter lim="800000"/>
            <a:headEnd/>
            <a:tailEnd/>
          </a:ln>
        </p:spPr>
      </p:pic>
    </p:spTree>
    <p:extLst>
      <p:ext uri="{BB962C8B-B14F-4D97-AF65-F5344CB8AC3E}">
        <p14:creationId xmlns:p14="http://schemas.microsoft.com/office/powerpoint/2010/main" val="179021572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US" dirty="0" smtClean="0"/>
              <a:t>Thank you!</a:t>
            </a:r>
            <a:endParaRPr lang="en-US" dirty="0"/>
          </a:p>
        </p:txBody>
      </p:sp>
      <p:sp>
        <p:nvSpPr>
          <p:cNvPr id="5" name="Subtitle 4"/>
          <p:cNvSpPr>
            <a:spLocks noGrp="1"/>
          </p:cNvSpPr>
          <p:nvPr>
            <p:ph type="subTitle" idx="1"/>
          </p:nvPr>
        </p:nvSpPr>
        <p:spPr>
          <a:xfrm>
            <a:off x="1069848" y="4389119"/>
            <a:ext cx="7891272" cy="1754103"/>
          </a:xfrm>
        </p:spPr>
        <p:txBody>
          <a:bodyPr>
            <a:normAutofit/>
          </a:bodyPr>
          <a:lstStyle/>
          <a:p>
            <a:r>
              <a:rPr lang="en-US" sz="1800" dirty="0" err="1" smtClean="0"/>
              <a:t>Aranzamendez</a:t>
            </a:r>
            <a:r>
              <a:rPr lang="en-US" sz="1800" dirty="0" smtClean="0"/>
              <a:t>, Paul Justin</a:t>
            </a:r>
          </a:p>
          <a:p>
            <a:r>
              <a:rPr lang="en-US" sz="1800" dirty="0" err="1" smtClean="0"/>
              <a:t>Capalad</a:t>
            </a:r>
            <a:r>
              <a:rPr lang="en-US" sz="1800" dirty="0" smtClean="0"/>
              <a:t>, Justin Allen</a:t>
            </a:r>
          </a:p>
          <a:p>
            <a:r>
              <a:rPr lang="en-US" sz="1800" dirty="0" smtClean="0"/>
              <a:t>Evangelista, </a:t>
            </a:r>
            <a:r>
              <a:rPr lang="en-US" sz="1800" dirty="0" err="1" smtClean="0"/>
              <a:t>Renz</a:t>
            </a:r>
            <a:r>
              <a:rPr lang="en-US" sz="1800" dirty="0" smtClean="0"/>
              <a:t> </a:t>
            </a:r>
            <a:r>
              <a:rPr lang="en-US" sz="1800" dirty="0" err="1" smtClean="0"/>
              <a:t>Gio</a:t>
            </a:r>
            <a:endParaRPr lang="en-US" sz="1800" dirty="0" smtClean="0"/>
          </a:p>
          <a:p>
            <a:r>
              <a:rPr lang="en-US" sz="1800" dirty="0" err="1" smtClean="0"/>
              <a:t>Panaguiton</a:t>
            </a:r>
            <a:r>
              <a:rPr lang="en-US" sz="1800" dirty="0" smtClean="0"/>
              <a:t>, </a:t>
            </a:r>
            <a:r>
              <a:rPr lang="en-US" sz="1800" dirty="0" err="1" smtClean="0"/>
              <a:t>Cieron</a:t>
            </a:r>
            <a:endParaRPr lang="en-US" sz="1800" dirty="0"/>
          </a:p>
        </p:txBody>
      </p:sp>
    </p:spTree>
    <p:extLst>
      <p:ext uri="{BB962C8B-B14F-4D97-AF65-F5344CB8AC3E}">
        <p14:creationId xmlns:p14="http://schemas.microsoft.com/office/powerpoint/2010/main" val="42540537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4101" y="1945007"/>
            <a:ext cx="9324305" cy="4912993"/>
          </a:xfrm>
        </p:spPr>
      </p:pic>
    </p:spTree>
    <p:extLst>
      <p:ext uri="{BB962C8B-B14F-4D97-AF65-F5344CB8AC3E}">
        <p14:creationId xmlns:p14="http://schemas.microsoft.com/office/powerpoint/2010/main" val="17609363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 Preprocessing Module</a:t>
            </a:r>
            <a:endParaRPr lang="en-US" dirty="0"/>
          </a:p>
        </p:txBody>
      </p:sp>
      <p:sp>
        <p:nvSpPr>
          <p:cNvPr id="3" name="Content Placeholder 2"/>
          <p:cNvSpPr>
            <a:spLocks noGrp="1"/>
          </p:cNvSpPr>
          <p:nvPr>
            <p:ph idx="1"/>
          </p:nvPr>
        </p:nvSpPr>
        <p:spPr/>
        <p:txBody>
          <a:bodyPr/>
          <a:lstStyle/>
          <a:p>
            <a:pPr marL="0" indent="0">
              <a:buNone/>
            </a:pPr>
            <a:endParaRPr lang="en-US" dirty="0"/>
          </a:p>
          <a:p>
            <a:endParaRPr lang="en-US" dirty="0" smtClean="0"/>
          </a:p>
          <a:p>
            <a:r>
              <a:rPr lang="en-US" dirty="0" smtClean="0"/>
              <a:t>Input Text should be in either Tagalog or English</a:t>
            </a:r>
          </a:p>
          <a:p>
            <a:endParaRPr lang="en-US" dirty="0"/>
          </a:p>
          <a:p>
            <a:r>
              <a:rPr lang="en-US" dirty="0" smtClean="0"/>
              <a:t>The training corpus for which the tagger and </a:t>
            </a:r>
            <a:r>
              <a:rPr lang="en-US" dirty="0" err="1" smtClean="0"/>
              <a:t>chunker</a:t>
            </a:r>
            <a:r>
              <a:rPr lang="en-US" dirty="0" smtClean="0"/>
              <a:t> would be in should be well annotated and numerous(the more training data the better)</a:t>
            </a:r>
          </a:p>
          <a:p>
            <a:endParaRPr lang="en-US" dirty="0"/>
          </a:p>
          <a:p>
            <a:endParaRPr lang="en-US" dirty="0" smtClean="0"/>
          </a:p>
          <a:p>
            <a:endParaRPr lang="en-US" dirty="0"/>
          </a:p>
          <a:p>
            <a:endParaRPr lang="en-US" dirty="0" smtClean="0"/>
          </a:p>
        </p:txBody>
      </p:sp>
    </p:spTree>
    <p:extLst>
      <p:ext uri="{BB962C8B-B14F-4D97-AF65-F5344CB8AC3E}">
        <p14:creationId xmlns:p14="http://schemas.microsoft.com/office/powerpoint/2010/main" val="38061248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 Semantic Representation</a:t>
            </a:r>
            <a:endParaRPr lang="en-US" dirty="0"/>
          </a:p>
        </p:txBody>
      </p:sp>
      <p:sp>
        <p:nvSpPr>
          <p:cNvPr id="3" name="Content Placeholder 2"/>
          <p:cNvSpPr>
            <a:spLocks noGrp="1"/>
          </p:cNvSpPr>
          <p:nvPr>
            <p:ph idx="1"/>
          </p:nvPr>
        </p:nvSpPr>
        <p:spPr/>
        <p:txBody>
          <a:bodyPr/>
          <a:lstStyle/>
          <a:p>
            <a:pPr marL="0" indent="0">
              <a:buNone/>
            </a:pPr>
            <a:endParaRPr lang="en-US" dirty="0"/>
          </a:p>
          <a:p>
            <a:endParaRPr lang="en-US" dirty="0" smtClean="0"/>
          </a:p>
          <a:p>
            <a:r>
              <a:rPr lang="en-US" dirty="0" smtClean="0"/>
              <a:t>Input should be a list of the sentences, their chunks and </a:t>
            </a:r>
            <a:r>
              <a:rPr lang="en-US" dirty="0" err="1" smtClean="0"/>
              <a:t>pos</a:t>
            </a:r>
            <a:r>
              <a:rPr lang="en-US" dirty="0" smtClean="0"/>
              <a:t> tags</a:t>
            </a:r>
          </a:p>
          <a:p>
            <a:endParaRPr lang="en-US" dirty="0"/>
          </a:p>
          <a:p>
            <a:r>
              <a:rPr lang="en-US" dirty="0" smtClean="0"/>
              <a:t>Output would be a subject verb object triple </a:t>
            </a:r>
          </a:p>
          <a:p>
            <a:endParaRPr lang="en-US" dirty="0"/>
          </a:p>
          <a:p>
            <a:endParaRPr lang="en-US" dirty="0" smtClean="0"/>
          </a:p>
        </p:txBody>
      </p:sp>
    </p:spTree>
    <p:extLst>
      <p:ext uri="{BB962C8B-B14F-4D97-AF65-F5344CB8AC3E}">
        <p14:creationId xmlns:p14="http://schemas.microsoft.com/office/powerpoint/2010/main" val="23554209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512064"/>
            <a:ext cx="10058400" cy="1609344"/>
          </a:xfrm>
        </p:spPr>
        <p:txBody>
          <a:bodyPr/>
          <a:lstStyle/>
          <a:p>
            <a:r>
              <a:rPr lang="en-US" dirty="0" smtClean="0"/>
              <a:t>Rules : NLG</a:t>
            </a:r>
            <a:endParaRPr lang="en-US" dirty="0"/>
          </a:p>
        </p:txBody>
      </p:sp>
      <p:sp>
        <p:nvSpPr>
          <p:cNvPr id="3" name="Content Placeholder 2"/>
          <p:cNvSpPr>
            <a:spLocks noGrp="1"/>
          </p:cNvSpPr>
          <p:nvPr>
            <p:ph idx="1"/>
          </p:nvPr>
        </p:nvSpPr>
        <p:spPr/>
        <p:txBody>
          <a:bodyPr/>
          <a:lstStyle/>
          <a:p>
            <a:pPr marL="0" indent="0">
              <a:buNone/>
            </a:pPr>
            <a:endParaRPr lang="en-US" dirty="0" smtClean="0"/>
          </a:p>
          <a:p>
            <a:r>
              <a:rPr lang="en-US" dirty="0" smtClean="0"/>
              <a:t>A sentences’ words that would be generated should be included in the NLG’s xml lexicon</a:t>
            </a:r>
          </a:p>
          <a:p>
            <a:endParaRPr lang="en-US" dirty="0"/>
          </a:p>
          <a:p>
            <a:r>
              <a:rPr lang="en-US" dirty="0" smtClean="0"/>
              <a:t>The word should have all the features annotated in the said xml file</a:t>
            </a:r>
          </a:p>
          <a:p>
            <a:endParaRPr lang="en-US" dirty="0"/>
          </a:p>
          <a:p>
            <a:r>
              <a:rPr lang="en-US" dirty="0" smtClean="0"/>
              <a:t>Input should be an S-V-O triple</a:t>
            </a:r>
          </a:p>
          <a:p>
            <a:endParaRPr lang="en-US" dirty="0"/>
          </a:p>
          <a:p>
            <a:endParaRPr lang="en-US" dirty="0" smtClean="0"/>
          </a:p>
          <a:p>
            <a:endParaRPr lang="en-US" dirty="0"/>
          </a:p>
          <a:p>
            <a:endParaRPr lang="en-US" dirty="0" smtClean="0"/>
          </a:p>
          <a:p>
            <a:endParaRPr lang="en-US" dirty="0"/>
          </a:p>
          <a:p>
            <a:endParaRPr lang="en-US" dirty="0" smtClean="0"/>
          </a:p>
        </p:txBody>
      </p:sp>
    </p:spTree>
    <p:extLst>
      <p:ext uri="{BB962C8B-B14F-4D97-AF65-F5344CB8AC3E}">
        <p14:creationId xmlns:p14="http://schemas.microsoft.com/office/powerpoint/2010/main" val="293439058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TC103090434[[fn=Wood Type]]</Template>
  <TotalTime>594</TotalTime>
  <Words>1162</Words>
  <Application>Microsoft Office PowerPoint</Application>
  <PresentationFormat>Widescreen</PresentationFormat>
  <Paragraphs>262</Paragraphs>
  <Slides>54</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Arial</vt:lpstr>
      <vt:lpstr>Calibri</vt:lpstr>
      <vt:lpstr>Cambria Math</vt:lpstr>
      <vt:lpstr>Georgia</vt:lpstr>
      <vt:lpstr>Trebuchet MS</vt:lpstr>
      <vt:lpstr>Wingdings</vt:lpstr>
      <vt:lpstr>Wood Type</vt:lpstr>
      <vt:lpstr>SumMe!</vt:lpstr>
      <vt:lpstr>Statement of the problem:</vt:lpstr>
      <vt:lpstr>Statement of the problem:</vt:lpstr>
      <vt:lpstr>Introduction</vt:lpstr>
      <vt:lpstr>Introduction</vt:lpstr>
      <vt:lpstr>System Architecture</vt:lpstr>
      <vt:lpstr>Rules : Preprocessing Module</vt:lpstr>
      <vt:lpstr>Rules : Semantic Representation</vt:lpstr>
      <vt:lpstr>Rules : NLG</vt:lpstr>
      <vt:lpstr>Background of the study</vt:lpstr>
      <vt:lpstr>Research Hypothesis</vt:lpstr>
      <vt:lpstr> System Conceptual Framework</vt:lpstr>
      <vt:lpstr>Study Conceptual Framework</vt:lpstr>
      <vt:lpstr>Significance of the study</vt:lpstr>
      <vt:lpstr>Population of the study</vt:lpstr>
      <vt:lpstr>Research Method and Paradigm</vt:lpstr>
      <vt:lpstr>Research Method and Paradigm</vt:lpstr>
      <vt:lpstr>Description of Respondents</vt:lpstr>
      <vt:lpstr>Sampling Technique</vt:lpstr>
      <vt:lpstr>Statistical Treatment</vt:lpstr>
      <vt:lpstr>Statistical Treatment</vt:lpstr>
      <vt:lpstr>Statistical Treatment</vt:lpstr>
      <vt:lpstr>Statistical Treatment</vt:lpstr>
      <vt:lpstr>Statistical Treatment</vt:lpstr>
      <vt:lpstr>Statistical Treatment</vt:lpstr>
      <vt:lpstr>Statistical Treatment</vt:lpstr>
      <vt:lpstr>CHAPTER 4</vt:lpstr>
      <vt:lpstr>CHAPTER 4</vt:lpstr>
      <vt:lpstr>CHAPTER 4</vt:lpstr>
      <vt:lpstr>CHAPTER 4</vt:lpstr>
      <vt:lpstr>CHAPTER 4</vt:lpstr>
      <vt:lpstr>CHAPTER 5  SUMMARY OF FINDINGS, CONCLUSION AND RECOMMENDATIONS </vt:lpstr>
      <vt:lpstr>CHAPTER 5</vt:lpstr>
      <vt:lpstr>CHAPTER 5</vt:lpstr>
      <vt:lpstr>CHAPTER 5</vt:lpstr>
      <vt:lpstr>CHAPTER 5</vt:lpstr>
      <vt:lpstr>CHAPTER 5</vt:lpstr>
      <vt:lpstr>CHAPTER 5 Conclusions</vt:lpstr>
      <vt:lpstr>CHAPTER 5 Conclusions</vt:lpstr>
      <vt:lpstr>CHAPTER 5 Conclusions</vt:lpstr>
      <vt:lpstr>CHAPTER 5 Recommendations</vt:lpstr>
      <vt:lpstr>CHAPTER 5 Recommendations</vt:lpstr>
      <vt:lpstr>CHAPTER 5 Recommendations</vt:lpstr>
      <vt:lpstr>CHAPTER 5 Recommendations</vt:lpstr>
      <vt:lpstr>CHAPTER 5 Recommendations</vt:lpstr>
      <vt:lpstr>Appendix</vt:lpstr>
      <vt:lpstr>Appendix</vt:lpstr>
      <vt:lpstr>Appendix</vt:lpstr>
      <vt:lpstr>Appendix</vt:lpstr>
      <vt:lpstr>Appendix</vt:lpstr>
      <vt:lpstr>Appendix</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SumMe!</dc:title>
  <dc:creator>rihanna</dc:creator>
  <cp:lastModifiedBy>rihanna</cp:lastModifiedBy>
  <cp:revision>111</cp:revision>
  <dcterms:created xsi:type="dcterms:W3CDTF">2014-09-24T15:31:22Z</dcterms:created>
  <dcterms:modified xsi:type="dcterms:W3CDTF">2015-03-02T08:04:40Z</dcterms:modified>
</cp:coreProperties>
</file>