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60" r:id="rId3"/>
    <p:sldId id="259" r:id="rId4"/>
    <p:sldId id="264" r:id="rId5"/>
    <p:sldId id="261" r:id="rId6"/>
    <p:sldId id="265" r:id="rId7"/>
    <p:sldId id="262" r:id="rId8"/>
    <p:sldId id="266" r:id="rId9"/>
    <p:sldId id="268" r:id="rId10"/>
    <p:sldId id="267" r:id="rId11"/>
    <p:sldId id="269" r:id="rId1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245"/>
    <a:srgbClr val="C16554"/>
    <a:srgbClr val="D58878"/>
    <a:srgbClr val="DDBEA5"/>
    <a:srgbClr val="E1C2A7"/>
    <a:srgbClr val="6E4742"/>
    <a:srgbClr val="835D5A"/>
    <a:srgbClr val="72BDAE"/>
    <a:srgbClr val="262626"/>
    <a:srgbClr val="2F2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2520" y="67"/>
      </p:cViewPr>
      <p:guideLst>
        <p:guide orient="horz" pos="4032"/>
        <p:guide pos="30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670B-E308-4C53-B1BA-284D3EEB8DE4}" type="datetimeFigureOut">
              <a:rPr lang="pt-BR" smtClean="0"/>
              <a:t>04/05/2024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60547-3758-481D-B8CD-6A34D626E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41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3C73-AF60-4409-B939-6C086F3C6275}" type="datetime1">
              <a:rPr lang="pt-BR" smtClean="0"/>
              <a:t>04/05/2024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43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B30C-DCAE-4774-B6B2-6D16ADCE153F}" type="datetime1">
              <a:rPr lang="pt-BR" smtClean="0"/>
              <a:t>04/05/2024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27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1030-5419-421A-8B5C-48817FE010D9}" type="datetime1">
              <a:rPr lang="pt-BR" smtClean="0"/>
              <a:t>04/05/2024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33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1CE2-FE63-4B25-98DE-C4EDB1554B4F}" type="datetime1">
              <a:rPr lang="pt-BR" smtClean="0"/>
              <a:t>04/05/2024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08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B3BE-62CE-4FD4-A16E-BAC98FDC576A}" type="datetime1">
              <a:rPr lang="pt-BR" smtClean="0"/>
              <a:t>04/05/2024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88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BB6C-7E71-47C4-B7ED-536270B79016}" type="datetime1">
              <a:rPr lang="pt-BR" smtClean="0"/>
              <a:t>04/05/2024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85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950E3-C431-4BBE-9E8D-FF50814EB235}" type="datetime1">
              <a:rPr lang="pt-BR" smtClean="0"/>
              <a:t>04/05/2024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7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D44-1335-482B-BAC6-2D743ECE9D04}" type="datetime1">
              <a:rPr lang="pt-BR" smtClean="0"/>
              <a:t>04/05/2024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8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9365-890A-4573-87C2-93F7151CD76D}" type="datetime1">
              <a:rPr lang="pt-BR" smtClean="0"/>
              <a:t>04/05/2024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53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33D3-4317-4DF7-B557-33E7C1733146}" type="datetime1">
              <a:rPr lang="pt-BR" smtClean="0"/>
              <a:t>04/05/2024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09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7CFB-969B-47C2-849F-880F245939B8}" type="datetime1">
              <a:rPr lang="pt-BR" smtClean="0"/>
              <a:t>04/05/2024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2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C836F-CCAE-4667-98D2-C5DCC79E0ED2}" type="datetime1">
              <a:rPr lang="pt-BR" smtClean="0"/>
              <a:t>04/05/2024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349AD-50F7-4139-B1FD-280B4FA04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6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io.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ner520/Abner-Neyesk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0140A0A-F32A-E911-8196-5018FA44681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24042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6195F4-FD5C-1B3C-659C-FB9F3A4A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917"/>
            <a:ext cx="9601200" cy="11425963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9A7F6AD0-0682-4D28-2210-BEB1B7ED255F}"/>
              </a:ext>
            </a:extLst>
          </p:cNvPr>
          <p:cNvSpPr/>
          <p:nvPr/>
        </p:nvSpPr>
        <p:spPr>
          <a:xfrm>
            <a:off x="237743" y="186917"/>
            <a:ext cx="9125713" cy="2441662"/>
          </a:xfrm>
          <a:prstGeom prst="rect">
            <a:avLst/>
          </a:prstGeom>
          <a:noFill/>
          <a:effectLst>
            <a:softEdge rad="215900"/>
          </a:effectLst>
        </p:spPr>
        <p:txBody>
          <a:bodyPr wrap="non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pt-BR" sz="5400" b="0" cap="none" spc="0" dirty="0">
                <a:ln w="0">
                  <a:solidFill>
                    <a:srgbClr val="D58878"/>
                  </a:solidFill>
                </a:ln>
                <a:gradFill flip="none" rotWithShape="1">
                  <a:gsLst>
                    <a:gs pos="42000">
                      <a:schemeClr val="bg1">
                        <a:lumMod val="85000"/>
                      </a:schemeClr>
                    </a:gs>
                    <a:gs pos="62000">
                      <a:schemeClr val="bg1">
                        <a:lumMod val="75000"/>
                      </a:schemeClr>
                    </a:gs>
                    <a:gs pos="86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/>
                <a:latin typeface="Impact" panose="020B0806030902050204" pitchFamily="34" charset="0"/>
              </a:rPr>
              <a:t>Python </a:t>
            </a:r>
          </a:p>
          <a:p>
            <a:pPr algn="ctr"/>
            <a:r>
              <a:rPr lang="pt-BR" sz="5400" b="0" cap="none" spc="0" dirty="0">
                <a:ln w="0">
                  <a:solidFill>
                    <a:srgbClr val="D58878"/>
                  </a:solidFill>
                </a:ln>
                <a:gradFill flip="none" rotWithShape="1">
                  <a:gsLst>
                    <a:gs pos="50000">
                      <a:schemeClr val="bg1">
                        <a:lumMod val="85000"/>
                      </a:schemeClr>
                    </a:gs>
                    <a:gs pos="72000">
                      <a:schemeClr val="bg1">
                        <a:lumMod val="75000"/>
                      </a:schemeClr>
                    </a:gs>
                    <a:gs pos="87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/>
                <a:latin typeface="Impact" panose="020B0806030902050204" pitchFamily="34" charset="0"/>
              </a:rPr>
              <a:t>E a</a:t>
            </a:r>
            <a:r>
              <a:rPr lang="pt-BR" sz="5400" b="0" cap="none" spc="0" dirty="0">
                <a:ln w="0">
                  <a:solidFill>
                    <a:srgbClr val="D58878"/>
                  </a:solidFill>
                </a:ln>
                <a:gradFill flip="none" rotWithShape="1">
                  <a:gsLst>
                    <a:gs pos="39000">
                      <a:schemeClr val="bg1">
                        <a:lumMod val="85000"/>
                      </a:schemeClr>
                    </a:gs>
                    <a:gs pos="62000">
                      <a:schemeClr val="bg1">
                        <a:lumMod val="75000"/>
                      </a:schemeClr>
                    </a:gs>
                    <a:gs pos="88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/>
                <a:latin typeface="Impact" panose="020B0806030902050204" pitchFamily="34" charset="0"/>
              </a:rPr>
              <a:t> </a:t>
            </a:r>
            <a:r>
              <a:rPr lang="pt-BR" sz="5400" b="0" cap="none" spc="0" dirty="0">
                <a:ln w="0">
                  <a:solidFill>
                    <a:srgbClr val="D58878"/>
                  </a:solidFill>
                </a:ln>
                <a:gradFill flip="none" rotWithShape="1">
                  <a:gsLst>
                    <a:gs pos="47000">
                      <a:schemeClr val="bg1">
                        <a:lumMod val="85000"/>
                      </a:schemeClr>
                    </a:gs>
                    <a:gs pos="67000">
                      <a:schemeClr val="bg1">
                        <a:lumMod val="75000"/>
                      </a:schemeClr>
                    </a:gs>
                    <a:gs pos="88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/>
                <a:latin typeface="Impact" panose="020B0806030902050204" pitchFamily="34" charset="0"/>
              </a:rPr>
              <a:t>Revolução</a:t>
            </a:r>
            <a:r>
              <a:rPr lang="pt-BR" sz="5400" b="0" cap="none" spc="0" dirty="0">
                <a:ln w="0">
                  <a:solidFill>
                    <a:srgbClr val="D58878"/>
                  </a:solidFill>
                </a:ln>
                <a:gradFill flip="none" rotWithShape="1">
                  <a:gsLst>
                    <a:gs pos="39000">
                      <a:schemeClr val="bg1">
                        <a:lumMod val="85000"/>
                      </a:schemeClr>
                    </a:gs>
                    <a:gs pos="62000">
                      <a:schemeClr val="bg1">
                        <a:lumMod val="75000"/>
                      </a:schemeClr>
                    </a:gs>
                    <a:gs pos="88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/>
                <a:latin typeface="Impact" panose="020B0806030902050204" pitchFamily="34" charset="0"/>
              </a:rPr>
              <a:t> na </a:t>
            </a:r>
            <a:r>
              <a:rPr lang="pt-BR" sz="5400" b="0" cap="none" spc="0" dirty="0">
                <a:ln w="0">
                  <a:solidFill>
                    <a:srgbClr val="D58878"/>
                  </a:solidFill>
                </a:ln>
                <a:gradFill flip="none" rotWithShape="1">
                  <a:gsLst>
                    <a:gs pos="15000">
                      <a:schemeClr val="bg1">
                        <a:lumMod val="85000"/>
                      </a:schemeClr>
                    </a:gs>
                    <a:gs pos="49000">
                      <a:schemeClr val="bg1">
                        <a:lumMod val="85000"/>
                      </a:schemeClr>
                    </a:gs>
                    <a:gs pos="73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/>
                <a:latin typeface="Impact" panose="020B0806030902050204" pitchFamily="34" charset="0"/>
              </a:rPr>
              <a:t>Engenharia</a:t>
            </a:r>
            <a:r>
              <a:rPr lang="pt-BR" sz="5400" b="0" cap="none" spc="0" dirty="0">
                <a:ln w="0">
                  <a:solidFill>
                    <a:srgbClr val="D58878"/>
                  </a:solidFill>
                </a:ln>
                <a:gradFill flip="none" rotWithShape="1">
                  <a:gsLst>
                    <a:gs pos="13208">
                      <a:schemeClr val="bg1">
                        <a:lumMod val="75000"/>
                      </a:schemeClr>
                    </a:gs>
                    <a:gs pos="21000">
                      <a:schemeClr val="bg1">
                        <a:lumMod val="65000"/>
                      </a:schemeClr>
                    </a:gs>
                    <a:gs pos="88000">
                      <a:schemeClr val="bg1">
                        <a:lumMod val="6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Impact" panose="020B0806030902050204" pitchFamily="34" charset="0"/>
              </a:rPr>
              <a:t> </a:t>
            </a:r>
            <a:r>
              <a:rPr lang="pt-BR" sz="5400" b="0" cap="none" spc="0" dirty="0">
                <a:ln w="0">
                  <a:solidFill>
                    <a:srgbClr val="D58878"/>
                  </a:solidFill>
                </a:ln>
                <a:gradFill flip="none" rotWithShape="1">
                  <a:gsLst>
                    <a:gs pos="13208">
                      <a:schemeClr val="bg1">
                        <a:lumMod val="85000"/>
                      </a:schemeClr>
                    </a:gs>
                    <a:gs pos="21000">
                      <a:schemeClr val="bg1">
                        <a:lumMod val="75000"/>
                      </a:schemeClr>
                    </a:gs>
                    <a:gs pos="88000">
                      <a:schemeClr val="bg1">
                        <a:lumMod val="65000"/>
                      </a:schemeClr>
                    </a:gs>
                  </a:gsLst>
                  <a:lin ang="5400000" scaled="1"/>
                  <a:tileRect/>
                </a:gradFill>
                <a:effectLst/>
                <a:latin typeface="Impact" panose="020B0806030902050204" pitchFamily="34" charset="0"/>
              </a:rPr>
              <a:t>de</a:t>
            </a:r>
            <a:r>
              <a:rPr lang="pt-BR" sz="5400" b="0" cap="none" spc="0" dirty="0">
                <a:ln w="0">
                  <a:solidFill>
                    <a:srgbClr val="D58878"/>
                  </a:solidFill>
                </a:ln>
                <a:gradFill flip="none" rotWithShape="1">
                  <a:gsLst>
                    <a:gs pos="13208">
                      <a:schemeClr val="bg1">
                        <a:lumMod val="75000"/>
                      </a:schemeClr>
                    </a:gs>
                    <a:gs pos="21000">
                      <a:schemeClr val="bg1">
                        <a:lumMod val="65000"/>
                      </a:schemeClr>
                    </a:gs>
                    <a:gs pos="88000">
                      <a:schemeClr val="bg1">
                        <a:lumMod val="6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Impact" panose="020B0806030902050204" pitchFamily="34" charset="0"/>
              </a:rPr>
              <a:t> Dados</a:t>
            </a:r>
            <a:endParaRPr lang="pt-BR" sz="5400" b="0" cap="none" spc="0" dirty="0">
              <a:ln w="0">
                <a:solidFill>
                  <a:srgbClr val="D58878"/>
                </a:solidFill>
              </a:ln>
              <a:gradFill flip="none" rotWithShape="1">
                <a:gsLst>
                  <a:gs pos="13208">
                    <a:schemeClr val="bg1">
                      <a:lumMod val="75000"/>
                    </a:schemeClr>
                  </a:gs>
                  <a:gs pos="21000">
                    <a:schemeClr val="bg1">
                      <a:lumMod val="65000"/>
                    </a:schemeClr>
                  </a:gs>
                  <a:gs pos="88000">
                    <a:schemeClr val="bg1">
                      <a:lumMod val="65000"/>
                    </a:schemeClr>
                  </a:gs>
                </a:gsLst>
                <a:lin ang="16200000" scaled="1"/>
                <a:tileRect/>
              </a:gradFill>
              <a:effectLst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F2A306-B8E8-E0AF-587F-DB6A777E7FF2}"/>
              </a:ext>
            </a:extLst>
          </p:cNvPr>
          <p:cNvSpPr/>
          <p:nvPr/>
        </p:nvSpPr>
        <p:spPr>
          <a:xfrm>
            <a:off x="3482253" y="6197400"/>
            <a:ext cx="2965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pt-BR" sz="5400" b="0" cap="none" spc="0" dirty="0">
                <a:ln w="0">
                  <a:solidFill>
                    <a:srgbClr val="D58878"/>
                  </a:solidFill>
                </a:ln>
                <a:gradFill flip="none" rotWithShape="1">
                  <a:gsLst>
                    <a:gs pos="21000">
                      <a:schemeClr val="bg1">
                        <a:lumMod val="85000"/>
                      </a:schemeClr>
                    </a:gs>
                    <a:gs pos="63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/>
                <a:latin typeface="Impact" panose="020B0806030902050204" pitchFamily="34" charset="0"/>
              </a:rPr>
              <a:t>DataWars</a:t>
            </a:r>
            <a:endParaRPr lang="pt-BR" sz="5400" b="0" cap="none" spc="0" dirty="0">
              <a:ln w="0">
                <a:solidFill>
                  <a:srgbClr val="D58878"/>
                </a:solidFill>
              </a:ln>
              <a:gradFill flip="none" rotWithShape="1">
                <a:gsLst>
                  <a:gs pos="21000">
                    <a:schemeClr val="bg1">
                      <a:lumMod val="85000"/>
                    </a:schemeClr>
                  </a:gs>
                  <a:gs pos="63000">
                    <a:schemeClr val="bg1">
                      <a:lumMod val="50000"/>
                    </a:schemeClr>
                  </a:gs>
                </a:gsLst>
                <a:lin ang="5400000" scaled="1"/>
                <a:tileRect/>
              </a:gradFill>
              <a:effectLst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79F2376-561D-4EBC-3835-FFD8247AC2C6}"/>
              </a:ext>
            </a:extLst>
          </p:cNvPr>
          <p:cNvSpPr/>
          <p:nvPr/>
        </p:nvSpPr>
        <p:spPr>
          <a:xfrm>
            <a:off x="0" y="11612880"/>
            <a:ext cx="9601200" cy="11887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262626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7F25C02-CD60-FBEB-B8E0-545549A1BDB6}"/>
              </a:ext>
            </a:extLst>
          </p:cNvPr>
          <p:cNvSpPr txBox="1"/>
          <p:nvPr/>
        </p:nvSpPr>
        <p:spPr>
          <a:xfrm>
            <a:off x="2194559" y="11739772"/>
            <a:ext cx="521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 w="0">
                  <a:solidFill>
                    <a:srgbClr val="D58878"/>
                  </a:solidFill>
                </a:ln>
                <a:gradFill flip="none" rotWithShape="1">
                  <a:gsLst>
                    <a:gs pos="16000">
                      <a:schemeClr val="bg1">
                        <a:lumMod val="95000"/>
                      </a:schemeClr>
                    </a:gs>
                    <a:gs pos="35000">
                      <a:schemeClr val="bg1">
                        <a:lumMod val="85000"/>
                      </a:schemeClr>
                    </a:gs>
                    <a:gs pos="55000">
                      <a:schemeClr val="bg1">
                        <a:lumMod val="75000"/>
                      </a:schemeClr>
                    </a:gs>
                    <a:gs pos="88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glow rad="25400">
                    <a:srgbClr val="C16554"/>
                  </a:glow>
                </a:effectLst>
                <a:latin typeface="Impact" panose="020B0806030902050204" pitchFamily="34" charset="0"/>
              </a:rPr>
              <a:t>ABNER NEYESKA</a:t>
            </a:r>
          </a:p>
        </p:txBody>
      </p:sp>
    </p:spTree>
    <p:extLst>
      <p:ext uri="{BB962C8B-B14F-4D97-AF65-F5344CB8AC3E}">
        <p14:creationId xmlns:p14="http://schemas.microsoft.com/office/powerpoint/2010/main" val="305055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039BEB28-4D0C-99F7-15F4-50ADEC10D567}"/>
              </a:ext>
            </a:extLst>
          </p:cNvPr>
          <p:cNvSpPr txBox="1"/>
          <p:nvPr/>
        </p:nvSpPr>
        <p:spPr>
          <a:xfrm>
            <a:off x="1151287" y="2083806"/>
            <a:ext cx="7298626" cy="67403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À medida que concluímos nossa exploração sobre o impacto do Python na Engenharia de Dados, lembre-se de que a jornada de aprendizado é contínua. Recomendo explorar os cursos disponíveis na plataforma de estudos </a:t>
            </a:r>
            <a:r>
              <a:rPr lang="pt-BR" sz="2400" dirty="0">
                <a:latin typeface="+mj-lt"/>
                <a:hlinkClick r:id="rId2"/>
              </a:rPr>
              <a:t>DIO</a:t>
            </a:r>
            <a:r>
              <a:rPr lang="pt-BR" sz="2400" dirty="0">
                <a:latin typeface="+mj-lt"/>
              </a:rPr>
              <a:t> (Digital </a:t>
            </a:r>
            <a:r>
              <a:rPr lang="pt-BR" sz="2400" dirty="0" err="1">
                <a:latin typeface="+mj-lt"/>
              </a:rPr>
              <a:t>Innovation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err="1">
                <a:latin typeface="+mj-lt"/>
              </a:rPr>
              <a:t>One</a:t>
            </a:r>
            <a:r>
              <a:rPr lang="pt-BR" sz="2400" dirty="0">
                <a:latin typeface="+mj-lt"/>
              </a:rPr>
              <a:t>) para aprimorar suas habilidades em Python e Engenharia de Dados.</a:t>
            </a:r>
          </a:p>
          <a:p>
            <a:pPr algn="just"/>
            <a:endParaRPr lang="pt-BR" sz="2400" dirty="0">
              <a:latin typeface="+mj-lt"/>
            </a:endParaRPr>
          </a:p>
          <a:p>
            <a:pPr algn="just"/>
            <a:r>
              <a:rPr lang="pt-BR" sz="2400" dirty="0">
                <a:latin typeface="+mj-lt"/>
              </a:rPr>
              <a:t>Além disso, caso esteja considerando uma mudança de carreira para a área da tecnologia, saiba que nunca houve um momento melhor para isso. Com recursos online acessíveis e uma demanda crescente por habilidades em Python e análise de dados, a transição pode ser mais fácil do que parece.</a:t>
            </a:r>
          </a:p>
          <a:p>
            <a:pPr algn="just"/>
            <a:endParaRPr lang="pt-BR" sz="2400" dirty="0">
              <a:latin typeface="+mj-lt"/>
            </a:endParaRPr>
          </a:p>
          <a:p>
            <a:pPr algn="just"/>
            <a:r>
              <a:rPr lang="pt-BR" sz="2400" dirty="0">
                <a:latin typeface="+mj-lt"/>
              </a:rPr>
              <a:t>Prepare-se para abraçar as oportunidades do futuro tecnológico, continuando a aprender, explorar e desenvolver suas habilidades em Python e Engenharia de Dados. O futuro está ao seu alcance.</a:t>
            </a:r>
            <a:r>
              <a:rPr lang="pt-BR" sz="2400" dirty="0"/>
              <a:t>.</a:t>
            </a:r>
            <a:endParaRPr lang="pt-BR" sz="540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AA49320D-ECC3-ECC5-EC38-1025F53E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925B7D22-144D-D689-9878-68EC395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10</a:t>
            </a:fld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DC9079-1AF7-7B79-149B-4EDCE4E37FD0}"/>
              </a:ext>
            </a:extLst>
          </p:cNvPr>
          <p:cNvSpPr txBox="1"/>
          <p:nvPr/>
        </p:nvSpPr>
        <p:spPr>
          <a:xfrm>
            <a:off x="1260158" y="817775"/>
            <a:ext cx="76809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Preparando-se para o Futuro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0607AFB-D3A4-3689-6631-33A00B2EBCC4}"/>
              </a:ext>
            </a:extLst>
          </p:cNvPr>
          <p:cNvSpPr/>
          <p:nvPr/>
        </p:nvSpPr>
        <p:spPr>
          <a:xfrm>
            <a:off x="895922" y="0"/>
            <a:ext cx="364236" cy="1650474"/>
          </a:xfrm>
          <a:prstGeom prst="rect">
            <a:avLst/>
          </a:prstGeom>
          <a:gradFill flip="none" rotWithShape="1">
            <a:gsLst>
              <a:gs pos="31000">
                <a:srgbClr val="E1C2A7"/>
              </a:gs>
              <a:gs pos="46000">
                <a:srgbClr val="DDBEA5"/>
              </a:gs>
              <a:gs pos="77000">
                <a:srgbClr val="D58878"/>
              </a:gs>
              <a:gs pos="100000">
                <a:srgbClr val="C1655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63576B4-6698-644A-5235-302120B0D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58" y="9345699"/>
            <a:ext cx="4048857" cy="195150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258A7E5-07DA-E080-8AB7-ED6950267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94" y="8973880"/>
            <a:ext cx="3492008" cy="289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7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484E1A-B7C5-D81C-8FBE-F706658B1C21}"/>
              </a:ext>
            </a:extLst>
          </p:cNvPr>
          <p:cNvSpPr txBox="1"/>
          <p:nvPr/>
        </p:nvSpPr>
        <p:spPr>
          <a:xfrm>
            <a:off x="1104900" y="884323"/>
            <a:ext cx="76809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OBRIGADA POR LER ATÉ AQUI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530969-EFB9-29BF-CE13-447160314844}"/>
              </a:ext>
            </a:extLst>
          </p:cNvPr>
          <p:cNvSpPr txBox="1"/>
          <p:nvPr/>
        </p:nvSpPr>
        <p:spPr>
          <a:xfrm>
            <a:off x="1104900" y="2241020"/>
            <a:ext cx="7680960" cy="48936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sz="2400" dirty="0"/>
              <a:t>Este ebook foi criado através da inteligência artificial, e a formatação foi cuidadosamente realizada por um humano, seguindo um processo detalhado disponível aqui no meu GitHub.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Cada tópico foi elaborado com atenção aos detalhes e passou por avaliação para garantir uma melhor leitura. Espero sinceramente que este conteúdo seja valioso para você e atenda às suas necessidades.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Obrigado por dedicar seu tempo a explorar este ebook. Espero que tenha sido uma experiência enriquecedora e útil para você.</a:t>
            </a:r>
            <a:endParaRPr lang="pt-BR" sz="5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7F61768-B958-3F44-575E-A60BC584892C}"/>
              </a:ext>
            </a:extLst>
          </p:cNvPr>
          <p:cNvSpPr/>
          <p:nvPr/>
        </p:nvSpPr>
        <p:spPr>
          <a:xfrm>
            <a:off x="740664" y="1"/>
            <a:ext cx="364236" cy="1650474"/>
          </a:xfrm>
          <a:prstGeom prst="rect">
            <a:avLst/>
          </a:prstGeom>
          <a:gradFill flip="none" rotWithShape="1">
            <a:gsLst>
              <a:gs pos="31000">
                <a:srgbClr val="E1C2A7"/>
              </a:gs>
              <a:gs pos="46000">
                <a:srgbClr val="DDBEA5"/>
              </a:gs>
              <a:gs pos="77000">
                <a:srgbClr val="D58878"/>
              </a:gs>
              <a:gs pos="100000">
                <a:srgbClr val="C1655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86E2F026-DBDC-240C-0A23-4EE95C79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2A9EC6FD-E90A-9880-3980-82E55F49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11</a:t>
            </a:fld>
            <a:endParaRPr lang="pt-BR" dirty="0"/>
          </a:p>
        </p:txBody>
      </p:sp>
      <p:pic>
        <p:nvPicPr>
          <p:cNvPr id="1026" name="Picture 2" descr="ícone do github png | PNGWing">
            <a:extLst>
              <a:ext uri="{FF2B5EF4-FFF2-40B4-BE49-F238E27FC236}">
                <a16:creationId xmlns:a16="http://schemas.microsoft.com/office/drawing/2014/main" id="{2DE52C56-1A1A-8F26-6253-AF811A9C8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7" y="69751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28B136C-192C-FFD4-2C61-E553032411AB}"/>
              </a:ext>
            </a:extLst>
          </p:cNvPr>
          <p:cNvSpPr txBox="1"/>
          <p:nvPr/>
        </p:nvSpPr>
        <p:spPr>
          <a:xfrm>
            <a:off x="1700784" y="8942832"/>
            <a:ext cx="678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hlinkClick r:id="rId3"/>
              </a:rPr>
              <a:t>https://github.com/abner520/Abner-Neyeska</a:t>
            </a:r>
            <a:endParaRPr lang="pt-BR" sz="2400" b="1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745B506-669F-1E39-90F4-0D8279407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11" y="9541708"/>
            <a:ext cx="4973526" cy="138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484E1A-B7C5-D81C-8FBE-F706658B1C21}"/>
              </a:ext>
            </a:extLst>
          </p:cNvPr>
          <p:cNvSpPr txBox="1"/>
          <p:nvPr/>
        </p:nvSpPr>
        <p:spPr>
          <a:xfrm>
            <a:off x="1104900" y="884323"/>
            <a:ext cx="76809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Inicio de uma  Revolução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530969-EFB9-29BF-CE13-447160314844}"/>
              </a:ext>
            </a:extLst>
          </p:cNvPr>
          <p:cNvSpPr txBox="1"/>
          <p:nvPr/>
        </p:nvSpPr>
        <p:spPr>
          <a:xfrm>
            <a:off x="1104900" y="3358374"/>
            <a:ext cx="768096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sz="2400" dirty="0"/>
              <a:t>Na última década, a Engenharia de Dados passou por uma transformação sem precedentes, com a linguagem Python emergindo como a força motriz por trás dessa revolução. Os dados, sendo o combustível das empresas modernas, possuem insights inestimáveis esperando para serem descobertos. Os engenheiros desempenham um papel crucial nesse processo, coletando, processando e analisando dados para extrair informações significativas. A simplicidade e versatilidade do Python reformularam esse cenário, tornando a análise de dados mais acessível e capacitando os engenheiros a aproveitar todo o potencial das informações orientadas por dados.</a:t>
            </a:r>
            <a:endParaRPr lang="pt-BR" sz="5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7FC66F-4FFD-93E4-68D4-DD0D206C9471}"/>
              </a:ext>
            </a:extLst>
          </p:cNvPr>
          <p:cNvSpPr txBox="1"/>
          <p:nvPr/>
        </p:nvSpPr>
        <p:spPr>
          <a:xfrm>
            <a:off x="1104900" y="2246837"/>
            <a:ext cx="76809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latin typeface="+mj-lt"/>
              </a:rPr>
              <a:t> Python na Engenharia de Dados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7F61768-B958-3F44-575E-A60BC584892C}"/>
              </a:ext>
            </a:extLst>
          </p:cNvPr>
          <p:cNvSpPr/>
          <p:nvPr/>
        </p:nvSpPr>
        <p:spPr>
          <a:xfrm>
            <a:off x="740664" y="1"/>
            <a:ext cx="364236" cy="1650474"/>
          </a:xfrm>
          <a:prstGeom prst="rect">
            <a:avLst/>
          </a:prstGeom>
          <a:gradFill flip="none" rotWithShape="1">
            <a:gsLst>
              <a:gs pos="31000">
                <a:srgbClr val="E1C2A7"/>
              </a:gs>
              <a:gs pos="46000">
                <a:srgbClr val="DDBEA5"/>
              </a:gs>
              <a:gs pos="77000">
                <a:srgbClr val="D58878"/>
              </a:gs>
              <a:gs pos="100000">
                <a:srgbClr val="C1655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3576B4-6698-644A-5235-302120B0D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8409451"/>
            <a:ext cx="4780788" cy="23042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11F0CC3-D6C3-AAB4-2D59-1711098DE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88" y="8167623"/>
            <a:ext cx="3367166" cy="2787943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86E2F026-DBDC-240C-0A23-4EE95C79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2A9EC6FD-E90A-9880-3980-82E55F49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7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A6EA078-500B-7968-A25F-F5B4D449B59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442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rgbClr val="D58878"/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6848C5-7B0F-E4A2-CFEF-EE35A816DDD2}"/>
              </a:ext>
            </a:extLst>
          </p:cNvPr>
          <p:cNvSpPr txBox="1"/>
          <p:nvPr/>
        </p:nvSpPr>
        <p:spPr>
          <a:xfrm>
            <a:off x="507111" y="5904994"/>
            <a:ext cx="86003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n>
                  <a:solidFill>
                    <a:srgbClr val="D58878"/>
                  </a:solidFill>
                </a:ln>
                <a:gradFill flip="none" rotWithShape="1">
                  <a:gsLst>
                    <a:gs pos="1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63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latin typeface="Impact" panose="020B0806030902050204" pitchFamily="34" charset="0"/>
              </a:rPr>
              <a:t>PYTHON: O PODER DA MANIPULAÇÃO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E09B25-868E-6D75-9EAF-127647635300}"/>
              </a:ext>
            </a:extLst>
          </p:cNvPr>
          <p:cNvSpPr txBox="1"/>
          <p:nvPr/>
        </p:nvSpPr>
        <p:spPr>
          <a:xfrm>
            <a:off x="731520" y="2163098"/>
            <a:ext cx="76809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D58878"/>
                  </a:solidFill>
                </a:ln>
                <a:noFill/>
                <a:effectLst>
                  <a:glow rad="88900">
                    <a:srgbClr val="D58878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10571CB-FBC3-7B47-18B8-9BA73693EFE1}"/>
              </a:ext>
            </a:extLst>
          </p:cNvPr>
          <p:cNvSpPr/>
          <p:nvPr/>
        </p:nvSpPr>
        <p:spPr>
          <a:xfrm>
            <a:off x="859536" y="8540496"/>
            <a:ext cx="7936992" cy="292608"/>
          </a:xfrm>
          <a:prstGeom prst="rect">
            <a:avLst/>
          </a:prstGeom>
          <a:gradFill flip="none" rotWithShape="1">
            <a:gsLst>
              <a:gs pos="11000">
                <a:srgbClr val="D58878"/>
              </a:gs>
              <a:gs pos="39000">
                <a:srgbClr val="D58878"/>
              </a:gs>
              <a:gs pos="75000">
                <a:srgbClr val="6E4742"/>
              </a:gs>
              <a:gs pos="100000">
                <a:srgbClr val="6E474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CF57852-1246-1245-5D23-6BBA41C5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59F74C-28EC-C329-070F-F6D0F1DE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18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484E1A-B7C5-D81C-8FBE-F706658B1C21}"/>
              </a:ext>
            </a:extLst>
          </p:cNvPr>
          <p:cNvSpPr txBox="1"/>
          <p:nvPr/>
        </p:nvSpPr>
        <p:spPr>
          <a:xfrm>
            <a:off x="1104900" y="884323"/>
            <a:ext cx="76809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 Linguagem 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530969-EFB9-29BF-CE13-447160314844}"/>
              </a:ext>
            </a:extLst>
          </p:cNvPr>
          <p:cNvSpPr txBox="1"/>
          <p:nvPr/>
        </p:nvSpPr>
        <p:spPr>
          <a:xfrm>
            <a:off x="1104900" y="3486240"/>
            <a:ext cx="7680960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sz="2400" dirty="0"/>
              <a:t>Python conquistou o coração dos engenheiros de dados por sua sintaxe simples e expressiva, tornando tarefas complexas de manipulação de dados mais acessíveis. Com apenas algumas linhas de código, é possível carregar, limpar e transformar grandes conjuntos de dados. Por exemplo, veja como podemos carregar um arquivo CSV e visualizar suas primeiras linhas:</a:t>
            </a:r>
            <a:endParaRPr lang="pt-BR" sz="5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7FC66F-4FFD-93E4-68D4-DD0D206C9471}"/>
              </a:ext>
            </a:extLst>
          </p:cNvPr>
          <p:cNvSpPr txBox="1"/>
          <p:nvPr/>
        </p:nvSpPr>
        <p:spPr>
          <a:xfrm>
            <a:off x="1104900" y="2246837"/>
            <a:ext cx="76809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latin typeface="+mj-lt"/>
              </a:rPr>
              <a:t>Versátil para Manipulação de Dados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7F61768-B958-3F44-575E-A60BC584892C}"/>
              </a:ext>
            </a:extLst>
          </p:cNvPr>
          <p:cNvSpPr/>
          <p:nvPr/>
        </p:nvSpPr>
        <p:spPr>
          <a:xfrm>
            <a:off x="740664" y="1"/>
            <a:ext cx="364236" cy="1650474"/>
          </a:xfrm>
          <a:prstGeom prst="rect">
            <a:avLst/>
          </a:prstGeom>
          <a:gradFill flip="none" rotWithShape="1">
            <a:gsLst>
              <a:gs pos="31000">
                <a:srgbClr val="E1C2A7"/>
              </a:gs>
              <a:gs pos="46000">
                <a:srgbClr val="DDBEA5"/>
              </a:gs>
              <a:gs pos="77000">
                <a:srgbClr val="D58878"/>
              </a:gs>
              <a:gs pos="100000">
                <a:srgbClr val="C1655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C8AFBB-8B5F-7890-1C30-AC3C5CC33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6400800"/>
            <a:ext cx="7680960" cy="382219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0412483-2600-F914-F034-16F12BC66D41}"/>
              </a:ext>
            </a:extLst>
          </p:cNvPr>
          <p:cNvSpPr txBox="1"/>
          <p:nvPr/>
        </p:nvSpPr>
        <p:spPr>
          <a:xfrm>
            <a:off x="1104900" y="10716948"/>
            <a:ext cx="768096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/>
              <a:t>Essa simplicidade é fundamental para acelerar o processo de análise e desenvolvimento de soluções em Engenharia de Dados.</a:t>
            </a:r>
            <a:endParaRPr lang="pt-BR" sz="540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05E9FFDD-05A3-C0CC-F41C-4078F5EF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4741A833-8BE8-5053-705E-FF9F2289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72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A6EA078-500B-7968-A25F-F5B4D449B59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442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rgbClr val="D58878"/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6848C5-7B0F-E4A2-CFEF-EE35A816DDD2}"/>
              </a:ext>
            </a:extLst>
          </p:cNvPr>
          <p:cNvSpPr txBox="1"/>
          <p:nvPr/>
        </p:nvSpPr>
        <p:spPr>
          <a:xfrm>
            <a:off x="397383" y="5523637"/>
            <a:ext cx="8843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n>
                  <a:solidFill>
                    <a:srgbClr val="D58878"/>
                  </a:solidFill>
                </a:ln>
                <a:gradFill flip="none" rotWithShape="1">
                  <a:gsLst>
                    <a:gs pos="1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63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latin typeface="Impact" panose="020B0806030902050204" pitchFamily="34" charset="0"/>
              </a:rPr>
              <a:t>AUTOMATIZAÇÃO COM PYTHON: EFICIÊNCIA EM 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E09B25-868E-6D75-9EAF-127647635300}"/>
              </a:ext>
            </a:extLst>
          </p:cNvPr>
          <p:cNvSpPr txBox="1"/>
          <p:nvPr/>
        </p:nvSpPr>
        <p:spPr>
          <a:xfrm>
            <a:off x="960120" y="1753374"/>
            <a:ext cx="76809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D58878"/>
                  </a:solidFill>
                </a:ln>
                <a:noFill/>
                <a:effectLst>
                  <a:glow rad="88900">
                    <a:srgbClr val="D58878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10571CB-FBC3-7B47-18B8-9BA73693EFE1}"/>
              </a:ext>
            </a:extLst>
          </p:cNvPr>
          <p:cNvSpPr/>
          <p:nvPr/>
        </p:nvSpPr>
        <p:spPr>
          <a:xfrm>
            <a:off x="397383" y="7973666"/>
            <a:ext cx="8655178" cy="219456"/>
          </a:xfrm>
          <a:prstGeom prst="rect">
            <a:avLst/>
          </a:prstGeom>
          <a:gradFill flip="none" rotWithShape="1">
            <a:gsLst>
              <a:gs pos="11000">
                <a:srgbClr val="D58878"/>
              </a:gs>
              <a:gs pos="39000">
                <a:srgbClr val="D58878"/>
              </a:gs>
              <a:gs pos="75000">
                <a:srgbClr val="6E4742"/>
              </a:gs>
              <a:gs pos="100000">
                <a:srgbClr val="6E474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DE8138C-D6BF-ACD1-4537-DD3360EB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2F503DE-DA48-7117-4D74-D5F119ED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02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484E1A-B7C5-D81C-8FBE-F706658B1C21}"/>
              </a:ext>
            </a:extLst>
          </p:cNvPr>
          <p:cNvSpPr txBox="1"/>
          <p:nvPr/>
        </p:nvSpPr>
        <p:spPr>
          <a:xfrm>
            <a:off x="1104900" y="884323"/>
            <a:ext cx="76809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Python e a Automatização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530969-EFB9-29BF-CE13-447160314844}"/>
              </a:ext>
            </a:extLst>
          </p:cNvPr>
          <p:cNvSpPr txBox="1"/>
          <p:nvPr/>
        </p:nvSpPr>
        <p:spPr>
          <a:xfrm>
            <a:off x="1104900" y="3532407"/>
            <a:ext cx="768096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sz="2400" dirty="0"/>
              <a:t>Uma das maiores vantagens do Python na Engenharia de Dados é sua capacidade de automatizar tarefas repetitivas. Por exemplo, imagine que precisamos realizar a mesma limpeza de dados em vários conjuntos de dados diferentes. Com Python, podemos escrever uma função para isso e reutilizá-la sempre que necessário:</a:t>
            </a:r>
            <a:endParaRPr lang="pt-BR" sz="5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7FC66F-4FFD-93E4-68D4-DD0D206C9471}"/>
              </a:ext>
            </a:extLst>
          </p:cNvPr>
          <p:cNvSpPr txBox="1"/>
          <p:nvPr/>
        </p:nvSpPr>
        <p:spPr>
          <a:xfrm>
            <a:off x="1104900" y="2000616"/>
            <a:ext cx="768096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latin typeface="+mj-lt"/>
              </a:rPr>
              <a:t>Nas Tarefas Repetitivas do dia a dia do Engenheiro de Dados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7F61768-B958-3F44-575E-A60BC584892C}"/>
              </a:ext>
            </a:extLst>
          </p:cNvPr>
          <p:cNvSpPr/>
          <p:nvPr/>
        </p:nvSpPr>
        <p:spPr>
          <a:xfrm>
            <a:off x="740664" y="1"/>
            <a:ext cx="364236" cy="1650474"/>
          </a:xfrm>
          <a:prstGeom prst="rect">
            <a:avLst/>
          </a:prstGeom>
          <a:gradFill flip="none" rotWithShape="1">
            <a:gsLst>
              <a:gs pos="31000">
                <a:srgbClr val="E1C2A7"/>
              </a:gs>
              <a:gs pos="46000">
                <a:srgbClr val="DDBEA5"/>
              </a:gs>
              <a:gs pos="77000">
                <a:srgbClr val="D58878"/>
              </a:gs>
              <a:gs pos="100000">
                <a:srgbClr val="C1655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30844A-F85B-B833-F602-8433A61EC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6231858"/>
            <a:ext cx="7680960" cy="409396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A1B5F77-5D01-8C5C-B36F-0BC6C18D2BEB}"/>
              </a:ext>
            </a:extLst>
          </p:cNvPr>
          <p:cNvSpPr txBox="1"/>
          <p:nvPr/>
        </p:nvSpPr>
        <p:spPr>
          <a:xfrm>
            <a:off x="1104900" y="10716948"/>
            <a:ext cx="768096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sz="2400" dirty="0"/>
              <a:t>Essa automação não só economiza tempo, mas também reduz erros humanos, garantindo maior precisão nos resultados.</a:t>
            </a:r>
            <a:endParaRPr lang="pt-BR" sz="540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22087D23-930D-B4A2-0326-60949602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1F3C6AF-05A3-F986-9718-985AD565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22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A6EA078-500B-7968-A25F-F5B4D449B59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442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rgbClr val="D58878"/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6848C5-7B0F-E4A2-CFEF-EE35A816DDD2}"/>
              </a:ext>
            </a:extLst>
          </p:cNvPr>
          <p:cNvSpPr txBox="1"/>
          <p:nvPr/>
        </p:nvSpPr>
        <p:spPr>
          <a:xfrm>
            <a:off x="379095" y="5898744"/>
            <a:ext cx="88430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n>
                  <a:solidFill>
                    <a:srgbClr val="D58878"/>
                  </a:solidFill>
                </a:ln>
                <a:gradFill flip="none" rotWithShape="1">
                  <a:gsLst>
                    <a:gs pos="1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63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latin typeface="Impact" panose="020B0806030902050204" pitchFamily="34" charset="0"/>
              </a:rPr>
              <a:t>PYTHON: MERGULHANDO NA ANÁLISE AVANÇADA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E09B25-868E-6D75-9EAF-127647635300}"/>
              </a:ext>
            </a:extLst>
          </p:cNvPr>
          <p:cNvSpPr txBox="1"/>
          <p:nvPr/>
        </p:nvSpPr>
        <p:spPr>
          <a:xfrm>
            <a:off x="731520" y="2163098"/>
            <a:ext cx="76809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rgbClr val="D58878"/>
                  </a:solidFill>
                </a:ln>
                <a:noFill/>
                <a:effectLst>
                  <a:glow rad="88900">
                    <a:srgbClr val="D58878"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10571CB-FBC3-7B47-18B8-9BA73693EFE1}"/>
              </a:ext>
            </a:extLst>
          </p:cNvPr>
          <p:cNvSpPr/>
          <p:nvPr/>
        </p:nvSpPr>
        <p:spPr>
          <a:xfrm>
            <a:off x="603504" y="8503920"/>
            <a:ext cx="8467344" cy="237744"/>
          </a:xfrm>
          <a:prstGeom prst="rect">
            <a:avLst/>
          </a:prstGeom>
          <a:gradFill flip="none" rotWithShape="1">
            <a:gsLst>
              <a:gs pos="11000">
                <a:srgbClr val="D58878"/>
              </a:gs>
              <a:gs pos="39000">
                <a:srgbClr val="D58878"/>
              </a:gs>
              <a:gs pos="75000">
                <a:srgbClr val="6E4742"/>
              </a:gs>
              <a:gs pos="100000">
                <a:srgbClr val="6E474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9F42C41-47D9-C11B-2383-E2D1BBB1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C828DC-F17A-21CD-FE8C-A20B9A30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39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484E1A-B7C5-D81C-8FBE-F706658B1C21}"/>
              </a:ext>
            </a:extLst>
          </p:cNvPr>
          <p:cNvSpPr txBox="1"/>
          <p:nvPr/>
        </p:nvSpPr>
        <p:spPr>
          <a:xfrm>
            <a:off x="1104900" y="825238"/>
            <a:ext cx="79110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Python e Análise de Dados Avançada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530969-EFB9-29BF-CE13-447160314844}"/>
              </a:ext>
            </a:extLst>
          </p:cNvPr>
          <p:cNvSpPr txBox="1"/>
          <p:nvPr/>
        </p:nvSpPr>
        <p:spPr>
          <a:xfrm>
            <a:off x="1104900" y="3230390"/>
            <a:ext cx="7680960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sz="2400" dirty="0"/>
              <a:t>Python oferece uma vasta gama de bibliotecas especializadas para análise de dados avançada. Por exemplo, a biblioteca NumPy permite realizar operações matemáticas complexas em arrays multidimensionais, enquanto o matplotlib facilita a criação de visualizações gráficas impressionantes. Veja um exemplo de como podemos plotar um gráfico de dispersão:</a:t>
            </a:r>
            <a:endParaRPr lang="pt-BR" sz="5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7FC66F-4FFD-93E4-68D4-DD0D206C9471}"/>
              </a:ext>
            </a:extLst>
          </p:cNvPr>
          <p:cNvSpPr txBox="1"/>
          <p:nvPr/>
        </p:nvSpPr>
        <p:spPr>
          <a:xfrm>
            <a:off x="1104900" y="2148045"/>
            <a:ext cx="76809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latin typeface="+mj-lt"/>
              </a:rPr>
              <a:t>Além de sua facilidade de uso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7F61768-B958-3F44-575E-A60BC584892C}"/>
              </a:ext>
            </a:extLst>
          </p:cNvPr>
          <p:cNvSpPr/>
          <p:nvPr/>
        </p:nvSpPr>
        <p:spPr>
          <a:xfrm>
            <a:off x="740664" y="1"/>
            <a:ext cx="364236" cy="1650474"/>
          </a:xfrm>
          <a:prstGeom prst="rect">
            <a:avLst/>
          </a:prstGeom>
          <a:gradFill flip="none" rotWithShape="1">
            <a:gsLst>
              <a:gs pos="31000">
                <a:srgbClr val="E1C2A7"/>
              </a:gs>
              <a:gs pos="46000">
                <a:srgbClr val="DDBEA5"/>
              </a:gs>
              <a:gs pos="77000">
                <a:srgbClr val="D58878"/>
              </a:gs>
              <a:gs pos="100000">
                <a:srgbClr val="C1655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1ADEA0-BE29-0A50-E425-6DD8A3D0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6163056"/>
            <a:ext cx="7680960" cy="4956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9D3C77D-27C4-9068-FCD4-6B82BA96F316}"/>
              </a:ext>
            </a:extLst>
          </p:cNvPr>
          <p:cNvSpPr txBox="1"/>
          <p:nvPr/>
        </p:nvSpPr>
        <p:spPr>
          <a:xfrm>
            <a:off x="1104900" y="11560863"/>
            <a:ext cx="768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sz="2400" dirty="0"/>
              <a:t>Essas bibliotecas tornam possível explorar e comunicar insights de dados de maneira eficaz.</a:t>
            </a:r>
            <a:endParaRPr lang="pt-BR" sz="540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1B7FCCB-BD8E-B902-9E5F-6918B8FB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e a Revolução na Engenharia de Dados - ABNER NEYESKA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178A1B75-EC4A-896B-4D04-649C3459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74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A6EA078-500B-7968-A25F-F5B4D449B59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442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rgbClr val="D58878"/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6848C5-7B0F-E4A2-CFEF-EE35A816DDD2}"/>
              </a:ext>
            </a:extLst>
          </p:cNvPr>
          <p:cNvSpPr txBox="1"/>
          <p:nvPr/>
        </p:nvSpPr>
        <p:spPr>
          <a:xfrm>
            <a:off x="232791" y="5336127"/>
            <a:ext cx="88430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n>
                  <a:solidFill>
                    <a:srgbClr val="D58878"/>
                  </a:solidFill>
                </a:ln>
                <a:gradFill flip="none" rotWithShape="1">
                  <a:gsLst>
                    <a:gs pos="1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63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latin typeface="Impact" panose="020B0806030902050204" pitchFamily="34" charset="0"/>
              </a:rPr>
              <a:t>CONSIDERAÇÕES E AGRADECIMENTOS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10571CB-FBC3-7B47-18B8-9BA73693EFE1}"/>
              </a:ext>
            </a:extLst>
          </p:cNvPr>
          <p:cNvSpPr/>
          <p:nvPr/>
        </p:nvSpPr>
        <p:spPr>
          <a:xfrm>
            <a:off x="1077278" y="7754112"/>
            <a:ext cx="7863840" cy="219456"/>
          </a:xfrm>
          <a:prstGeom prst="rect">
            <a:avLst/>
          </a:prstGeom>
          <a:gradFill flip="none" rotWithShape="1">
            <a:gsLst>
              <a:gs pos="11000">
                <a:srgbClr val="D58878"/>
              </a:gs>
              <a:gs pos="39000">
                <a:srgbClr val="D58878"/>
              </a:gs>
              <a:gs pos="75000">
                <a:srgbClr val="6E4742"/>
              </a:gs>
              <a:gs pos="100000">
                <a:srgbClr val="6E474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9F42C41-47D9-C11B-2383-E2D1BBB1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Python e a Revolução na Engenharia de Dados - ABNER NEYESKA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C828DC-F17A-21CD-FE8C-A20B9A30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49AD-50F7-4139-B1FD-280B4FA04D1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866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3167</TotalTime>
  <Words>757</Words>
  <Application>Microsoft Office PowerPoint</Application>
  <PresentationFormat>Papel A3 (297 x 420 mm)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Abner Neyeska</dc:creator>
  <cp:keywords>python-e-a-Revoluçao-na-engenharia-de-dados</cp:keywords>
  <cp:lastModifiedBy>Abner Neyeska</cp:lastModifiedBy>
  <cp:revision>14</cp:revision>
  <dcterms:created xsi:type="dcterms:W3CDTF">2024-05-01T22:45:39Z</dcterms:created>
  <dcterms:modified xsi:type="dcterms:W3CDTF">2024-05-05T01:57:13Z</dcterms:modified>
</cp:coreProperties>
</file>