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Open Sans Extra Bold" panose="020B0604020202020204" charset="0"/>
      <p:regular r:id="rId18"/>
    </p:embeddedFont>
    <p:embeddedFont>
      <p:font typeface="MetalShred" panose="02000500000000000000" pitchFamily="2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Death to Metal" pitchFamily="2" charset="0"/>
      <p:regular r:id="rId24"/>
    </p:embeddedFont>
    <p:embeddedFont>
      <p:font typeface="Montserrat Classic" panose="020B0604020202020204" charset="0"/>
      <p:regular r:id="rId25"/>
    </p:embeddedFont>
    <p:embeddedFont>
      <p:font typeface="Montserrat Light" panose="020B0604020202020204" charset="0"/>
      <p:regular r:id="rId26"/>
    </p:embeddedFont>
    <p:embeddedFont>
      <p:font typeface="Metal Lord" panose="04010000000000000000" pitchFamily="82" charset="0"/>
      <p:regular r:id="rId27"/>
    </p:embeddedFont>
    <p:embeddedFont>
      <p:font typeface="Montserrat Classic Bold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69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sv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097250" y="0"/>
            <a:ext cx="4381500" cy="8191500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3" name="AutoShape 3"/>
          <p:cNvSpPr/>
          <p:nvPr/>
        </p:nvSpPr>
        <p:spPr>
          <a:xfrm>
            <a:off x="457200" y="-495300"/>
            <a:ext cx="38100" cy="8229600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4" name="AutoShape 4"/>
          <p:cNvSpPr/>
          <p:nvPr/>
        </p:nvSpPr>
        <p:spPr>
          <a:xfrm>
            <a:off x="-57150" y="4133850"/>
            <a:ext cx="1028700" cy="7010400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5" name="TextBox 5"/>
          <p:cNvSpPr txBox="1"/>
          <p:nvPr/>
        </p:nvSpPr>
        <p:spPr>
          <a:xfrm>
            <a:off x="2150696" y="1211898"/>
            <a:ext cx="12742957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52">
                <a:solidFill>
                  <a:srgbClr val="202020"/>
                </a:solidFill>
                <a:latin typeface="Montserrat Classic"/>
              </a:rPr>
              <a:t>BANDTEC - DIGITAL SCHOOL - GERAÇÃO FUTURA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150696" y="4204970"/>
            <a:ext cx="12167964" cy="2455545"/>
            <a:chOff x="0" y="190500"/>
            <a:chExt cx="16223952" cy="3274060"/>
          </a:xfrm>
        </p:grpSpPr>
        <p:sp>
          <p:nvSpPr>
            <p:cNvPr id="7" name="TextBox 7"/>
            <p:cNvSpPr txBox="1"/>
            <p:nvPr/>
          </p:nvSpPr>
          <p:spPr>
            <a:xfrm>
              <a:off x="0" y="190500"/>
              <a:ext cx="16223952" cy="18124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600"/>
                </a:lnSpc>
              </a:pPr>
              <a:r>
                <a:rPr lang="en-US" sz="10600" spc="127" dirty="0">
                  <a:solidFill>
                    <a:srgbClr val="202020"/>
                  </a:solidFill>
                  <a:latin typeface="Metal Lord" panose="04010000000000000000" pitchFamily="82" charset="0"/>
                </a:rPr>
                <a:t>I'M </a:t>
              </a:r>
              <a:r>
                <a:rPr lang="en-US" sz="10600" spc="127" dirty="0">
                  <a:solidFill>
                    <a:srgbClr val="FF4343"/>
                  </a:solidFill>
                  <a:latin typeface="Metal Lord" panose="04010000000000000000" pitchFamily="82" charset="0"/>
                </a:rPr>
                <a:t>NOT </a:t>
              </a:r>
              <a:r>
                <a:rPr lang="en-US" sz="10600" spc="127" dirty="0">
                  <a:solidFill>
                    <a:srgbClr val="202020"/>
                  </a:solidFill>
                  <a:latin typeface="Metal Lord" panose="04010000000000000000" pitchFamily="82" charset="0"/>
                </a:rPr>
                <a:t>A DEVIL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950422"/>
              <a:ext cx="13842055" cy="5141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90"/>
                </a:lnSpc>
              </a:pPr>
              <a:r>
                <a:rPr lang="en-US" sz="2350" spc="23">
                  <a:solidFill>
                    <a:srgbClr val="202020"/>
                  </a:solidFill>
                  <a:latin typeface="Montserrat Classic"/>
                </a:rPr>
                <a:t>Um Projeto Individual por Abner Nunes - 02211000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318660" y="5750485"/>
            <a:ext cx="3273906" cy="3273906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 rot="5400000">
            <a:off x="16612927" y="580728"/>
            <a:ext cx="1292746" cy="1376638"/>
            <a:chOff x="0" y="0"/>
            <a:chExt cx="1723661" cy="1835518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723661" cy="524123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652935"/>
              <a:ext cx="1723661" cy="524123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311395"/>
              <a:ext cx="1723661" cy="524123"/>
            </a:xfrm>
            <a:prstGeom prst="rect">
              <a:avLst/>
            </a:prstGeom>
          </p:spPr>
        </p:pic>
      </p:grpSp>
      <p:sp>
        <p:nvSpPr>
          <p:cNvPr id="14" name="TextBox 14"/>
          <p:cNvSpPr txBox="1"/>
          <p:nvPr/>
        </p:nvSpPr>
        <p:spPr>
          <a:xfrm>
            <a:off x="3354293" y="1858271"/>
            <a:ext cx="12742957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52">
                <a:solidFill>
                  <a:srgbClr val="202020"/>
                </a:solidFill>
                <a:latin typeface="Montserrat Classic"/>
              </a:rPr>
              <a:t>CURSO DE CIÊNCIA DA COMPUTAÇÃO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95300" y="-533400"/>
            <a:ext cx="38100" cy="9791700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3" name="AutoShape 3"/>
          <p:cNvSpPr/>
          <p:nvPr/>
        </p:nvSpPr>
        <p:spPr>
          <a:xfrm>
            <a:off x="-628650" y="8648700"/>
            <a:ext cx="2590800" cy="2400300"/>
          </a:xfrm>
          <a:prstGeom prst="rect">
            <a:avLst/>
          </a:prstGeom>
          <a:solidFill>
            <a:srgbClr val="FF4343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79433" y="2319702"/>
            <a:ext cx="5704727" cy="704046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477000" y="3573592"/>
            <a:ext cx="3923565" cy="364891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66750" y="528005"/>
            <a:ext cx="10673209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4343"/>
                </a:solidFill>
                <a:latin typeface="Open Sans Extra Bold"/>
              </a:rPr>
              <a:t>Divisão De Sprints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50" y="3902625"/>
            <a:ext cx="5340804" cy="2990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95300" y="-533400"/>
            <a:ext cx="38100" cy="9791700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3" name="AutoShape 3"/>
          <p:cNvSpPr/>
          <p:nvPr/>
        </p:nvSpPr>
        <p:spPr>
          <a:xfrm>
            <a:off x="-628650" y="8648700"/>
            <a:ext cx="2590800" cy="2400300"/>
          </a:xfrm>
          <a:prstGeom prst="rect">
            <a:avLst/>
          </a:prstGeom>
          <a:solidFill>
            <a:srgbClr val="FF4343"/>
          </a:solidFill>
        </p:spPr>
      </p:sp>
      <p:grpSp>
        <p:nvGrpSpPr>
          <p:cNvPr id="4" name="Group 4"/>
          <p:cNvGrpSpPr/>
          <p:nvPr/>
        </p:nvGrpSpPr>
        <p:grpSpPr>
          <a:xfrm>
            <a:off x="-47231" y="4163992"/>
            <a:ext cx="7613976" cy="2818119"/>
            <a:chOff x="0" y="0"/>
            <a:chExt cx="10151968" cy="3757492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6253635" y="132042"/>
              <a:ext cx="3898333" cy="362545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6642139" cy="3736203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957550" y="4896974"/>
            <a:ext cx="8700845" cy="4361326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390848" y="528005"/>
            <a:ext cx="143517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4343"/>
                </a:solidFill>
                <a:latin typeface="Open Sans Extra Bold"/>
              </a:rPr>
              <a:t>Mapeamento de Riscos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95300" y="-533400"/>
            <a:ext cx="38100" cy="9791700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3" name="AutoShape 3"/>
          <p:cNvSpPr/>
          <p:nvPr/>
        </p:nvSpPr>
        <p:spPr>
          <a:xfrm>
            <a:off x="-628650" y="8648700"/>
            <a:ext cx="2590800" cy="2400300"/>
          </a:xfrm>
          <a:prstGeom prst="rect">
            <a:avLst/>
          </a:prstGeom>
          <a:solidFill>
            <a:srgbClr val="FF4343"/>
          </a:solidFill>
        </p:spPr>
      </p:sp>
      <p:grpSp>
        <p:nvGrpSpPr>
          <p:cNvPr id="4" name="Group 4"/>
          <p:cNvGrpSpPr/>
          <p:nvPr/>
        </p:nvGrpSpPr>
        <p:grpSpPr>
          <a:xfrm>
            <a:off x="1328287" y="2949664"/>
            <a:ext cx="7613976" cy="2818119"/>
            <a:chOff x="0" y="0"/>
            <a:chExt cx="10151968" cy="3757492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6253635" y="132042"/>
              <a:ext cx="3898333" cy="362545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6642139" cy="3736203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265776" y="-284958"/>
            <a:ext cx="143517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4343"/>
                </a:solidFill>
                <a:latin typeface="Open Sans Extra Bold"/>
              </a:rPr>
              <a:t>Registro de Requisitos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038635" y="6201179"/>
            <a:ext cx="2580451" cy="24014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301871" y="1248567"/>
            <a:ext cx="4100986" cy="903843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696" y="5866816"/>
            <a:ext cx="4477425" cy="250735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91917" y="-552450"/>
            <a:ext cx="7620000" cy="11391900"/>
          </a:xfrm>
          <a:prstGeom prst="rect">
            <a:avLst/>
          </a:prstGeom>
          <a:solidFill>
            <a:srgbClr val="FF4343"/>
          </a:solidFill>
        </p:spPr>
      </p:sp>
      <p:grpSp>
        <p:nvGrpSpPr>
          <p:cNvPr id="3" name="Group 3"/>
          <p:cNvGrpSpPr/>
          <p:nvPr/>
        </p:nvGrpSpPr>
        <p:grpSpPr>
          <a:xfrm>
            <a:off x="2704388" y="1606840"/>
            <a:ext cx="5595058" cy="4390397"/>
            <a:chOff x="0" y="0"/>
            <a:chExt cx="7460077" cy="5853863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7460077" cy="673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90"/>
                </a:lnSpc>
              </a:pPr>
              <a:r>
                <a:rPr lang="en-US" sz="3325" spc="133">
                  <a:solidFill>
                    <a:srgbClr val="202020"/>
                  </a:solidFill>
                  <a:latin typeface="Montserrat Classic Bold"/>
                </a:rPr>
                <a:t>Metodologia Ágil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370339"/>
              <a:ext cx="7460077" cy="4409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15"/>
                </a:lnSpc>
              </a:pPr>
              <a:r>
                <a:rPr lang="en-US" sz="2725" spc="54">
                  <a:solidFill>
                    <a:srgbClr val="202020"/>
                  </a:solidFill>
                  <a:latin typeface="Montserrat Light"/>
                </a:rPr>
                <a:t>A metodologia adotada me possibilitou realizar mudanças e adaptações constantes, conforme ia recebendo as informações ao longo de todo esse período de desenvolvimento.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411789" y="6344409"/>
            <a:ext cx="5595058" cy="3466472"/>
            <a:chOff x="0" y="0"/>
            <a:chExt cx="7460077" cy="4621963"/>
          </a:xfrm>
        </p:grpSpPr>
        <p:sp>
          <p:nvSpPr>
            <p:cNvPr id="7" name="TextBox 7"/>
            <p:cNvSpPr txBox="1"/>
            <p:nvPr/>
          </p:nvSpPr>
          <p:spPr>
            <a:xfrm>
              <a:off x="0" y="92075"/>
              <a:ext cx="7460077" cy="644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10"/>
                </a:lnSpc>
              </a:pPr>
              <a:r>
                <a:rPr lang="en-US" sz="3175" spc="127">
                  <a:solidFill>
                    <a:srgbClr val="202020"/>
                  </a:solidFill>
                  <a:latin typeface="Montserrat Classic Bold"/>
                </a:rPr>
                <a:t>Registros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482099"/>
              <a:ext cx="7460077" cy="3139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15"/>
                </a:lnSpc>
              </a:pPr>
              <a:r>
                <a:rPr lang="en-US" sz="2725" spc="54">
                  <a:solidFill>
                    <a:srgbClr val="202020"/>
                  </a:solidFill>
                  <a:latin typeface="Montserrat Light"/>
                </a:rPr>
                <a:t>Toda a documentação foi feita em word, por ela, fui capaz de seguir uma linha de raciocínio e planejar bem o que seria feito.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3894" y="6820075"/>
            <a:ext cx="3276045" cy="3276045"/>
          </a:xfrm>
          <a:prstGeom prst="rect">
            <a:avLst/>
          </a:prstGeom>
        </p:spPr>
      </p:pic>
      <p:sp>
        <p:nvSpPr>
          <p:cNvPr id="10" name="AutoShape 10"/>
          <p:cNvSpPr/>
          <p:nvPr/>
        </p:nvSpPr>
        <p:spPr>
          <a:xfrm>
            <a:off x="17630775" y="2490788"/>
            <a:ext cx="38100" cy="8229600"/>
          </a:xfrm>
          <a:prstGeom prst="rect">
            <a:avLst/>
          </a:prstGeom>
          <a:solidFill>
            <a:srgbClr val="202020"/>
          </a:solidFill>
        </p:spPr>
      </p:sp>
      <p:grpSp>
        <p:nvGrpSpPr>
          <p:cNvPr id="11" name="Group 11"/>
          <p:cNvGrpSpPr/>
          <p:nvPr/>
        </p:nvGrpSpPr>
        <p:grpSpPr>
          <a:xfrm rot="5400000">
            <a:off x="16410063" y="-526169"/>
            <a:ext cx="2517623" cy="2681003"/>
            <a:chOff x="0" y="0"/>
            <a:chExt cx="3356831" cy="3574671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3356831" cy="102072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271591"/>
              <a:ext cx="3356831" cy="102072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2553942"/>
              <a:ext cx="3356831" cy="1020729"/>
            </a:xfrm>
            <a:prstGeom prst="rect">
              <a:avLst/>
            </a:prstGeom>
          </p:spPr>
        </p:pic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6"/>
          <a:srcRect r="7961"/>
          <a:stretch>
            <a:fillRect/>
          </a:stretch>
        </p:blipFill>
        <p:spPr>
          <a:xfrm>
            <a:off x="11411789" y="1408517"/>
            <a:ext cx="3581021" cy="362087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935575" y="2113598"/>
            <a:ext cx="38100" cy="8229600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3" name="AutoShape 3"/>
          <p:cNvSpPr/>
          <p:nvPr/>
        </p:nvSpPr>
        <p:spPr>
          <a:xfrm>
            <a:off x="0" y="-38100"/>
            <a:ext cx="1066800" cy="10972800"/>
          </a:xfrm>
          <a:prstGeom prst="rect">
            <a:avLst/>
          </a:prstGeom>
          <a:solidFill>
            <a:srgbClr val="FF4343"/>
          </a:solidFill>
        </p:spPr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104900"/>
            <a:ext cx="15697200" cy="88296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935575" y="2113598"/>
            <a:ext cx="38100" cy="8229600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3" name="AutoShape 3"/>
          <p:cNvSpPr/>
          <p:nvPr/>
        </p:nvSpPr>
        <p:spPr>
          <a:xfrm>
            <a:off x="15619081" y="8157216"/>
            <a:ext cx="3268994" cy="2129784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4" name="AutoShape 4"/>
          <p:cNvSpPr/>
          <p:nvPr/>
        </p:nvSpPr>
        <p:spPr>
          <a:xfrm>
            <a:off x="0" y="-38100"/>
            <a:ext cx="1066800" cy="10972800"/>
          </a:xfrm>
          <a:prstGeom prst="rect">
            <a:avLst/>
          </a:prstGeom>
          <a:solidFill>
            <a:srgbClr val="FF4343"/>
          </a:solidFill>
        </p:spPr>
      </p:sp>
      <p:grpSp>
        <p:nvGrpSpPr>
          <p:cNvPr id="5" name="Group 5"/>
          <p:cNvGrpSpPr/>
          <p:nvPr/>
        </p:nvGrpSpPr>
        <p:grpSpPr>
          <a:xfrm rot="5400000">
            <a:off x="16875714" y="607161"/>
            <a:ext cx="1165300" cy="1240921"/>
            <a:chOff x="0" y="0"/>
            <a:chExt cx="1553733" cy="1654562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553733" cy="472452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588565"/>
              <a:ext cx="1553733" cy="472452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182110"/>
              <a:ext cx="1553733" cy="472452"/>
            </a:xfrm>
            <a:prstGeom prst="rect">
              <a:avLst/>
            </a:prstGeom>
          </p:spPr>
        </p:pic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186247" y="2126771"/>
            <a:ext cx="10259090" cy="8160229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343458" y="0"/>
            <a:ext cx="12892896" cy="2273021"/>
            <a:chOff x="0" y="0"/>
            <a:chExt cx="17190528" cy="3030695"/>
          </a:xfrm>
        </p:grpSpPr>
        <p:sp>
          <p:nvSpPr>
            <p:cNvPr id="11" name="TextBox 11"/>
            <p:cNvSpPr txBox="1"/>
            <p:nvPr/>
          </p:nvSpPr>
          <p:spPr>
            <a:xfrm>
              <a:off x="0" y="66675"/>
              <a:ext cx="17190528" cy="13197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562"/>
                </a:lnSpc>
              </a:pPr>
              <a:r>
                <a:rPr lang="en-US" sz="6875" spc="61">
                  <a:solidFill>
                    <a:srgbClr val="FF4343"/>
                  </a:solidFill>
                  <a:latin typeface="Montserrat Classic Bold"/>
                </a:rPr>
                <a:t>Base de Dados - Modelagem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335370"/>
              <a:ext cx="17190528" cy="644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10"/>
                </a:lnSpc>
              </a:pPr>
              <a:r>
                <a:rPr lang="en-US" sz="3175" spc="127">
                  <a:solidFill>
                    <a:srgbClr val="202020"/>
                  </a:solidFill>
                  <a:latin typeface="Montserrat Classic Bold"/>
                </a:rPr>
                <a:t>Modelo de como funciona nosso Banco de Dados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275902" y="9258300"/>
            <a:ext cx="7783998" cy="2209800"/>
          </a:xfrm>
          <a:prstGeom prst="rect">
            <a:avLst/>
          </a:prstGeom>
          <a:solidFill>
            <a:srgbClr val="FF4343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864794" y="7762648"/>
            <a:ext cx="2222137" cy="222213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33600" y="5295900"/>
            <a:ext cx="14857408" cy="2778348"/>
            <a:chOff x="-1139892" y="1760498"/>
            <a:chExt cx="18489078" cy="2945650"/>
          </a:xfrm>
        </p:grpSpPr>
        <p:sp>
          <p:nvSpPr>
            <p:cNvPr id="5" name="TextBox 5"/>
            <p:cNvSpPr txBox="1"/>
            <p:nvPr/>
          </p:nvSpPr>
          <p:spPr>
            <a:xfrm>
              <a:off x="-1139892" y="1760498"/>
              <a:ext cx="18489078" cy="185969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1781"/>
                </a:lnSpc>
              </a:pPr>
              <a:r>
                <a:rPr lang="en-US" sz="23900" spc="848" dirty="0">
                  <a:solidFill>
                    <a:srgbClr val="F4F4F4"/>
                  </a:solidFill>
                  <a:latin typeface="Death to Metal" pitchFamily="2" charset="0"/>
                </a:rPr>
                <a:t>HORA DO SHOW!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3318673"/>
              <a:ext cx="13009057" cy="1387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endParaRPr/>
            </a:p>
            <a:p>
              <a:pPr>
                <a:lnSpc>
                  <a:spcPts val="4200"/>
                </a:lnSpc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>
            <a:off x="695325" y="2133600"/>
            <a:ext cx="38100" cy="8229600"/>
          </a:xfrm>
          <a:prstGeom prst="rect">
            <a:avLst/>
          </a:prstGeom>
          <a:solidFill>
            <a:srgbClr val="F4F4F4"/>
          </a:solidFill>
        </p:spPr>
      </p:sp>
      <p:grpSp>
        <p:nvGrpSpPr>
          <p:cNvPr id="8" name="Group 8"/>
          <p:cNvGrpSpPr/>
          <p:nvPr/>
        </p:nvGrpSpPr>
        <p:grpSpPr>
          <a:xfrm rot="5400000">
            <a:off x="-288871" y="572111"/>
            <a:ext cx="1165300" cy="1240921"/>
            <a:chOff x="0" y="0"/>
            <a:chExt cx="1553733" cy="1654562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553733" cy="472452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588565"/>
              <a:ext cx="1553733" cy="472452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182110"/>
              <a:ext cx="1553733" cy="4724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164050" y="-114300"/>
            <a:ext cx="2247900" cy="10401300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3" name="AutoShape 3"/>
          <p:cNvSpPr/>
          <p:nvPr/>
        </p:nvSpPr>
        <p:spPr>
          <a:xfrm>
            <a:off x="495300" y="-266700"/>
            <a:ext cx="38100" cy="7467595"/>
          </a:xfrm>
          <a:prstGeom prst="rect">
            <a:avLst/>
          </a:prstGeom>
          <a:solidFill>
            <a:srgbClr val="F4F4F4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937350" y="6596362"/>
            <a:ext cx="2941500" cy="2941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 rot="5400000">
            <a:off x="16517677" y="773502"/>
            <a:ext cx="1292746" cy="1376638"/>
            <a:chOff x="0" y="0"/>
            <a:chExt cx="1723661" cy="1835518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723661" cy="524123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652935"/>
              <a:ext cx="1723661" cy="524123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311395"/>
              <a:ext cx="1723661" cy="524123"/>
            </a:xfrm>
            <a:prstGeom prst="rect">
              <a:avLst/>
            </a:prstGeom>
          </p:spPr>
        </p:pic>
      </p:grpSp>
      <p:sp>
        <p:nvSpPr>
          <p:cNvPr id="9" name="TextBox 9"/>
          <p:cNvSpPr txBox="1"/>
          <p:nvPr/>
        </p:nvSpPr>
        <p:spPr>
          <a:xfrm>
            <a:off x="762824" y="66675"/>
            <a:ext cx="9747955" cy="2104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22"/>
              </a:lnSpc>
            </a:pPr>
            <a:r>
              <a:rPr lang="en-US" sz="7475" spc="67">
                <a:solidFill>
                  <a:srgbClr val="F4F4F4"/>
                </a:solidFill>
                <a:latin typeface="Montserrat Classic Bold"/>
              </a:rPr>
              <a:t>Apenas um gênero rebelde?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626676" y="8124262"/>
            <a:ext cx="11452050" cy="1815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2"/>
              </a:lnSpc>
            </a:pPr>
            <a:r>
              <a:rPr lang="en-US" sz="6475" spc="58">
                <a:solidFill>
                  <a:srgbClr val="F4F4F4"/>
                </a:solidFill>
                <a:latin typeface="Montserrat Classic Bold"/>
              </a:rPr>
              <a:t>Revolta? Violência? Satanismo?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311149" y="4014041"/>
            <a:ext cx="11452050" cy="1815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2"/>
              </a:lnSpc>
            </a:pPr>
            <a:r>
              <a:rPr lang="en-US" sz="6475" spc="58">
                <a:solidFill>
                  <a:srgbClr val="F4F4F4"/>
                </a:solidFill>
                <a:latin typeface="Montserrat Classic Bold"/>
              </a:rPr>
              <a:t>Como algo tão barulhento pode nos agregar?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164050" y="-114300"/>
            <a:ext cx="2247900" cy="10401300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3" name="AutoShape 3"/>
          <p:cNvSpPr/>
          <p:nvPr/>
        </p:nvSpPr>
        <p:spPr>
          <a:xfrm>
            <a:off x="495300" y="-266700"/>
            <a:ext cx="38100" cy="7467595"/>
          </a:xfrm>
          <a:prstGeom prst="rect">
            <a:avLst/>
          </a:prstGeom>
          <a:solidFill>
            <a:srgbClr val="F4F4F4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937350" y="6596362"/>
            <a:ext cx="2941500" cy="2941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 rot="5400000">
            <a:off x="16517677" y="773502"/>
            <a:ext cx="1292746" cy="1376638"/>
            <a:chOff x="0" y="0"/>
            <a:chExt cx="1723661" cy="1835518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723661" cy="524123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652935"/>
              <a:ext cx="1723661" cy="524123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311395"/>
              <a:ext cx="1723661" cy="524123"/>
            </a:xfrm>
            <a:prstGeom prst="rect">
              <a:avLst/>
            </a:prstGeom>
          </p:spPr>
        </p:pic>
      </p:grpSp>
      <p:sp>
        <p:nvSpPr>
          <p:cNvPr id="9" name="TextBox 9"/>
          <p:cNvSpPr txBox="1"/>
          <p:nvPr/>
        </p:nvSpPr>
        <p:spPr>
          <a:xfrm>
            <a:off x="762824" y="66675"/>
            <a:ext cx="9747955" cy="2104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22"/>
              </a:lnSpc>
            </a:pPr>
            <a:r>
              <a:rPr lang="en-US" sz="7475" spc="67">
                <a:solidFill>
                  <a:srgbClr val="F4F4F4"/>
                </a:solidFill>
                <a:latin typeface="Montserrat Classic Bold"/>
              </a:rPr>
              <a:t>Apenas um gênero rebelde?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626676" y="8124262"/>
            <a:ext cx="11452050" cy="1815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2"/>
              </a:lnSpc>
            </a:pPr>
            <a:r>
              <a:rPr lang="en-US" sz="6475" spc="58">
                <a:solidFill>
                  <a:srgbClr val="F4F4F4"/>
                </a:solidFill>
                <a:latin typeface="Montserrat Classic Bold"/>
              </a:rPr>
              <a:t>Revolta? Violência? Satanismo?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311149" y="4014041"/>
            <a:ext cx="11452050" cy="1815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2"/>
              </a:lnSpc>
            </a:pPr>
            <a:r>
              <a:rPr lang="en-US" sz="6475" spc="58">
                <a:solidFill>
                  <a:srgbClr val="F4F4F4"/>
                </a:solidFill>
                <a:latin typeface="Montserrat Classic Bold"/>
              </a:rPr>
              <a:t>Como algo tão barulhento pode nos agregar?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164050" y="-114300"/>
            <a:ext cx="2247900" cy="10401300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3" name="AutoShape 3"/>
          <p:cNvSpPr/>
          <p:nvPr/>
        </p:nvSpPr>
        <p:spPr>
          <a:xfrm>
            <a:off x="495300" y="-266700"/>
            <a:ext cx="38100" cy="7467595"/>
          </a:xfrm>
          <a:prstGeom prst="rect">
            <a:avLst/>
          </a:prstGeom>
          <a:solidFill>
            <a:srgbClr val="F4F4F4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937350" y="6596362"/>
            <a:ext cx="2941500" cy="2941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 rot="5400000">
            <a:off x="16517677" y="773502"/>
            <a:ext cx="1292746" cy="1376638"/>
            <a:chOff x="0" y="0"/>
            <a:chExt cx="1723661" cy="1835518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723661" cy="524123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652935"/>
              <a:ext cx="1723661" cy="524123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311395"/>
              <a:ext cx="1723661" cy="524123"/>
            </a:xfrm>
            <a:prstGeom prst="rect">
              <a:avLst/>
            </a:prstGeom>
          </p:spPr>
        </p:pic>
      </p:grpSp>
      <p:sp>
        <p:nvSpPr>
          <p:cNvPr id="9" name="TextBox 9"/>
          <p:cNvSpPr txBox="1"/>
          <p:nvPr/>
        </p:nvSpPr>
        <p:spPr>
          <a:xfrm>
            <a:off x="10422733" y="4888956"/>
            <a:ext cx="6522443" cy="5024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05"/>
              </a:lnSpc>
            </a:pPr>
            <a:r>
              <a:rPr lang="en-US" sz="3575" spc="357">
                <a:solidFill>
                  <a:srgbClr val="F4F4F4"/>
                </a:solidFill>
                <a:latin typeface="Montserrat Classic"/>
              </a:rPr>
              <a:t>DISCORDAR</a:t>
            </a:r>
          </a:p>
          <a:p>
            <a:pPr algn="r">
              <a:lnSpc>
                <a:spcPts val="5005"/>
              </a:lnSpc>
            </a:pPr>
            <a:r>
              <a:rPr lang="en-US" sz="3575" spc="357">
                <a:solidFill>
                  <a:srgbClr val="F4F4F4"/>
                </a:solidFill>
                <a:latin typeface="Montserrat Classic"/>
              </a:rPr>
              <a:t>QUESTIONAR</a:t>
            </a:r>
          </a:p>
          <a:p>
            <a:pPr algn="r">
              <a:lnSpc>
                <a:spcPts val="5005"/>
              </a:lnSpc>
            </a:pPr>
            <a:r>
              <a:rPr lang="en-US" sz="3575" spc="357">
                <a:solidFill>
                  <a:srgbClr val="F4F4F4"/>
                </a:solidFill>
                <a:latin typeface="Montserrat Classic"/>
              </a:rPr>
              <a:t>CONHECER</a:t>
            </a:r>
          </a:p>
          <a:p>
            <a:pPr algn="r">
              <a:lnSpc>
                <a:spcPts val="5005"/>
              </a:lnSpc>
            </a:pPr>
            <a:r>
              <a:rPr lang="en-US" sz="3575" spc="357">
                <a:solidFill>
                  <a:srgbClr val="F4F4F4"/>
                </a:solidFill>
                <a:latin typeface="Montserrat Classic"/>
              </a:rPr>
              <a:t>RESPEITAR</a:t>
            </a:r>
          </a:p>
          <a:p>
            <a:pPr algn="r">
              <a:lnSpc>
                <a:spcPts val="5005"/>
              </a:lnSpc>
            </a:pPr>
            <a:r>
              <a:rPr lang="en-US" sz="3575" spc="357">
                <a:solidFill>
                  <a:srgbClr val="F4F4F4"/>
                </a:solidFill>
                <a:latin typeface="Montserrat Classic"/>
              </a:rPr>
              <a:t>ENTENDER</a:t>
            </a:r>
          </a:p>
          <a:p>
            <a:pPr algn="r">
              <a:lnSpc>
                <a:spcPts val="5005"/>
              </a:lnSpc>
            </a:pPr>
            <a:r>
              <a:rPr lang="en-US" sz="3575" spc="357">
                <a:solidFill>
                  <a:srgbClr val="F4F4F4"/>
                </a:solidFill>
                <a:latin typeface="Montserrat Classic"/>
              </a:rPr>
              <a:t>ATUALIZAR</a:t>
            </a:r>
          </a:p>
          <a:p>
            <a:pPr algn="r">
              <a:lnSpc>
                <a:spcPts val="5005"/>
              </a:lnSpc>
            </a:pPr>
            <a:r>
              <a:rPr lang="en-US" sz="3575" spc="357">
                <a:solidFill>
                  <a:srgbClr val="F4F4F4"/>
                </a:solidFill>
                <a:latin typeface="Montserrat Classic"/>
              </a:rPr>
              <a:t>OPINAR</a:t>
            </a:r>
          </a:p>
          <a:p>
            <a:pPr algn="r">
              <a:lnSpc>
                <a:spcPts val="5005"/>
              </a:lnSpc>
            </a:pPr>
            <a:r>
              <a:rPr lang="en-US" sz="3575" spc="357">
                <a:solidFill>
                  <a:srgbClr val="FF4343"/>
                </a:solidFill>
                <a:latin typeface="Montserrat Classic"/>
              </a:rPr>
              <a:t>FAZER A DIFERENÇA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0" y="1716181"/>
            <a:ext cx="18288000" cy="3133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Como o Metal Influenciou Minha Vida 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544800" y="-98071"/>
            <a:ext cx="3962400" cy="9525000"/>
          </a:xfrm>
          <a:prstGeom prst="rect">
            <a:avLst/>
          </a:prstGeom>
          <a:solidFill>
            <a:srgbClr val="F4F4F4"/>
          </a:solidFill>
        </p:spPr>
      </p:sp>
      <p:sp>
        <p:nvSpPr>
          <p:cNvPr id="3" name="TextBox 3"/>
          <p:cNvSpPr txBox="1"/>
          <p:nvPr/>
        </p:nvSpPr>
        <p:spPr>
          <a:xfrm rot="5400000">
            <a:off x="14204596" y="3569054"/>
            <a:ext cx="559505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9"/>
              </a:lnSpc>
            </a:pPr>
            <a:r>
              <a:rPr lang="en-US" sz="3400" spc="136">
                <a:solidFill>
                  <a:srgbClr val="202020"/>
                </a:solidFill>
                <a:latin typeface="Montserrat Classic Bold"/>
              </a:rPr>
              <a:t>Início da Adolescência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3132597" y="2400300"/>
            <a:ext cx="10740827" cy="3864329"/>
            <a:chOff x="0" y="0"/>
            <a:chExt cx="14321102" cy="5152439"/>
          </a:xfrm>
        </p:grpSpPr>
        <p:sp>
          <p:nvSpPr>
            <p:cNvPr id="5" name="TextBox 5"/>
            <p:cNvSpPr txBox="1"/>
            <p:nvPr/>
          </p:nvSpPr>
          <p:spPr>
            <a:xfrm>
              <a:off x="915913" y="276225"/>
              <a:ext cx="12489277" cy="479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0"/>
                </a:lnSpc>
              </a:pPr>
              <a:r>
                <a:rPr lang="en-US" sz="25000" spc="1750" dirty="0">
                  <a:solidFill>
                    <a:srgbClr val="202020"/>
                  </a:solidFill>
                  <a:latin typeface="MetalShred" panose="02000500000000000000" pitchFamily="2" charset="0"/>
                </a:rPr>
                <a:t>2014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4504739"/>
              <a:ext cx="14321102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 spc="270">
                  <a:solidFill>
                    <a:srgbClr val="202020"/>
                  </a:solidFill>
                  <a:latin typeface="Montserrat Classic"/>
                </a:rPr>
                <a:t>O DIA EM QUE MINHA MENTE MUDOU DE RITMO</a:t>
              </a:r>
            </a:p>
          </p:txBody>
        </p:sp>
      </p:grpSp>
      <p:sp>
        <p:nvSpPr>
          <p:cNvPr id="7" name="AutoShape 7"/>
          <p:cNvSpPr/>
          <p:nvPr/>
        </p:nvSpPr>
        <p:spPr>
          <a:xfrm>
            <a:off x="990600" y="2400300"/>
            <a:ext cx="38100" cy="8229600"/>
          </a:xfrm>
          <a:prstGeom prst="rect">
            <a:avLst/>
          </a:prstGeom>
          <a:solidFill>
            <a:srgbClr val="202020"/>
          </a:solidFill>
        </p:spPr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038749" y="7961801"/>
            <a:ext cx="2325199" cy="2325199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 rot="5400000">
            <a:off x="-74890" y="487266"/>
            <a:ext cx="1472663" cy="1568231"/>
            <a:chOff x="0" y="0"/>
            <a:chExt cx="1963551" cy="2090975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963551" cy="597067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743807"/>
              <a:ext cx="1963551" cy="597067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493908"/>
              <a:ext cx="1963551" cy="5970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6022" y="1962129"/>
            <a:ext cx="6961070" cy="612935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633252" y="3669380"/>
            <a:ext cx="2948240" cy="2948240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4805934" y="0"/>
            <a:ext cx="4762500" cy="2933700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5" name="AutoShape 5"/>
          <p:cNvSpPr/>
          <p:nvPr/>
        </p:nvSpPr>
        <p:spPr>
          <a:xfrm>
            <a:off x="17259300" y="1028700"/>
            <a:ext cx="38100" cy="8229600"/>
          </a:xfrm>
          <a:prstGeom prst="rect">
            <a:avLst/>
          </a:prstGeom>
          <a:solidFill>
            <a:srgbClr val="202020"/>
          </a:solidFill>
        </p:spPr>
      </p:sp>
      <p:grpSp>
        <p:nvGrpSpPr>
          <p:cNvPr id="6" name="Group 6"/>
          <p:cNvGrpSpPr/>
          <p:nvPr/>
        </p:nvGrpSpPr>
        <p:grpSpPr>
          <a:xfrm>
            <a:off x="8347840" y="6924675"/>
            <a:ext cx="7614355" cy="2333625"/>
            <a:chOff x="0" y="0"/>
            <a:chExt cx="10152473" cy="3111500"/>
          </a:xfrm>
        </p:grpSpPr>
        <p:sp>
          <p:nvSpPr>
            <p:cNvPr id="7" name="TextBox 7"/>
            <p:cNvSpPr txBox="1"/>
            <p:nvPr/>
          </p:nvSpPr>
          <p:spPr>
            <a:xfrm>
              <a:off x="0" y="0"/>
              <a:ext cx="10152473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sz="3400" spc="136">
                  <a:solidFill>
                    <a:srgbClr val="202020"/>
                  </a:solidFill>
                  <a:latin typeface="Montserrat Classic Bold"/>
                </a:rPr>
                <a:t>Primeira Impressão x Realidade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505162"/>
              <a:ext cx="10152473" cy="16063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90"/>
                </a:lnSpc>
              </a:pPr>
              <a:r>
                <a:rPr lang="en-US" sz="2350" spc="47">
                  <a:solidFill>
                    <a:srgbClr val="202020"/>
                  </a:solidFill>
                  <a:latin typeface="Montserrat Light"/>
                </a:rPr>
                <a:t>A primeira vista, tudo parecia agressivo, ritualístico e mau. Aos poucos compreendi oque aquelas músicas tentavam me ensinar.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8347840" y="1095375"/>
            <a:ext cx="7614355" cy="337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spc="72">
                <a:solidFill>
                  <a:srgbClr val="202020"/>
                </a:solidFill>
                <a:latin typeface="Montserrat Classic Bold"/>
              </a:rPr>
              <a:t>Uma Questão de Ponto de Vista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76300" y="2552700"/>
            <a:ext cx="38100" cy="8229600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3" name="AutoShape 3"/>
          <p:cNvSpPr/>
          <p:nvPr/>
        </p:nvSpPr>
        <p:spPr>
          <a:xfrm>
            <a:off x="-261366" y="-438150"/>
            <a:ext cx="2552700" cy="4076700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4" name="AutoShape 4"/>
          <p:cNvSpPr/>
          <p:nvPr/>
        </p:nvSpPr>
        <p:spPr>
          <a:xfrm>
            <a:off x="17849850" y="-53801"/>
            <a:ext cx="1447800" cy="10378901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5" name="TextBox 5"/>
          <p:cNvSpPr txBox="1"/>
          <p:nvPr/>
        </p:nvSpPr>
        <p:spPr>
          <a:xfrm>
            <a:off x="1842072" y="730250"/>
            <a:ext cx="12930018" cy="226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spc="72">
                <a:solidFill>
                  <a:srgbClr val="202020"/>
                </a:solidFill>
                <a:latin typeface="Montserrat Classic Bold"/>
              </a:rPr>
              <a:t>Como Implementar Uma Ideia?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842072" y="3467100"/>
            <a:ext cx="13138855" cy="5791200"/>
            <a:chOff x="0" y="0"/>
            <a:chExt cx="17518473" cy="7721600"/>
          </a:xfrm>
        </p:grpSpPr>
        <p:sp>
          <p:nvSpPr>
            <p:cNvPr id="7" name="TextBox 7"/>
            <p:cNvSpPr txBox="1"/>
            <p:nvPr/>
          </p:nvSpPr>
          <p:spPr>
            <a:xfrm>
              <a:off x="0" y="905933"/>
              <a:ext cx="17518473" cy="15612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85"/>
                </a:lnSpc>
              </a:pPr>
              <a:r>
                <a:rPr lang="en-US" sz="2275" spc="45">
                  <a:solidFill>
                    <a:srgbClr val="202020"/>
                  </a:solidFill>
                  <a:latin typeface="Montserrat Light"/>
                </a:rPr>
                <a:t>O desenvolvimento do Portal INAD foi feito por meio de linguagens de programação para internet somados com a integração do Banco de Dados com a plataforma, por meio do NodeJS.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17518473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0">
                  <a:solidFill>
                    <a:srgbClr val="202020"/>
                  </a:solidFill>
                  <a:latin typeface="Montserrat Classic"/>
                </a:rPr>
                <a:t>SITE PROJETADO POR MEIO DE HTML, CSS E JAVASCRIPT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4969933"/>
              <a:ext cx="17518473" cy="4944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85"/>
                </a:lnSpc>
              </a:pPr>
              <a:r>
                <a:rPr lang="en-US" sz="2275" spc="45">
                  <a:solidFill>
                    <a:srgbClr val="202020"/>
                  </a:solidFill>
                  <a:latin typeface="Montserrat Light"/>
                </a:rPr>
                <a:t>Cada elemento do site se refere a algum dos pontos previamente citados.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286125"/>
              <a:ext cx="17518473" cy="1387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0">
                  <a:solidFill>
                    <a:srgbClr val="202020"/>
                  </a:solidFill>
                  <a:latin typeface="Montserrat Classic"/>
                </a:rPr>
                <a:t>RELAÇÕES DIRETAS ENTRE A PÁGINA E MINHAS INFLUÊNCIAS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7227147"/>
              <a:ext cx="17518473" cy="4944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85"/>
                </a:lnSpc>
              </a:pPr>
              <a:r>
                <a:rPr lang="en-US" sz="2275" spc="45">
                  <a:solidFill>
                    <a:srgbClr val="202020"/>
                  </a:solidFill>
                  <a:latin typeface="Montserrat Light"/>
                </a:rPr>
                <a:t>Site focado em trazer a agressividade e a Identidade Visual do Heavy Metal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6254538"/>
              <a:ext cx="17518473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0">
                  <a:solidFill>
                    <a:srgbClr val="202020"/>
                  </a:solidFill>
                  <a:latin typeface="Montserrat Classic"/>
                </a:rPr>
                <a:t>VISUAL AGRESSIVO E IMERSIVO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81025" y="-419100"/>
            <a:ext cx="38100" cy="11353800"/>
          </a:xfrm>
          <a:prstGeom prst="rect">
            <a:avLst/>
          </a:prstGeom>
          <a:solidFill>
            <a:srgbClr val="F4F4F4"/>
          </a:solidFill>
        </p:spPr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09650"/>
            <a:ext cx="15104533" cy="8496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845967" y="114300"/>
            <a:ext cx="38100" cy="8229600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3" name="AutoShape 3"/>
          <p:cNvSpPr/>
          <p:nvPr/>
        </p:nvSpPr>
        <p:spPr>
          <a:xfrm>
            <a:off x="17617367" y="-233680"/>
            <a:ext cx="495300" cy="4876800"/>
          </a:xfrm>
          <a:prstGeom prst="rect">
            <a:avLst/>
          </a:prstGeom>
          <a:solidFill>
            <a:srgbClr val="FF4343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630998" y="7151853"/>
            <a:ext cx="3319395" cy="3319395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 rot="5400000">
            <a:off x="16680957" y="8773740"/>
            <a:ext cx="1165300" cy="1240921"/>
            <a:chOff x="0" y="0"/>
            <a:chExt cx="1553733" cy="1654562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553733" cy="472452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588565"/>
              <a:ext cx="1553733" cy="472452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182110"/>
              <a:ext cx="1553733" cy="472452"/>
            </a:xfrm>
            <a:prstGeom prst="rect">
              <a:avLst/>
            </a:prstGeom>
          </p:spPr>
        </p:pic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631124" y="1040946"/>
            <a:ext cx="5319829" cy="2992404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5706590" y="5172653"/>
            <a:ext cx="2989216" cy="3171247"/>
            <a:chOff x="0" y="0"/>
            <a:chExt cx="4943302" cy="5244329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0" y="0"/>
              <a:ext cx="3529734" cy="3282653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1502700" y="2042419"/>
              <a:ext cx="3440602" cy="32019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0304714" y="2967648"/>
            <a:ext cx="6958892" cy="4351704"/>
            <a:chOff x="0" y="0"/>
            <a:chExt cx="9278523" cy="5802271"/>
          </a:xfrm>
        </p:grpSpPr>
        <p:sp>
          <p:nvSpPr>
            <p:cNvPr id="14" name="TextBox 14"/>
            <p:cNvSpPr txBox="1"/>
            <p:nvPr/>
          </p:nvSpPr>
          <p:spPr>
            <a:xfrm>
              <a:off x="0" y="132636"/>
              <a:ext cx="9278523" cy="7203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90"/>
                </a:lnSpc>
              </a:pPr>
              <a:r>
                <a:rPr lang="en-US" sz="3575" spc="143">
                  <a:solidFill>
                    <a:srgbClr val="FF4343"/>
                  </a:solidFill>
                  <a:latin typeface="Montserrat Classic Bold"/>
                </a:rPr>
                <a:t>Gestão De Projetos Ágeis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855643"/>
              <a:ext cx="9278523" cy="39008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44"/>
                </a:lnSpc>
              </a:pPr>
              <a:r>
                <a:rPr lang="en-US" sz="3389" spc="67">
                  <a:solidFill>
                    <a:srgbClr val="202020"/>
                  </a:solidFill>
                  <a:latin typeface="Montserrat Light"/>
                </a:rPr>
                <a:t>Agenda, Divisão de Sprints, Metas, Backlog e Documentação foram realizadas e gravadas com auxílio do GitHub, Excel e Word</a:t>
              </a:r>
            </a:p>
          </p:txBody>
        </p:sp>
      </p:grpSp>
      <p:pic>
        <p:nvPicPr>
          <p:cNvPr id="16" name="Imagem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0" y="1225983"/>
            <a:ext cx="4682734" cy="26223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317</Words>
  <Application>Microsoft Office PowerPoint</Application>
  <PresentationFormat>Personalizar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6" baseType="lpstr">
      <vt:lpstr>Open Sans Extra Bold</vt:lpstr>
      <vt:lpstr>MetalShred</vt:lpstr>
      <vt:lpstr>Calibri</vt:lpstr>
      <vt:lpstr>Death to Metal</vt:lpstr>
      <vt:lpstr>Montserrat Classic</vt:lpstr>
      <vt:lpstr>Montserrat Light</vt:lpstr>
      <vt:lpstr>Arial</vt:lpstr>
      <vt:lpstr>Metal Lord</vt:lpstr>
      <vt:lpstr>Montserrat Classic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Vermelho e Preto Co-Working Espaço Pitch Deck Apresentação</dc:title>
  <cp:lastModifiedBy>Abner Nunes</cp:lastModifiedBy>
  <cp:revision>4</cp:revision>
  <dcterms:created xsi:type="dcterms:W3CDTF">2006-08-16T00:00:00Z</dcterms:created>
  <dcterms:modified xsi:type="dcterms:W3CDTF">2021-06-02T16:28:36Z</dcterms:modified>
  <dc:identifier>DAEgMGpDHYM</dc:identifier>
</cp:coreProperties>
</file>