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83" r:id="rId4"/>
    <p:sldId id="259" r:id="rId5"/>
    <p:sldId id="260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94"/>
  </p:normalViewPr>
  <p:slideViewPr>
    <p:cSldViewPr snapToGrid="0">
      <p:cViewPr varScale="1">
        <p:scale>
          <a:sx n="107" d="100"/>
          <a:sy n="107" d="100"/>
        </p:scale>
        <p:origin x="72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3A728-5FCF-4090-A1CD-A107E2E22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680C94-8F82-4ABC-A38C-6DFE9177EE19}">
      <dgm:prSet/>
      <dgm:spPr/>
      <dgm:t>
        <a:bodyPr/>
        <a:lstStyle/>
        <a:p>
          <a:r>
            <a:rPr lang="en-US" dirty="0"/>
            <a:t>On average, there is a </a:t>
          </a:r>
          <a:r>
            <a:rPr lang="en-US" b="1" dirty="0"/>
            <a:t>15-min</a:t>
          </a:r>
          <a:r>
            <a:rPr lang="en-US" dirty="0"/>
            <a:t> delay between the first symptoms of severe asthma and the moment nebulization becomes necessary.</a:t>
          </a:r>
        </a:p>
      </dgm:t>
    </dgm:pt>
    <dgm:pt modelId="{880B83EC-0A62-4966-8A15-DE34C280C13F}" type="parTrans" cxnId="{AF00BAEA-6E75-4F2C-AF05-1A7B8C69E231}">
      <dgm:prSet/>
      <dgm:spPr/>
      <dgm:t>
        <a:bodyPr/>
        <a:lstStyle/>
        <a:p>
          <a:endParaRPr lang="en-US"/>
        </a:p>
      </dgm:t>
    </dgm:pt>
    <dgm:pt modelId="{09DAC679-6CD1-4E68-92DD-4F610914793B}" type="sibTrans" cxnId="{AF00BAEA-6E75-4F2C-AF05-1A7B8C69E231}">
      <dgm:prSet/>
      <dgm:spPr/>
      <dgm:t>
        <a:bodyPr/>
        <a:lstStyle/>
        <a:p>
          <a:endParaRPr lang="en-US"/>
        </a:p>
      </dgm:t>
    </dgm:pt>
    <dgm:pt modelId="{514DB9AD-D7CA-438C-AFA3-D9067AEE12B6}">
      <dgm:prSet/>
      <dgm:spPr/>
      <dgm:t>
        <a:bodyPr/>
        <a:lstStyle/>
        <a:p>
          <a:r>
            <a:rPr lang="en-US" dirty="0"/>
            <a:t>This metric, referred to as </a:t>
          </a:r>
          <a:r>
            <a:rPr lang="en-US" b="1" dirty="0"/>
            <a:t>Critical Response Window</a:t>
          </a:r>
          <a:r>
            <a:rPr lang="en-US" dirty="0"/>
            <a:t>, represents the delay before reaching a state where nebulization is essential to prevent escalation to emergency intervention.</a:t>
          </a:r>
        </a:p>
      </dgm:t>
    </dgm:pt>
    <dgm:pt modelId="{035BC22F-B810-4DA9-BD65-778BAC3086AE}" type="parTrans" cxnId="{40945A24-D619-4101-9730-D3CC3FB1950A}">
      <dgm:prSet/>
      <dgm:spPr/>
      <dgm:t>
        <a:bodyPr/>
        <a:lstStyle/>
        <a:p>
          <a:endParaRPr lang="en-US"/>
        </a:p>
      </dgm:t>
    </dgm:pt>
    <dgm:pt modelId="{279CE5A7-56E3-4CC1-80AD-C231150C31AB}" type="sibTrans" cxnId="{40945A24-D619-4101-9730-D3CC3FB1950A}">
      <dgm:prSet/>
      <dgm:spPr/>
      <dgm:t>
        <a:bodyPr/>
        <a:lstStyle/>
        <a:p>
          <a:endParaRPr lang="en-US"/>
        </a:p>
      </dgm:t>
    </dgm:pt>
    <dgm:pt modelId="{83596AA7-7CC1-45B5-8B0F-86989822F535}">
      <dgm:prSet/>
      <dgm:spPr/>
      <dgm:t>
        <a:bodyPr/>
        <a:lstStyle/>
        <a:p>
          <a:r>
            <a:rPr lang="en-US" dirty="0"/>
            <a:t>Understanding this response window is </a:t>
          </a:r>
          <a:r>
            <a:rPr lang="en-US" b="1" dirty="0"/>
            <a:t>crucial</a:t>
          </a:r>
          <a:r>
            <a:rPr lang="en-US" dirty="0"/>
            <a:t>, as it allows me to recognize early warning signs and take preventive measures.</a:t>
          </a:r>
        </a:p>
      </dgm:t>
    </dgm:pt>
    <dgm:pt modelId="{34B7E600-4B6D-48F5-9A0E-784A265D7791}" type="parTrans" cxnId="{2CA553AC-1591-4218-BF61-A496D2D7133B}">
      <dgm:prSet/>
      <dgm:spPr/>
      <dgm:t>
        <a:bodyPr/>
        <a:lstStyle/>
        <a:p>
          <a:endParaRPr lang="en-US"/>
        </a:p>
      </dgm:t>
    </dgm:pt>
    <dgm:pt modelId="{F22C9EAE-597E-48DC-BD2E-313D7CB4C19C}" type="sibTrans" cxnId="{2CA553AC-1591-4218-BF61-A496D2D7133B}">
      <dgm:prSet/>
      <dgm:spPr/>
      <dgm:t>
        <a:bodyPr/>
        <a:lstStyle/>
        <a:p>
          <a:endParaRPr lang="en-US"/>
        </a:p>
      </dgm:t>
    </dgm:pt>
    <dgm:pt modelId="{293ED451-EAEC-4C8D-BA3B-3725F83DD0B4}" type="pres">
      <dgm:prSet presAssocID="{78B3A728-5FCF-4090-A1CD-A107E2E2297F}" presName="root" presStyleCnt="0">
        <dgm:presLayoutVars>
          <dgm:dir/>
          <dgm:resizeHandles val="exact"/>
        </dgm:presLayoutVars>
      </dgm:prSet>
      <dgm:spPr/>
    </dgm:pt>
    <dgm:pt modelId="{439EDA04-2DDC-4660-96D5-9A20D0F4326D}" type="pres">
      <dgm:prSet presAssocID="{7E680C94-8F82-4ABC-A38C-6DFE9177EE19}" presName="compNode" presStyleCnt="0"/>
      <dgm:spPr/>
    </dgm:pt>
    <dgm:pt modelId="{B829939B-DF2A-4619-B0D4-B0BEABC7FB74}" type="pres">
      <dgm:prSet presAssocID="{7E680C94-8F82-4ABC-A38C-6DFE9177EE19}" presName="bgRect" presStyleLbl="bgShp" presStyleIdx="0" presStyleCnt="3"/>
      <dgm:spPr/>
    </dgm:pt>
    <dgm:pt modelId="{310EFCB1-1519-4A5E-BC26-46A54FE7E2BE}" type="pres">
      <dgm:prSet presAssocID="{7E680C94-8F82-4ABC-A38C-6DFE9177EE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CF575D41-FAB9-48F3-BFD7-D00C46ABBD98}" type="pres">
      <dgm:prSet presAssocID="{7E680C94-8F82-4ABC-A38C-6DFE9177EE19}" presName="spaceRect" presStyleCnt="0"/>
      <dgm:spPr/>
    </dgm:pt>
    <dgm:pt modelId="{130BBDB7-79A9-457A-B91A-DDCCAD49D4B2}" type="pres">
      <dgm:prSet presAssocID="{7E680C94-8F82-4ABC-A38C-6DFE9177EE19}" presName="parTx" presStyleLbl="revTx" presStyleIdx="0" presStyleCnt="3">
        <dgm:presLayoutVars>
          <dgm:chMax val="0"/>
          <dgm:chPref val="0"/>
        </dgm:presLayoutVars>
      </dgm:prSet>
      <dgm:spPr/>
    </dgm:pt>
    <dgm:pt modelId="{8D63CCCB-93BA-4BB3-873D-A050D0F6EC31}" type="pres">
      <dgm:prSet presAssocID="{09DAC679-6CD1-4E68-92DD-4F610914793B}" presName="sibTrans" presStyleCnt="0"/>
      <dgm:spPr/>
    </dgm:pt>
    <dgm:pt modelId="{3A3318DD-3197-4AE7-94A2-3F4C99B63D48}" type="pres">
      <dgm:prSet presAssocID="{514DB9AD-D7CA-438C-AFA3-D9067AEE12B6}" presName="compNode" presStyleCnt="0"/>
      <dgm:spPr/>
    </dgm:pt>
    <dgm:pt modelId="{824EE3B7-82AB-4537-9F16-5D75A472E236}" type="pres">
      <dgm:prSet presAssocID="{514DB9AD-D7CA-438C-AFA3-D9067AEE12B6}" presName="bgRect" presStyleLbl="bgShp" presStyleIdx="1" presStyleCnt="3"/>
      <dgm:spPr/>
    </dgm:pt>
    <dgm:pt modelId="{0B6DC829-D5ED-416D-A07A-63E8F85CC443}" type="pres">
      <dgm:prSet presAssocID="{514DB9AD-D7CA-438C-AFA3-D9067AEE12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2B74AF2-493E-477F-AB34-A66A31F4AAAC}" type="pres">
      <dgm:prSet presAssocID="{514DB9AD-D7CA-438C-AFA3-D9067AEE12B6}" presName="spaceRect" presStyleCnt="0"/>
      <dgm:spPr/>
    </dgm:pt>
    <dgm:pt modelId="{40E346D4-3562-49D6-BB9A-82BAFF9FC9B6}" type="pres">
      <dgm:prSet presAssocID="{514DB9AD-D7CA-438C-AFA3-D9067AEE12B6}" presName="parTx" presStyleLbl="revTx" presStyleIdx="1" presStyleCnt="3">
        <dgm:presLayoutVars>
          <dgm:chMax val="0"/>
          <dgm:chPref val="0"/>
        </dgm:presLayoutVars>
      </dgm:prSet>
      <dgm:spPr/>
    </dgm:pt>
    <dgm:pt modelId="{82D55186-A835-4824-82BA-FC89974F610C}" type="pres">
      <dgm:prSet presAssocID="{279CE5A7-56E3-4CC1-80AD-C231150C31AB}" presName="sibTrans" presStyleCnt="0"/>
      <dgm:spPr/>
    </dgm:pt>
    <dgm:pt modelId="{BA1D6238-FAE2-40E2-BEBF-551F334089B7}" type="pres">
      <dgm:prSet presAssocID="{83596AA7-7CC1-45B5-8B0F-86989822F535}" presName="compNode" presStyleCnt="0"/>
      <dgm:spPr/>
    </dgm:pt>
    <dgm:pt modelId="{EB70967B-DA71-4DC7-8C2E-9014DA3BF99D}" type="pres">
      <dgm:prSet presAssocID="{83596AA7-7CC1-45B5-8B0F-86989822F535}" presName="bgRect" presStyleLbl="bgShp" presStyleIdx="2" presStyleCnt="3"/>
      <dgm:spPr/>
    </dgm:pt>
    <dgm:pt modelId="{FB833FA0-0267-49BF-870C-4449990C7A19}" type="pres">
      <dgm:prSet presAssocID="{83596AA7-7CC1-45B5-8B0F-86989822F5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9B7D6722-DC23-46A1-8AE2-9D2D7449C95A}" type="pres">
      <dgm:prSet presAssocID="{83596AA7-7CC1-45B5-8B0F-86989822F535}" presName="spaceRect" presStyleCnt="0"/>
      <dgm:spPr/>
    </dgm:pt>
    <dgm:pt modelId="{24B78E0A-F270-4F98-A521-938BCF6FA448}" type="pres">
      <dgm:prSet presAssocID="{83596AA7-7CC1-45B5-8B0F-86989822F5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945A24-D619-4101-9730-D3CC3FB1950A}" srcId="{78B3A728-5FCF-4090-A1CD-A107E2E2297F}" destId="{514DB9AD-D7CA-438C-AFA3-D9067AEE12B6}" srcOrd="1" destOrd="0" parTransId="{035BC22F-B810-4DA9-BD65-778BAC3086AE}" sibTransId="{279CE5A7-56E3-4CC1-80AD-C231150C31AB}"/>
    <dgm:cxn modelId="{70CFF325-B7C8-4477-AD43-D84AB08D4FE4}" type="presOf" srcId="{514DB9AD-D7CA-438C-AFA3-D9067AEE12B6}" destId="{40E346D4-3562-49D6-BB9A-82BAFF9FC9B6}" srcOrd="0" destOrd="0" presId="urn:microsoft.com/office/officeart/2018/2/layout/IconVerticalSolidList"/>
    <dgm:cxn modelId="{F98FC984-174C-48FA-9011-0598017347D7}" type="presOf" srcId="{7E680C94-8F82-4ABC-A38C-6DFE9177EE19}" destId="{130BBDB7-79A9-457A-B91A-DDCCAD49D4B2}" srcOrd="0" destOrd="0" presId="urn:microsoft.com/office/officeart/2018/2/layout/IconVerticalSolidList"/>
    <dgm:cxn modelId="{CB288EA8-1763-4FF0-8827-0A9440FD431F}" type="presOf" srcId="{78B3A728-5FCF-4090-A1CD-A107E2E2297F}" destId="{293ED451-EAEC-4C8D-BA3B-3725F83DD0B4}" srcOrd="0" destOrd="0" presId="urn:microsoft.com/office/officeart/2018/2/layout/IconVerticalSolidList"/>
    <dgm:cxn modelId="{2CA553AC-1591-4218-BF61-A496D2D7133B}" srcId="{78B3A728-5FCF-4090-A1CD-A107E2E2297F}" destId="{83596AA7-7CC1-45B5-8B0F-86989822F535}" srcOrd="2" destOrd="0" parTransId="{34B7E600-4B6D-48F5-9A0E-784A265D7791}" sibTransId="{F22C9EAE-597E-48DC-BD2E-313D7CB4C19C}"/>
    <dgm:cxn modelId="{AF00BAEA-6E75-4F2C-AF05-1A7B8C69E231}" srcId="{78B3A728-5FCF-4090-A1CD-A107E2E2297F}" destId="{7E680C94-8F82-4ABC-A38C-6DFE9177EE19}" srcOrd="0" destOrd="0" parTransId="{880B83EC-0A62-4966-8A15-DE34C280C13F}" sibTransId="{09DAC679-6CD1-4E68-92DD-4F610914793B}"/>
    <dgm:cxn modelId="{B2A958FD-7D2D-42F1-BE25-34F0D96E0D93}" type="presOf" srcId="{83596AA7-7CC1-45B5-8B0F-86989822F535}" destId="{24B78E0A-F270-4F98-A521-938BCF6FA448}" srcOrd="0" destOrd="0" presId="urn:microsoft.com/office/officeart/2018/2/layout/IconVerticalSolidList"/>
    <dgm:cxn modelId="{E1C946C4-94BF-4B4E-9591-EB519AA5B29C}" type="presParOf" srcId="{293ED451-EAEC-4C8D-BA3B-3725F83DD0B4}" destId="{439EDA04-2DDC-4660-96D5-9A20D0F4326D}" srcOrd="0" destOrd="0" presId="urn:microsoft.com/office/officeart/2018/2/layout/IconVerticalSolidList"/>
    <dgm:cxn modelId="{37787E55-1841-4E26-9723-3C210CE049D9}" type="presParOf" srcId="{439EDA04-2DDC-4660-96D5-9A20D0F4326D}" destId="{B829939B-DF2A-4619-B0D4-B0BEABC7FB74}" srcOrd="0" destOrd="0" presId="urn:microsoft.com/office/officeart/2018/2/layout/IconVerticalSolidList"/>
    <dgm:cxn modelId="{E3D50EAB-7474-4E90-B402-D4032EEF5469}" type="presParOf" srcId="{439EDA04-2DDC-4660-96D5-9A20D0F4326D}" destId="{310EFCB1-1519-4A5E-BC26-46A54FE7E2BE}" srcOrd="1" destOrd="0" presId="urn:microsoft.com/office/officeart/2018/2/layout/IconVerticalSolidList"/>
    <dgm:cxn modelId="{C063DE3E-9FF2-498D-A19A-B40B37A7472B}" type="presParOf" srcId="{439EDA04-2DDC-4660-96D5-9A20D0F4326D}" destId="{CF575D41-FAB9-48F3-BFD7-D00C46ABBD98}" srcOrd="2" destOrd="0" presId="urn:microsoft.com/office/officeart/2018/2/layout/IconVerticalSolidList"/>
    <dgm:cxn modelId="{6DF7A293-2170-463E-A5FF-87EA9F98DC5F}" type="presParOf" srcId="{439EDA04-2DDC-4660-96D5-9A20D0F4326D}" destId="{130BBDB7-79A9-457A-B91A-DDCCAD49D4B2}" srcOrd="3" destOrd="0" presId="urn:microsoft.com/office/officeart/2018/2/layout/IconVerticalSolidList"/>
    <dgm:cxn modelId="{8BEB3A28-3D7F-4A00-8A2E-CCC514BF68E2}" type="presParOf" srcId="{293ED451-EAEC-4C8D-BA3B-3725F83DD0B4}" destId="{8D63CCCB-93BA-4BB3-873D-A050D0F6EC31}" srcOrd="1" destOrd="0" presId="urn:microsoft.com/office/officeart/2018/2/layout/IconVerticalSolidList"/>
    <dgm:cxn modelId="{B37FABF4-8805-40F8-BC35-438E6E8E1CC7}" type="presParOf" srcId="{293ED451-EAEC-4C8D-BA3B-3725F83DD0B4}" destId="{3A3318DD-3197-4AE7-94A2-3F4C99B63D48}" srcOrd="2" destOrd="0" presId="urn:microsoft.com/office/officeart/2018/2/layout/IconVerticalSolidList"/>
    <dgm:cxn modelId="{BEECDD44-2DDA-4C6E-B21F-C9501ABAF229}" type="presParOf" srcId="{3A3318DD-3197-4AE7-94A2-3F4C99B63D48}" destId="{824EE3B7-82AB-4537-9F16-5D75A472E236}" srcOrd="0" destOrd="0" presId="urn:microsoft.com/office/officeart/2018/2/layout/IconVerticalSolidList"/>
    <dgm:cxn modelId="{5BA1CAC0-6FC6-41EB-B48D-0CBFA0B79520}" type="presParOf" srcId="{3A3318DD-3197-4AE7-94A2-3F4C99B63D48}" destId="{0B6DC829-D5ED-416D-A07A-63E8F85CC443}" srcOrd="1" destOrd="0" presId="urn:microsoft.com/office/officeart/2018/2/layout/IconVerticalSolidList"/>
    <dgm:cxn modelId="{4B8D3DC4-3B7C-4BA2-BC06-FFA6037EBD4E}" type="presParOf" srcId="{3A3318DD-3197-4AE7-94A2-3F4C99B63D48}" destId="{B2B74AF2-493E-477F-AB34-A66A31F4AAAC}" srcOrd="2" destOrd="0" presId="urn:microsoft.com/office/officeart/2018/2/layout/IconVerticalSolidList"/>
    <dgm:cxn modelId="{1BF305F9-4AF1-43EA-95F8-0602CDD5FBC8}" type="presParOf" srcId="{3A3318DD-3197-4AE7-94A2-3F4C99B63D48}" destId="{40E346D4-3562-49D6-BB9A-82BAFF9FC9B6}" srcOrd="3" destOrd="0" presId="urn:microsoft.com/office/officeart/2018/2/layout/IconVerticalSolidList"/>
    <dgm:cxn modelId="{7504B0AB-A28E-4019-B259-F046F54C5CCC}" type="presParOf" srcId="{293ED451-EAEC-4C8D-BA3B-3725F83DD0B4}" destId="{82D55186-A835-4824-82BA-FC89974F610C}" srcOrd="3" destOrd="0" presId="urn:microsoft.com/office/officeart/2018/2/layout/IconVerticalSolidList"/>
    <dgm:cxn modelId="{4EFE6934-CDBF-4155-A918-36EC0101C952}" type="presParOf" srcId="{293ED451-EAEC-4C8D-BA3B-3725F83DD0B4}" destId="{BA1D6238-FAE2-40E2-BEBF-551F334089B7}" srcOrd="4" destOrd="0" presId="urn:microsoft.com/office/officeart/2018/2/layout/IconVerticalSolidList"/>
    <dgm:cxn modelId="{FFB8C9DF-7ED8-4688-8EAB-008EFBEE51C9}" type="presParOf" srcId="{BA1D6238-FAE2-40E2-BEBF-551F334089B7}" destId="{EB70967B-DA71-4DC7-8C2E-9014DA3BF99D}" srcOrd="0" destOrd="0" presId="urn:microsoft.com/office/officeart/2018/2/layout/IconVerticalSolidList"/>
    <dgm:cxn modelId="{12AB0E56-EAE8-4AE4-A3E1-F8620A1C2172}" type="presParOf" srcId="{BA1D6238-FAE2-40E2-BEBF-551F334089B7}" destId="{FB833FA0-0267-49BF-870C-4449990C7A19}" srcOrd="1" destOrd="0" presId="urn:microsoft.com/office/officeart/2018/2/layout/IconVerticalSolidList"/>
    <dgm:cxn modelId="{C54FB0AE-EDEA-409B-A4B2-E56FC6C0B34C}" type="presParOf" srcId="{BA1D6238-FAE2-40E2-BEBF-551F334089B7}" destId="{9B7D6722-DC23-46A1-8AE2-9D2D7449C95A}" srcOrd="2" destOrd="0" presId="urn:microsoft.com/office/officeart/2018/2/layout/IconVerticalSolidList"/>
    <dgm:cxn modelId="{8E313733-2BBF-4B7A-B4F0-96E7D9DF960D}" type="presParOf" srcId="{BA1D6238-FAE2-40E2-BEBF-551F334089B7}" destId="{24B78E0A-F270-4F98-A521-938BCF6FA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9939B-DF2A-4619-B0D4-B0BEABC7FB7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EFCB1-1519-4A5E-BC26-46A54FE7E2B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BBDB7-79A9-457A-B91A-DDCCAD49D4B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On average, there is a </a:t>
          </a:r>
          <a:r>
            <a:rPr lang="en-US" sz="2300" b="1" kern="1200" dirty="0"/>
            <a:t>15-min</a:t>
          </a:r>
          <a:r>
            <a:rPr lang="en-US" sz="2300" kern="1200" dirty="0"/>
            <a:t> delay between the first symptoms of severe asthma and the moment nebulization becomes necessary.</a:t>
          </a:r>
        </a:p>
      </dsp:txBody>
      <dsp:txXfrm>
        <a:off x="1437631" y="531"/>
        <a:ext cx="9077968" cy="1244702"/>
      </dsp:txXfrm>
    </dsp:sp>
    <dsp:sp modelId="{824EE3B7-82AB-4537-9F16-5D75A472E236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DC829-D5ED-416D-A07A-63E8F85CC44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346D4-3562-49D6-BB9A-82BAFF9FC9B6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metric, referred to as </a:t>
          </a:r>
          <a:r>
            <a:rPr lang="en-US" sz="2300" b="1" kern="1200" dirty="0"/>
            <a:t>Critical Response Window</a:t>
          </a:r>
          <a:r>
            <a:rPr lang="en-US" sz="2300" kern="1200" dirty="0"/>
            <a:t>, represents the delay before reaching a state where nebulization is essential to prevent escalation to emergency intervention.</a:t>
          </a:r>
        </a:p>
      </dsp:txBody>
      <dsp:txXfrm>
        <a:off x="1437631" y="1556410"/>
        <a:ext cx="9077968" cy="1244702"/>
      </dsp:txXfrm>
    </dsp:sp>
    <dsp:sp modelId="{EB70967B-DA71-4DC7-8C2E-9014DA3BF99D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33FA0-0267-49BF-870C-4449990C7A19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78E0A-F270-4F98-A521-938BCF6FA44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Understanding this response window is </a:t>
          </a:r>
          <a:r>
            <a:rPr lang="en-US" sz="2300" b="1" kern="1200" dirty="0"/>
            <a:t>crucial</a:t>
          </a:r>
          <a:r>
            <a:rPr lang="en-US" sz="2300" kern="1200" dirty="0"/>
            <a:t>, as it allows me to recognize early warning signs and take preventive measures.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73165-2164-3646-91C2-DD0E969E872B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6898F-EDEA-2D43-9DF2-BB93068C1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0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6898F-EDEA-2D43-9DF2-BB93068C1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B208-9322-15CA-4C4E-DBCF45646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93F6C-F118-D27B-EF69-D4B9FA2C5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A4F6-BF2A-088D-6EFF-05C28F6D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013E-66C8-0001-3503-2D285C21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77934-5F9B-BCEE-DDB1-41146E61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1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D991-EE3C-D719-7562-866309FD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B1F5C-5AD7-AA06-78F2-AF63C41C7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8697-03E6-FB65-6CFF-53FF7E79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6436-0E4F-239F-9B47-D91C08FD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D5010-6634-2871-CC23-25D4315A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A3527-2A9F-5EFE-9436-298509ACA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67AF8-4ECD-FEE5-7581-7131FA6EF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FDEC5-D1E8-9FB7-C68F-8492BF04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EDF7-AABC-6D35-7B58-E6C3531D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FA733-461F-3D47-9562-C951EE2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1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9769-D7D8-6C0F-AEBD-CA9371B4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ECD2-7213-8A96-57B3-496A5E28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8E9C-17A1-A271-1CB9-72A7CE21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905A2-B4ED-2AD5-6C23-8E4D86E1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4B8B-4F1D-8D39-DD98-A6FC9D8D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BCCE-F00D-9B42-5890-791DDD9C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F5EA7-5988-CB25-365E-39FC934F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83B3-5F46-8001-3E39-B954C970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0026-54F9-AF4B-E1DC-EFC0AE76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37E61-4533-CAD8-2064-3A65B7E9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6C5E-40E9-F11F-856B-2957615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3786-E741-8E6C-5EA3-3899B6B7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68EC6-0B56-0E71-0862-6998EAD7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6ED88-C7A3-C642-7F19-842C553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B4546-A3AE-DB43-CC0C-8AF7CF5E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F8A08-3FBE-F864-F700-0A2357A2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47D4-C55B-C861-E502-B2615C61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5F0E1-3F4A-73B0-DCD4-47886A59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E52E7-F1E4-D9AA-4D24-BF73ABCB6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9454-0234-B486-3140-43C7712C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D0D0F-2386-80EF-44FC-A79123BED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3AACC-A65A-FF33-0048-C70DB1A9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05F93-5174-0743-EB16-AE00D039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F8534-21E7-F3B8-639B-FE1EF9A7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1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D2F6-83F6-47B0-F66C-2EE1672A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207C8-1073-20D5-C11E-A96FB5D0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1802C-FC47-676D-8AD3-B34819E6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85E6-F9C8-A251-DF48-EC0CDCFA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2142B-5811-2DFA-2B94-DF028893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2D3C-D059-F0E3-4A79-F252FA21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44846-AA35-156F-66B7-8AF95D73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1C83-00EA-2C52-081F-CC10478B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911E-D65E-7551-8D80-03696BE7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C2206-F520-1F0B-DFCB-FF5C1D693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417AF-1681-CD86-796D-477C0783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E0C11-B7D7-E9FF-0C44-4D053924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8E45-A126-B6E0-40D1-A5E2A18F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BE32-F91D-0BE0-475B-C9AB4EED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BBE2F-E78E-489B-B997-609C9523D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6084-C3DB-480E-B031-68EB7D8C0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91BA-2FAA-5740-0329-FAE5C41B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E7CC0-E174-7AC8-16C3-B7736D8C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C471-D2CA-22DF-700E-4E61E79D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DE002-4FE9-C5ED-567C-9A7399BA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78530-C7B6-8554-F89E-D3D0C5A2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8DCB-849C-F48D-319F-F91883E2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2B209-16C2-594C-AD68-87E44ECB4AD5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5FE7-B0AF-3BCA-BD2D-125642707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1CEC-AAFB-8EDF-705B-C0AC5AB2A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CC172-6349-7245-A0DD-33CDCA2DB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6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bnersonocampo.github.io/comprehensive-asthma-analysis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4336A-0AD2-06A4-075E-FE3A62CF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3050"/>
            <a:ext cx="9144000" cy="1809373"/>
          </a:xfrm>
        </p:spPr>
        <p:txBody>
          <a:bodyPr anchor="ctr">
            <a:noAutofit/>
          </a:bodyPr>
          <a:lstStyle/>
          <a:p>
            <a:r>
              <a:rPr lang="en-US" sz="4800" b="1" dirty="0">
                <a:effectLst/>
              </a:rPr>
              <a:t>A Lifelong Asthma Case Study</a:t>
            </a:r>
            <a:r>
              <a:rPr lang="en-US" sz="4800" dirty="0">
                <a:effectLst/>
              </a:rPr>
              <a:t>: Uncovering Triggers, Patterns, and Trends Through Data</a:t>
            </a:r>
            <a:br>
              <a:rPr lang="en-US" sz="4800" dirty="0">
                <a:effectLst/>
              </a:rPr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B2DAD-BADB-4A02-033F-C87821287772}"/>
              </a:ext>
            </a:extLst>
          </p:cNvPr>
          <p:cNvSpPr txBox="1"/>
          <p:nvPr/>
        </p:nvSpPr>
        <p:spPr>
          <a:xfrm>
            <a:off x="3272637" y="4202423"/>
            <a:ext cx="607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Capstone Project </a:t>
            </a:r>
            <a:r>
              <a:rPr lang="en-US" sz="2400" dirty="0">
                <a:latin typeface="+mj-lt"/>
              </a:rPr>
              <a:t>by Abnerson Ocampo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94ADF4-9EA1-5B91-324A-C274E1A884C0}"/>
              </a:ext>
            </a:extLst>
          </p:cNvPr>
          <p:cNvSpPr txBox="1"/>
          <p:nvPr/>
        </p:nvSpPr>
        <p:spPr>
          <a:xfrm>
            <a:off x="5273040" y="6257441"/>
            <a:ext cx="20716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Upright</a:t>
            </a:r>
            <a:r>
              <a:rPr lang="en-US" dirty="0"/>
              <a:t> 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3EB6D3-5523-C831-D1D9-C09796A29A08}"/>
              </a:ext>
            </a:extLst>
          </p:cNvPr>
          <p:cNvSpPr txBox="1"/>
          <p:nvPr/>
        </p:nvSpPr>
        <p:spPr>
          <a:xfrm>
            <a:off x="4867619" y="4629095"/>
            <a:ext cx="245676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/>
              <a:t>March 26, 2025</a:t>
            </a:r>
          </a:p>
        </p:txBody>
      </p:sp>
      <p:pic>
        <p:nvPicPr>
          <p:cNvPr id="20" name="Picture 19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6216867-E3C1-5BE5-AACC-369909238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43" y="6202465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7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269980-8DDE-30E7-AD24-901C4853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7100F9-ECE6-690D-ADEB-582E2BEFD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34A413-A03C-A4A7-2552-21070B35D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CF70DE-0309-C969-7A15-865F5FE4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055C-D7C3-3394-FDC4-D8B8A79EC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1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BC9675-4378-6589-06D4-61E10CD1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C8E3-9A3B-9B9D-3784-134062066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Be mindful of the average response window.</a:t>
            </a:r>
          </a:p>
          <a:p>
            <a:r>
              <a:rPr lang="en-US" sz="2400" dirty="0"/>
              <a:t>Recognize early symptoms: pay attention to coughing, wheezing, or chest tightness as early warning signs.</a:t>
            </a:r>
          </a:p>
          <a:p>
            <a:r>
              <a:rPr lang="en-US" sz="2400" dirty="0"/>
              <a:t>Keep medication readily available. Never ever forget your inhaler when going outside. </a:t>
            </a:r>
          </a:p>
          <a:p>
            <a:r>
              <a:rPr lang="en-US" sz="2400" dirty="0"/>
              <a:t>Work with a Doctor or specialist to create an asthma care plan based on the 15-min average response window we discovered.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9392657-F727-53D5-72E7-4E07AD71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1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29F9-DDA4-ADFF-2325-7DF7C5F9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1381C-D1DF-5F52-31B7-1993D5A7F63C}"/>
              </a:ext>
            </a:extLst>
          </p:cNvPr>
          <p:cNvSpPr txBox="1"/>
          <p:nvPr/>
        </p:nvSpPr>
        <p:spPr>
          <a:xfrm>
            <a:off x="7343661" y="2558789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downward trend </a:t>
            </a:r>
            <a:r>
              <a:rPr lang="en-US" sz="2200" dirty="0"/>
              <a:t>suggests that, as temperature increases, the Critical Response Window tends to </a:t>
            </a:r>
            <a:r>
              <a:rPr lang="en-US" sz="2200" b="1" dirty="0"/>
              <a:t>shorten</a:t>
            </a:r>
            <a:r>
              <a:rPr lang="en-US" sz="2200" dirty="0"/>
              <a:t>, indicating that </a:t>
            </a:r>
            <a:r>
              <a:rPr lang="en-US" sz="2200" b="1" dirty="0"/>
              <a:t>higher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temperatures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may contribute to faster asthma escalation.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Studies suggest that warmer temperatures can worsen breathing due to </a:t>
            </a:r>
            <a:r>
              <a:rPr lang="en-US" sz="2200" b="1" dirty="0"/>
              <a:t>airway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b="1" dirty="0"/>
              <a:t>constriction</a:t>
            </a:r>
            <a:r>
              <a:rPr lang="en-US" sz="2200" dirty="0"/>
              <a:t>, </a:t>
            </a:r>
            <a:r>
              <a:rPr lang="en-US" sz="2200" b="1" dirty="0"/>
              <a:t>dehydration</a:t>
            </a:r>
            <a:r>
              <a:rPr lang="en-US" sz="2200" dirty="0"/>
              <a:t>, and increased </a:t>
            </a:r>
            <a:r>
              <a:rPr lang="en-US" sz="2200" b="1" dirty="0"/>
              <a:t>humidity</a:t>
            </a:r>
            <a:r>
              <a:rPr lang="en-US" sz="2200" dirty="0"/>
              <a:t>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2FB698D-3943-63E5-CD8F-4F059D08F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E372B-DF23-EFE3-EAD3-02A3A3880056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3C91C-60A3-53CE-1909-679D8FC6BD1D}"/>
              </a:ext>
            </a:extLst>
          </p:cNvPr>
          <p:cNvSpPr txBox="1"/>
          <p:nvPr/>
        </p:nvSpPr>
        <p:spPr>
          <a:xfrm>
            <a:off x="1142243" y="540206"/>
            <a:ext cx="565699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+mj-lt"/>
              </a:rPr>
              <a:t>Temperature</a:t>
            </a:r>
          </a:p>
        </p:txBody>
      </p:sp>
      <p:pic>
        <p:nvPicPr>
          <p:cNvPr id="31" name="Content Placeholder 30" descr="A graph with red line and blue dots&#10;&#10;AI-generated content may be incorrect.">
            <a:extLst>
              <a:ext uri="{FF2B5EF4-FFF2-40B4-BE49-F238E27FC236}">
                <a16:creationId xmlns:a16="http://schemas.microsoft.com/office/drawing/2014/main" id="{A6095F94-F3E1-2D9A-E8CC-4E4C78A44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986" y="1135147"/>
            <a:ext cx="6889077" cy="5015338"/>
          </a:xfrm>
        </p:spPr>
      </p:pic>
    </p:spTree>
    <p:extLst>
      <p:ext uri="{BB962C8B-B14F-4D97-AF65-F5344CB8AC3E}">
        <p14:creationId xmlns:p14="http://schemas.microsoft.com/office/powerpoint/2010/main" val="146143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B1BA9-BF59-2BE3-2B39-BF473CD7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7B36-98BC-81FC-1341-11903223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495" y="341976"/>
            <a:ext cx="4189071" cy="2435948"/>
          </a:xfrm>
        </p:spPr>
        <p:txBody>
          <a:bodyPr>
            <a:normAutofit/>
          </a:bodyPr>
          <a:lstStyle/>
          <a:p>
            <a:r>
              <a:rPr lang="en-US" sz="3200" dirty="0"/>
              <a:t>2. What </a:t>
            </a:r>
            <a:r>
              <a:rPr lang="en-US" sz="3200" b="1" dirty="0"/>
              <a:t>Factors</a:t>
            </a:r>
            <a:r>
              <a:rPr lang="en-US" sz="3200" dirty="0"/>
              <a:t> Cause Faster Escalation to Severe Breathing Difficulty?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7E409-AC67-4EAE-B609-A4494DD2D393}"/>
              </a:ext>
            </a:extLst>
          </p:cNvPr>
          <p:cNvSpPr txBox="1"/>
          <p:nvPr/>
        </p:nvSpPr>
        <p:spPr>
          <a:xfrm>
            <a:off x="7343661" y="2558789"/>
            <a:ext cx="47533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As </a:t>
            </a:r>
            <a:r>
              <a:rPr lang="en-US" sz="2200" b="1" dirty="0"/>
              <a:t>sleep decreased</a:t>
            </a:r>
            <a:r>
              <a:rPr lang="en-US" sz="2200" dirty="0"/>
              <a:t>, the Critical Response Window shrank </a:t>
            </a:r>
            <a:r>
              <a:rPr lang="en-US" sz="2200" b="1" dirty="0"/>
              <a:t>drastically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6 hours of sleep? A </a:t>
            </a:r>
            <a:r>
              <a:rPr lang="en-US" sz="2200" b="1" dirty="0"/>
              <a:t>27-minute</a:t>
            </a:r>
            <a:r>
              <a:rPr lang="en-US" sz="2200" dirty="0"/>
              <a:t>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Less than 2 hours? </a:t>
            </a:r>
            <a:r>
              <a:rPr lang="en-US" sz="2200" b="1" dirty="0"/>
              <a:t>7 minutes </a:t>
            </a:r>
            <a:r>
              <a:rPr lang="en-US" sz="2200" dirty="0"/>
              <a:t>left to 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Sleep deprivation </a:t>
            </a:r>
            <a:r>
              <a:rPr lang="en-US" sz="2200" dirty="0"/>
              <a:t>directly reduces the time available for intervention during severe asthma attacks.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D4BBA880-6BE1-0830-971D-1A2BBC96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163619-B110-6CA6-F47A-1B4E222F0DE5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E1EB0-0879-DF9F-01FF-754D6B0357DA}"/>
              </a:ext>
            </a:extLst>
          </p:cNvPr>
          <p:cNvSpPr txBox="1"/>
          <p:nvPr/>
        </p:nvSpPr>
        <p:spPr>
          <a:xfrm>
            <a:off x="1238492" y="422968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+mj-lt"/>
              </a:rPr>
              <a:t>Sleep</a:t>
            </a:r>
          </a:p>
        </p:txBody>
      </p:sp>
      <p:pic>
        <p:nvPicPr>
          <p:cNvPr id="13" name="Content Placeholder 12" descr="A graph of a sleep disorder&#10;&#10;AI-generated content may be incorrect.">
            <a:extLst>
              <a:ext uri="{FF2B5EF4-FFF2-40B4-BE49-F238E27FC236}">
                <a16:creationId xmlns:a16="http://schemas.microsoft.com/office/drawing/2014/main" id="{C0AC2503-C07D-FC3F-C06A-D752D9AE7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7057" y="1007743"/>
            <a:ext cx="6489836" cy="5162967"/>
          </a:xfrm>
        </p:spPr>
      </p:pic>
    </p:spTree>
    <p:extLst>
      <p:ext uri="{BB962C8B-B14F-4D97-AF65-F5344CB8AC3E}">
        <p14:creationId xmlns:p14="http://schemas.microsoft.com/office/powerpoint/2010/main" val="362325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99C03-D284-02B9-0B75-58494E30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2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5493-ADB7-48C5-F998-74B93B8F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Regular </a:t>
            </a:r>
            <a:r>
              <a:rPr lang="en-US" sz="2400" b="1" dirty="0"/>
              <a:t>hydration</a:t>
            </a:r>
            <a:r>
              <a:rPr lang="en-US" sz="2400" dirty="0"/>
              <a:t>, combined with </a:t>
            </a:r>
            <a:r>
              <a:rPr lang="en-US" sz="2400" b="1" dirty="0"/>
              <a:t>breathing</a:t>
            </a:r>
            <a:r>
              <a:rPr lang="en-US" sz="2400" dirty="0"/>
              <a:t> </a:t>
            </a:r>
            <a:r>
              <a:rPr lang="en-US" sz="2400" b="1" dirty="0"/>
              <a:t>exercises</a:t>
            </a:r>
            <a:r>
              <a:rPr lang="en-US" sz="2400" dirty="0"/>
              <a:t>, can help reduce the burden on respiratory system during hot temperatures.</a:t>
            </a:r>
          </a:p>
          <a:p>
            <a:r>
              <a:rPr lang="en-US" sz="2400" b="1" dirty="0"/>
              <a:t>Avoid</a:t>
            </a:r>
            <a:r>
              <a:rPr lang="en-US" sz="2400" dirty="0"/>
              <a:t> outdoor exposure during the hottest parts of the day, and make sure asthma medications are easily </a:t>
            </a:r>
            <a:r>
              <a:rPr lang="en-US" sz="2400" b="1" dirty="0"/>
              <a:t>accessible</a:t>
            </a:r>
            <a:r>
              <a:rPr lang="en-US" sz="2400" dirty="0"/>
              <a:t>.</a:t>
            </a:r>
          </a:p>
          <a:p>
            <a:r>
              <a:rPr lang="en-US" sz="2400" dirty="0"/>
              <a:t>Aim for at least </a:t>
            </a:r>
            <a:r>
              <a:rPr lang="en-US" sz="2400" b="1" dirty="0"/>
              <a:t>8 hours </a:t>
            </a:r>
            <a:r>
              <a:rPr lang="en-US" sz="2400" dirty="0"/>
              <a:t>of sleep per night. Research indicates that this amount of sleep is beneficial to overall health.</a:t>
            </a:r>
          </a:p>
          <a:p>
            <a:r>
              <a:rPr lang="en-US" sz="2400" b="1" dirty="0"/>
              <a:t>Address</a:t>
            </a:r>
            <a:r>
              <a:rPr lang="en-US" sz="2400" dirty="0"/>
              <a:t> sleep issues such as insomnia with a Doctor to improve sleep quality and asthma management.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0DAA133-6CC2-EBFD-50F6-6F8BFC852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1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oxygen levels&#10;&#10;AI-generated content may be incorrect.">
            <a:extLst>
              <a:ext uri="{FF2B5EF4-FFF2-40B4-BE49-F238E27FC236}">
                <a16:creationId xmlns:a16="http://schemas.microsoft.com/office/drawing/2014/main" id="{820B8AF9-54CB-0427-41EE-81E754C94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1777" y="327588"/>
            <a:ext cx="5700535" cy="584937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F8F218-C70D-9A46-46DA-782DCC676DFA}"/>
              </a:ext>
            </a:extLst>
          </p:cNvPr>
          <p:cNvSpPr txBox="1">
            <a:spLocks/>
          </p:cNvSpPr>
          <p:nvPr/>
        </p:nvSpPr>
        <p:spPr>
          <a:xfrm>
            <a:off x="869064" y="191505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 How Low Does My Oxygen Level Drop </a:t>
            </a:r>
            <a:r>
              <a:rPr lang="en-US" sz="3600" b="1" dirty="0"/>
              <a:t>Before</a:t>
            </a:r>
            <a:r>
              <a:rPr lang="en-US" sz="3600" dirty="0"/>
              <a:t> Nebulization?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CC69D1-B5AA-2C7F-C38C-DBC76F42C5C7}"/>
              </a:ext>
            </a:extLst>
          </p:cNvPr>
          <p:cNvSpPr txBox="1"/>
          <p:nvPr/>
        </p:nvSpPr>
        <p:spPr>
          <a:xfrm>
            <a:off x="869064" y="2304147"/>
            <a:ext cx="475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Most episodes occurred within safe limits (</a:t>
            </a:r>
            <a:r>
              <a:rPr lang="en-US" sz="2200" b="1" dirty="0">
                <a:solidFill>
                  <a:schemeClr val="accent3"/>
                </a:solidFill>
              </a:rPr>
              <a:t>97-98%</a:t>
            </a:r>
            <a:r>
              <a:rPr lang="en-US" sz="2200" dirty="0"/>
              <a:t>), generally considered safe but enough to trigger severe breathing difficulty in my personal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few instances showed oxygen levels dropping below </a:t>
            </a:r>
            <a:r>
              <a:rPr lang="en-US" sz="2200" b="1" dirty="0">
                <a:solidFill>
                  <a:srgbClr val="C00000"/>
                </a:solidFill>
              </a:rPr>
              <a:t>96%</a:t>
            </a:r>
            <a:r>
              <a:rPr lang="en-US" sz="2200" dirty="0"/>
              <a:t> and as low as </a:t>
            </a:r>
            <a:r>
              <a:rPr lang="en-US" sz="2200" b="1" dirty="0">
                <a:solidFill>
                  <a:srgbClr val="C00000"/>
                </a:solidFill>
              </a:rPr>
              <a:t>94%</a:t>
            </a:r>
            <a:r>
              <a:rPr lang="en-US" sz="2200" dirty="0"/>
              <a:t>, indicating rare yet potentially unsafe oxygen levels.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4C46F-D0C8-9217-C0DF-ACAF4E21A805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607CC21-DB93-35B7-271F-F52469A3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531D0-1628-B445-6C80-A0824575C3BE}"/>
              </a:ext>
            </a:extLst>
          </p:cNvPr>
          <p:cNvSpPr txBox="1"/>
          <p:nvPr/>
        </p:nvSpPr>
        <p:spPr>
          <a:xfrm>
            <a:off x="869064" y="5862607"/>
            <a:ext cx="53706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</a:t>
            </a:r>
            <a:r>
              <a:rPr lang="en-US" sz="1600" dirty="0"/>
              <a:t>: Although my oxygen levels generally remain in the safe zone, rare but critical drops highlight the need for constant monitoring before levels dip too 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9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30B73-E5B9-A7E7-9D49-8EC55337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FF576C-CDDC-6ADB-1B0F-C3B9C2BB5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8DAE9C-55A7-5990-C236-E932C0595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C0F20F-185E-80FA-9D4A-61955D5C0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EBC34-FB7D-1667-E86C-8A428EE9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3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DB2DEC-A809-D692-3118-D808A385B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F6C3-C638-5B27-954D-D7FBBEA95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363272"/>
          </a:xfrm>
        </p:spPr>
        <p:txBody>
          <a:bodyPr>
            <a:normAutofit/>
          </a:bodyPr>
          <a:lstStyle/>
          <a:p>
            <a:r>
              <a:rPr lang="en-US" sz="2400" b="1" dirty="0"/>
              <a:t>Monitor</a:t>
            </a:r>
            <a:r>
              <a:rPr lang="en-US" sz="2400" dirty="0"/>
              <a:t> oxygen levels closely. Using a </a:t>
            </a:r>
            <a:r>
              <a:rPr lang="en-US" sz="2400" b="1" dirty="0"/>
              <a:t>pulse</a:t>
            </a:r>
            <a:r>
              <a:rPr lang="en-US" sz="2400" dirty="0"/>
              <a:t> </a:t>
            </a:r>
            <a:r>
              <a:rPr lang="en-US" sz="2400" b="1" dirty="0"/>
              <a:t>oximeter</a:t>
            </a:r>
            <a:r>
              <a:rPr lang="en-US" sz="2400" dirty="0"/>
              <a:t> can help track trends and detect early warning signs.</a:t>
            </a:r>
          </a:p>
          <a:p>
            <a:r>
              <a:rPr lang="en-US" sz="2400" dirty="0"/>
              <a:t>Stay </a:t>
            </a:r>
            <a:r>
              <a:rPr lang="en-US" sz="2400" b="1" dirty="0"/>
              <a:t>prepared</a:t>
            </a:r>
            <a:r>
              <a:rPr lang="en-US" sz="2400" dirty="0"/>
              <a:t> for rare drops in oxygen.</a:t>
            </a:r>
          </a:p>
          <a:p>
            <a:r>
              <a:rPr lang="en-US" sz="2400" b="1" dirty="0"/>
              <a:t>Consult</a:t>
            </a:r>
            <a:r>
              <a:rPr lang="en-US" sz="2400" dirty="0"/>
              <a:t> a Doctor if oxygen levels drop </a:t>
            </a:r>
            <a:r>
              <a:rPr lang="en-US" sz="2400" b="1" dirty="0"/>
              <a:t>frequently</a:t>
            </a:r>
            <a:r>
              <a:rPr lang="en-US" sz="2400" dirty="0"/>
              <a:t> below safe levels, discussing alternative medications or treatment adjustment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E524F16-8915-D027-1F38-10A2980B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02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18B5-23C2-05A9-86DA-803248D2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61AD-6E90-3254-C8FC-F82174D4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954" y="294699"/>
            <a:ext cx="4753337" cy="23250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4. How </a:t>
            </a:r>
            <a:r>
              <a:rPr lang="en-US" sz="3600" b="1" dirty="0"/>
              <a:t>Effective</a:t>
            </a:r>
            <a:r>
              <a:rPr lang="en-US" sz="3600" dirty="0"/>
              <a:t> Is Nebulization in Recovering Oxygen Levels?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C2CC-EE70-A4B5-58F5-2CF2780B68EC}"/>
              </a:ext>
            </a:extLst>
          </p:cNvPr>
          <p:cNvSpPr txBox="1"/>
          <p:nvPr/>
        </p:nvSpPr>
        <p:spPr>
          <a:xfrm>
            <a:off x="6882820" y="2021979"/>
            <a:ext cx="50354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On average, after nebulization, my oxygen rises to </a:t>
            </a:r>
            <a:r>
              <a:rPr lang="en-US" sz="2200" b="1" dirty="0">
                <a:solidFill>
                  <a:schemeClr val="accent3"/>
                </a:solidFill>
              </a:rPr>
              <a:t>98.32%</a:t>
            </a:r>
            <a:r>
              <a:rPr lang="en-US" sz="2200" dirty="0"/>
              <a:t>, meaning that treatment is reliably </a:t>
            </a:r>
            <a:r>
              <a:rPr lang="en-US" sz="2200" b="1" dirty="0"/>
              <a:t>effective</a:t>
            </a:r>
            <a:r>
              <a:rPr lang="en-US" sz="2200" dirty="0"/>
              <a:t> in restoring oxygen levels closer to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Since my oxygen levels generally remain high, this suggests that severe asthma attacks may </a:t>
            </a:r>
            <a:r>
              <a:rPr lang="en-US" sz="2200" b="1" dirty="0"/>
              <a:t>not</a:t>
            </a:r>
            <a:r>
              <a:rPr lang="en-US" sz="2200" dirty="0"/>
              <a:t> </a:t>
            </a:r>
            <a:r>
              <a:rPr lang="en-US" sz="2200" b="1" dirty="0"/>
              <a:t>always</a:t>
            </a:r>
            <a:r>
              <a:rPr lang="en-US" sz="2200" dirty="0"/>
              <a:t> be linked to </a:t>
            </a:r>
            <a:r>
              <a:rPr lang="en-US" sz="2200" b="1" dirty="0"/>
              <a:t>oxygen desaturation</a:t>
            </a:r>
            <a:r>
              <a:rPr lang="en-US" sz="2200" dirty="0"/>
              <a:t>, reinforcing the importance of monitoring symptoms </a:t>
            </a:r>
            <a:r>
              <a:rPr lang="en-US" sz="2200" b="1" dirty="0"/>
              <a:t>beyond</a:t>
            </a:r>
            <a:r>
              <a:rPr lang="en-US" sz="2200" dirty="0"/>
              <a:t> just oxygen readings.</a:t>
            </a:r>
          </a:p>
        </p:txBody>
      </p:sp>
      <p:pic>
        <p:nvPicPr>
          <p:cNvPr id="11" name="Picture 10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2D73D66D-BBDD-3864-FCA7-A9FC2B8F0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788C5C-4CF0-E0F4-9142-030E2B51344C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4" name="Content Placeholder 13" descr="A graph of oxygen levels&#10;&#10;AI-generated content may be incorrect.">
            <a:extLst>
              <a:ext uri="{FF2B5EF4-FFF2-40B4-BE49-F238E27FC236}">
                <a16:creationId xmlns:a16="http://schemas.microsoft.com/office/drawing/2014/main" id="{B5C8AD53-E399-D01F-1F6A-22491008E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975" y="527162"/>
            <a:ext cx="5907310" cy="5803675"/>
          </a:xfrm>
        </p:spPr>
      </p:pic>
    </p:spTree>
    <p:extLst>
      <p:ext uri="{BB962C8B-B14F-4D97-AF65-F5344CB8AC3E}">
        <p14:creationId xmlns:p14="http://schemas.microsoft.com/office/powerpoint/2010/main" val="216419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794E0-1357-F892-54D8-5277AEA8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330481-4D87-D85F-682A-C6E59A4D2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E071F4-9FE0-171C-F459-CFD29068A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FD15F12-AF13-9336-663A-3EDB6D464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0C382-57A0-395B-92B7-3692E144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4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4E7E7-64E7-64A1-529F-E103D87F1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B625-394F-FEFE-0940-DC1108AB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79020"/>
          </a:xfrm>
        </p:spPr>
        <p:txBody>
          <a:bodyPr>
            <a:normAutofit/>
          </a:bodyPr>
          <a:lstStyle/>
          <a:p>
            <a:r>
              <a:rPr lang="en-US" sz="2400" dirty="0"/>
              <a:t>Use oxygen as a </a:t>
            </a:r>
            <a:r>
              <a:rPr lang="en-US" sz="2400" b="1" dirty="0"/>
              <a:t>guide, not the sole indicator</a:t>
            </a:r>
            <a:r>
              <a:rPr lang="en-US" sz="2400" dirty="0"/>
              <a:t>. Since oxygen levels generally remain high, don’t solely rely on pulse oximeters to assess asthma severity. </a:t>
            </a:r>
            <a:r>
              <a:rPr lang="en-US" sz="2400" b="1" dirty="0"/>
              <a:t>Monitor</a:t>
            </a:r>
            <a:r>
              <a:rPr lang="en-US" sz="2400" dirty="0"/>
              <a:t> other symptoms like wheezing, tightness of chest, and fatigue.</a:t>
            </a:r>
          </a:p>
          <a:p>
            <a:r>
              <a:rPr lang="en-US" sz="2400" dirty="0"/>
              <a:t>Try to </a:t>
            </a:r>
            <a:r>
              <a:rPr lang="en-US" sz="2400" b="1" dirty="0"/>
              <a:t>relax</a:t>
            </a:r>
            <a:r>
              <a:rPr lang="en-US" sz="2400" dirty="0"/>
              <a:t> if oxygen levels are </a:t>
            </a:r>
            <a:r>
              <a:rPr lang="en-US" sz="2400" b="1" dirty="0"/>
              <a:t>stable</a:t>
            </a:r>
            <a:r>
              <a:rPr lang="en-US" sz="2400" dirty="0"/>
              <a:t> to control your breathing better, and to also lower heart rate. Don’t panic.</a:t>
            </a:r>
          </a:p>
          <a:p>
            <a:r>
              <a:rPr lang="en-US" sz="2400" b="1" dirty="0"/>
              <a:t>Continue</a:t>
            </a:r>
            <a:r>
              <a:rPr lang="en-US" sz="2400" dirty="0"/>
              <a:t> nebulization for symptom relief. Nebulization still plays a critical role in improving airflow and easing breathing difficulties.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41311DF1-BB57-0BA0-B544-C35BD29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8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4C926-A3CD-E85C-D900-C6F2BF44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F66677-1D44-88F6-73A4-4AEEFF290641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9DA80-A46B-6B17-7055-30FFC15255C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9B8C48E-324C-7283-F3CC-7530EAFD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6B5563-9AE0-0251-07A4-52B3F363335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88.4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-0.7514,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65165-C622-C739-7C92-EE6713569B5E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+mj-lt"/>
              </a:rPr>
              <a:t>Stress</a:t>
            </a:r>
          </a:p>
        </p:txBody>
      </p:sp>
      <p:pic>
        <p:nvPicPr>
          <p:cNvPr id="21" name="Content Placeholder 20" descr="A graph of stress-induced episode&#10;&#10;AI-generated content may be incorrect.">
            <a:extLst>
              <a:ext uri="{FF2B5EF4-FFF2-40B4-BE49-F238E27FC236}">
                <a16:creationId xmlns:a16="http://schemas.microsoft.com/office/drawing/2014/main" id="{65AFB46D-CA67-254E-6184-943C1D974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903620"/>
            <a:ext cx="5372515" cy="5287623"/>
          </a:xfrm>
        </p:spPr>
      </p:pic>
    </p:spTree>
    <p:extLst>
      <p:ext uri="{BB962C8B-B14F-4D97-AF65-F5344CB8AC3E}">
        <p14:creationId xmlns:p14="http://schemas.microsoft.com/office/powerpoint/2010/main" val="16676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99CC3-AFA9-0893-AA0F-2744C14AC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929909-D996-D1C9-1D28-A07D609C772C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17FCC-9B46-C744-BADB-AAB9213A487E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684C384-3994-9D14-8106-1C2BBF78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B306B3-4273-0B76-622F-DE88F7E45BF1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27.5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93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97.19%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-0.8133,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C5A07B-E50D-0211-DFB0-7D3CCA7B7AB7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+mj-lt"/>
              </a:rPr>
              <a:t>Fatigue</a:t>
            </a:r>
          </a:p>
        </p:txBody>
      </p:sp>
      <p:pic>
        <p:nvPicPr>
          <p:cNvPr id="9" name="Content Placeholder 4" descr="A graph of a fattening graph&#10;&#10;AI-generated content may be incorrect.">
            <a:extLst>
              <a:ext uri="{FF2B5EF4-FFF2-40B4-BE49-F238E27FC236}">
                <a16:creationId xmlns:a16="http://schemas.microsoft.com/office/drawing/2014/main" id="{A8811BC8-346C-C61E-B303-CFD2B5E7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250" y="911580"/>
            <a:ext cx="5514754" cy="5284468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548044-8203-E3EB-7BAF-07E191F67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84425" y="2251532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7213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B8FE2-21C5-151A-E403-27F23654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42" y="555933"/>
            <a:ext cx="10811179" cy="117957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Sponsor</a:t>
            </a:r>
            <a:r>
              <a:rPr lang="en-US" dirty="0"/>
              <a:t>: Firsthand Asthma Case Study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2F85-4AB7-3072-89B7-F7BA507F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1989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Data</a:t>
            </a:r>
            <a:r>
              <a:rPr lang="en-US" dirty="0">
                <a:latin typeface="+mj-lt"/>
              </a:rPr>
              <a:t>: Personal Asthma Logs Dataset (Self-Collected, 2021-2024)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+mj-lt"/>
              </a:rPr>
              <a:t>Description</a:t>
            </a:r>
            <a:r>
              <a:rPr lang="en-US" dirty="0">
                <a:effectLst/>
                <a:latin typeface="+mj-lt"/>
              </a:rPr>
              <a:t>: This</a:t>
            </a:r>
            <a:r>
              <a:rPr lang="en-US" b="0" dirty="0">
                <a:effectLst/>
                <a:latin typeface="+mj-lt"/>
              </a:rPr>
              <a:t> dataset consists of four years of manually recorded </a:t>
            </a:r>
            <a:r>
              <a:rPr lang="en-US" u="sng" dirty="0">
                <a:effectLst/>
                <a:latin typeface="+mj-lt"/>
              </a:rPr>
              <a:t>severe asthma episodes</a:t>
            </a:r>
            <a:r>
              <a:rPr lang="en-US" b="0" dirty="0">
                <a:effectLst/>
                <a:latin typeface="+mj-lt"/>
              </a:rPr>
              <a:t>, including but not limited to:</a:t>
            </a:r>
          </a:p>
          <a:p>
            <a:pPr lvl="1"/>
            <a:r>
              <a:rPr lang="en-US" sz="2800" dirty="0"/>
              <a:t>S</a:t>
            </a:r>
            <a:r>
              <a:rPr lang="en-US" sz="2800" b="0" dirty="0">
                <a:effectLst/>
              </a:rPr>
              <a:t>ymptoms</a:t>
            </a:r>
          </a:p>
          <a:p>
            <a:pPr lvl="1"/>
            <a:r>
              <a:rPr lang="en-US" sz="2800" dirty="0"/>
              <a:t>T</a:t>
            </a:r>
            <a:r>
              <a:rPr lang="en-US" sz="2800" b="0" dirty="0">
                <a:effectLst/>
              </a:rPr>
              <a:t>riggers</a:t>
            </a:r>
          </a:p>
          <a:p>
            <a:pPr lvl="1"/>
            <a:r>
              <a:rPr lang="en-US" sz="2800" dirty="0"/>
              <a:t>Vital Signs</a:t>
            </a:r>
            <a:endParaRPr lang="en-US" sz="2800" b="0" dirty="0">
              <a:effectLst/>
            </a:endParaRPr>
          </a:p>
          <a:p>
            <a:pPr lvl="1"/>
            <a:r>
              <a:rPr lang="en-US" sz="2800" b="0" dirty="0">
                <a:effectLst/>
              </a:rPr>
              <a:t>Medications &amp; Supplements</a:t>
            </a:r>
          </a:p>
          <a:p>
            <a:pPr lvl="1"/>
            <a:r>
              <a:rPr lang="en-US" sz="2800" b="0" dirty="0">
                <a:effectLst/>
              </a:rPr>
              <a:t>Environmental </a:t>
            </a:r>
            <a:r>
              <a:rPr lang="en-US" sz="2800" dirty="0"/>
              <a:t>C</a:t>
            </a:r>
            <a:r>
              <a:rPr lang="en-US" sz="2800" b="0" dirty="0">
                <a:effectLst/>
              </a:rPr>
              <a:t>onditions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18" name="Picture 17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7FCDD889-8D2E-4F21-809D-46E5348E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DEA8D-C9A4-3B99-0B91-1332D78F1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C79EF1-FF2B-C989-10BF-9C92DB346F06}"/>
              </a:ext>
            </a:extLst>
          </p:cNvPr>
          <p:cNvSpPr txBox="1">
            <a:spLocks/>
          </p:cNvSpPr>
          <p:nvPr/>
        </p:nvSpPr>
        <p:spPr>
          <a:xfrm>
            <a:off x="723485" y="1467614"/>
            <a:ext cx="4524739" cy="1961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5. What Are My Major Key Asthma </a:t>
            </a:r>
            <a:r>
              <a:rPr lang="en-US" sz="3600" b="1" dirty="0">
                <a:latin typeface="+mn-lt"/>
              </a:rPr>
              <a:t>Triggers</a:t>
            </a:r>
            <a:r>
              <a:rPr lang="en-US" sz="3600" dirty="0"/>
              <a:t>?</a:t>
            </a:r>
          </a:p>
          <a:p>
            <a:endParaRPr lang="en-US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36E4E-8155-0993-0978-D04FEFB387AA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668720B-92D2-B383-ADE5-427E1564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53FCF4E-ABEB-32F1-B303-C1DB8F830674}"/>
              </a:ext>
            </a:extLst>
          </p:cNvPr>
          <p:cNvSpPr txBox="1"/>
          <p:nvPr/>
        </p:nvSpPr>
        <p:spPr>
          <a:xfrm>
            <a:off x="723485" y="3038825"/>
            <a:ext cx="51615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Critical Response Window</a:t>
            </a:r>
            <a:r>
              <a:rPr lang="en-US" sz="2200" dirty="0"/>
              <a:t>: 35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Heart Rate</a:t>
            </a:r>
            <a:r>
              <a:rPr lang="en-US" sz="2200" dirty="0"/>
              <a:t>: 90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Average Oxygen Saturation</a:t>
            </a:r>
            <a:r>
              <a:rPr lang="en-US" sz="2200" dirty="0"/>
              <a:t>: 97.41%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r</a:t>
            </a:r>
            <a:r>
              <a:rPr lang="en-US" sz="2200" dirty="0"/>
              <a:t> = -0.8279, </a:t>
            </a:r>
            <a:r>
              <a:rPr lang="en-US" sz="2200" b="1" dirty="0"/>
              <a:t>p</a:t>
            </a:r>
            <a:r>
              <a:rPr lang="en-US" sz="2200" dirty="0"/>
              <a:t> = 0.0001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99FC8-0BFB-3F2B-F44F-755CA579BC14}"/>
              </a:ext>
            </a:extLst>
          </p:cNvPr>
          <p:cNvSpPr txBox="1"/>
          <p:nvPr/>
        </p:nvSpPr>
        <p:spPr>
          <a:xfrm>
            <a:off x="5953759" y="318845"/>
            <a:ext cx="565699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+mj-lt"/>
              </a:rPr>
              <a:t>Sneeze</a:t>
            </a:r>
          </a:p>
        </p:txBody>
      </p:sp>
      <p:pic>
        <p:nvPicPr>
          <p:cNvPr id="9" name="Content Placeholder 4" descr="A graph with a green line and blue dots&#10;&#10;AI-generated content may be incorrect.">
            <a:extLst>
              <a:ext uri="{FF2B5EF4-FFF2-40B4-BE49-F238E27FC236}">
                <a16:creationId xmlns:a16="http://schemas.microsoft.com/office/drawing/2014/main" id="{FCE94651-8836-AE73-5E5B-01D97AC0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75" y="915193"/>
            <a:ext cx="5244267" cy="5261770"/>
          </a:xfrm>
          <a:prstGeom prst="rect">
            <a:avLst/>
          </a:prstGeom>
        </p:spPr>
      </p:pic>
      <p:pic>
        <p:nvPicPr>
          <p:cNvPr id="13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8D4C73-A25E-1BD2-7D3B-D8837B4C5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19350" y="2340303"/>
            <a:ext cx="317500" cy="2527300"/>
          </a:xfrm>
        </p:spPr>
      </p:pic>
    </p:spTree>
    <p:extLst>
      <p:ext uri="{BB962C8B-B14F-4D97-AF65-F5344CB8AC3E}">
        <p14:creationId xmlns:p14="http://schemas.microsoft.com/office/powerpoint/2010/main" val="139239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1DB47-2CE2-D13C-C94F-2C85B071B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35FBE-B7CB-D397-33EC-B657EA2D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92B150-FD7C-0A9F-5E29-24741BAD5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953127-9225-6E0C-C7D8-231B9C118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CE679-6FA2-A565-AEA0-28DB84B9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5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E122FA-7482-E46E-CEB5-4BDE9D5E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A478-BD25-1B8D-EEC3-EFA8044F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Do </a:t>
            </a:r>
            <a:r>
              <a:rPr lang="en-US" sz="2400" b="1" dirty="0"/>
              <a:t>stress-relieving activities </a:t>
            </a:r>
            <a:r>
              <a:rPr lang="en-US" sz="2400" dirty="0"/>
              <a:t>like mindfulness and meditation, avoiding stress triggers etc.</a:t>
            </a:r>
          </a:p>
          <a:p>
            <a:r>
              <a:rPr lang="en-US" sz="2400" dirty="0"/>
              <a:t>Monitor </a:t>
            </a:r>
            <a:r>
              <a:rPr lang="en-US" sz="2400" b="1" dirty="0"/>
              <a:t>energy levels </a:t>
            </a:r>
            <a:r>
              <a:rPr lang="en-US" sz="2400" dirty="0"/>
              <a:t>and rest adequately to avoid fatigue-induced attacks. Optimize </a:t>
            </a:r>
            <a:r>
              <a:rPr lang="en-US" sz="2400" b="1" dirty="0"/>
              <a:t>sleep</a:t>
            </a:r>
            <a:r>
              <a:rPr lang="en-US" sz="2400" dirty="0"/>
              <a:t> quality.</a:t>
            </a:r>
          </a:p>
          <a:p>
            <a:r>
              <a:rPr lang="en-US" sz="2400" dirty="0"/>
              <a:t>Watch out and </a:t>
            </a:r>
            <a:r>
              <a:rPr lang="en-US" sz="2400" b="1" dirty="0"/>
              <a:t>avoid</a:t>
            </a:r>
            <a:r>
              <a:rPr lang="en-US" sz="2400" dirty="0"/>
              <a:t> known allergies.</a:t>
            </a:r>
          </a:p>
          <a:p>
            <a:r>
              <a:rPr lang="en-US" sz="2400" dirty="0"/>
              <a:t>Any </a:t>
            </a:r>
            <a:r>
              <a:rPr lang="en-US" sz="2400" b="1" dirty="0"/>
              <a:t>combinations</a:t>
            </a:r>
            <a:r>
              <a:rPr lang="en-US" sz="2400" dirty="0"/>
              <a:t> of these different triggers may potentially be </a:t>
            </a:r>
            <a:r>
              <a:rPr lang="en-US" sz="2400" b="1" dirty="0"/>
              <a:t>threatening</a:t>
            </a:r>
            <a:r>
              <a:rPr lang="en-US" sz="2400" dirty="0"/>
              <a:t>.</a:t>
            </a:r>
          </a:p>
          <a:p>
            <a:r>
              <a:rPr lang="en-US" sz="2400" dirty="0"/>
              <a:t>Always be ready to intervene </a:t>
            </a:r>
            <a:r>
              <a:rPr lang="en-US" sz="2400" b="1" dirty="0"/>
              <a:t>earlier</a:t>
            </a:r>
            <a:r>
              <a:rPr lang="en-US" sz="2400" dirty="0"/>
              <a:t> instead of waiting for symptoms to worsen.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F37B9D63-D276-F7D4-F346-5A4F20E03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C8E3AC0-7109-EBA5-DB3D-95C8CDC42DA6}"/>
              </a:ext>
            </a:extLst>
          </p:cNvPr>
          <p:cNvSpPr txBox="1"/>
          <p:nvPr/>
        </p:nvSpPr>
        <p:spPr>
          <a:xfrm>
            <a:off x="3743225" y="6308011"/>
            <a:ext cx="52366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/>
              <a:t>Seasonal peaks in Spring (</a:t>
            </a:r>
            <a:r>
              <a:rPr lang="en-US" sz="1600" b="1" i="1" dirty="0"/>
              <a:t>April-Jun</a:t>
            </a:r>
            <a:r>
              <a:rPr lang="en-US" sz="1600" b="1" dirty="0"/>
              <a:t>) and Fall (</a:t>
            </a:r>
            <a:r>
              <a:rPr lang="en-US" sz="1600" b="1" i="1" dirty="0"/>
              <a:t>Oct-Dec</a:t>
            </a:r>
            <a:r>
              <a:rPr lang="en-US" sz="1600" b="1" dirty="0"/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1FCAA-9DCF-5ECC-1785-06C81855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93" y="492004"/>
            <a:ext cx="7657617" cy="1556011"/>
          </a:xfrm>
        </p:spPr>
        <p:txBody>
          <a:bodyPr>
            <a:noAutofit/>
          </a:bodyPr>
          <a:lstStyle/>
          <a:p>
            <a:r>
              <a:rPr lang="en-US" sz="3600" dirty="0"/>
              <a:t>6. Is My Asthma </a:t>
            </a:r>
            <a:r>
              <a:rPr lang="en-US" sz="3600" b="1" dirty="0"/>
              <a:t>Seasonal</a:t>
            </a:r>
            <a:r>
              <a:rPr lang="en-US" sz="3600" dirty="0"/>
              <a:t>? Do Certain Months Have More Attacks?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 descr="A graph showing the average of asthma&#10;&#10;AI-generated content may be incorrect.">
            <a:extLst>
              <a:ext uri="{FF2B5EF4-FFF2-40B4-BE49-F238E27FC236}">
                <a16:creationId xmlns:a16="http://schemas.microsoft.com/office/drawing/2014/main" id="{A7D72C62-911F-52DA-96BA-DFCE89AE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30" y="1768177"/>
            <a:ext cx="9025745" cy="452835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8F2593-C057-5559-D77D-FEA1FA0F78D0}"/>
              </a:ext>
            </a:extLst>
          </p:cNvPr>
          <p:cNvSpPr txBox="1"/>
          <p:nvPr/>
        </p:nvSpPr>
        <p:spPr>
          <a:xfrm>
            <a:off x="9098702" y="1188418"/>
            <a:ext cx="2828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Possible Reasons</a:t>
            </a:r>
            <a:r>
              <a:rPr lang="en-US" sz="24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8FBD8-FC78-576F-F688-4C9D2F5F52AE}"/>
              </a:ext>
            </a:extLst>
          </p:cNvPr>
          <p:cNvSpPr txBox="1"/>
          <p:nvPr/>
        </p:nvSpPr>
        <p:spPr>
          <a:xfrm>
            <a:off x="9329229" y="1768177"/>
            <a:ext cx="2828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pollen </a:t>
            </a:r>
            <a:r>
              <a:rPr lang="en-US" dirty="0"/>
              <a:t>levels can trigger </a:t>
            </a:r>
            <a:r>
              <a:rPr lang="en-US" b="1" dirty="0"/>
              <a:t>allergic</a:t>
            </a:r>
            <a:r>
              <a:rPr lang="en-US" dirty="0"/>
              <a:t> asthma.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in </a:t>
            </a:r>
            <a:r>
              <a:rPr lang="en-US" b="1" dirty="0"/>
              <a:t>temperature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Seasonal illness </a:t>
            </a:r>
            <a:r>
              <a:rPr lang="en-US" dirty="0"/>
              <a:t>(cold &amp; flu) could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Cooler, drier air may </a:t>
            </a:r>
            <a:r>
              <a:rPr lang="en-US" b="1" dirty="0"/>
              <a:t>irritate airways</a:t>
            </a:r>
            <a:r>
              <a:rPr lang="en-US" dirty="0"/>
              <a:t>, making asthma attacks more frequent.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 logs indicate these seasonal patterns are consistent across </a:t>
            </a:r>
            <a:r>
              <a:rPr lang="en-US" b="1" dirty="0"/>
              <a:t>multiple years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97C5B-AFF1-27AF-2AF6-191DB3F8B97E}"/>
              </a:ext>
            </a:extLst>
          </p:cNvPr>
          <p:cNvSpPr txBox="1"/>
          <p:nvPr/>
        </p:nvSpPr>
        <p:spPr>
          <a:xfrm>
            <a:off x="34725" y="6561665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3" name="Picture 1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C28493B8-340F-4B61-9D49-1E3E8486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27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6FABC-3C0F-EE18-5EA1-538C7A8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9DCB37-3050-D545-113D-877ECCFA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69B70B-AA97-BB5E-4795-24C170DF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68B4E0-C152-1E32-19C0-C790ADC2A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F4D56-BC15-5082-3B9D-120C0727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6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33451-DD3D-75A1-1EDF-E9A147C1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7F02-95E5-5DF6-8CAA-D58873F9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2"/>
            <a:ext cx="10168128" cy="3444295"/>
          </a:xfrm>
        </p:spPr>
        <p:txBody>
          <a:bodyPr>
            <a:normAutofit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air purifiers </a:t>
            </a:r>
            <a:r>
              <a:rPr lang="en-US" sz="2400" dirty="0"/>
              <a:t>or masks to reduce exposure to </a:t>
            </a:r>
            <a:r>
              <a:rPr lang="en-US" sz="2400" b="1" dirty="0"/>
              <a:t>allergens</a:t>
            </a:r>
            <a:r>
              <a:rPr lang="en-US" sz="2400" dirty="0"/>
              <a:t> and </a:t>
            </a:r>
            <a:r>
              <a:rPr lang="en-US" sz="2400" b="1" dirty="0"/>
              <a:t>pollutants</a:t>
            </a:r>
            <a:r>
              <a:rPr lang="en-US" sz="2400" dirty="0"/>
              <a:t> that may trigger asthma.</a:t>
            </a:r>
          </a:p>
          <a:p>
            <a:r>
              <a:rPr lang="en-US" sz="2400" b="1" dirty="0"/>
              <a:t>Track</a:t>
            </a:r>
            <a:r>
              <a:rPr lang="en-US" sz="2400" dirty="0"/>
              <a:t> seasonal trends to prepare in </a:t>
            </a:r>
            <a:r>
              <a:rPr lang="en-US" sz="2400" b="1" dirty="0"/>
              <a:t>advance</a:t>
            </a:r>
            <a:r>
              <a:rPr lang="en-US" sz="2400" dirty="0"/>
              <a:t> for high-risk months.</a:t>
            </a:r>
          </a:p>
          <a:p>
            <a:r>
              <a:rPr lang="en-US" sz="2400" dirty="0"/>
              <a:t>Maintain </a:t>
            </a:r>
            <a:r>
              <a:rPr lang="en-US" sz="2400" b="1" dirty="0"/>
              <a:t>hydration</a:t>
            </a:r>
            <a:r>
              <a:rPr lang="en-US" sz="2400" dirty="0"/>
              <a:t> &amp; </a:t>
            </a:r>
            <a:r>
              <a:rPr lang="en-US" sz="2400" b="1" dirty="0"/>
              <a:t>humidity</a:t>
            </a:r>
            <a:r>
              <a:rPr lang="en-US" sz="2400" dirty="0"/>
              <a:t> </a:t>
            </a:r>
            <a:r>
              <a:rPr lang="en-US" sz="2400" b="1" dirty="0"/>
              <a:t>control</a:t>
            </a:r>
            <a:r>
              <a:rPr lang="en-US" sz="2400" dirty="0"/>
              <a:t> indoors to prevent airway irritation from dry or cold air.</a:t>
            </a:r>
          </a:p>
          <a:p>
            <a:r>
              <a:rPr lang="en-US" sz="2400" b="1" dirty="0"/>
              <a:t>Limit</a:t>
            </a:r>
            <a:r>
              <a:rPr lang="en-US" sz="2400" dirty="0"/>
              <a:t> outdoor exposure during peak </a:t>
            </a:r>
            <a:r>
              <a:rPr lang="en-US" sz="2400" b="1" dirty="0"/>
              <a:t>pollen</a:t>
            </a:r>
            <a:r>
              <a:rPr lang="en-US" sz="2400" dirty="0"/>
              <a:t> </a:t>
            </a:r>
            <a:r>
              <a:rPr lang="en-US" sz="2400" b="1" dirty="0"/>
              <a:t>seasons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FEF1E67-ED3E-83AE-0746-1724F897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99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AE21-492D-BE81-CE17-30222F20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3693CE-6204-DA30-1B7F-81B9B81FB800}"/>
              </a:ext>
            </a:extLst>
          </p:cNvPr>
          <p:cNvSpPr txBox="1">
            <a:spLocks/>
          </p:cNvSpPr>
          <p:nvPr/>
        </p:nvSpPr>
        <p:spPr>
          <a:xfrm>
            <a:off x="779856" y="158052"/>
            <a:ext cx="4189071" cy="2435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59873-F443-7B66-DFE4-33C55227CBC3}"/>
              </a:ext>
            </a:extLst>
          </p:cNvPr>
          <p:cNvSpPr txBox="1"/>
          <p:nvPr/>
        </p:nvSpPr>
        <p:spPr>
          <a:xfrm>
            <a:off x="698368" y="2036518"/>
            <a:ext cx="47533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There are noticeable peaks in severe asthma attacks around </a:t>
            </a:r>
            <a:r>
              <a:rPr lang="en-US" sz="2200" b="1" dirty="0"/>
              <a:t>3-4AM and 4-5PM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early morning attacks may be linked to </a:t>
            </a:r>
            <a:r>
              <a:rPr lang="en-US" sz="2200" b="1" dirty="0"/>
              <a:t>circadian rhythms</a:t>
            </a:r>
            <a:r>
              <a:rPr lang="en-US" sz="2200" dirty="0"/>
              <a:t>, and </a:t>
            </a:r>
            <a:r>
              <a:rPr lang="en-US" sz="2200" b="1" dirty="0"/>
              <a:t>nighttime airway constriction</a:t>
            </a:r>
            <a:r>
              <a:rPr lang="en-US" sz="2200" dirty="0"/>
              <a:t>, which can worsen asthma symptoms.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It could also be influenced by </a:t>
            </a:r>
            <a:r>
              <a:rPr lang="en-US" sz="2200" b="1" dirty="0"/>
              <a:t>disruptions</a:t>
            </a:r>
            <a:r>
              <a:rPr lang="en-US" sz="2200" dirty="0"/>
              <a:t> in my sleep schedule or an </a:t>
            </a:r>
            <a:r>
              <a:rPr lang="en-US" sz="2200" b="1" dirty="0"/>
              <a:t>irregular body clock</a:t>
            </a:r>
            <a:r>
              <a:rPr lang="en-US" sz="2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6262D-F5E3-1C72-DB27-BAAD45E16B3B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E8F56151-5138-6836-F14F-C32D318B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7" name="Content Placeholder 6" descr="A graph showing the time of a asthma&#10;&#10;AI-generated content may be incorrect.">
            <a:extLst>
              <a:ext uri="{FF2B5EF4-FFF2-40B4-BE49-F238E27FC236}">
                <a16:creationId xmlns:a16="http://schemas.microsoft.com/office/drawing/2014/main" id="{7BB15E0C-E068-9FA8-73C5-CF92BE760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16568" y="724828"/>
            <a:ext cx="6593295" cy="5134965"/>
          </a:xfrm>
        </p:spPr>
      </p:pic>
    </p:spTree>
    <p:extLst>
      <p:ext uri="{BB962C8B-B14F-4D97-AF65-F5344CB8AC3E}">
        <p14:creationId xmlns:p14="http://schemas.microsoft.com/office/powerpoint/2010/main" val="90148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8E094-D076-7607-DE8B-E9679F54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0D8506-BACB-2A66-D242-429E8DA8D956}"/>
              </a:ext>
            </a:extLst>
          </p:cNvPr>
          <p:cNvSpPr txBox="1">
            <a:spLocks/>
          </p:cNvSpPr>
          <p:nvPr/>
        </p:nvSpPr>
        <p:spPr>
          <a:xfrm>
            <a:off x="644993" y="479501"/>
            <a:ext cx="4189071" cy="155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7. When Do My Attacks Happen?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CF4897-268C-60B4-A48F-9A72671EE3F7}"/>
              </a:ext>
            </a:extLst>
          </p:cNvPr>
          <p:cNvSpPr txBox="1"/>
          <p:nvPr/>
        </p:nvSpPr>
        <p:spPr>
          <a:xfrm>
            <a:off x="209654" y="1837037"/>
            <a:ext cx="5275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highest number of severe asthma attacks occur on </a:t>
            </a:r>
            <a:r>
              <a:rPr lang="en-US" sz="2200" b="1" dirty="0"/>
              <a:t>Mondays</a:t>
            </a:r>
            <a:r>
              <a:rPr lang="en-US" sz="2200" dirty="0"/>
              <a:t> and </a:t>
            </a:r>
            <a:r>
              <a:rPr lang="en-US" sz="2200" b="1" dirty="0"/>
              <a:t>Sundays</a:t>
            </a:r>
            <a:r>
              <a:rPr lang="en-US" sz="2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Monday spikes could be linked to work or school </a:t>
            </a:r>
            <a:r>
              <a:rPr lang="en-US" sz="2200" b="1" dirty="0"/>
              <a:t>stress</a:t>
            </a:r>
            <a:r>
              <a:rPr lang="en-US" sz="2200" dirty="0"/>
              <a:t>, and Monday blues.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Sunday spikes may be influenced by </a:t>
            </a:r>
            <a:r>
              <a:rPr lang="en-US" sz="2200" b="1" dirty="0"/>
              <a:t>weekend activities</a:t>
            </a:r>
            <a:r>
              <a:rPr lang="en-US" sz="2200" dirty="0"/>
              <a:t>, or </a:t>
            </a:r>
            <a:r>
              <a:rPr lang="en-US" sz="2200" b="1" dirty="0"/>
              <a:t>disrupted sleep schedules </a:t>
            </a:r>
            <a:r>
              <a:rPr lang="en-US" sz="2200" dirty="0"/>
              <a:t>before the start of a new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Wednesday</a:t>
            </a:r>
            <a:r>
              <a:rPr lang="en-US" sz="2200" dirty="0"/>
              <a:t> and midweek days show lower attack rates, possibly due to more consistent routines, and less stress.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169BA-3988-952D-B4D0-1A3083AD360F}"/>
              </a:ext>
            </a:extLst>
          </p:cNvPr>
          <p:cNvSpPr txBox="1"/>
          <p:nvPr/>
        </p:nvSpPr>
        <p:spPr>
          <a:xfrm>
            <a:off x="9483523" y="6525442"/>
            <a:ext cx="2708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asthma-logs-dataset-2021-2024</a:t>
            </a:r>
          </a:p>
        </p:txBody>
      </p:sp>
      <p:pic>
        <p:nvPicPr>
          <p:cNvPr id="12" name="Picture 11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0A53B7-5266-C0EE-8C2E-1EF533C6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53" y="6176963"/>
            <a:ext cx="488870" cy="479284"/>
          </a:xfrm>
          <a:prstGeom prst="rect">
            <a:avLst/>
          </a:prstGeom>
        </p:spPr>
      </p:pic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3E895AA4-1EA4-1566-A7B0-1A78A1C5B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5517" y="732805"/>
            <a:ext cx="6590282" cy="5120142"/>
          </a:xfrm>
        </p:spPr>
      </p:pic>
    </p:spTree>
    <p:extLst>
      <p:ext uri="{BB962C8B-B14F-4D97-AF65-F5344CB8AC3E}">
        <p14:creationId xmlns:p14="http://schemas.microsoft.com/office/powerpoint/2010/main" val="2439663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09DA3-EEC9-B6D9-9484-12A76AFB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B8584-B28E-99AD-6AA3-3FBE1D164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CB0E77-B337-0969-5B74-6D945744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EB6340-071C-261A-8E94-6AD34A25A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022BE-C249-1C34-C4E0-2D1194DA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Key Question # 7 </a:t>
            </a:r>
            <a:r>
              <a:rPr lang="en-US" sz="4000" dirty="0"/>
              <a:t>- 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576B0-83A6-EF4B-8D39-5A3D93D2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64876-4F6C-9F5E-E9C8-C12768A8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30966"/>
            <a:ext cx="10168128" cy="3745997"/>
          </a:xfrm>
        </p:spPr>
        <p:txBody>
          <a:bodyPr>
            <a:normAutofit/>
          </a:bodyPr>
          <a:lstStyle/>
          <a:p>
            <a:r>
              <a:rPr lang="en-US" sz="2400" dirty="0"/>
              <a:t>Prioritize sufficient rest. Disrupted sleep can contribute to asthma exacerbations. </a:t>
            </a:r>
          </a:p>
          <a:p>
            <a:r>
              <a:rPr lang="en-US" sz="2400" dirty="0"/>
              <a:t>Aim for consistent bedtime and at least 7-9 hours of sleep per night to support better lung function and reduce nighttime attacks.</a:t>
            </a:r>
          </a:p>
          <a:p>
            <a:r>
              <a:rPr lang="en-US" sz="2400" dirty="0"/>
              <a:t>Maintain a consistent weekend routine – avoid drastic shifts in sleep, diet, or physical activity that could contribute to Sunday night disruptions.</a:t>
            </a:r>
          </a:p>
          <a:p>
            <a:r>
              <a:rPr lang="en-US" sz="2400" dirty="0"/>
              <a:t>If certain days have consistently higher attacks, consult with a Doctor about optimizing medication timing or preventive strategies.</a:t>
            </a:r>
            <a:endParaRPr lang="en-US" sz="2000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79DACBE-8AC2-4340-8821-3828373A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92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84152-518F-CB2D-775D-C10C3510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DF56207-28FE-6B8A-8ABF-8F872B45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B1807-2335-F5FF-A800-B5A6F7F7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D30F-E137-ACAD-D9B1-F9255DBE9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097" y="4629235"/>
            <a:ext cx="10236819" cy="148867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appreciate your time and attention throughout this presentation.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the full analysis, visualizations, and code check the link here:</a:t>
            </a:r>
          </a:p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https://abnersonocampo.github.io/comprehensive-asthma-analysis/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C0B2255-6E8C-8122-81F9-1AD7FAF1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819F147-E507-F3C3-00DE-60BDBC899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5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4BFD0-8C3A-64A1-E0B7-7712D76F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079397-CC7E-B9A8-034F-3919294A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BA9E5-CBF3-AE3F-919F-3EC1DE17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31" y="3117821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E21D72B-51B5-78D7-4CCB-6942830AA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479" y="1713488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68377FF2-764E-CB27-A4AA-202772662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50A71-42B1-86AD-F20B-ADEF643A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What is Asthma?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4644-2D1E-B10D-A153-F5A11FDD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Asthma</a:t>
            </a:r>
            <a:r>
              <a:rPr lang="en-US" dirty="0"/>
              <a:t> is a </a:t>
            </a:r>
            <a:r>
              <a:rPr lang="en-US" b="1" dirty="0"/>
              <a:t>chronic respiratory condition</a:t>
            </a:r>
            <a:r>
              <a:rPr lang="en-US" dirty="0"/>
              <a:t> that causes inflammation and narrowing of the airways, making breathing difficult. It is characterized by </a:t>
            </a:r>
            <a:r>
              <a:rPr lang="en-US" b="1" dirty="0"/>
              <a:t>wheezing, shortness of breath, chest tightness, and coughing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lived with asthma </a:t>
            </a:r>
            <a:r>
              <a:rPr lang="en-US" b="1" dirty="0"/>
              <a:t>my entire life</a:t>
            </a:r>
            <a:r>
              <a:rPr lang="en-US" dirty="0"/>
              <a:t>, experiencing firsthand the unpredictability of severe episodes. One day, I decided it was time to take control—</a:t>
            </a:r>
            <a:r>
              <a:rPr lang="en-US" b="1" dirty="0"/>
              <a:t>to finally analyze this chronic illness once and for all</a:t>
            </a:r>
            <a:r>
              <a:rPr lang="en-US" dirty="0"/>
              <a:t> and put my knowledge to good 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04268F6-5E4D-40C8-370C-01C251A9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8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B5C0A-D052-69B0-7689-2FDEA6C2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Why This Study Matters?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D968D-9CB4-F5D2-E0EF-543FB797F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33916"/>
            <a:ext cx="10168128" cy="4000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Asthma is not a one-size-fits-all condition. Triggers, severity, and patterns vary from person to person—what causes a severe attack in one individual may have no effect on another. This is why a </a:t>
            </a:r>
            <a:r>
              <a:rPr lang="en-US" sz="2400" b="1" dirty="0"/>
              <a:t>personalized, data-driven approach</a:t>
            </a:r>
            <a:r>
              <a:rPr lang="en-US" sz="2400" dirty="0"/>
              <a:t> is essential.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project goes </a:t>
            </a:r>
            <a:r>
              <a:rPr lang="en-US" sz="2400" b="1" dirty="0"/>
              <a:t>beyond analysis</a:t>
            </a:r>
            <a:r>
              <a:rPr lang="en-US" sz="2400" dirty="0"/>
              <a:t>—it’s a </a:t>
            </a:r>
            <a:r>
              <a:rPr lang="en-US" sz="2400" b="1" dirty="0"/>
              <a:t>personal journey</a:t>
            </a:r>
            <a:r>
              <a:rPr lang="en-US" sz="2400" dirty="0"/>
              <a:t> to uncover insights I’ve never explored before. From data collection to cleaning, exploration, and findings, this study transforms </a:t>
            </a:r>
            <a:r>
              <a:rPr lang="en-US" sz="2400" b="1" dirty="0"/>
              <a:t>asthma logs into actionable insights</a:t>
            </a:r>
            <a:r>
              <a:rPr lang="en-US" sz="2400" dirty="0"/>
              <a:t>. Not only does it enhance my asthma management, but it also shows how </a:t>
            </a:r>
            <a:r>
              <a:rPr lang="en-US" sz="2400" b="1" dirty="0"/>
              <a:t>data can empower individuals</a:t>
            </a:r>
            <a:r>
              <a:rPr lang="en-US" sz="2400" dirty="0"/>
              <a:t> to </a:t>
            </a:r>
            <a:r>
              <a:rPr lang="en-US" sz="2400" b="1" dirty="0"/>
              <a:t>take control of their health</a:t>
            </a:r>
            <a:r>
              <a:rPr lang="en-US" sz="2400" dirty="0"/>
              <a:t>.</a:t>
            </a:r>
          </a:p>
        </p:txBody>
      </p:sp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18C14D5C-0F42-EF4A-9FFC-E8A9BBAB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8AA670-3D4A-F290-D46B-07E243712ABB}"/>
              </a:ext>
            </a:extLst>
          </p:cNvPr>
          <p:cNvSpPr txBox="1">
            <a:spLocks/>
          </p:cNvSpPr>
          <p:nvPr/>
        </p:nvSpPr>
        <p:spPr>
          <a:xfrm>
            <a:off x="1011936" y="1897313"/>
            <a:ext cx="10168128" cy="30633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/>
              <a:t>Before diving into the data, I asked myself: What questions do I need to answer that will truly impact my life? Because as Data Analysts, our job isn’t just to create fancy charts—it’s to </a:t>
            </a:r>
            <a:r>
              <a:rPr lang="en-US" sz="3200" b="1"/>
              <a:t>uncover critical insights</a:t>
            </a:r>
            <a:r>
              <a:rPr lang="en-US" sz="3200"/>
              <a:t> that drive </a:t>
            </a:r>
            <a:r>
              <a:rPr lang="en-US" sz="3200" b="1"/>
              <a:t>real</a:t>
            </a:r>
            <a:r>
              <a:rPr lang="en-US" sz="3200"/>
              <a:t> </a:t>
            </a:r>
            <a:r>
              <a:rPr lang="en-US" sz="3200" b="1"/>
              <a:t>change</a:t>
            </a:r>
            <a:r>
              <a:rPr lang="en-US" sz="3200"/>
              <a:t> and </a:t>
            </a:r>
            <a:r>
              <a:rPr lang="en-US" sz="3200" b="1"/>
              <a:t>create</a:t>
            </a:r>
            <a:r>
              <a:rPr lang="en-US" sz="3200"/>
              <a:t> </a:t>
            </a:r>
            <a:r>
              <a:rPr lang="en-US" sz="3200" b="1"/>
              <a:t>impact</a:t>
            </a:r>
            <a:r>
              <a:rPr lang="en-US" sz="3200"/>
              <a:t>.</a:t>
            </a:r>
            <a:endParaRPr lang="en-US" sz="3200" dirty="0"/>
          </a:p>
        </p:txBody>
      </p:sp>
      <p:pic>
        <p:nvPicPr>
          <p:cNvPr id="3" name="Picture 2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0F8DF0A4-C4A7-7073-C165-4F254061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1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47B980-2A09-29C1-2873-D8CC005A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Key Questions We Aim to Answer: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7B1F68-C4E7-86CE-F764-B13D84750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6337304" cy="4992624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Long Do I Have Before My Breathing Becomes </a:t>
            </a:r>
            <a:r>
              <a:rPr lang="en-US" sz="2400" b="1" dirty="0"/>
              <a:t>Critical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</a:t>
            </a:r>
            <a:r>
              <a:rPr lang="en-US" sz="2400" b="1" dirty="0"/>
              <a:t>Factors</a:t>
            </a:r>
            <a:r>
              <a:rPr lang="en-US" sz="2400" dirty="0"/>
              <a:t> Cause Faster Escalation to Severe Breathing Difficulty?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Low Does My Oxygen Levels Drop </a:t>
            </a:r>
            <a:r>
              <a:rPr lang="en-US" sz="2400" b="1" dirty="0"/>
              <a:t>Before</a:t>
            </a:r>
            <a:r>
              <a:rPr lang="en-US" sz="2400" dirty="0"/>
              <a:t> Nebulization?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</a:t>
            </a:r>
            <a:r>
              <a:rPr lang="en-US" sz="2400" b="1" dirty="0"/>
              <a:t>Effective</a:t>
            </a:r>
            <a:r>
              <a:rPr lang="en-US" sz="2400" dirty="0"/>
              <a:t> Is Nebulization in Recovering Oxygen Levels?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Are My Major Key Asthma </a:t>
            </a:r>
            <a:r>
              <a:rPr lang="en-US" sz="2400" b="1" dirty="0"/>
              <a:t>Triggers</a:t>
            </a:r>
            <a:r>
              <a:rPr lang="en-US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My Asthma </a:t>
            </a:r>
            <a:r>
              <a:rPr lang="en-US" sz="2400" b="1" dirty="0"/>
              <a:t>Seasonal</a:t>
            </a:r>
            <a:r>
              <a:rPr lang="en-US" sz="2400" dirty="0"/>
              <a:t>? Do Certain Months Have More Attacks?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Do My Asthma Attacks Happen? </a:t>
            </a:r>
          </a:p>
        </p:txBody>
      </p:sp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8A14C4FF-F781-89EC-8FE7-8ED3C6DD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3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08F43-9D7D-61F6-4B92-5B738045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ABAD-C9F4-60C1-4F90-F40E728F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5712" y="4629235"/>
            <a:ext cx="9142288" cy="14886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will strive to provide actionable insights and impactful recommendations every step of the way, ensuring that the analysis helps shed light on practical steps for improving asthma care.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5C9DCB3-CF01-376D-6C7F-D75921A0A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004" y="945870"/>
            <a:ext cx="2277991" cy="2260192"/>
          </a:xfrm>
          <a:prstGeom prst="rect">
            <a:avLst/>
          </a:prstGeom>
        </p:spPr>
      </p:pic>
      <p:pic>
        <p:nvPicPr>
          <p:cNvPr id="6" name="Picture 5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3BDCC777-A837-D8D6-B234-E486ADE31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2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9EB8-7588-CEA7-F8D7-EF0A848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1. How Long Do I Have Before My Breathing Becomes Critical?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8AD775C-0509-BC01-B6F8-660DB8AAA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08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white u-shaped arrow in a circle&#10;&#10;AI-generated content may be incorrect.">
            <a:extLst>
              <a:ext uri="{FF2B5EF4-FFF2-40B4-BE49-F238E27FC236}">
                <a16:creationId xmlns:a16="http://schemas.microsoft.com/office/drawing/2014/main" id="{AFD75294-6B61-E601-D396-DA7296D3CB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7877" y="6176963"/>
            <a:ext cx="488870" cy="47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F45238-5FA7-C441-873E-B42F2CC80EB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1704</Words>
  <Application>Microsoft Macintosh PowerPoint</Application>
  <PresentationFormat>Widescreen</PresentationFormat>
  <Paragraphs>138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 Theme</vt:lpstr>
      <vt:lpstr>A Lifelong Asthma Case Study: Uncovering Triggers, Patterns, and Trends Through Data </vt:lpstr>
      <vt:lpstr>Data Sponsor: Firsthand Asthma Case Study</vt:lpstr>
      <vt:lpstr>Introduction</vt:lpstr>
      <vt:lpstr>What is Asthma?</vt:lpstr>
      <vt:lpstr>Why This Study Matters?</vt:lpstr>
      <vt:lpstr>PowerPoint Presentation</vt:lpstr>
      <vt:lpstr>Key Questions We Aim to Answer:</vt:lpstr>
      <vt:lpstr>Exploratory Data Analysis</vt:lpstr>
      <vt:lpstr>1. How Long Do I Have Before My Breathing Becomes Critical?</vt:lpstr>
      <vt:lpstr>Key Question # 1 - Recommendations</vt:lpstr>
      <vt:lpstr>2. What Factors Cause Faster Escalation to Severe Breathing Difficulty?</vt:lpstr>
      <vt:lpstr>2. What Factors Cause Faster Escalation to Severe Breathing Difficulty?</vt:lpstr>
      <vt:lpstr>Key Question # 2 - Recommendations</vt:lpstr>
      <vt:lpstr>PowerPoint Presentation</vt:lpstr>
      <vt:lpstr>Key Question # 3 - Recommendations</vt:lpstr>
      <vt:lpstr>4. How Effective Is Nebulization in Recovering Oxygen Levels? </vt:lpstr>
      <vt:lpstr>Key Question # 4 - Recommendations</vt:lpstr>
      <vt:lpstr>PowerPoint Presentation</vt:lpstr>
      <vt:lpstr>PowerPoint Presentation</vt:lpstr>
      <vt:lpstr>PowerPoint Presentation</vt:lpstr>
      <vt:lpstr>Key Question # 5 - Recommendations</vt:lpstr>
      <vt:lpstr>6. Is My Asthma Seasonal? Do Certain Months Have More Attacks? </vt:lpstr>
      <vt:lpstr>Key Question # 6 - Recommendations</vt:lpstr>
      <vt:lpstr>PowerPoint Presentation</vt:lpstr>
      <vt:lpstr>PowerPoint Presentation</vt:lpstr>
      <vt:lpstr>Key Question # 7 -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Abnerson Ocampo</dc:creator>
  <cp:lastModifiedBy>Abnerson Ocampo</cp:lastModifiedBy>
  <cp:revision>35</cp:revision>
  <dcterms:created xsi:type="dcterms:W3CDTF">2025-03-20T21:29:28Z</dcterms:created>
  <dcterms:modified xsi:type="dcterms:W3CDTF">2025-03-22T00:27:06Z</dcterms:modified>
</cp:coreProperties>
</file>