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Lst>
  <p:sldSz cy="5143500" cx="9144000"/>
  <p:notesSz cx="6858000" cy="9144000"/>
  <p:embeddedFontLst>
    <p:embeddedFont>
      <p:font typeface="Raleway"/>
      <p:regular r:id="rId60"/>
      <p:bold r:id="rId61"/>
      <p:italic r:id="rId62"/>
      <p:boldItalic r:id="rId63"/>
    </p:embeddedFont>
    <p:embeddedFont>
      <p:font typeface="Lato"/>
      <p:regular r:id="rId64"/>
      <p:bold r:id="rId65"/>
      <p:italic r:id="rId66"/>
      <p:boldItalic r:id="rId6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font" Target="fonts/Raleway-italic.fntdata"/><Relationship Id="rId61" Type="http://schemas.openxmlformats.org/officeDocument/2006/relationships/font" Target="fonts/Raleway-bold.fntdata"/><Relationship Id="rId20" Type="http://schemas.openxmlformats.org/officeDocument/2006/relationships/slide" Target="slides/slide15.xml"/><Relationship Id="rId64" Type="http://schemas.openxmlformats.org/officeDocument/2006/relationships/font" Target="fonts/Lato-regular.fntdata"/><Relationship Id="rId63" Type="http://schemas.openxmlformats.org/officeDocument/2006/relationships/font" Target="fonts/Raleway-boldItalic.fntdata"/><Relationship Id="rId22" Type="http://schemas.openxmlformats.org/officeDocument/2006/relationships/slide" Target="slides/slide17.xml"/><Relationship Id="rId66" Type="http://schemas.openxmlformats.org/officeDocument/2006/relationships/font" Target="fonts/Lato-italic.fntdata"/><Relationship Id="rId21" Type="http://schemas.openxmlformats.org/officeDocument/2006/relationships/slide" Target="slides/slide16.xml"/><Relationship Id="rId65" Type="http://schemas.openxmlformats.org/officeDocument/2006/relationships/font" Target="fonts/Lato-bold.fntdata"/><Relationship Id="rId24" Type="http://schemas.openxmlformats.org/officeDocument/2006/relationships/slide" Target="slides/slide19.xml"/><Relationship Id="rId23" Type="http://schemas.openxmlformats.org/officeDocument/2006/relationships/slide" Target="slides/slide18.xml"/><Relationship Id="rId67" Type="http://schemas.openxmlformats.org/officeDocument/2006/relationships/font" Target="fonts/Lato-boldItalic.fntdata"/><Relationship Id="rId60" Type="http://schemas.openxmlformats.org/officeDocument/2006/relationships/font" Target="fonts/Raleway-regular.fntdata"/><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9bccd5469b_0_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9bccd5469b_0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300">
                <a:solidFill>
                  <a:srgbClr val="2F5496"/>
                </a:solidFill>
                <a:highlight>
                  <a:srgbClr val="FFFFFF"/>
                </a:highlight>
              </a:rPr>
              <a:t>Instance Weighting Strategy </a:t>
            </a:r>
            <a:endParaRPr sz="1300">
              <a:solidFill>
                <a:srgbClr val="2F5496"/>
              </a:solidFill>
              <a:highlight>
                <a:srgbClr val="FFFFFF"/>
              </a:highlight>
            </a:endParaRPr>
          </a:p>
          <a:p>
            <a:pPr indent="-298450" lvl="0" marL="6858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Large number of labeled source and a limited number of target domain instances are available </a:t>
            </a:r>
            <a:endParaRPr sz="1200">
              <a:solidFill>
                <a:schemeClr val="dk1"/>
              </a:solidFill>
              <a:highlight>
                <a:srgbClr val="FFFFFF"/>
              </a:highlight>
            </a:endParaRPr>
          </a:p>
          <a:p>
            <a:pPr indent="-298450" lvl="0" marL="6858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Domains differ in only marginal distributions i.e. P</a:t>
            </a:r>
            <a:r>
              <a:rPr baseline="30000" lang="en" sz="1600">
                <a:solidFill>
                  <a:schemeClr val="dk1"/>
                </a:solidFill>
                <a:highlight>
                  <a:srgbClr val="FFFFFF"/>
                </a:highlight>
              </a:rPr>
              <a:t>s</a:t>
            </a:r>
            <a:r>
              <a:rPr lang="en" sz="1200">
                <a:solidFill>
                  <a:schemeClr val="dk1"/>
                </a:solidFill>
                <a:highlight>
                  <a:srgbClr val="FFFFFF"/>
                </a:highlight>
              </a:rPr>
              <a:t>(X) ¹ P</a:t>
            </a:r>
            <a:r>
              <a:rPr baseline="30000" lang="en" sz="1600">
                <a:solidFill>
                  <a:schemeClr val="dk1"/>
                </a:solidFill>
                <a:highlight>
                  <a:srgbClr val="FFFFFF"/>
                </a:highlight>
              </a:rPr>
              <a:t>t</a:t>
            </a:r>
            <a:r>
              <a:rPr lang="en" sz="1200">
                <a:solidFill>
                  <a:schemeClr val="dk1"/>
                </a:solidFill>
                <a:highlight>
                  <a:srgbClr val="FFFFFF"/>
                </a:highlight>
              </a:rPr>
              <a:t>(X) but P</a:t>
            </a:r>
            <a:r>
              <a:rPr baseline="30000" lang="en" sz="1600">
                <a:solidFill>
                  <a:schemeClr val="dk1"/>
                </a:solidFill>
                <a:highlight>
                  <a:srgbClr val="FFFFFF"/>
                </a:highlight>
              </a:rPr>
              <a:t>s</a:t>
            </a:r>
            <a:r>
              <a:rPr lang="en" sz="1200">
                <a:solidFill>
                  <a:schemeClr val="dk1"/>
                </a:solidFill>
                <a:highlight>
                  <a:srgbClr val="FFFFFF"/>
                </a:highlight>
              </a:rPr>
              <a:t>(Y|X) = P</a:t>
            </a:r>
            <a:r>
              <a:rPr baseline="30000" lang="en" sz="1600">
                <a:solidFill>
                  <a:schemeClr val="dk1"/>
                </a:solidFill>
                <a:highlight>
                  <a:srgbClr val="FFFFFF"/>
                </a:highlight>
              </a:rPr>
              <a:t>t</a:t>
            </a:r>
            <a:r>
              <a:rPr lang="en" sz="1200">
                <a:solidFill>
                  <a:schemeClr val="dk1"/>
                </a:solidFill>
                <a:highlight>
                  <a:srgbClr val="FFFFFF"/>
                </a:highlight>
              </a:rPr>
              <a:t>(Y|X) </a:t>
            </a:r>
            <a:endParaRPr sz="1200">
              <a:solidFill>
                <a:schemeClr val="dk1"/>
              </a:solidFill>
              <a:highlight>
                <a:srgbClr val="FFFFFF"/>
              </a:highlight>
            </a:endParaRPr>
          </a:p>
          <a:p>
            <a:pPr indent="-298450" lvl="0" marL="6858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Adapting the marginal distributions by assigning weights to the source instances in the loss function </a:t>
            </a:r>
            <a:endParaRPr sz="1200">
              <a:solidFill>
                <a:schemeClr val="dk1"/>
              </a:solidFill>
              <a:highlight>
                <a:srgbClr val="FFFFFF"/>
              </a:highlight>
            </a:endParaRPr>
          </a:p>
          <a:p>
            <a:pPr indent="-298450" lvl="0" marL="6858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Weighting strategy is based on the following equation and objective function: </a:t>
            </a:r>
            <a:endParaRPr sz="1200">
              <a:solidFill>
                <a:schemeClr val="dk1"/>
              </a:solidFill>
              <a:highlight>
                <a:srgbClr val="FFFFFF"/>
              </a:highlight>
            </a:endParaRPr>
          </a:p>
          <a:p>
            <a:pPr indent="0" lvl="0" marL="0" rtl="0" algn="l">
              <a:lnSpc>
                <a:spcPct val="115000"/>
              </a:lnSpc>
              <a:spcBef>
                <a:spcPts val="0"/>
              </a:spcBef>
              <a:spcAft>
                <a:spcPts val="0"/>
              </a:spcAft>
              <a:buNone/>
            </a:pPr>
            <a:r>
              <a:t/>
            </a:r>
            <a:endParaRPr sz="1200">
              <a:solidFill>
                <a:schemeClr val="dk1"/>
              </a:solidFill>
              <a:highlight>
                <a:srgbClr val="FFFFFF"/>
              </a:highlight>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9bccd5469b_0_2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9bccd5469b_0_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300">
                <a:solidFill>
                  <a:srgbClr val="2F5496"/>
                </a:solidFill>
                <a:highlight>
                  <a:srgbClr val="FFFFFF"/>
                </a:highlight>
              </a:rPr>
              <a:t>Instance Weighting Strategy </a:t>
            </a:r>
            <a:endParaRPr sz="1300">
              <a:solidFill>
                <a:srgbClr val="2F5496"/>
              </a:solidFill>
              <a:highlight>
                <a:srgbClr val="FFFFFF"/>
              </a:highlight>
            </a:endParaRPr>
          </a:p>
          <a:p>
            <a:pPr indent="-298450" lvl="0" marL="6858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Large number of labeled source and a limited number of target domain instances are available </a:t>
            </a:r>
            <a:endParaRPr sz="1200">
              <a:solidFill>
                <a:schemeClr val="dk1"/>
              </a:solidFill>
              <a:highlight>
                <a:srgbClr val="FFFFFF"/>
              </a:highlight>
            </a:endParaRPr>
          </a:p>
          <a:p>
            <a:pPr indent="-298450" lvl="0" marL="6858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Domains differ in only marginal distributions i.e. P</a:t>
            </a:r>
            <a:r>
              <a:rPr baseline="30000" lang="en" sz="1600">
                <a:solidFill>
                  <a:schemeClr val="dk1"/>
                </a:solidFill>
                <a:highlight>
                  <a:srgbClr val="FFFFFF"/>
                </a:highlight>
              </a:rPr>
              <a:t>s</a:t>
            </a:r>
            <a:r>
              <a:rPr lang="en" sz="1200">
                <a:solidFill>
                  <a:schemeClr val="dk1"/>
                </a:solidFill>
                <a:highlight>
                  <a:srgbClr val="FFFFFF"/>
                </a:highlight>
              </a:rPr>
              <a:t>(X) ¹ P</a:t>
            </a:r>
            <a:r>
              <a:rPr baseline="30000" lang="en" sz="1600">
                <a:solidFill>
                  <a:schemeClr val="dk1"/>
                </a:solidFill>
                <a:highlight>
                  <a:srgbClr val="FFFFFF"/>
                </a:highlight>
              </a:rPr>
              <a:t>t</a:t>
            </a:r>
            <a:r>
              <a:rPr lang="en" sz="1200">
                <a:solidFill>
                  <a:schemeClr val="dk1"/>
                </a:solidFill>
                <a:highlight>
                  <a:srgbClr val="FFFFFF"/>
                </a:highlight>
              </a:rPr>
              <a:t>(X) but P</a:t>
            </a:r>
            <a:r>
              <a:rPr baseline="30000" lang="en" sz="1600">
                <a:solidFill>
                  <a:schemeClr val="dk1"/>
                </a:solidFill>
                <a:highlight>
                  <a:srgbClr val="FFFFFF"/>
                </a:highlight>
              </a:rPr>
              <a:t>s</a:t>
            </a:r>
            <a:r>
              <a:rPr lang="en" sz="1200">
                <a:solidFill>
                  <a:schemeClr val="dk1"/>
                </a:solidFill>
                <a:highlight>
                  <a:srgbClr val="FFFFFF"/>
                </a:highlight>
              </a:rPr>
              <a:t>(Y|X) = P</a:t>
            </a:r>
            <a:r>
              <a:rPr baseline="30000" lang="en" sz="1600">
                <a:solidFill>
                  <a:schemeClr val="dk1"/>
                </a:solidFill>
                <a:highlight>
                  <a:srgbClr val="FFFFFF"/>
                </a:highlight>
              </a:rPr>
              <a:t>t</a:t>
            </a:r>
            <a:r>
              <a:rPr lang="en" sz="1200">
                <a:solidFill>
                  <a:schemeClr val="dk1"/>
                </a:solidFill>
                <a:highlight>
                  <a:srgbClr val="FFFFFF"/>
                </a:highlight>
              </a:rPr>
              <a:t>(Y|X) </a:t>
            </a:r>
            <a:endParaRPr sz="1200">
              <a:solidFill>
                <a:schemeClr val="dk1"/>
              </a:solidFill>
              <a:highlight>
                <a:srgbClr val="FFFFFF"/>
              </a:highlight>
            </a:endParaRPr>
          </a:p>
          <a:p>
            <a:pPr indent="-298450" lvl="0" marL="6858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Adapting the marginal distributions by assigning weights to the source instances in the loss function </a:t>
            </a:r>
            <a:endParaRPr sz="1200">
              <a:solidFill>
                <a:schemeClr val="dk1"/>
              </a:solidFill>
              <a:highlight>
                <a:srgbClr val="FFFFFF"/>
              </a:highlight>
            </a:endParaRPr>
          </a:p>
          <a:p>
            <a:pPr indent="-298450" lvl="0" marL="6858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Weighting strategy is based on the following equation and objective function: </a:t>
            </a:r>
            <a:endParaRPr sz="1200">
              <a:solidFill>
                <a:schemeClr val="dk1"/>
              </a:solidFill>
              <a:highlight>
                <a:srgbClr val="FFFFFF"/>
              </a:highlight>
            </a:endParaRPr>
          </a:p>
          <a:p>
            <a:pPr indent="0" lvl="0" marL="0" rtl="0" algn="l">
              <a:lnSpc>
                <a:spcPct val="115000"/>
              </a:lnSpc>
              <a:spcBef>
                <a:spcPts val="0"/>
              </a:spcBef>
              <a:spcAft>
                <a:spcPts val="0"/>
              </a:spcAft>
              <a:buNone/>
            </a:pPr>
            <a:r>
              <a:t/>
            </a:r>
            <a:endParaRPr sz="1200">
              <a:solidFill>
                <a:schemeClr val="dk1"/>
              </a:solidFill>
              <a:highlight>
                <a:srgbClr val="FFFFFF"/>
              </a:highlight>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9bccd5469b_0_3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9bccd5469b_0_3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300">
                <a:solidFill>
                  <a:srgbClr val="2F5496"/>
                </a:solidFill>
                <a:highlight>
                  <a:srgbClr val="FFFFFF"/>
                </a:highlight>
              </a:rPr>
              <a:t>Kernel Mean Matching</a:t>
            </a:r>
            <a:endParaRPr sz="1300">
              <a:solidFill>
                <a:srgbClr val="2F5496"/>
              </a:solidFill>
              <a:highlight>
                <a:srgbClr val="FFFFFF"/>
              </a:highlight>
            </a:endParaRPr>
          </a:p>
          <a:p>
            <a:pPr indent="-298450" lvl="0" marL="4572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Estimates </a:t>
            </a:r>
            <a:r>
              <a:rPr i="1" lang="en" sz="1200">
                <a:solidFill>
                  <a:schemeClr val="dk1"/>
                </a:solidFill>
                <a:highlight>
                  <a:srgbClr val="FFFFFF"/>
                </a:highlight>
                <a:latin typeface="Times New Roman"/>
                <a:ea typeface="Times New Roman"/>
                <a:cs typeface="Times New Roman"/>
                <a:sym typeface="Times New Roman"/>
              </a:rPr>
              <a:t>β</a:t>
            </a:r>
            <a:r>
              <a:rPr baseline="-25000" i="1" lang="en" sz="1600">
                <a:solidFill>
                  <a:schemeClr val="dk1"/>
                </a:solidFill>
                <a:highlight>
                  <a:srgbClr val="FFFFFF"/>
                </a:highlight>
                <a:latin typeface="Times New Roman"/>
                <a:ea typeface="Times New Roman"/>
                <a:cs typeface="Times New Roman"/>
                <a:sym typeface="Times New Roman"/>
              </a:rPr>
              <a:t>i</a:t>
            </a:r>
            <a:r>
              <a:rPr lang="en" sz="1200">
                <a:solidFill>
                  <a:schemeClr val="dk1"/>
                </a:solidFill>
                <a:highlight>
                  <a:srgbClr val="FFFFFF"/>
                </a:highlight>
              </a:rPr>
              <a:t>‘s by matching means between the source and target domain instances in a Reproducing Kernel Hilbert Space (RKHS).  </a:t>
            </a:r>
            <a:endParaRPr sz="1200">
              <a:solidFill>
                <a:schemeClr val="dk1"/>
              </a:solidFill>
              <a:highlight>
                <a:srgbClr val="FFFFFF"/>
              </a:highlight>
            </a:endParaRPr>
          </a:p>
          <a:p>
            <a:pPr indent="-298450" lvl="0" marL="457200" rtl="0" algn="l">
              <a:lnSpc>
                <a:spcPct val="115000"/>
              </a:lnSpc>
              <a:spcBef>
                <a:spcPts val="0"/>
              </a:spcBef>
              <a:spcAft>
                <a:spcPts val="0"/>
              </a:spcAft>
              <a:buClr>
                <a:schemeClr val="dk1"/>
              </a:buClr>
              <a:buSzPts val="1100"/>
              <a:buFont typeface="Arial"/>
              <a:buChar char="●"/>
            </a:pPr>
            <a:r>
              <a:rPr i="1" lang="en" sz="1000">
                <a:solidFill>
                  <a:schemeClr val="dk1"/>
                </a:solidFill>
                <a:highlight>
                  <a:srgbClr val="FFFFFF"/>
                </a:highlight>
                <a:latin typeface="Times New Roman"/>
                <a:ea typeface="Times New Roman"/>
                <a:cs typeface="Times New Roman"/>
                <a:sym typeface="Times New Roman"/>
              </a:rPr>
              <a:t>δ </a:t>
            </a:r>
            <a:r>
              <a:rPr lang="en" sz="1200">
                <a:solidFill>
                  <a:schemeClr val="dk1"/>
                </a:solidFill>
                <a:highlight>
                  <a:srgbClr val="FFFFFF"/>
                </a:highlight>
              </a:rPr>
              <a:t>is a small parameter, and </a:t>
            </a:r>
            <a:r>
              <a:rPr i="1" lang="en" sz="1000">
                <a:solidFill>
                  <a:schemeClr val="dk1"/>
                </a:solidFill>
                <a:highlight>
                  <a:srgbClr val="FFFFFF"/>
                </a:highlight>
                <a:latin typeface="Times New Roman"/>
                <a:ea typeface="Times New Roman"/>
                <a:cs typeface="Times New Roman"/>
                <a:sym typeface="Times New Roman"/>
              </a:rPr>
              <a:t>B </a:t>
            </a:r>
            <a:r>
              <a:rPr lang="en" sz="1200">
                <a:solidFill>
                  <a:schemeClr val="dk1"/>
                </a:solidFill>
                <a:highlight>
                  <a:srgbClr val="FFFFFF"/>
                </a:highlight>
              </a:rPr>
              <a:t>is a parameter for constraint </a:t>
            </a:r>
            <a:endParaRPr sz="1200">
              <a:solidFill>
                <a:schemeClr val="dk1"/>
              </a:solidFill>
              <a:highlight>
                <a:srgbClr val="FFFFFF"/>
              </a:highlight>
            </a:endParaRPr>
          </a:p>
          <a:p>
            <a:pPr indent="0" lvl="0" marL="0" rtl="0" algn="l">
              <a:lnSpc>
                <a:spcPct val="115000"/>
              </a:lnSpc>
              <a:spcBef>
                <a:spcPts val="0"/>
              </a:spcBef>
              <a:spcAft>
                <a:spcPts val="0"/>
              </a:spcAft>
              <a:buNone/>
            </a:pPr>
            <a:r>
              <a:t/>
            </a:r>
            <a:endParaRPr sz="1200">
              <a:solidFill>
                <a:schemeClr val="dk1"/>
              </a:solidFill>
              <a:highlight>
                <a:srgbClr val="FFFFFF"/>
              </a:highlight>
            </a:endParaRPr>
          </a:p>
          <a:p>
            <a:pPr indent="0" lvl="0" marL="0" rtl="0" algn="l">
              <a:lnSpc>
                <a:spcPct val="115000"/>
              </a:lnSpc>
              <a:spcBef>
                <a:spcPts val="0"/>
              </a:spcBef>
              <a:spcAft>
                <a:spcPts val="0"/>
              </a:spcAft>
              <a:buNone/>
            </a:pPr>
            <a:r>
              <a:t/>
            </a:r>
            <a:endParaRPr sz="1200">
              <a:solidFill>
                <a:schemeClr val="dk1"/>
              </a:solidFill>
              <a:highlight>
                <a:srgbClr val="FFFFFF"/>
              </a:highlight>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9bccd5469b_0_3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9bccd5469b_0_3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rgbClr val="1F3763"/>
                </a:solidFill>
                <a:highlight>
                  <a:srgbClr val="FFFFFF"/>
                </a:highlight>
              </a:rPr>
              <a:t>Kullback-Leibler Importance Estimation Procedure (KLIEP): Sugiyama et al. </a:t>
            </a:r>
            <a:endParaRPr sz="1200">
              <a:solidFill>
                <a:srgbClr val="1F3763"/>
              </a:solidFill>
              <a:highlight>
                <a:srgbClr val="FFFFFF"/>
              </a:highlight>
            </a:endParaRPr>
          </a:p>
          <a:p>
            <a:pPr indent="-298450" lvl="0" marL="6858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Depends on minimizing KL divergence </a:t>
            </a:r>
            <a:endParaRPr sz="1200">
              <a:solidFill>
                <a:schemeClr val="dk1"/>
              </a:solidFill>
              <a:highlight>
                <a:srgbClr val="FFFFFF"/>
              </a:highlight>
            </a:endParaRPr>
          </a:p>
          <a:p>
            <a:pPr indent="-298450" lvl="0" marL="6858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Incorporates built-in model selection procedure </a:t>
            </a:r>
            <a:endParaRPr sz="1200">
              <a:solidFill>
                <a:schemeClr val="dk1"/>
              </a:solidFill>
              <a:highlight>
                <a:srgbClr val="FFFFFF"/>
              </a:highlight>
            </a:endParaRPr>
          </a:p>
          <a:p>
            <a:pPr indent="0" lvl="0" marL="457200" rtl="0" algn="l">
              <a:lnSpc>
                <a:spcPct val="115000"/>
              </a:lnSpc>
              <a:spcBef>
                <a:spcPts val="0"/>
              </a:spcBef>
              <a:spcAft>
                <a:spcPts val="0"/>
              </a:spcAft>
              <a:buNone/>
            </a:pPr>
            <a:r>
              <a:t/>
            </a:r>
            <a:endParaRPr sz="1200">
              <a:solidFill>
                <a:srgbClr val="1F3763"/>
              </a:solidFill>
              <a:highlight>
                <a:srgbClr val="FFFFFF"/>
              </a:highlight>
            </a:endParaRPr>
          </a:p>
          <a:p>
            <a:pPr indent="0" lvl="0" marL="457200" rtl="0" algn="l">
              <a:lnSpc>
                <a:spcPct val="115000"/>
              </a:lnSpc>
              <a:spcBef>
                <a:spcPts val="0"/>
              </a:spcBef>
              <a:spcAft>
                <a:spcPts val="0"/>
              </a:spcAft>
              <a:buNone/>
            </a:pPr>
            <a:r>
              <a:t/>
            </a:r>
            <a:endParaRPr sz="1300">
              <a:solidFill>
                <a:srgbClr val="2F5496"/>
              </a:solidFill>
              <a:highlight>
                <a:srgbClr val="FFFFFF"/>
              </a:highlight>
            </a:endParaRPr>
          </a:p>
          <a:p>
            <a:pPr indent="0" lvl="0" marL="0" rtl="0" algn="l">
              <a:lnSpc>
                <a:spcPct val="115000"/>
              </a:lnSpc>
              <a:spcBef>
                <a:spcPts val="0"/>
              </a:spcBef>
              <a:spcAft>
                <a:spcPts val="0"/>
              </a:spcAft>
              <a:buNone/>
            </a:pPr>
            <a:r>
              <a:t/>
            </a:r>
            <a:endParaRPr sz="1200">
              <a:solidFill>
                <a:schemeClr val="dk1"/>
              </a:solidFill>
              <a:highlight>
                <a:srgbClr val="FFFFFF"/>
              </a:highlight>
            </a:endParaRPr>
          </a:p>
          <a:p>
            <a:pPr indent="0" lvl="0" marL="0" rtl="0" algn="l">
              <a:lnSpc>
                <a:spcPct val="115000"/>
              </a:lnSpc>
              <a:spcBef>
                <a:spcPts val="0"/>
              </a:spcBef>
              <a:spcAft>
                <a:spcPts val="0"/>
              </a:spcAft>
              <a:buNone/>
            </a:pPr>
            <a:r>
              <a:t/>
            </a:r>
            <a:endParaRPr sz="1200">
              <a:solidFill>
                <a:schemeClr val="dk1"/>
              </a:solidFill>
              <a:highlight>
                <a:srgbClr val="FFFFFF"/>
              </a:highlight>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9bccd5469b_0_3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9bccd5469b_0_3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rgbClr val="1F3763"/>
                </a:solidFill>
                <a:highlight>
                  <a:srgbClr val="FFFFFF"/>
                </a:highlight>
              </a:rPr>
              <a:t>2-Stage Weighting Framework for Multi-Source Domain Adaptation (2SW-MDA): Sun et al. </a:t>
            </a:r>
            <a:endParaRPr sz="1200">
              <a:solidFill>
                <a:srgbClr val="1F3763"/>
              </a:solidFill>
              <a:highlight>
                <a:srgbClr val="FFFFFF"/>
              </a:highlight>
            </a:endParaRPr>
          </a:p>
          <a:p>
            <a:pPr indent="-298450" lvl="0" marL="6858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Stage 1: Instance Weighting – similar to KMM </a:t>
            </a:r>
            <a:endParaRPr sz="1200">
              <a:solidFill>
                <a:schemeClr val="dk1"/>
              </a:solidFill>
              <a:highlight>
                <a:srgbClr val="FFFFFF"/>
              </a:highlight>
            </a:endParaRPr>
          </a:p>
          <a:p>
            <a:pPr indent="-298450" lvl="0" marL="6858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Stage 2: Domain Weighting – Weights are assigned to each domain for reducing conditional distribution difference based on smoothness assumption </a:t>
            </a:r>
            <a:endParaRPr sz="1200">
              <a:solidFill>
                <a:schemeClr val="dk1"/>
              </a:solidFill>
              <a:highlight>
                <a:srgbClr val="FFFFFF"/>
              </a:highlight>
            </a:endParaRPr>
          </a:p>
          <a:p>
            <a:pPr indent="-298450" lvl="0" marL="6858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Source domain instances are reweighted using instance weights and domain weights </a:t>
            </a:r>
            <a:endParaRPr sz="1200">
              <a:solidFill>
                <a:schemeClr val="dk1"/>
              </a:solidFill>
              <a:highlight>
                <a:srgbClr val="FFFFFF"/>
              </a:highlight>
            </a:endParaRPr>
          </a:p>
          <a:p>
            <a:pPr indent="-298450" lvl="0" marL="6858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Reweighted instances along with label target domain instances are used to train the classifier </a:t>
            </a:r>
            <a:endParaRPr sz="1200">
              <a:solidFill>
                <a:schemeClr val="dk1"/>
              </a:solidFill>
              <a:highlight>
                <a:srgbClr val="FFFFFF"/>
              </a:highlight>
            </a:endParaRPr>
          </a:p>
          <a:p>
            <a:pPr indent="0" lvl="0" marL="457200" rtl="0" algn="l">
              <a:lnSpc>
                <a:spcPct val="115000"/>
              </a:lnSpc>
              <a:spcBef>
                <a:spcPts val="0"/>
              </a:spcBef>
              <a:spcAft>
                <a:spcPts val="0"/>
              </a:spcAft>
              <a:buNone/>
            </a:pPr>
            <a:r>
              <a:t/>
            </a:r>
            <a:endParaRPr sz="1300">
              <a:solidFill>
                <a:srgbClr val="2F5496"/>
              </a:solidFill>
              <a:highlight>
                <a:srgbClr val="FFFFFF"/>
              </a:highlight>
            </a:endParaRPr>
          </a:p>
          <a:p>
            <a:pPr indent="0" lvl="0" marL="0" rtl="0" algn="l">
              <a:lnSpc>
                <a:spcPct val="115000"/>
              </a:lnSpc>
              <a:spcBef>
                <a:spcPts val="0"/>
              </a:spcBef>
              <a:spcAft>
                <a:spcPts val="0"/>
              </a:spcAft>
              <a:buNone/>
            </a:pPr>
            <a:r>
              <a:t/>
            </a:r>
            <a:endParaRPr sz="1200">
              <a:solidFill>
                <a:schemeClr val="dk1"/>
              </a:solidFill>
              <a:highlight>
                <a:srgbClr val="FFFFFF"/>
              </a:highlight>
            </a:endParaRPr>
          </a:p>
          <a:p>
            <a:pPr indent="0" lvl="0" marL="0" rtl="0" algn="l">
              <a:lnSpc>
                <a:spcPct val="115000"/>
              </a:lnSpc>
              <a:spcBef>
                <a:spcPts val="0"/>
              </a:spcBef>
              <a:spcAft>
                <a:spcPts val="0"/>
              </a:spcAft>
              <a:buNone/>
            </a:pPr>
            <a:r>
              <a:t/>
            </a:r>
            <a:endParaRPr sz="1200">
              <a:solidFill>
                <a:schemeClr val="dk1"/>
              </a:solidFill>
              <a:highlight>
                <a:srgbClr val="FFFFFF"/>
              </a:highlight>
            </a:endParaRPr>
          </a:p>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9bccd5469b_0_3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9bccd5469b_0_3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rgbClr val="1F3763"/>
                </a:solidFill>
                <a:highlight>
                  <a:srgbClr val="FFFFFF"/>
                </a:highlight>
              </a:rPr>
              <a:t>TrAdaBoost – Bosting for Transfer Learning: Dai et al. </a:t>
            </a:r>
            <a:endParaRPr sz="1200">
              <a:solidFill>
                <a:srgbClr val="1F3763"/>
              </a:solidFill>
              <a:highlight>
                <a:srgbClr val="FFFFFF"/>
              </a:highlight>
            </a:endParaRPr>
          </a:p>
          <a:p>
            <a:pPr indent="-298450" lvl="0" marL="6858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Adjust weights iteratively – extends AdaBoost to transfer learning scenario </a:t>
            </a:r>
            <a:endParaRPr sz="1200">
              <a:solidFill>
                <a:schemeClr val="dk1"/>
              </a:solidFill>
              <a:highlight>
                <a:srgbClr val="FFFFFF"/>
              </a:highlight>
            </a:endParaRPr>
          </a:p>
          <a:p>
            <a:pPr indent="-298450" lvl="0" marL="6858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Mechanism to decrease weights on instances that have negative effects on the target learner </a:t>
            </a:r>
            <a:endParaRPr sz="1200">
              <a:solidFill>
                <a:schemeClr val="dk1"/>
              </a:solidFill>
              <a:highlight>
                <a:srgbClr val="FFFFFF"/>
              </a:highlight>
            </a:endParaRPr>
          </a:p>
          <a:p>
            <a:pPr indent="-298450" lvl="0" marL="6858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The labeled source and target domains are combined to train the weak learner, but the weighting operations are different for the source-domain and the target-domain instances</a:t>
            </a:r>
            <a:endParaRPr sz="1200">
              <a:solidFill>
                <a:schemeClr val="dk1"/>
              </a:solidFill>
              <a:highlight>
                <a:srgbClr val="FFFFFF"/>
              </a:highlight>
            </a:endParaRPr>
          </a:p>
          <a:p>
            <a:pPr indent="-298450" lvl="0" marL="6858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Final classifier combines and ensembles half of newly minted weak classifier through voting scheme </a:t>
            </a:r>
            <a:endParaRPr sz="1200">
              <a:solidFill>
                <a:schemeClr val="dk1"/>
              </a:solidFill>
              <a:highlight>
                <a:srgbClr val="FFFFFF"/>
              </a:highlight>
            </a:endParaRPr>
          </a:p>
          <a:p>
            <a:pPr indent="-298450" lvl="0" marL="6858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Different weighting operations for source and target domains </a:t>
            </a:r>
            <a:endParaRPr sz="1200">
              <a:solidFill>
                <a:schemeClr val="dk1"/>
              </a:solidFill>
              <a:highlight>
                <a:srgbClr val="FFFFFF"/>
              </a:highlight>
            </a:endParaRPr>
          </a:p>
          <a:p>
            <a:pPr indent="0" lvl="0" marL="457200" rtl="0" algn="l">
              <a:lnSpc>
                <a:spcPct val="115000"/>
              </a:lnSpc>
              <a:spcBef>
                <a:spcPts val="0"/>
              </a:spcBef>
              <a:spcAft>
                <a:spcPts val="0"/>
              </a:spcAft>
              <a:buNone/>
            </a:pPr>
            <a:r>
              <a:t/>
            </a:r>
            <a:endParaRPr sz="1200">
              <a:solidFill>
                <a:srgbClr val="1F3763"/>
              </a:solidFill>
              <a:highlight>
                <a:srgbClr val="FFFFFF"/>
              </a:highlight>
            </a:endParaRPr>
          </a:p>
          <a:p>
            <a:pPr indent="0" lvl="0" marL="457200" rtl="0" algn="l">
              <a:lnSpc>
                <a:spcPct val="115000"/>
              </a:lnSpc>
              <a:spcBef>
                <a:spcPts val="0"/>
              </a:spcBef>
              <a:spcAft>
                <a:spcPts val="0"/>
              </a:spcAft>
              <a:buNone/>
            </a:pPr>
            <a:r>
              <a:t/>
            </a:r>
            <a:endParaRPr sz="1300">
              <a:solidFill>
                <a:srgbClr val="2F5496"/>
              </a:solidFill>
              <a:highlight>
                <a:srgbClr val="FFFFFF"/>
              </a:highlight>
            </a:endParaRPr>
          </a:p>
          <a:p>
            <a:pPr indent="0" lvl="0" marL="0" rtl="0" algn="l">
              <a:lnSpc>
                <a:spcPct val="115000"/>
              </a:lnSpc>
              <a:spcBef>
                <a:spcPts val="0"/>
              </a:spcBef>
              <a:spcAft>
                <a:spcPts val="0"/>
              </a:spcAft>
              <a:buNone/>
            </a:pPr>
            <a:r>
              <a:t/>
            </a:r>
            <a:endParaRPr sz="1200">
              <a:solidFill>
                <a:schemeClr val="dk1"/>
              </a:solidFill>
              <a:highlight>
                <a:srgbClr val="FFFFFF"/>
              </a:highlight>
            </a:endParaRPr>
          </a:p>
          <a:p>
            <a:pPr indent="0" lvl="0" marL="0" rtl="0" algn="l">
              <a:lnSpc>
                <a:spcPct val="115000"/>
              </a:lnSpc>
              <a:spcBef>
                <a:spcPts val="0"/>
              </a:spcBef>
              <a:spcAft>
                <a:spcPts val="0"/>
              </a:spcAft>
              <a:buNone/>
            </a:pPr>
            <a:r>
              <a:t/>
            </a:r>
            <a:endParaRPr sz="1200">
              <a:solidFill>
                <a:schemeClr val="dk1"/>
              </a:solidFill>
              <a:highlight>
                <a:srgbClr val="FFFFFF"/>
              </a:highlight>
            </a:endParaRPr>
          </a:p>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9bccd5469b_0_3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9bccd5469b_0_3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9bccd5469b_0_3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9bccd5469b_0_3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300">
                <a:solidFill>
                  <a:srgbClr val="2F5496"/>
                </a:solidFill>
                <a:highlight>
                  <a:srgbClr val="FFFFFF"/>
                </a:highlight>
              </a:rPr>
              <a:t>Feature Transformation Strategy </a:t>
            </a:r>
            <a:endParaRPr sz="1300">
              <a:solidFill>
                <a:srgbClr val="2F5496"/>
              </a:solidFill>
              <a:highlight>
                <a:srgbClr val="FFFFFF"/>
              </a:highlight>
            </a:endParaRPr>
          </a:p>
          <a:p>
            <a:pPr indent="-298450" lvl="0" marL="6858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Often adopted in feature-based approaches and consists of several operations </a:t>
            </a:r>
            <a:endParaRPr sz="1200">
              <a:solidFill>
                <a:schemeClr val="dk1"/>
              </a:solidFill>
              <a:highlight>
                <a:srgbClr val="FFFFFF"/>
              </a:highlight>
            </a:endParaRPr>
          </a:p>
          <a:p>
            <a:pPr indent="-298450" lvl="0" marL="6858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Example – cross domain text classification problem </a:t>
            </a:r>
            <a:endParaRPr sz="1200">
              <a:solidFill>
                <a:schemeClr val="dk1"/>
              </a:solidFill>
              <a:highlight>
                <a:srgbClr val="FFFFFF"/>
              </a:highlight>
            </a:endParaRPr>
          </a:p>
          <a:p>
            <a:pPr indent="-298450" lvl="0" marL="6858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Find latent features through transformation use them as bridge for knowledge transfer </a:t>
            </a:r>
            <a:endParaRPr sz="1200">
              <a:solidFill>
                <a:schemeClr val="dk1"/>
              </a:solidFill>
              <a:highlight>
                <a:srgbClr val="FFFFFF"/>
              </a:highlight>
            </a:endParaRPr>
          </a:p>
          <a:p>
            <a:pPr indent="-298450" lvl="0" marL="6858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Objective of constructing latent space include: </a:t>
            </a:r>
            <a:endParaRPr sz="1200">
              <a:solidFill>
                <a:schemeClr val="dk1"/>
              </a:solidFill>
              <a:highlight>
                <a:srgbClr val="FFFFFF"/>
              </a:highlight>
            </a:endParaRPr>
          </a:p>
          <a:p>
            <a:pPr indent="-298450" lvl="0" marL="11430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minimizing marginal and conditional distribution difference (</a:t>
            </a:r>
            <a:r>
              <a:rPr b="1" lang="en" sz="1200">
                <a:solidFill>
                  <a:schemeClr val="dk1"/>
                </a:solidFill>
                <a:highlight>
                  <a:srgbClr val="FFFFFF"/>
                </a:highlight>
              </a:rPr>
              <a:t>primary objective</a:t>
            </a:r>
            <a:r>
              <a:rPr lang="en" sz="1200">
                <a:solidFill>
                  <a:schemeClr val="dk1"/>
                </a:solidFill>
                <a:highlight>
                  <a:srgbClr val="FFFFFF"/>
                </a:highlight>
              </a:rPr>
              <a:t>), </a:t>
            </a:r>
            <a:endParaRPr sz="1200">
              <a:solidFill>
                <a:schemeClr val="dk1"/>
              </a:solidFill>
              <a:highlight>
                <a:srgbClr val="FFFFFF"/>
              </a:highlight>
            </a:endParaRPr>
          </a:p>
          <a:p>
            <a:pPr indent="-298450" lvl="0" marL="11430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preserving properties/potential structures of the data,  </a:t>
            </a:r>
            <a:endParaRPr sz="1200">
              <a:solidFill>
                <a:schemeClr val="dk1"/>
              </a:solidFill>
              <a:highlight>
                <a:srgbClr val="FFFFFF"/>
              </a:highlight>
            </a:endParaRPr>
          </a:p>
          <a:p>
            <a:pPr indent="-298450" lvl="0" marL="11430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finding correspondence between features </a:t>
            </a:r>
            <a:endParaRPr sz="1200">
              <a:solidFill>
                <a:schemeClr val="dk1"/>
              </a:solidFill>
              <a:highlight>
                <a:srgbClr val="FFFFFF"/>
              </a:highlight>
            </a:endParaRPr>
          </a:p>
          <a:p>
            <a:pPr indent="-298450" lvl="0" marL="6858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Three types of feature transformation: </a:t>
            </a:r>
            <a:endParaRPr sz="1200">
              <a:solidFill>
                <a:schemeClr val="dk1"/>
              </a:solidFill>
              <a:highlight>
                <a:srgbClr val="FFFFFF"/>
              </a:highlight>
            </a:endParaRPr>
          </a:p>
          <a:p>
            <a:pPr indent="-298450" lvl="0" marL="11430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Feature Augmentation </a:t>
            </a:r>
            <a:endParaRPr sz="1200">
              <a:solidFill>
                <a:schemeClr val="dk1"/>
              </a:solidFill>
              <a:highlight>
                <a:srgbClr val="FFFFFF"/>
              </a:highlight>
            </a:endParaRPr>
          </a:p>
          <a:p>
            <a:pPr indent="-298450" lvl="0" marL="16002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Feature Replication </a:t>
            </a:r>
            <a:endParaRPr sz="1200">
              <a:solidFill>
                <a:schemeClr val="dk1"/>
              </a:solidFill>
              <a:highlight>
                <a:srgbClr val="FFFFFF"/>
              </a:highlight>
            </a:endParaRPr>
          </a:p>
          <a:p>
            <a:pPr indent="-298450" lvl="0" marL="16002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Feature Stacking </a:t>
            </a:r>
            <a:endParaRPr sz="1200">
              <a:solidFill>
                <a:schemeClr val="dk1"/>
              </a:solidFill>
              <a:highlight>
                <a:srgbClr val="FFFFFF"/>
              </a:highlight>
            </a:endParaRPr>
          </a:p>
          <a:p>
            <a:pPr indent="-298450" lvl="0" marL="11430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Feature Reduction </a:t>
            </a:r>
            <a:endParaRPr sz="1200">
              <a:solidFill>
                <a:schemeClr val="dk1"/>
              </a:solidFill>
              <a:highlight>
                <a:srgbClr val="FFFFFF"/>
              </a:highlight>
            </a:endParaRPr>
          </a:p>
          <a:p>
            <a:pPr indent="-298450" lvl="0" marL="16002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Feature Mapping </a:t>
            </a:r>
            <a:endParaRPr sz="1200">
              <a:solidFill>
                <a:schemeClr val="dk1"/>
              </a:solidFill>
              <a:highlight>
                <a:srgbClr val="FFFFFF"/>
              </a:highlight>
            </a:endParaRPr>
          </a:p>
          <a:p>
            <a:pPr indent="-298450" lvl="0" marL="16002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Feature Clustering </a:t>
            </a:r>
            <a:endParaRPr sz="1200">
              <a:solidFill>
                <a:schemeClr val="dk1"/>
              </a:solidFill>
              <a:highlight>
                <a:srgbClr val="FFFFFF"/>
              </a:highlight>
            </a:endParaRPr>
          </a:p>
          <a:p>
            <a:pPr indent="-298450" lvl="0" marL="16002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Feature Selection </a:t>
            </a:r>
            <a:endParaRPr sz="1200">
              <a:solidFill>
                <a:schemeClr val="dk1"/>
              </a:solidFill>
              <a:highlight>
                <a:srgbClr val="FFFFFF"/>
              </a:highlight>
            </a:endParaRPr>
          </a:p>
          <a:p>
            <a:pPr indent="-298450" lvl="0" marL="16002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Feature Encoding </a:t>
            </a:r>
            <a:endParaRPr sz="1200">
              <a:solidFill>
                <a:schemeClr val="dk1"/>
              </a:solidFill>
              <a:highlight>
                <a:srgbClr val="FFFFFF"/>
              </a:highlight>
            </a:endParaRPr>
          </a:p>
          <a:p>
            <a:pPr indent="-298450" lvl="0" marL="11430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Feature Alignment </a:t>
            </a:r>
            <a:endParaRPr sz="1200">
              <a:solidFill>
                <a:schemeClr val="dk1"/>
              </a:solidFill>
              <a:highlight>
                <a:srgbClr val="FFFFFF"/>
              </a:highlight>
            </a:endParaRPr>
          </a:p>
          <a:p>
            <a:pPr indent="0" lvl="0" marL="0" rtl="0" algn="l">
              <a:lnSpc>
                <a:spcPct val="115000"/>
              </a:lnSpc>
              <a:spcBef>
                <a:spcPts val="0"/>
              </a:spcBef>
              <a:spcAft>
                <a:spcPts val="0"/>
              </a:spcAft>
              <a:buNone/>
            </a:pPr>
            <a:r>
              <a:t/>
            </a:r>
            <a:endParaRPr sz="1300">
              <a:solidFill>
                <a:srgbClr val="2F5496"/>
              </a:solidFill>
              <a:highlight>
                <a:srgbClr val="FFFFFF"/>
              </a:highlight>
            </a:endParaRPr>
          </a:p>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9bccd5469b_0_3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9bccd5469b_0_3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rgbClr val="1F3763"/>
                </a:solidFill>
                <a:highlight>
                  <a:srgbClr val="FFFFFF"/>
                </a:highlight>
              </a:rPr>
              <a:t>Distribution Difference Metric </a:t>
            </a:r>
            <a:endParaRPr sz="1200">
              <a:solidFill>
                <a:srgbClr val="1F3763"/>
              </a:solidFill>
              <a:highlight>
                <a:srgbClr val="FFFFFF"/>
              </a:highlight>
            </a:endParaRPr>
          </a:p>
          <a:p>
            <a:pPr indent="-304800" lvl="0" marL="457200" rtl="0" algn="l">
              <a:lnSpc>
                <a:spcPct val="115000"/>
              </a:lnSpc>
              <a:spcBef>
                <a:spcPts val="0"/>
              </a:spcBef>
              <a:spcAft>
                <a:spcPts val="0"/>
              </a:spcAft>
              <a:buClr>
                <a:schemeClr val="dk1"/>
              </a:buClr>
              <a:buSzPts val="1200"/>
              <a:buFont typeface="Verdana"/>
              <a:buChar char="○"/>
            </a:pPr>
            <a:r>
              <a:rPr lang="en" sz="1200">
                <a:solidFill>
                  <a:schemeClr val="dk1"/>
                </a:solidFill>
                <a:highlight>
                  <a:srgbClr val="FFFFFF"/>
                </a:highlight>
              </a:rPr>
              <a:t>How to measure distribution difference or similarity is an important issue - Commonly used metrics: </a:t>
            </a:r>
            <a:endParaRPr sz="1200">
              <a:solidFill>
                <a:schemeClr val="dk1"/>
              </a:solidFill>
              <a:highlight>
                <a:srgbClr val="FFFFFF"/>
              </a:highlight>
            </a:endParaRPr>
          </a:p>
          <a:p>
            <a:pPr indent="-298450" lvl="0" marL="11430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Maximum Mean Discrepancy (MMD): </a:t>
            </a:r>
            <a:r>
              <a:rPr b="1" lang="en" sz="1200">
                <a:solidFill>
                  <a:schemeClr val="dk1"/>
                </a:solidFill>
                <a:highlight>
                  <a:srgbClr val="FFFFFF"/>
                </a:highlight>
              </a:rPr>
              <a:t>Widely used in Transfer Learning</a:t>
            </a:r>
            <a:r>
              <a:rPr lang="en" sz="1200">
                <a:solidFill>
                  <a:schemeClr val="dk1"/>
                </a:solidFill>
                <a:highlight>
                  <a:srgbClr val="FFFFFF"/>
                </a:highlight>
              </a:rPr>
              <a:t> </a:t>
            </a:r>
            <a:endParaRPr sz="1200">
              <a:solidFill>
                <a:schemeClr val="dk1"/>
              </a:solidFill>
              <a:highlight>
                <a:srgbClr val="FFFFFF"/>
              </a:highlight>
            </a:endParaRPr>
          </a:p>
          <a:p>
            <a:pPr indent="-298450" lvl="0" marL="11430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Kullback-Leibler Divergence </a:t>
            </a:r>
            <a:endParaRPr sz="1200">
              <a:solidFill>
                <a:schemeClr val="dk1"/>
              </a:solidFill>
              <a:highlight>
                <a:srgbClr val="FFFFFF"/>
              </a:highlight>
            </a:endParaRPr>
          </a:p>
          <a:p>
            <a:pPr indent="-298450" lvl="0" marL="11430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Jensen-Shannon Divergence </a:t>
            </a:r>
            <a:endParaRPr sz="1200">
              <a:solidFill>
                <a:schemeClr val="dk1"/>
              </a:solidFill>
              <a:highlight>
                <a:srgbClr val="FFFFFF"/>
              </a:highlight>
            </a:endParaRPr>
          </a:p>
          <a:p>
            <a:pPr indent="-298450" lvl="0" marL="11430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Bregman Divergence </a:t>
            </a:r>
            <a:endParaRPr sz="1200">
              <a:solidFill>
                <a:schemeClr val="dk1"/>
              </a:solidFill>
              <a:highlight>
                <a:srgbClr val="FFFFFF"/>
              </a:highlight>
            </a:endParaRPr>
          </a:p>
          <a:p>
            <a:pPr indent="-298450" lvl="0" marL="11430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Hisbert-Schmidt Independence Criterion </a:t>
            </a:r>
            <a:endParaRPr sz="1200">
              <a:solidFill>
                <a:schemeClr val="dk1"/>
              </a:solidFill>
              <a:highlight>
                <a:srgbClr val="FFFFFF"/>
              </a:highlight>
            </a:endParaRPr>
          </a:p>
          <a:p>
            <a:pPr indent="-298450" lvl="0" marL="11430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Others: </a:t>
            </a:r>
            <a:endParaRPr sz="1200">
              <a:solidFill>
                <a:schemeClr val="dk1"/>
              </a:solidFill>
              <a:highlight>
                <a:srgbClr val="FFFFFF"/>
              </a:highlight>
            </a:endParaRPr>
          </a:p>
          <a:p>
            <a:pPr indent="-298450" lvl="0" marL="16002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Wasserstien Distance, Central Moment Discrepancy </a:t>
            </a:r>
            <a:endParaRPr sz="1200">
              <a:solidFill>
                <a:schemeClr val="dk1"/>
              </a:solidFill>
              <a:highlight>
                <a:srgbClr val="FFFFFF"/>
              </a:highlight>
            </a:endParaRPr>
          </a:p>
          <a:p>
            <a:pPr indent="-298450" lvl="0" marL="16002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Munti-Kernel Maximum Mean Discrepancy (MK-MMD) by Gretton et al. </a:t>
            </a:r>
            <a:endParaRPr sz="1200">
              <a:solidFill>
                <a:schemeClr val="dk1"/>
              </a:solidFill>
              <a:highlight>
                <a:srgbClr val="FFFFFF"/>
              </a:highlight>
            </a:endParaRPr>
          </a:p>
          <a:p>
            <a:pPr indent="-298450" lvl="0" marL="16002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Weighted version of MMD by Yan et al. - attempts to address class weight bias </a:t>
            </a:r>
            <a:endParaRPr sz="1200">
              <a:solidFill>
                <a:schemeClr val="dk1"/>
              </a:solidFill>
              <a:highlight>
                <a:srgbClr val="FFFFFF"/>
              </a:highlight>
            </a:endParaRPr>
          </a:p>
          <a:p>
            <a:pPr indent="0" lvl="0" marL="0" rtl="0" algn="l">
              <a:spcBef>
                <a:spcPts val="0"/>
              </a:spcBef>
              <a:spcAft>
                <a:spcPts val="0"/>
              </a:spcAft>
              <a:buNone/>
            </a:pPr>
            <a:r>
              <a:t/>
            </a:r>
            <a:endParaRPr sz="1300">
              <a:solidFill>
                <a:srgbClr val="2F5496"/>
              </a:solidFill>
              <a:highlight>
                <a:srgbClr val="FFFFFF"/>
              </a:highlight>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9bccd5469b_0_3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9bccd5469b_0_3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highlight>
                  <a:srgbClr val="FFFFFF"/>
                </a:highlight>
              </a:rPr>
              <a:t>Feature Augmentation</a:t>
            </a:r>
            <a:endParaRPr sz="1200">
              <a:solidFill>
                <a:schemeClr val="dk1"/>
              </a:solidFill>
              <a:highlight>
                <a:srgbClr val="FFFFFF"/>
              </a:highlight>
            </a:endParaRPr>
          </a:p>
          <a:p>
            <a:pPr indent="-298450" lvl="0" marL="6858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Widely used, particularly in symmetric feature-based approaches </a:t>
            </a:r>
            <a:endParaRPr sz="1200">
              <a:solidFill>
                <a:schemeClr val="dk1"/>
              </a:solidFill>
              <a:highlight>
                <a:srgbClr val="FFFFFF"/>
              </a:highlight>
            </a:endParaRPr>
          </a:p>
          <a:p>
            <a:pPr indent="-298450" lvl="0" marL="6858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Feature Replication: Feature Augmentation Method (FAM) by Daumé – a simple feature replication </a:t>
            </a:r>
            <a:endParaRPr sz="1200">
              <a:solidFill>
                <a:schemeClr val="dk1"/>
              </a:solidFill>
              <a:highlight>
                <a:srgbClr val="FFFFFF"/>
              </a:highlight>
            </a:endParaRPr>
          </a:p>
          <a:p>
            <a:pPr indent="-298450" lvl="0" marL="11430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Feature space augmented to three times its size – general features, source-specific features, target-specific features </a:t>
            </a:r>
            <a:endParaRPr sz="1200">
              <a:solidFill>
                <a:schemeClr val="dk1"/>
              </a:solidFill>
              <a:highlight>
                <a:srgbClr val="FFFFFF"/>
              </a:highlight>
            </a:endParaRPr>
          </a:p>
          <a:p>
            <a:pPr indent="-298450" lvl="0" marL="11430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For transformed source-domain, target-specific features are set to Zero &amp; vice-versa</a:t>
            </a:r>
            <a:endParaRPr sz="1200">
              <a:solidFill>
                <a:schemeClr val="dk1"/>
              </a:solidFill>
              <a:highlight>
                <a:srgbClr val="FFFFFF"/>
              </a:highlight>
            </a:endParaRPr>
          </a:p>
          <a:p>
            <a:pPr indent="-298450" lvl="0" marL="11430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Final classifier is trained on transformed labeled instances </a:t>
            </a:r>
            <a:endParaRPr sz="1200">
              <a:solidFill>
                <a:schemeClr val="dk1"/>
              </a:solidFill>
              <a:highlight>
                <a:srgbClr val="FFFFFF"/>
              </a:highlight>
            </a:endParaRPr>
          </a:p>
          <a:p>
            <a:pPr indent="-298450" lvl="0" marL="11430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Generalizes well to multi-source scenarios thought at the cost of redundancy </a:t>
            </a:r>
            <a:endParaRPr sz="1200">
              <a:solidFill>
                <a:schemeClr val="dk1"/>
              </a:solidFill>
              <a:highlight>
                <a:srgbClr val="FFFFFF"/>
              </a:highlight>
            </a:endParaRPr>
          </a:p>
          <a:p>
            <a:pPr indent="-298450" lvl="0" marL="11430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Utilizes unlabeled instances to further facilitate the knowledge transfer </a:t>
            </a:r>
            <a:endParaRPr sz="1200">
              <a:solidFill>
                <a:schemeClr val="dk1"/>
              </a:solidFill>
              <a:highlight>
                <a:srgbClr val="FFFFFF"/>
              </a:highlight>
            </a:endParaRPr>
          </a:p>
          <a:p>
            <a:pPr indent="-298450" lvl="0" marL="6858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Feature Stacking: FAM may not work well with Heterogenous TL tasks </a:t>
            </a:r>
            <a:endParaRPr sz="1200">
              <a:solidFill>
                <a:schemeClr val="dk1"/>
              </a:solidFill>
              <a:highlight>
                <a:srgbClr val="FFFFFF"/>
              </a:highlight>
            </a:endParaRPr>
          </a:p>
          <a:p>
            <a:pPr indent="-298450" lvl="0" marL="11430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Padding zero vectors and directly replicating features as in FAM less is less effective when source and target domains have different feature representations </a:t>
            </a:r>
            <a:endParaRPr sz="1200">
              <a:solidFill>
                <a:schemeClr val="dk1"/>
              </a:solidFill>
              <a:highlight>
                <a:srgbClr val="FFFFFF"/>
              </a:highlight>
            </a:endParaRPr>
          </a:p>
          <a:p>
            <a:pPr indent="-298450" lvl="0" marL="11430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Heterogenous Feature Augmentation (HFA) by Li et al. maps original features into a common features space and then performs a feature stacking operation</a:t>
            </a:r>
            <a:endParaRPr sz="1200">
              <a:solidFill>
                <a:schemeClr val="dk1"/>
              </a:solidFill>
              <a:highlight>
                <a:srgbClr val="FFFFFF"/>
              </a:highlight>
            </a:endParaRPr>
          </a:p>
          <a:p>
            <a:pPr indent="-304800" lvl="0" marL="1143000" rtl="0" algn="l">
              <a:lnSpc>
                <a:spcPct val="115000"/>
              </a:lnSpc>
              <a:spcBef>
                <a:spcPts val="0"/>
              </a:spcBef>
              <a:spcAft>
                <a:spcPts val="0"/>
              </a:spcAft>
              <a:buClr>
                <a:schemeClr val="dk1"/>
              </a:buClr>
              <a:buSzPts val="1200"/>
              <a:buFont typeface="Verdana"/>
              <a:buChar char="○"/>
            </a:pPr>
            <a:r>
              <a:t/>
            </a:r>
            <a:endParaRPr sz="1200">
              <a:solidFill>
                <a:schemeClr val="dk1"/>
              </a:solidFill>
              <a:highlight>
                <a:srgbClr val="FFFFFF"/>
              </a:highlight>
            </a:endParaRPr>
          </a:p>
          <a:p>
            <a:pPr indent="0" lvl="0" marL="0" rtl="0" algn="l">
              <a:spcBef>
                <a:spcPts val="0"/>
              </a:spcBef>
              <a:spcAft>
                <a:spcPts val="0"/>
              </a:spcAft>
              <a:buNone/>
            </a:pPr>
            <a:r>
              <a:t/>
            </a:r>
            <a:endParaRPr sz="1200">
              <a:solidFill>
                <a:srgbClr val="1F3763"/>
              </a:solidFill>
              <a:highlight>
                <a:srgbClr val="FFFFFF"/>
              </a:highlight>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9bccd5469b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9bccd5469b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300">
                <a:solidFill>
                  <a:srgbClr val="2F5496"/>
                </a:solidFill>
                <a:highlight>
                  <a:srgbClr val="FFFFFF"/>
                </a:highlight>
              </a:rPr>
              <a:t>Negative Transfer </a:t>
            </a:r>
            <a:endParaRPr sz="1300">
              <a:solidFill>
                <a:srgbClr val="2F5496"/>
              </a:solidFill>
              <a:highlight>
                <a:srgbClr val="FFFFFF"/>
              </a:highlight>
            </a:endParaRPr>
          </a:p>
          <a:p>
            <a:pPr indent="-298450" lvl="0" marL="6858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Transfer learning (TL) doesn’t always bring positive impact on new tasks </a:t>
            </a:r>
            <a:endParaRPr sz="1200">
              <a:solidFill>
                <a:schemeClr val="dk1"/>
              </a:solidFill>
              <a:highlight>
                <a:srgbClr val="FFFFFF"/>
              </a:highlight>
            </a:endParaRPr>
          </a:p>
          <a:p>
            <a:pPr indent="-298450" lvl="0" marL="11430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Learning to ride bicycle cannot help us learn piano faster </a:t>
            </a:r>
            <a:endParaRPr sz="1200">
              <a:solidFill>
                <a:schemeClr val="dk1"/>
              </a:solidFill>
              <a:highlight>
                <a:srgbClr val="FFFFFF"/>
              </a:highlight>
            </a:endParaRPr>
          </a:p>
          <a:p>
            <a:pPr indent="-298450" lvl="0" marL="6858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Negative Transfer depend on relevance between source and target domains and the learner’s capacity to find the transferable and beneficial parts of the knowledge across the domains </a:t>
            </a:r>
            <a:endParaRPr sz="1200">
              <a:solidFill>
                <a:schemeClr val="dk1"/>
              </a:solidFill>
              <a:highlight>
                <a:srgbClr val="FFFFFF"/>
              </a:highlight>
            </a:endParaRPr>
          </a:p>
          <a:p>
            <a:pPr indent="-298450" lvl="0" marL="11430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Learning Spanish can make it difficult to learn French though the languages share a lot in common, as previous learning interferes with learning word formation, usage, pronunciation, etc. in French. </a:t>
            </a:r>
            <a:endParaRPr sz="1200">
              <a:solidFill>
                <a:schemeClr val="dk1"/>
              </a:solidFill>
              <a:highlight>
                <a:srgbClr val="FFFFFF"/>
              </a:highlight>
            </a:endParaRPr>
          </a:p>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9bccd5469b_0_4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9bccd5469b_0_4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highlight>
                  <a:srgbClr val="FFFFFF"/>
                </a:highlight>
              </a:rPr>
              <a:t>Feature Mapping</a:t>
            </a:r>
            <a:endParaRPr sz="1200">
              <a:solidFill>
                <a:schemeClr val="dk1"/>
              </a:solidFill>
              <a:highlight>
                <a:srgbClr val="FFFFFF"/>
              </a:highlight>
            </a:endParaRPr>
          </a:p>
          <a:p>
            <a:pPr indent="-298450" lvl="0" marL="6858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In traditional ML, there are many feasible mapping methods of feature extraction like PCA, Kernel PCA, etc. </a:t>
            </a:r>
            <a:endParaRPr sz="1200">
              <a:solidFill>
                <a:schemeClr val="dk1"/>
              </a:solidFill>
              <a:highlight>
                <a:srgbClr val="FFFFFF"/>
              </a:highlight>
            </a:endParaRPr>
          </a:p>
          <a:p>
            <a:pPr indent="-298450" lvl="0" marL="11430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Focus on data variance </a:t>
            </a:r>
            <a:endParaRPr sz="1200">
              <a:solidFill>
                <a:schemeClr val="dk1"/>
              </a:solidFill>
              <a:highlight>
                <a:srgbClr val="FFFFFF"/>
              </a:highlight>
            </a:endParaRPr>
          </a:p>
          <a:p>
            <a:pPr indent="-298450" lvl="0" marL="11430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Not on distribution difference </a:t>
            </a:r>
            <a:endParaRPr sz="1200">
              <a:solidFill>
                <a:schemeClr val="dk1"/>
              </a:solidFill>
              <a:highlight>
                <a:srgbClr val="FFFFFF"/>
              </a:highlight>
            </a:endParaRPr>
          </a:p>
          <a:p>
            <a:pPr indent="-298450" lvl="0" marL="6858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A simple objective function can be used to find mapping for feature extraction when there is little difference in conditional distribution</a:t>
            </a:r>
            <a:endParaRPr sz="1200">
              <a:solidFill>
                <a:schemeClr val="dk1"/>
              </a:solidFill>
              <a:highlight>
                <a:srgbClr val="FFFFFF"/>
              </a:highlight>
            </a:endParaRPr>
          </a:p>
          <a:p>
            <a:pPr indent="-298450" lvl="0" marL="6858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Finding explicit formulation of </a:t>
            </a:r>
            <a:r>
              <a:rPr lang="en" sz="1000">
                <a:solidFill>
                  <a:schemeClr val="dk1"/>
                </a:solidFill>
                <a:highlight>
                  <a:srgbClr val="FFFFFF"/>
                </a:highlight>
                <a:latin typeface="Times New Roman"/>
                <a:ea typeface="Times New Roman"/>
                <a:cs typeface="Times New Roman"/>
                <a:sym typeface="Times New Roman"/>
              </a:rPr>
              <a:t>Φ(</a:t>
            </a:r>
            <a:r>
              <a:rPr lang="en" sz="1000">
                <a:solidFill>
                  <a:schemeClr val="dk1"/>
                </a:solidFill>
                <a:highlight>
                  <a:srgbClr val="FFFFFF"/>
                </a:highlight>
              </a:rPr>
              <a:t>·</a:t>
            </a:r>
            <a:r>
              <a:rPr lang="en" sz="1000">
                <a:solidFill>
                  <a:schemeClr val="dk1"/>
                </a:solidFill>
                <a:highlight>
                  <a:srgbClr val="FFFFFF"/>
                </a:highlight>
                <a:latin typeface="Times New Roman"/>
                <a:ea typeface="Times New Roman"/>
                <a:cs typeface="Times New Roman"/>
                <a:sym typeface="Times New Roman"/>
              </a:rPr>
              <a:t>)</a:t>
            </a:r>
            <a:r>
              <a:rPr lang="en" sz="1200">
                <a:solidFill>
                  <a:schemeClr val="dk1"/>
                </a:solidFill>
                <a:highlight>
                  <a:srgbClr val="FFFFFF"/>
                </a:highlight>
              </a:rPr>
              <a:t> is non-trivial – we need to minimize the numerator (Distance) while maximizing the denominator (Variance) </a:t>
            </a:r>
            <a:endParaRPr sz="1200">
              <a:solidFill>
                <a:schemeClr val="dk1"/>
              </a:solidFill>
              <a:highlight>
                <a:srgbClr val="FFFFFF"/>
              </a:highlight>
            </a:endParaRPr>
          </a:p>
          <a:p>
            <a:pPr indent="-298450" lvl="0" marL="6858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One way to deal with this challenge is to first optimize the objective of the numerator and then realize the objective of the denominator. Three main pathways to deal with problem: </a:t>
            </a:r>
            <a:endParaRPr sz="1200">
              <a:solidFill>
                <a:schemeClr val="dk1"/>
              </a:solidFill>
              <a:highlight>
                <a:srgbClr val="FFFFFF"/>
              </a:highlight>
            </a:endParaRPr>
          </a:p>
          <a:p>
            <a:pPr indent="-298450" lvl="0" marL="11430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Mapping Learning + Feature Extraction </a:t>
            </a:r>
            <a:endParaRPr sz="1200">
              <a:solidFill>
                <a:schemeClr val="dk1"/>
              </a:solidFill>
              <a:highlight>
                <a:srgbClr val="FFFFFF"/>
              </a:highlight>
            </a:endParaRPr>
          </a:p>
          <a:p>
            <a:pPr indent="-298450" lvl="0" marL="16002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Find high-dimensional feature space by solving kernel matrix or a learning transformation matrix, and  </a:t>
            </a:r>
            <a:endParaRPr sz="1200">
              <a:solidFill>
                <a:schemeClr val="dk1"/>
              </a:solidFill>
              <a:highlight>
                <a:srgbClr val="FFFFFF"/>
              </a:highlight>
            </a:endParaRPr>
          </a:p>
          <a:p>
            <a:pPr indent="-298450" lvl="0" marL="16002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Then use PCA, etc. to form low-dimensional representation </a:t>
            </a:r>
            <a:endParaRPr sz="1200">
              <a:solidFill>
                <a:schemeClr val="dk1"/>
              </a:solidFill>
              <a:highlight>
                <a:srgbClr val="FFFFFF"/>
              </a:highlight>
            </a:endParaRPr>
          </a:p>
          <a:p>
            <a:pPr indent="-298450" lvl="0" marL="11430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Mapping Construction + Mapping Learning </a:t>
            </a:r>
            <a:endParaRPr sz="1200">
              <a:solidFill>
                <a:schemeClr val="dk1"/>
              </a:solidFill>
              <a:highlight>
                <a:srgbClr val="FFFFFF"/>
              </a:highlight>
            </a:endParaRPr>
          </a:p>
          <a:p>
            <a:pPr indent="-298450" lvl="0" marL="16002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Find high-dimensional feature space by solving kernel matrix learning problem  </a:t>
            </a:r>
            <a:endParaRPr sz="1200">
              <a:solidFill>
                <a:schemeClr val="dk1"/>
              </a:solidFill>
              <a:highlight>
                <a:srgbClr val="FFFFFF"/>
              </a:highlight>
            </a:endParaRPr>
          </a:p>
          <a:p>
            <a:pPr indent="-298450" lvl="0" marL="16002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Then learn transformation matrix to form low-dimensional representation </a:t>
            </a:r>
            <a:endParaRPr sz="1200">
              <a:solidFill>
                <a:schemeClr val="dk1"/>
              </a:solidFill>
              <a:highlight>
                <a:srgbClr val="FFFFFF"/>
              </a:highlight>
            </a:endParaRPr>
          </a:p>
          <a:p>
            <a:pPr indent="-298450" lvl="0" marL="11430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Direct Low-dimensional Mapping Learning </a:t>
            </a:r>
            <a:endParaRPr sz="1200">
              <a:solidFill>
                <a:schemeClr val="dk1"/>
              </a:solidFill>
              <a:highlight>
                <a:srgbClr val="FFFFFF"/>
              </a:highlight>
            </a:endParaRPr>
          </a:p>
          <a:p>
            <a:pPr indent="-298450" lvl="0" marL="16002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Usually difficult to directly find low-dimensional mapping. However, it is solvable in certain conditions – e.g. when mapping is restricted to linear. </a:t>
            </a:r>
            <a:endParaRPr sz="1200">
              <a:solidFill>
                <a:schemeClr val="dk1"/>
              </a:solidFill>
              <a:highlight>
                <a:srgbClr val="FFFFFF"/>
              </a:highlight>
            </a:endParaRPr>
          </a:p>
          <a:p>
            <a:pPr indent="0" lvl="0" marL="457200" rtl="0" algn="l">
              <a:lnSpc>
                <a:spcPct val="115000"/>
              </a:lnSpc>
              <a:spcBef>
                <a:spcPts val="0"/>
              </a:spcBef>
              <a:spcAft>
                <a:spcPts val="0"/>
              </a:spcAft>
              <a:buNone/>
            </a:pPr>
            <a:r>
              <a:t/>
            </a:r>
            <a:endParaRPr sz="1200">
              <a:solidFill>
                <a:schemeClr val="dk1"/>
              </a:solidFill>
              <a:highlight>
                <a:srgbClr val="FFFFFF"/>
              </a:highlight>
            </a:endParaRPr>
          </a:p>
          <a:p>
            <a:pPr indent="0" lvl="0" marL="0" rtl="0" algn="l">
              <a:spcBef>
                <a:spcPts val="0"/>
              </a:spcBef>
              <a:spcAft>
                <a:spcPts val="0"/>
              </a:spcAft>
              <a:buNone/>
            </a:pPr>
            <a:r>
              <a:t/>
            </a:r>
            <a:endParaRPr sz="1200">
              <a:solidFill>
                <a:schemeClr val="dk1"/>
              </a:solidFill>
              <a:highlight>
                <a:srgbClr val="FFFFFF"/>
              </a:highlight>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9bccd5469b_0_4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9bccd5469b_0_4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highlight>
                  <a:srgbClr val="FFFFFF"/>
                </a:highlight>
              </a:rPr>
              <a:t>Feature Mapping</a:t>
            </a:r>
            <a:endParaRPr sz="1200">
              <a:solidFill>
                <a:schemeClr val="dk1"/>
              </a:solidFill>
              <a:highlight>
                <a:srgbClr val="FFFFFF"/>
              </a:highlight>
            </a:endParaRPr>
          </a:p>
          <a:p>
            <a:pPr indent="-298450" lvl="0" marL="6858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In traditional ML, there are many feasible mapping methods of feature extraction like PCA, Kernel PCA, etc. </a:t>
            </a:r>
            <a:endParaRPr sz="1200">
              <a:solidFill>
                <a:schemeClr val="dk1"/>
              </a:solidFill>
              <a:highlight>
                <a:srgbClr val="FFFFFF"/>
              </a:highlight>
            </a:endParaRPr>
          </a:p>
          <a:p>
            <a:pPr indent="-298450" lvl="0" marL="11430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Focus on data variance </a:t>
            </a:r>
            <a:endParaRPr sz="1200">
              <a:solidFill>
                <a:schemeClr val="dk1"/>
              </a:solidFill>
              <a:highlight>
                <a:srgbClr val="FFFFFF"/>
              </a:highlight>
            </a:endParaRPr>
          </a:p>
          <a:p>
            <a:pPr indent="-298450" lvl="0" marL="11430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Not on distribution difference </a:t>
            </a:r>
            <a:endParaRPr sz="1200">
              <a:solidFill>
                <a:schemeClr val="dk1"/>
              </a:solidFill>
              <a:highlight>
                <a:srgbClr val="FFFFFF"/>
              </a:highlight>
            </a:endParaRPr>
          </a:p>
          <a:p>
            <a:pPr indent="-298450" lvl="0" marL="6858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A simple objective function can be used to find mapping for feature extraction when there is little difference in conditional distribution</a:t>
            </a:r>
            <a:endParaRPr sz="1200">
              <a:solidFill>
                <a:schemeClr val="dk1"/>
              </a:solidFill>
              <a:highlight>
                <a:srgbClr val="FFFFFF"/>
              </a:highlight>
            </a:endParaRPr>
          </a:p>
          <a:p>
            <a:pPr indent="-298450" lvl="0" marL="6858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Finding explicit formulation of </a:t>
            </a:r>
            <a:r>
              <a:rPr lang="en" sz="1000">
                <a:solidFill>
                  <a:schemeClr val="dk1"/>
                </a:solidFill>
                <a:highlight>
                  <a:srgbClr val="FFFFFF"/>
                </a:highlight>
                <a:latin typeface="Times New Roman"/>
                <a:ea typeface="Times New Roman"/>
                <a:cs typeface="Times New Roman"/>
                <a:sym typeface="Times New Roman"/>
              </a:rPr>
              <a:t>Φ(</a:t>
            </a:r>
            <a:r>
              <a:rPr lang="en" sz="1000">
                <a:solidFill>
                  <a:schemeClr val="dk1"/>
                </a:solidFill>
                <a:highlight>
                  <a:srgbClr val="FFFFFF"/>
                </a:highlight>
              </a:rPr>
              <a:t>·</a:t>
            </a:r>
            <a:r>
              <a:rPr lang="en" sz="1000">
                <a:solidFill>
                  <a:schemeClr val="dk1"/>
                </a:solidFill>
                <a:highlight>
                  <a:srgbClr val="FFFFFF"/>
                </a:highlight>
                <a:latin typeface="Times New Roman"/>
                <a:ea typeface="Times New Roman"/>
                <a:cs typeface="Times New Roman"/>
                <a:sym typeface="Times New Roman"/>
              </a:rPr>
              <a:t>)</a:t>
            </a:r>
            <a:r>
              <a:rPr lang="en" sz="1200">
                <a:solidFill>
                  <a:schemeClr val="dk1"/>
                </a:solidFill>
                <a:highlight>
                  <a:srgbClr val="FFFFFF"/>
                </a:highlight>
              </a:rPr>
              <a:t> is non-trivial – we need to minimize the numerator (Distance) while maximizing the denominator (Variance) </a:t>
            </a:r>
            <a:endParaRPr sz="1200">
              <a:solidFill>
                <a:schemeClr val="dk1"/>
              </a:solidFill>
              <a:highlight>
                <a:srgbClr val="FFFFFF"/>
              </a:highlight>
            </a:endParaRPr>
          </a:p>
          <a:p>
            <a:pPr indent="-298450" lvl="0" marL="6858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One way to deal with this challenge is to first optimize the objective of the numerator and then realize the objective of the denominator. Three main pathways to deal with problem: </a:t>
            </a:r>
            <a:endParaRPr sz="1200">
              <a:solidFill>
                <a:schemeClr val="dk1"/>
              </a:solidFill>
              <a:highlight>
                <a:srgbClr val="FFFFFF"/>
              </a:highlight>
            </a:endParaRPr>
          </a:p>
          <a:p>
            <a:pPr indent="-298450" lvl="0" marL="11430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Mapping Learning + Feature Extraction </a:t>
            </a:r>
            <a:endParaRPr sz="1200">
              <a:solidFill>
                <a:schemeClr val="dk1"/>
              </a:solidFill>
              <a:highlight>
                <a:srgbClr val="FFFFFF"/>
              </a:highlight>
            </a:endParaRPr>
          </a:p>
          <a:p>
            <a:pPr indent="-298450" lvl="0" marL="16002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Find high-dimensional feature space by solving kernel matrix or a learning transformation matrix, and  </a:t>
            </a:r>
            <a:endParaRPr sz="1200">
              <a:solidFill>
                <a:schemeClr val="dk1"/>
              </a:solidFill>
              <a:highlight>
                <a:srgbClr val="FFFFFF"/>
              </a:highlight>
            </a:endParaRPr>
          </a:p>
          <a:p>
            <a:pPr indent="-298450" lvl="0" marL="16002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Then use PCA, etc. to form low-dimensional representation </a:t>
            </a:r>
            <a:endParaRPr sz="1200">
              <a:solidFill>
                <a:schemeClr val="dk1"/>
              </a:solidFill>
              <a:highlight>
                <a:srgbClr val="FFFFFF"/>
              </a:highlight>
            </a:endParaRPr>
          </a:p>
          <a:p>
            <a:pPr indent="-298450" lvl="0" marL="11430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Mapping Construction + Mapping Learning </a:t>
            </a:r>
            <a:endParaRPr sz="1200">
              <a:solidFill>
                <a:schemeClr val="dk1"/>
              </a:solidFill>
              <a:highlight>
                <a:srgbClr val="FFFFFF"/>
              </a:highlight>
            </a:endParaRPr>
          </a:p>
          <a:p>
            <a:pPr indent="-298450" lvl="0" marL="16002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Find high-dimensional feature space by solving kernel matrix learning problem  </a:t>
            </a:r>
            <a:endParaRPr sz="1200">
              <a:solidFill>
                <a:schemeClr val="dk1"/>
              </a:solidFill>
              <a:highlight>
                <a:srgbClr val="FFFFFF"/>
              </a:highlight>
            </a:endParaRPr>
          </a:p>
          <a:p>
            <a:pPr indent="-298450" lvl="0" marL="16002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Then learn transformation matrix to form low-dimensional representation </a:t>
            </a:r>
            <a:endParaRPr sz="1200">
              <a:solidFill>
                <a:schemeClr val="dk1"/>
              </a:solidFill>
              <a:highlight>
                <a:srgbClr val="FFFFFF"/>
              </a:highlight>
            </a:endParaRPr>
          </a:p>
          <a:p>
            <a:pPr indent="-298450" lvl="0" marL="11430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Direct Low-dimensional Mapping Learning </a:t>
            </a:r>
            <a:endParaRPr sz="1200">
              <a:solidFill>
                <a:schemeClr val="dk1"/>
              </a:solidFill>
              <a:highlight>
                <a:srgbClr val="FFFFFF"/>
              </a:highlight>
            </a:endParaRPr>
          </a:p>
          <a:p>
            <a:pPr indent="-298450" lvl="0" marL="16002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Usually difficult to directly find low-dimensional mapping. However, it is solvable in certain conditions – e.g. when mapping is restricted to linear. </a:t>
            </a:r>
            <a:endParaRPr sz="1200">
              <a:solidFill>
                <a:schemeClr val="dk1"/>
              </a:solidFill>
              <a:highlight>
                <a:srgbClr val="FFFFFF"/>
              </a:highlight>
            </a:endParaRPr>
          </a:p>
          <a:p>
            <a:pPr indent="0" lvl="0" marL="0" rtl="0" algn="l">
              <a:spcBef>
                <a:spcPts val="0"/>
              </a:spcBef>
              <a:spcAft>
                <a:spcPts val="0"/>
              </a:spcAft>
              <a:buNone/>
            </a:pPr>
            <a:r>
              <a:t/>
            </a:r>
            <a:endParaRPr sz="1200">
              <a:solidFill>
                <a:schemeClr val="dk1"/>
              </a:solidFill>
              <a:highlight>
                <a:srgbClr val="FFFFFF"/>
              </a:highlight>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9bccd5469b_0_4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9bccd5469b_0_4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chemeClr val="dk1"/>
              </a:buClr>
              <a:buSzPts val="1200"/>
              <a:buFont typeface="Arial"/>
              <a:buChar char="○"/>
            </a:pPr>
            <a:r>
              <a:rPr lang="en" sz="1200">
                <a:solidFill>
                  <a:schemeClr val="dk1"/>
                </a:solidFill>
                <a:highlight>
                  <a:srgbClr val="FFFFFF"/>
                </a:highlight>
              </a:rPr>
              <a:t>Other approach: Matching conditional distribution and preserve the structures of the data. The above objective function needs to be modified - requires additional terms and constraints. </a:t>
            </a:r>
            <a:endParaRPr sz="1200">
              <a:solidFill>
                <a:schemeClr val="dk1"/>
              </a:solidFill>
              <a:highlight>
                <a:srgbClr val="FFFFFF"/>
              </a:highlight>
            </a:endParaRPr>
          </a:p>
          <a:p>
            <a:pPr indent="-304800" lvl="1" marL="914400" rtl="0" algn="l">
              <a:lnSpc>
                <a:spcPct val="115000"/>
              </a:lnSpc>
              <a:spcBef>
                <a:spcPts val="0"/>
              </a:spcBef>
              <a:spcAft>
                <a:spcPts val="0"/>
              </a:spcAft>
              <a:buClr>
                <a:schemeClr val="dk1"/>
              </a:buClr>
              <a:buSzPts val="1200"/>
              <a:buFont typeface="Arial"/>
              <a:buAutoNum type="alphaLcPeriod"/>
            </a:pPr>
            <a:r>
              <a:rPr lang="en" sz="1200">
                <a:solidFill>
                  <a:schemeClr val="dk1"/>
                </a:solidFill>
                <a:highlight>
                  <a:srgbClr val="FFFFFF"/>
                </a:highlight>
              </a:rPr>
              <a:t>More advanced mapping techniques are required in such case. </a:t>
            </a:r>
            <a:endParaRPr sz="1200">
              <a:solidFill>
                <a:schemeClr val="dk1"/>
              </a:solidFill>
              <a:highlight>
                <a:srgbClr val="FFFFFF"/>
              </a:highlight>
            </a:endParaRPr>
          </a:p>
          <a:p>
            <a:pPr indent="-298450" lvl="0" marL="11430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Maximum Mean Discrepancy Embedding (MMDE) </a:t>
            </a:r>
            <a:endParaRPr sz="1200">
              <a:solidFill>
                <a:schemeClr val="dk1"/>
              </a:solidFill>
              <a:highlight>
                <a:srgbClr val="FFFFFF"/>
              </a:highlight>
            </a:endParaRPr>
          </a:p>
          <a:p>
            <a:pPr indent="-298450" lvl="0" marL="11430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Transfer Component Analysis (TCA) </a:t>
            </a:r>
            <a:endParaRPr sz="1200">
              <a:solidFill>
                <a:schemeClr val="dk1"/>
              </a:solidFill>
              <a:highlight>
                <a:srgbClr val="FFFFFF"/>
              </a:highlight>
            </a:endParaRPr>
          </a:p>
          <a:p>
            <a:pPr indent="-298450" lvl="0" marL="11430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Joint Distribution Adaptation (JDA) </a:t>
            </a:r>
            <a:endParaRPr sz="1200">
              <a:solidFill>
                <a:schemeClr val="dk1"/>
              </a:solidFill>
              <a:highlight>
                <a:srgbClr val="FFFFFF"/>
              </a:highlight>
            </a:endParaRPr>
          </a:p>
          <a:p>
            <a:pPr indent="-298450" lvl="0" marL="11430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Balanced Distribution Adaptation (BDA) and Weighted BDA (WBDA) </a:t>
            </a:r>
            <a:endParaRPr sz="1200">
              <a:solidFill>
                <a:schemeClr val="dk1"/>
              </a:solidFill>
              <a:highlight>
                <a:srgbClr val="FFFFFF"/>
              </a:highlight>
            </a:endParaRPr>
          </a:p>
          <a:p>
            <a:pPr indent="-298450" lvl="0" marL="11430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Adaptation Regularization Based Transfer Learning (ARTL) </a:t>
            </a:r>
            <a:endParaRPr sz="1200">
              <a:solidFill>
                <a:schemeClr val="dk1"/>
              </a:solidFill>
              <a:highlight>
                <a:srgbClr val="FFFFFF"/>
              </a:highlight>
            </a:endParaRPr>
          </a:p>
          <a:p>
            <a:pPr indent="-298450" lvl="0" marL="11430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Domain Transfer Multiple Kernel Learning (DTMKL) </a:t>
            </a:r>
            <a:endParaRPr sz="1200">
              <a:solidFill>
                <a:schemeClr val="dk1"/>
              </a:solidFill>
              <a:highlight>
                <a:srgbClr val="FFFFFF"/>
              </a:highlight>
            </a:endParaRPr>
          </a:p>
          <a:p>
            <a:pPr indent="-304800" lvl="0" marL="685800" rtl="0" algn="l">
              <a:lnSpc>
                <a:spcPct val="115000"/>
              </a:lnSpc>
              <a:spcBef>
                <a:spcPts val="0"/>
              </a:spcBef>
              <a:spcAft>
                <a:spcPts val="0"/>
              </a:spcAft>
              <a:buClr>
                <a:schemeClr val="dk1"/>
              </a:buClr>
              <a:buSzPts val="1200"/>
              <a:buFont typeface="Verdana"/>
              <a:buChar char="●"/>
            </a:pPr>
            <a:r>
              <a:t/>
            </a:r>
            <a:endParaRPr sz="1200">
              <a:solidFill>
                <a:schemeClr val="dk1"/>
              </a:solidFill>
              <a:highlight>
                <a:srgbClr val="FFFFFF"/>
              </a:highlight>
            </a:endParaRPr>
          </a:p>
          <a:p>
            <a:pPr indent="0" lvl="0" marL="0" rtl="0" algn="l">
              <a:spcBef>
                <a:spcPts val="0"/>
              </a:spcBef>
              <a:spcAft>
                <a:spcPts val="0"/>
              </a:spcAft>
              <a:buNone/>
            </a:pPr>
            <a:r>
              <a:t/>
            </a:r>
            <a:endParaRPr sz="1200">
              <a:solidFill>
                <a:schemeClr val="dk1"/>
              </a:solidFill>
              <a:highlight>
                <a:srgbClr val="FFFFFF"/>
              </a:highlight>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9bccd5469b_0_4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9bccd5469b_0_4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highlight>
                  <a:srgbClr val="FFFFFF"/>
                </a:highlight>
              </a:rPr>
              <a:t> </a:t>
            </a:r>
            <a:endParaRPr sz="1200">
              <a:solidFill>
                <a:schemeClr val="dk1"/>
              </a:solidFill>
              <a:highlight>
                <a:srgbClr val="FFFFFF"/>
              </a:highlight>
            </a:endParaRPr>
          </a:p>
          <a:p>
            <a:pPr indent="0" lvl="0" marL="0" rtl="0" algn="l">
              <a:lnSpc>
                <a:spcPct val="115000"/>
              </a:lnSpc>
              <a:spcBef>
                <a:spcPts val="0"/>
              </a:spcBef>
              <a:spcAft>
                <a:spcPts val="0"/>
              </a:spcAft>
              <a:buNone/>
            </a:pPr>
            <a:r>
              <a:rPr lang="en" sz="1200">
                <a:solidFill>
                  <a:srgbClr val="1F3763"/>
                </a:solidFill>
                <a:highlight>
                  <a:srgbClr val="FFFFFF"/>
                </a:highlight>
              </a:rPr>
              <a:t>Featuring Clustering </a:t>
            </a:r>
            <a:endParaRPr sz="1200">
              <a:solidFill>
                <a:srgbClr val="1F3763"/>
              </a:solidFill>
              <a:highlight>
                <a:srgbClr val="FFFFFF"/>
              </a:highlight>
            </a:endParaRPr>
          </a:p>
          <a:p>
            <a:pPr indent="-298450" lvl="0" marL="6858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Find more abstract representation of original features – different from mapping-based extraction </a:t>
            </a:r>
            <a:endParaRPr sz="1200">
              <a:solidFill>
                <a:schemeClr val="dk1"/>
              </a:solidFill>
              <a:highlight>
                <a:srgbClr val="FFFFFF"/>
              </a:highlight>
            </a:endParaRPr>
          </a:p>
          <a:p>
            <a:pPr indent="-298450" lvl="0" marL="6858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Example: reducing features using co-clustering – simultaneously clusters rows and columns using information theory </a:t>
            </a:r>
            <a:endParaRPr sz="1200">
              <a:solidFill>
                <a:schemeClr val="dk1"/>
              </a:solidFill>
              <a:highlight>
                <a:srgbClr val="FFFFFF"/>
              </a:highlight>
            </a:endParaRPr>
          </a:p>
          <a:p>
            <a:pPr indent="-298450" lvl="0" marL="6858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Co-Clustering Based Classification (CoCC) by Dai et al. uses co-clustering for document classification </a:t>
            </a:r>
            <a:endParaRPr sz="1200">
              <a:solidFill>
                <a:schemeClr val="dk1"/>
              </a:solidFill>
              <a:highlight>
                <a:srgbClr val="FFFFFF"/>
              </a:highlight>
            </a:endParaRPr>
          </a:p>
          <a:p>
            <a:pPr indent="-298450" lvl="0" marL="11430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Co-clustering as a technique to transfer knowledge – source and target document-to-word matrix is co-clustered </a:t>
            </a:r>
            <a:endParaRPr sz="1200">
              <a:solidFill>
                <a:schemeClr val="dk1"/>
              </a:solidFill>
              <a:highlight>
                <a:srgbClr val="FFFFFF"/>
              </a:highlight>
            </a:endParaRPr>
          </a:p>
          <a:p>
            <a:pPr indent="-298450" lvl="0" marL="11430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Minimize the joint loss in mutual-information – iterative process with 2-step single iteration </a:t>
            </a:r>
            <a:endParaRPr sz="1200">
              <a:solidFill>
                <a:schemeClr val="dk1"/>
              </a:solidFill>
              <a:highlight>
                <a:srgbClr val="FFFFFF"/>
              </a:highlight>
            </a:endParaRPr>
          </a:p>
          <a:p>
            <a:pPr indent="-298450" lvl="0" marL="16002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Document Clustering – reorder document-to-word matrix for target document </a:t>
            </a:r>
            <a:endParaRPr sz="1200">
              <a:solidFill>
                <a:schemeClr val="dk1"/>
              </a:solidFill>
              <a:highlight>
                <a:srgbClr val="FFFFFF"/>
              </a:highlight>
            </a:endParaRPr>
          </a:p>
          <a:p>
            <a:pPr indent="-298450" lvl="0" marL="16002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Word Clustering – adjust word clusters to minimize joint mutual-information loss </a:t>
            </a:r>
            <a:endParaRPr sz="1200">
              <a:solidFill>
                <a:schemeClr val="dk1"/>
              </a:solidFill>
              <a:highlight>
                <a:srgbClr val="FFFFFF"/>
              </a:highlight>
            </a:endParaRPr>
          </a:p>
          <a:p>
            <a:pPr indent="-298450" lvl="0" marL="6858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Self-Taught Cluster (STC) – unsupervised co-clustering proposed by Dai et al. </a:t>
            </a:r>
            <a:endParaRPr sz="1200">
              <a:solidFill>
                <a:schemeClr val="dk1"/>
              </a:solidFill>
              <a:highlight>
                <a:srgbClr val="FFFFFF"/>
              </a:highlight>
            </a:endParaRPr>
          </a:p>
          <a:p>
            <a:pPr indent="-298450" lvl="0" marL="11430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Does not need label information but two domains should share the same feature clusters in their common feature space </a:t>
            </a:r>
            <a:endParaRPr sz="1200">
              <a:solidFill>
                <a:schemeClr val="dk1"/>
              </a:solidFill>
              <a:highlight>
                <a:srgbClr val="FFFFFF"/>
              </a:highlight>
            </a:endParaRPr>
          </a:p>
          <a:p>
            <a:pPr indent="-298450" lvl="0" marL="11430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Each iteration involves 2-steps minimizing mutual-information loss: </a:t>
            </a:r>
            <a:endParaRPr sz="1200">
              <a:solidFill>
                <a:schemeClr val="dk1"/>
              </a:solidFill>
              <a:highlight>
                <a:srgbClr val="FFFFFF"/>
              </a:highlight>
            </a:endParaRPr>
          </a:p>
          <a:p>
            <a:pPr indent="-298450" lvl="0" marL="16002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Instance Clustering: Clustering updated to minimize respective loss </a:t>
            </a:r>
            <a:endParaRPr sz="1200">
              <a:solidFill>
                <a:schemeClr val="dk1"/>
              </a:solidFill>
              <a:highlight>
                <a:srgbClr val="FFFFFF"/>
              </a:highlight>
            </a:endParaRPr>
          </a:p>
          <a:p>
            <a:pPr indent="-298450" lvl="0" marL="16002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Feature Clustering: Feature clusters are updated to minimize the joint loss </a:t>
            </a:r>
            <a:endParaRPr sz="1200">
              <a:solidFill>
                <a:schemeClr val="dk1"/>
              </a:solidFill>
              <a:highlight>
                <a:srgbClr val="FFFFFF"/>
              </a:highlight>
            </a:endParaRPr>
          </a:p>
          <a:p>
            <a:pPr indent="-298450" lvl="0" marL="6858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Concept-based Transfer Learning Approaches </a:t>
            </a:r>
            <a:endParaRPr sz="1200">
              <a:solidFill>
                <a:schemeClr val="dk1"/>
              </a:solidFill>
              <a:highlight>
                <a:srgbClr val="FFFFFF"/>
              </a:highlight>
            </a:endParaRPr>
          </a:p>
          <a:p>
            <a:pPr indent="-298450" lvl="0" marL="11430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Latent Semantic Analysis (LSA) – maps document-to-word matrix to latent space using SVD </a:t>
            </a:r>
            <a:endParaRPr sz="1200">
              <a:solidFill>
                <a:schemeClr val="dk1"/>
              </a:solidFill>
              <a:highlight>
                <a:srgbClr val="FFFFFF"/>
              </a:highlight>
            </a:endParaRPr>
          </a:p>
          <a:p>
            <a:pPr indent="-298450" lvl="0" marL="16002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SVD can remove the irrelevant information and the noise </a:t>
            </a:r>
            <a:endParaRPr sz="1200">
              <a:solidFill>
                <a:schemeClr val="dk1"/>
              </a:solidFill>
              <a:highlight>
                <a:srgbClr val="FFFFFF"/>
              </a:highlight>
            </a:endParaRPr>
          </a:p>
          <a:p>
            <a:pPr indent="-298450" lvl="0" marL="11430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Probabilistic LSA (PLSA) – Constructs a Bayesian network &amp; uses EM to estimate parameters </a:t>
            </a:r>
            <a:endParaRPr sz="1200">
              <a:solidFill>
                <a:schemeClr val="dk1"/>
              </a:solidFill>
              <a:highlight>
                <a:srgbClr val="FFFFFF"/>
              </a:highlight>
            </a:endParaRPr>
          </a:p>
          <a:p>
            <a:pPr indent="-298450" lvl="0" marL="16002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Latent variable </a:t>
            </a:r>
            <a:r>
              <a:rPr b="1" i="1" lang="en" sz="1200">
                <a:solidFill>
                  <a:schemeClr val="dk1"/>
                </a:solidFill>
                <a:highlight>
                  <a:srgbClr val="FFFFFF"/>
                </a:highlight>
              </a:rPr>
              <a:t>z</a:t>
            </a:r>
            <a:r>
              <a:rPr lang="en" sz="1200">
                <a:solidFill>
                  <a:schemeClr val="dk1"/>
                </a:solidFill>
                <a:highlight>
                  <a:srgbClr val="FFFFFF"/>
                </a:highlight>
              </a:rPr>
              <a:t>, reflects the concept and associates document </a:t>
            </a:r>
            <a:r>
              <a:rPr b="1" i="1" lang="en" sz="1200">
                <a:solidFill>
                  <a:schemeClr val="dk1"/>
                </a:solidFill>
                <a:highlight>
                  <a:srgbClr val="FFFFFF"/>
                </a:highlight>
              </a:rPr>
              <a:t>d</a:t>
            </a:r>
            <a:r>
              <a:rPr lang="en" sz="1200">
                <a:solidFill>
                  <a:schemeClr val="dk1"/>
                </a:solidFill>
                <a:highlight>
                  <a:srgbClr val="FFFFFF"/>
                </a:highlight>
              </a:rPr>
              <a:t> with the word </a:t>
            </a:r>
            <a:r>
              <a:rPr b="1" i="1" lang="en" sz="1200">
                <a:solidFill>
                  <a:schemeClr val="dk1"/>
                </a:solidFill>
                <a:highlight>
                  <a:srgbClr val="FFFFFF"/>
                </a:highlight>
              </a:rPr>
              <a:t>w</a:t>
            </a:r>
            <a:r>
              <a:rPr lang="en" sz="1200">
                <a:solidFill>
                  <a:schemeClr val="dk1"/>
                </a:solidFill>
                <a:highlight>
                  <a:srgbClr val="FFFFFF"/>
                </a:highlight>
              </a:rPr>
              <a:t> </a:t>
            </a:r>
            <a:endParaRPr sz="1200">
              <a:solidFill>
                <a:schemeClr val="dk1"/>
              </a:solidFill>
              <a:highlight>
                <a:srgbClr val="FFFFFF"/>
              </a:highlight>
            </a:endParaRPr>
          </a:p>
          <a:p>
            <a:pPr indent="-298450" lvl="0" marL="11430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Dual-PLSA – 2 latent variables </a:t>
            </a:r>
            <a:r>
              <a:rPr b="1" i="1" lang="en" sz="1200">
                <a:solidFill>
                  <a:schemeClr val="dk1"/>
                </a:solidFill>
                <a:highlight>
                  <a:srgbClr val="FFFFFF"/>
                </a:highlight>
              </a:rPr>
              <a:t>z</a:t>
            </a:r>
            <a:r>
              <a:rPr b="1" baseline="30000" i="1" lang="en" sz="1600">
                <a:solidFill>
                  <a:schemeClr val="dk1"/>
                </a:solidFill>
                <a:highlight>
                  <a:srgbClr val="FFFFFF"/>
                </a:highlight>
              </a:rPr>
              <a:t>d</a:t>
            </a:r>
            <a:r>
              <a:rPr lang="en" sz="1200">
                <a:solidFill>
                  <a:schemeClr val="dk1"/>
                </a:solidFill>
                <a:highlight>
                  <a:srgbClr val="FFFFFF"/>
                </a:highlight>
              </a:rPr>
              <a:t> &amp; </a:t>
            </a:r>
            <a:r>
              <a:rPr b="1" i="1" lang="en" sz="1200">
                <a:solidFill>
                  <a:schemeClr val="dk1"/>
                </a:solidFill>
                <a:highlight>
                  <a:srgbClr val="FFFFFF"/>
                </a:highlight>
              </a:rPr>
              <a:t>z</a:t>
            </a:r>
            <a:r>
              <a:rPr b="1" baseline="30000" i="1" lang="en" sz="1600">
                <a:solidFill>
                  <a:schemeClr val="dk1"/>
                </a:solidFill>
                <a:highlight>
                  <a:srgbClr val="FFFFFF"/>
                </a:highlight>
              </a:rPr>
              <a:t>w</a:t>
            </a:r>
            <a:r>
              <a:rPr lang="en" sz="1200">
                <a:solidFill>
                  <a:schemeClr val="dk1"/>
                </a:solidFill>
                <a:highlight>
                  <a:srgbClr val="FFFFFF"/>
                </a:highlight>
              </a:rPr>
              <a:t> reflecting concepts behind documents and words </a:t>
            </a:r>
            <a:endParaRPr sz="1200">
              <a:solidFill>
                <a:schemeClr val="dk1"/>
              </a:solidFill>
              <a:highlight>
                <a:srgbClr val="FFFFFF"/>
              </a:highlight>
            </a:endParaRPr>
          </a:p>
          <a:p>
            <a:pPr indent="-298450" lvl="0" marL="11430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Topic-Bridged PLSA (TPSLA) – Assumes source and target instances share the same mixing concepts of the words </a:t>
            </a:r>
            <a:endParaRPr sz="1200">
              <a:solidFill>
                <a:schemeClr val="dk1"/>
              </a:solidFill>
              <a:highlight>
                <a:srgbClr val="FFFFFF"/>
              </a:highlight>
            </a:endParaRPr>
          </a:p>
          <a:p>
            <a:pPr indent="-298450" lvl="0" marL="11430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Collaborative Dual-PLSA (CD-PLSA) – For multi-domain text classification </a:t>
            </a:r>
            <a:endParaRPr sz="1200">
              <a:solidFill>
                <a:schemeClr val="dk1"/>
              </a:solidFill>
              <a:highlight>
                <a:srgbClr val="FFFFFF"/>
              </a:highlight>
            </a:endParaRPr>
          </a:p>
          <a:p>
            <a:pPr indent="-298450" lvl="0" marL="11430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Homogeneous-Identical-Distinct-Concept-Model (HIDC) – Extension of Dual-PLSA </a:t>
            </a:r>
            <a:endParaRPr sz="1200">
              <a:solidFill>
                <a:schemeClr val="dk1"/>
              </a:solidFill>
              <a:highlight>
                <a:srgbClr val="FFFFFF"/>
              </a:highlight>
            </a:endParaRPr>
          </a:p>
          <a:p>
            <a:pPr indent="-298450" lvl="0" marL="16002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Composed of three generative models – identical-concept, homogeneous-concept, and distinct-concept models and used EM-algo to estimate parameters </a:t>
            </a:r>
            <a:endParaRPr sz="1200">
              <a:solidFill>
                <a:schemeClr val="dk1"/>
              </a:solidFill>
              <a:highlight>
                <a:srgbClr val="FFFFFF"/>
              </a:highlight>
            </a:endParaRPr>
          </a:p>
          <a:p>
            <a:pPr indent="0" lvl="0" marL="0" rtl="0" algn="l">
              <a:spcBef>
                <a:spcPts val="0"/>
              </a:spcBef>
              <a:spcAft>
                <a:spcPts val="0"/>
              </a:spcAft>
              <a:buNone/>
            </a:pPr>
            <a:r>
              <a:t/>
            </a:r>
            <a:endParaRPr sz="1200">
              <a:solidFill>
                <a:schemeClr val="dk1"/>
              </a:solidFill>
              <a:highlight>
                <a:srgbClr val="FFFFFF"/>
              </a:highlight>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9bccd5469b_0_4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9bccd5469b_0_4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highlight>
                  <a:srgbClr val="FFFFFF"/>
                </a:highlight>
              </a:rPr>
              <a:t> </a:t>
            </a:r>
            <a:endParaRPr sz="1200">
              <a:solidFill>
                <a:schemeClr val="dk1"/>
              </a:solidFill>
              <a:highlight>
                <a:srgbClr val="FFFFFF"/>
              </a:highlight>
            </a:endParaRPr>
          </a:p>
          <a:p>
            <a:pPr indent="0" lvl="0" marL="0" rtl="0" algn="l">
              <a:lnSpc>
                <a:spcPct val="115000"/>
              </a:lnSpc>
              <a:spcBef>
                <a:spcPts val="0"/>
              </a:spcBef>
              <a:spcAft>
                <a:spcPts val="0"/>
              </a:spcAft>
              <a:buNone/>
            </a:pPr>
            <a:r>
              <a:rPr lang="en" sz="1200">
                <a:solidFill>
                  <a:srgbClr val="1F3763"/>
                </a:solidFill>
                <a:highlight>
                  <a:srgbClr val="FFFFFF"/>
                </a:highlight>
              </a:rPr>
              <a:t>Featuring Clustering </a:t>
            </a:r>
            <a:endParaRPr sz="1200">
              <a:solidFill>
                <a:srgbClr val="1F3763"/>
              </a:solidFill>
              <a:highlight>
                <a:srgbClr val="FFFFFF"/>
              </a:highlight>
            </a:endParaRPr>
          </a:p>
          <a:p>
            <a:pPr indent="-298450" lvl="0" marL="6858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Find more abstract representation of original features – different from mapping-based extraction </a:t>
            </a:r>
            <a:endParaRPr sz="1200">
              <a:solidFill>
                <a:schemeClr val="dk1"/>
              </a:solidFill>
              <a:highlight>
                <a:srgbClr val="FFFFFF"/>
              </a:highlight>
            </a:endParaRPr>
          </a:p>
          <a:p>
            <a:pPr indent="-298450" lvl="0" marL="6858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Example: reducing features using co-clustering – simultaneously clusters rows and columns using information theory </a:t>
            </a:r>
            <a:endParaRPr sz="1200">
              <a:solidFill>
                <a:schemeClr val="dk1"/>
              </a:solidFill>
              <a:highlight>
                <a:srgbClr val="FFFFFF"/>
              </a:highlight>
            </a:endParaRPr>
          </a:p>
          <a:p>
            <a:pPr indent="-298450" lvl="0" marL="6858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Co-Clustering Based Classification (CoCC) by Dai et al. uses co-clustering for document classification </a:t>
            </a:r>
            <a:endParaRPr sz="1200">
              <a:solidFill>
                <a:schemeClr val="dk1"/>
              </a:solidFill>
              <a:highlight>
                <a:srgbClr val="FFFFFF"/>
              </a:highlight>
            </a:endParaRPr>
          </a:p>
          <a:p>
            <a:pPr indent="-298450" lvl="0" marL="11430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Co-clustering as a technique to transfer knowledge – source and target document-to-word matrix is co-clustered </a:t>
            </a:r>
            <a:endParaRPr sz="1200">
              <a:solidFill>
                <a:schemeClr val="dk1"/>
              </a:solidFill>
              <a:highlight>
                <a:srgbClr val="FFFFFF"/>
              </a:highlight>
            </a:endParaRPr>
          </a:p>
          <a:p>
            <a:pPr indent="-298450" lvl="0" marL="11430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Minimize the joint loss in mutual-information – iterative process with 2-step single iteration </a:t>
            </a:r>
            <a:endParaRPr sz="1200">
              <a:solidFill>
                <a:schemeClr val="dk1"/>
              </a:solidFill>
              <a:highlight>
                <a:srgbClr val="FFFFFF"/>
              </a:highlight>
            </a:endParaRPr>
          </a:p>
          <a:p>
            <a:pPr indent="-298450" lvl="0" marL="16002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Document Clustering – reorder document-to-word matrix for target document </a:t>
            </a:r>
            <a:endParaRPr sz="1200">
              <a:solidFill>
                <a:schemeClr val="dk1"/>
              </a:solidFill>
              <a:highlight>
                <a:srgbClr val="FFFFFF"/>
              </a:highlight>
            </a:endParaRPr>
          </a:p>
          <a:p>
            <a:pPr indent="-298450" lvl="0" marL="16002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Word Clustering – adjust word clusters to minimize joint mutual-information loss </a:t>
            </a:r>
            <a:endParaRPr sz="1200">
              <a:solidFill>
                <a:schemeClr val="dk1"/>
              </a:solidFill>
              <a:highlight>
                <a:srgbClr val="FFFFFF"/>
              </a:highlight>
            </a:endParaRPr>
          </a:p>
          <a:p>
            <a:pPr indent="-298450" lvl="0" marL="6858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Self-Taught Cluster (STC) – unsupervised co-clustering proposed by Dai et al. </a:t>
            </a:r>
            <a:endParaRPr sz="1200">
              <a:solidFill>
                <a:schemeClr val="dk1"/>
              </a:solidFill>
              <a:highlight>
                <a:srgbClr val="FFFFFF"/>
              </a:highlight>
            </a:endParaRPr>
          </a:p>
          <a:p>
            <a:pPr indent="-298450" lvl="0" marL="11430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Does not need label information but two domains should share the same feature clusters in their common feature space </a:t>
            </a:r>
            <a:endParaRPr sz="1200">
              <a:solidFill>
                <a:schemeClr val="dk1"/>
              </a:solidFill>
              <a:highlight>
                <a:srgbClr val="FFFFFF"/>
              </a:highlight>
            </a:endParaRPr>
          </a:p>
          <a:p>
            <a:pPr indent="-298450" lvl="0" marL="11430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Each iteration involves 2-steps minimizing mutual-information loss: </a:t>
            </a:r>
            <a:endParaRPr sz="1200">
              <a:solidFill>
                <a:schemeClr val="dk1"/>
              </a:solidFill>
              <a:highlight>
                <a:srgbClr val="FFFFFF"/>
              </a:highlight>
            </a:endParaRPr>
          </a:p>
          <a:p>
            <a:pPr indent="-298450" lvl="0" marL="16002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Instance Clustering: Clustering updated to minimize respective loss </a:t>
            </a:r>
            <a:endParaRPr sz="1200">
              <a:solidFill>
                <a:schemeClr val="dk1"/>
              </a:solidFill>
              <a:highlight>
                <a:srgbClr val="FFFFFF"/>
              </a:highlight>
            </a:endParaRPr>
          </a:p>
          <a:p>
            <a:pPr indent="-298450" lvl="0" marL="16002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Feature Clustering: Feature clusters are updated to minimize the joint loss </a:t>
            </a:r>
            <a:endParaRPr sz="1200">
              <a:solidFill>
                <a:schemeClr val="dk1"/>
              </a:solidFill>
              <a:highlight>
                <a:srgbClr val="FFFFFF"/>
              </a:highlight>
            </a:endParaRPr>
          </a:p>
          <a:p>
            <a:pPr indent="-298450" lvl="0" marL="6858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Concept-based Transfer Learning Approaches </a:t>
            </a:r>
            <a:endParaRPr sz="1200">
              <a:solidFill>
                <a:schemeClr val="dk1"/>
              </a:solidFill>
              <a:highlight>
                <a:srgbClr val="FFFFFF"/>
              </a:highlight>
            </a:endParaRPr>
          </a:p>
          <a:p>
            <a:pPr indent="-298450" lvl="0" marL="11430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Latent Semantic Analysis (LSA) – maps document-to-word matrix to latent space using SVD </a:t>
            </a:r>
            <a:endParaRPr sz="1200">
              <a:solidFill>
                <a:schemeClr val="dk1"/>
              </a:solidFill>
              <a:highlight>
                <a:srgbClr val="FFFFFF"/>
              </a:highlight>
            </a:endParaRPr>
          </a:p>
          <a:p>
            <a:pPr indent="-298450" lvl="0" marL="16002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SVD can remove the irrelevant information and the noise </a:t>
            </a:r>
            <a:endParaRPr sz="1200">
              <a:solidFill>
                <a:schemeClr val="dk1"/>
              </a:solidFill>
              <a:highlight>
                <a:srgbClr val="FFFFFF"/>
              </a:highlight>
            </a:endParaRPr>
          </a:p>
          <a:p>
            <a:pPr indent="-298450" lvl="0" marL="11430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Probabilistic LSA (PLSA) – Constructs a Bayesian network &amp; uses EM to estimate parameters </a:t>
            </a:r>
            <a:endParaRPr sz="1200">
              <a:solidFill>
                <a:schemeClr val="dk1"/>
              </a:solidFill>
              <a:highlight>
                <a:srgbClr val="FFFFFF"/>
              </a:highlight>
            </a:endParaRPr>
          </a:p>
          <a:p>
            <a:pPr indent="-298450" lvl="0" marL="16002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Latent variable </a:t>
            </a:r>
            <a:r>
              <a:rPr b="1" i="1" lang="en" sz="1200">
                <a:solidFill>
                  <a:schemeClr val="dk1"/>
                </a:solidFill>
                <a:highlight>
                  <a:srgbClr val="FFFFFF"/>
                </a:highlight>
              </a:rPr>
              <a:t>z</a:t>
            </a:r>
            <a:r>
              <a:rPr lang="en" sz="1200">
                <a:solidFill>
                  <a:schemeClr val="dk1"/>
                </a:solidFill>
                <a:highlight>
                  <a:srgbClr val="FFFFFF"/>
                </a:highlight>
              </a:rPr>
              <a:t>, reflects the concept and associates document </a:t>
            </a:r>
            <a:r>
              <a:rPr b="1" i="1" lang="en" sz="1200">
                <a:solidFill>
                  <a:schemeClr val="dk1"/>
                </a:solidFill>
                <a:highlight>
                  <a:srgbClr val="FFFFFF"/>
                </a:highlight>
              </a:rPr>
              <a:t>d</a:t>
            </a:r>
            <a:r>
              <a:rPr lang="en" sz="1200">
                <a:solidFill>
                  <a:schemeClr val="dk1"/>
                </a:solidFill>
                <a:highlight>
                  <a:srgbClr val="FFFFFF"/>
                </a:highlight>
              </a:rPr>
              <a:t> with the word </a:t>
            </a:r>
            <a:r>
              <a:rPr b="1" i="1" lang="en" sz="1200">
                <a:solidFill>
                  <a:schemeClr val="dk1"/>
                </a:solidFill>
                <a:highlight>
                  <a:srgbClr val="FFFFFF"/>
                </a:highlight>
              </a:rPr>
              <a:t>w</a:t>
            </a:r>
            <a:r>
              <a:rPr lang="en" sz="1200">
                <a:solidFill>
                  <a:schemeClr val="dk1"/>
                </a:solidFill>
                <a:highlight>
                  <a:srgbClr val="FFFFFF"/>
                </a:highlight>
              </a:rPr>
              <a:t> </a:t>
            </a:r>
            <a:endParaRPr sz="1200">
              <a:solidFill>
                <a:schemeClr val="dk1"/>
              </a:solidFill>
              <a:highlight>
                <a:srgbClr val="FFFFFF"/>
              </a:highlight>
            </a:endParaRPr>
          </a:p>
          <a:p>
            <a:pPr indent="-298450" lvl="0" marL="11430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Dual-PLSA – 2 latent variables </a:t>
            </a:r>
            <a:r>
              <a:rPr b="1" i="1" lang="en" sz="1200">
                <a:solidFill>
                  <a:schemeClr val="dk1"/>
                </a:solidFill>
                <a:highlight>
                  <a:srgbClr val="FFFFFF"/>
                </a:highlight>
              </a:rPr>
              <a:t>z</a:t>
            </a:r>
            <a:r>
              <a:rPr b="1" baseline="30000" i="1" lang="en" sz="1600">
                <a:solidFill>
                  <a:schemeClr val="dk1"/>
                </a:solidFill>
                <a:highlight>
                  <a:srgbClr val="FFFFFF"/>
                </a:highlight>
              </a:rPr>
              <a:t>d</a:t>
            </a:r>
            <a:r>
              <a:rPr lang="en" sz="1200">
                <a:solidFill>
                  <a:schemeClr val="dk1"/>
                </a:solidFill>
                <a:highlight>
                  <a:srgbClr val="FFFFFF"/>
                </a:highlight>
              </a:rPr>
              <a:t> &amp; </a:t>
            </a:r>
            <a:r>
              <a:rPr b="1" i="1" lang="en" sz="1200">
                <a:solidFill>
                  <a:schemeClr val="dk1"/>
                </a:solidFill>
                <a:highlight>
                  <a:srgbClr val="FFFFFF"/>
                </a:highlight>
              </a:rPr>
              <a:t>z</a:t>
            </a:r>
            <a:r>
              <a:rPr b="1" baseline="30000" i="1" lang="en" sz="1600">
                <a:solidFill>
                  <a:schemeClr val="dk1"/>
                </a:solidFill>
                <a:highlight>
                  <a:srgbClr val="FFFFFF"/>
                </a:highlight>
              </a:rPr>
              <a:t>w</a:t>
            </a:r>
            <a:r>
              <a:rPr lang="en" sz="1200">
                <a:solidFill>
                  <a:schemeClr val="dk1"/>
                </a:solidFill>
                <a:highlight>
                  <a:srgbClr val="FFFFFF"/>
                </a:highlight>
              </a:rPr>
              <a:t> reflecting concepts behind documents and words </a:t>
            </a:r>
            <a:endParaRPr sz="1200">
              <a:solidFill>
                <a:schemeClr val="dk1"/>
              </a:solidFill>
              <a:highlight>
                <a:srgbClr val="FFFFFF"/>
              </a:highlight>
            </a:endParaRPr>
          </a:p>
          <a:p>
            <a:pPr indent="-298450" lvl="0" marL="11430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Topic-Bridged PLSA (TPSLA) – Assumes source and target instances share the same mixing concepts of the words </a:t>
            </a:r>
            <a:endParaRPr sz="1200">
              <a:solidFill>
                <a:schemeClr val="dk1"/>
              </a:solidFill>
              <a:highlight>
                <a:srgbClr val="FFFFFF"/>
              </a:highlight>
            </a:endParaRPr>
          </a:p>
          <a:p>
            <a:pPr indent="-298450" lvl="0" marL="11430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Collaborative Dual-PLSA (CD-PLSA) – For multi-domain text classification </a:t>
            </a:r>
            <a:endParaRPr sz="1200">
              <a:solidFill>
                <a:schemeClr val="dk1"/>
              </a:solidFill>
              <a:highlight>
                <a:srgbClr val="FFFFFF"/>
              </a:highlight>
            </a:endParaRPr>
          </a:p>
          <a:p>
            <a:pPr indent="-298450" lvl="0" marL="11430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Homogeneous-Identical-Distinct-Concept-Model (HIDC) – Extension of Dual-PLSA </a:t>
            </a:r>
            <a:endParaRPr sz="1200">
              <a:solidFill>
                <a:schemeClr val="dk1"/>
              </a:solidFill>
              <a:highlight>
                <a:srgbClr val="FFFFFF"/>
              </a:highlight>
            </a:endParaRPr>
          </a:p>
          <a:p>
            <a:pPr indent="-298450" lvl="0" marL="16002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Composed of three generative models – identical-concept, homogeneous-concept, and distinct-concept models and used EM-algo to estimate parameters </a:t>
            </a:r>
            <a:endParaRPr sz="1200">
              <a:solidFill>
                <a:schemeClr val="dk1"/>
              </a:solidFill>
              <a:highlight>
                <a:srgbClr val="FFFFFF"/>
              </a:highlight>
            </a:endParaRPr>
          </a:p>
          <a:p>
            <a:pPr indent="0" lvl="0" marL="0" rtl="0" algn="l">
              <a:spcBef>
                <a:spcPts val="0"/>
              </a:spcBef>
              <a:spcAft>
                <a:spcPts val="0"/>
              </a:spcAft>
              <a:buNone/>
            </a:pPr>
            <a:r>
              <a:t/>
            </a:r>
            <a:endParaRPr sz="1200">
              <a:solidFill>
                <a:schemeClr val="dk1"/>
              </a:solidFill>
              <a:highlight>
                <a:srgbClr val="FFFFFF"/>
              </a:highlight>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9bccd5469b_0_4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9bccd5469b_0_4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highlight>
                  <a:srgbClr val="FFFFFF"/>
                </a:highlight>
              </a:rPr>
              <a:t> </a:t>
            </a:r>
            <a:endParaRPr sz="1200">
              <a:solidFill>
                <a:schemeClr val="dk1"/>
              </a:solidFill>
              <a:highlight>
                <a:srgbClr val="FFFFFF"/>
              </a:highlight>
            </a:endParaRPr>
          </a:p>
          <a:p>
            <a:pPr indent="0" lvl="0" marL="0" rtl="0" algn="l">
              <a:lnSpc>
                <a:spcPct val="115000"/>
              </a:lnSpc>
              <a:spcBef>
                <a:spcPts val="0"/>
              </a:spcBef>
              <a:spcAft>
                <a:spcPts val="0"/>
              </a:spcAft>
              <a:buNone/>
            </a:pPr>
            <a:r>
              <a:rPr lang="en" sz="1200">
                <a:solidFill>
                  <a:srgbClr val="1F3763"/>
                </a:solidFill>
                <a:highlight>
                  <a:srgbClr val="FFFFFF"/>
                </a:highlight>
              </a:rPr>
              <a:t>Featuring Clustering </a:t>
            </a:r>
            <a:endParaRPr sz="1200">
              <a:solidFill>
                <a:srgbClr val="1F3763"/>
              </a:solidFill>
              <a:highlight>
                <a:srgbClr val="FFFFFF"/>
              </a:highlight>
            </a:endParaRPr>
          </a:p>
          <a:p>
            <a:pPr indent="-298450" lvl="0" marL="6858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Find more abstract representation of original features – different from mapping-based extraction </a:t>
            </a:r>
            <a:endParaRPr sz="1200">
              <a:solidFill>
                <a:schemeClr val="dk1"/>
              </a:solidFill>
              <a:highlight>
                <a:srgbClr val="FFFFFF"/>
              </a:highlight>
            </a:endParaRPr>
          </a:p>
          <a:p>
            <a:pPr indent="-298450" lvl="0" marL="6858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Example: reducing features using co-clustering – simultaneously clusters rows and columns using information theory </a:t>
            </a:r>
            <a:endParaRPr sz="1200">
              <a:solidFill>
                <a:schemeClr val="dk1"/>
              </a:solidFill>
              <a:highlight>
                <a:srgbClr val="FFFFFF"/>
              </a:highlight>
            </a:endParaRPr>
          </a:p>
          <a:p>
            <a:pPr indent="-298450" lvl="0" marL="6858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Co-Clustering Based Classification (CoCC) by Dai et al. uses co-clustering for document classification </a:t>
            </a:r>
            <a:endParaRPr sz="1200">
              <a:solidFill>
                <a:schemeClr val="dk1"/>
              </a:solidFill>
              <a:highlight>
                <a:srgbClr val="FFFFFF"/>
              </a:highlight>
            </a:endParaRPr>
          </a:p>
          <a:p>
            <a:pPr indent="-298450" lvl="0" marL="11430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Co-clustering as a technique to transfer knowledge – source and target document-to-word matrix is co-clustered </a:t>
            </a:r>
            <a:endParaRPr sz="1200">
              <a:solidFill>
                <a:schemeClr val="dk1"/>
              </a:solidFill>
              <a:highlight>
                <a:srgbClr val="FFFFFF"/>
              </a:highlight>
            </a:endParaRPr>
          </a:p>
          <a:p>
            <a:pPr indent="-298450" lvl="0" marL="11430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Minimize the joint loss in mutual-information – iterative process with 2-step single iteration </a:t>
            </a:r>
            <a:endParaRPr sz="1200">
              <a:solidFill>
                <a:schemeClr val="dk1"/>
              </a:solidFill>
              <a:highlight>
                <a:srgbClr val="FFFFFF"/>
              </a:highlight>
            </a:endParaRPr>
          </a:p>
          <a:p>
            <a:pPr indent="-298450" lvl="0" marL="16002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Document Clustering – reorder document-to-word matrix for target document </a:t>
            </a:r>
            <a:endParaRPr sz="1200">
              <a:solidFill>
                <a:schemeClr val="dk1"/>
              </a:solidFill>
              <a:highlight>
                <a:srgbClr val="FFFFFF"/>
              </a:highlight>
            </a:endParaRPr>
          </a:p>
          <a:p>
            <a:pPr indent="-298450" lvl="0" marL="16002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Word Clustering – adjust word clusters to minimize joint mutual-information loss </a:t>
            </a:r>
            <a:endParaRPr sz="1200">
              <a:solidFill>
                <a:schemeClr val="dk1"/>
              </a:solidFill>
              <a:highlight>
                <a:srgbClr val="FFFFFF"/>
              </a:highlight>
            </a:endParaRPr>
          </a:p>
          <a:p>
            <a:pPr indent="-298450" lvl="0" marL="6858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Self-Taught Cluster (STC) – unsupervised co-clustering proposed by Dai et al. </a:t>
            </a:r>
            <a:endParaRPr sz="1200">
              <a:solidFill>
                <a:schemeClr val="dk1"/>
              </a:solidFill>
              <a:highlight>
                <a:srgbClr val="FFFFFF"/>
              </a:highlight>
            </a:endParaRPr>
          </a:p>
          <a:p>
            <a:pPr indent="-298450" lvl="0" marL="11430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Does not need label information but two domains should share the same feature clusters in their common feature space </a:t>
            </a:r>
            <a:endParaRPr sz="1200">
              <a:solidFill>
                <a:schemeClr val="dk1"/>
              </a:solidFill>
              <a:highlight>
                <a:srgbClr val="FFFFFF"/>
              </a:highlight>
            </a:endParaRPr>
          </a:p>
          <a:p>
            <a:pPr indent="-298450" lvl="0" marL="11430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Each iteration involves 2-steps minimizing mutual-information loss: </a:t>
            </a:r>
            <a:endParaRPr sz="1200">
              <a:solidFill>
                <a:schemeClr val="dk1"/>
              </a:solidFill>
              <a:highlight>
                <a:srgbClr val="FFFFFF"/>
              </a:highlight>
            </a:endParaRPr>
          </a:p>
          <a:p>
            <a:pPr indent="-298450" lvl="0" marL="16002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Instance Clustering: Clustering updated to minimize respective loss </a:t>
            </a:r>
            <a:endParaRPr sz="1200">
              <a:solidFill>
                <a:schemeClr val="dk1"/>
              </a:solidFill>
              <a:highlight>
                <a:srgbClr val="FFFFFF"/>
              </a:highlight>
            </a:endParaRPr>
          </a:p>
          <a:p>
            <a:pPr indent="-298450" lvl="0" marL="16002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Feature Clustering: Feature clusters are updated to minimize the joint loss </a:t>
            </a:r>
            <a:endParaRPr sz="1200">
              <a:solidFill>
                <a:schemeClr val="dk1"/>
              </a:solidFill>
              <a:highlight>
                <a:srgbClr val="FFFFFF"/>
              </a:highlight>
            </a:endParaRPr>
          </a:p>
          <a:p>
            <a:pPr indent="-298450" lvl="0" marL="6858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Concept-based Transfer Learning Approaches </a:t>
            </a:r>
            <a:endParaRPr sz="1200">
              <a:solidFill>
                <a:schemeClr val="dk1"/>
              </a:solidFill>
              <a:highlight>
                <a:srgbClr val="FFFFFF"/>
              </a:highlight>
            </a:endParaRPr>
          </a:p>
          <a:p>
            <a:pPr indent="-298450" lvl="0" marL="11430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Latent Semantic Analysis (LSA) – maps document-to-word matrix to latent space using SVD </a:t>
            </a:r>
            <a:endParaRPr sz="1200">
              <a:solidFill>
                <a:schemeClr val="dk1"/>
              </a:solidFill>
              <a:highlight>
                <a:srgbClr val="FFFFFF"/>
              </a:highlight>
            </a:endParaRPr>
          </a:p>
          <a:p>
            <a:pPr indent="-298450" lvl="0" marL="16002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SVD can remove the irrelevant information and the noise </a:t>
            </a:r>
            <a:endParaRPr sz="1200">
              <a:solidFill>
                <a:schemeClr val="dk1"/>
              </a:solidFill>
              <a:highlight>
                <a:srgbClr val="FFFFFF"/>
              </a:highlight>
            </a:endParaRPr>
          </a:p>
          <a:p>
            <a:pPr indent="-298450" lvl="0" marL="11430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Probabilistic LSA (PLSA) – Constructs a Bayesian network &amp; uses EM to estimate parameters </a:t>
            </a:r>
            <a:endParaRPr sz="1200">
              <a:solidFill>
                <a:schemeClr val="dk1"/>
              </a:solidFill>
              <a:highlight>
                <a:srgbClr val="FFFFFF"/>
              </a:highlight>
            </a:endParaRPr>
          </a:p>
          <a:p>
            <a:pPr indent="-298450" lvl="0" marL="16002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Latent variable </a:t>
            </a:r>
            <a:r>
              <a:rPr b="1" i="1" lang="en" sz="1200">
                <a:solidFill>
                  <a:schemeClr val="dk1"/>
                </a:solidFill>
                <a:highlight>
                  <a:srgbClr val="FFFFFF"/>
                </a:highlight>
              </a:rPr>
              <a:t>z</a:t>
            </a:r>
            <a:r>
              <a:rPr lang="en" sz="1200">
                <a:solidFill>
                  <a:schemeClr val="dk1"/>
                </a:solidFill>
                <a:highlight>
                  <a:srgbClr val="FFFFFF"/>
                </a:highlight>
              </a:rPr>
              <a:t>, reflects the concept and associates document </a:t>
            </a:r>
            <a:r>
              <a:rPr b="1" i="1" lang="en" sz="1200">
                <a:solidFill>
                  <a:schemeClr val="dk1"/>
                </a:solidFill>
                <a:highlight>
                  <a:srgbClr val="FFFFFF"/>
                </a:highlight>
              </a:rPr>
              <a:t>d</a:t>
            </a:r>
            <a:r>
              <a:rPr lang="en" sz="1200">
                <a:solidFill>
                  <a:schemeClr val="dk1"/>
                </a:solidFill>
                <a:highlight>
                  <a:srgbClr val="FFFFFF"/>
                </a:highlight>
              </a:rPr>
              <a:t> with the word </a:t>
            </a:r>
            <a:r>
              <a:rPr b="1" i="1" lang="en" sz="1200">
                <a:solidFill>
                  <a:schemeClr val="dk1"/>
                </a:solidFill>
                <a:highlight>
                  <a:srgbClr val="FFFFFF"/>
                </a:highlight>
              </a:rPr>
              <a:t>w</a:t>
            </a:r>
            <a:r>
              <a:rPr lang="en" sz="1200">
                <a:solidFill>
                  <a:schemeClr val="dk1"/>
                </a:solidFill>
                <a:highlight>
                  <a:srgbClr val="FFFFFF"/>
                </a:highlight>
              </a:rPr>
              <a:t> </a:t>
            </a:r>
            <a:endParaRPr sz="1200">
              <a:solidFill>
                <a:schemeClr val="dk1"/>
              </a:solidFill>
              <a:highlight>
                <a:srgbClr val="FFFFFF"/>
              </a:highlight>
            </a:endParaRPr>
          </a:p>
          <a:p>
            <a:pPr indent="-298450" lvl="0" marL="11430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Dual-PLSA – 2 latent variables </a:t>
            </a:r>
            <a:r>
              <a:rPr b="1" i="1" lang="en" sz="1200">
                <a:solidFill>
                  <a:schemeClr val="dk1"/>
                </a:solidFill>
                <a:highlight>
                  <a:srgbClr val="FFFFFF"/>
                </a:highlight>
              </a:rPr>
              <a:t>z</a:t>
            </a:r>
            <a:r>
              <a:rPr b="1" baseline="30000" i="1" lang="en" sz="1600">
                <a:solidFill>
                  <a:schemeClr val="dk1"/>
                </a:solidFill>
                <a:highlight>
                  <a:srgbClr val="FFFFFF"/>
                </a:highlight>
              </a:rPr>
              <a:t>d</a:t>
            </a:r>
            <a:r>
              <a:rPr lang="en" sz="1200">
                <a:solidFill>
                  <a:schemeClr val="dk1"/>
                </a:solidFill>
                <a:highlight>
                  <a:srgbClr val="FFFFFF"/>
                </a:highlight>
              </a:rPr>
              <a:t> &amp; </a:t>
            </a:r>
            <a:r>
              <a:rPr b="1" i="1" lang="en" sz="1200">
                <a:solidFill>
                  <a:schemeClr val="dk1"/>
                </a:solidFill>
                <a:highlight>
                  <a:srgbClr val="FFFFFF"/>
                </a:highlight>
              </a:rPr>
              <a:t>z</a:t>
            </a:r>
            <a:r>
              <a:rPr b="1" baseline="30000" i="1" lang="en" sz="1600">
                <a:solidFill>
                  <a:schemeClr val="dk1"/>
                </a:solidFill>
                <a:highlight>
                  <a:srgbClr val="FFFFFF"/>
                </a:highlight>
              </a:rPr>
              <a:t>w</a:t>
            </a:r>
            <a:r>
              <a:rPr lang="en" sz="1200">
                <a:solidFill>
                  <a:schemeClr val="dk1"/>
                </a:solidFill>
                <a:highlight>
                  <a:srgbClr val="FFFFFF"/>
                </a:highlight>
              </a:rPr>
              <a:t> reflecting concepts behind documents and words </a:t>
            </a:r>
            <a:endParaRPr sz="1200">
              <a:solidFill>
                <a:schemeClr val="dk1"/>
              </a:solidFill>
              <a:highlight>
                <a:srgbClr val="FFFFFF"/>
              </a:highlight>
            </a:endParaRPr>
          </a:p>
          <a:p>
            <a:pPr indent="-298450" lvl="0" marL="11430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Topic-Bridged PLSA (TPSLA) – Assumes source and target instances share the same mixing concepts of the words </a:t>
            </a:r>
            <a:endParaRPr sz="1200">
              <a:solidFill>
                <a:schemeClr val="dk1"/>
              </a:solidFill>
              <a:highlight>
                <a:srgbClr val="FFFFFF"/>
              </a:highlight>
            </a:endParaRPr>
          </a:p>
          <a:p>
            <a:pPr indent="-298450" lvl="0" marL="11430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Collaborative Dual-PLSA (CD-PLSA) – For multi-domain text classification </a:t>
            </a:r>
            <a:endParaRPr sz="1200">
              <a:solidFill>
                <a:schemeClr val="dk1"/>
              </a:solidFill>
              <a:highlight>
                <a:srgbClr val="FFFFFF"/>
              </a:highlight>
            </a:endParaRPr>
          </a:p>
          <a:p>
            <a:pPr indent="-298450" lvl="0" marL="11430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Homogeneous-Identical-Distinct-Concept-Model (HIDC) – Extension of Dual-PLSA </a:t>
            </a:r>
            <a:endParaRPr sz="1200">
              <a:solidFill>
                <a:schemeClr val="dk1"/>
              </a:solidFill>
              <a:highlight>
                <a:srgbClr val="FFFFFF"/>
              </a:highlight>
            </a:endParaRPr>
          </a:p>
          <a:p>
            <a:pPr indent="-298450" lvl="0" marL="16002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Composed of three generative models – identical-concept, homogeneous-concept, and distinct-concept models and used EM-algo to estimate parameters </a:t>
            </a:r>
            <a:endParaRPr sz="1200">
              <a:solidFill>
                <a:schemeClr val="dk1"/>
              </a:solidFill>
              <a:highlight>
                <a:srgbClr val="FFFFFF"/>
              </a:highlight>
            </a:endParaRPr>
          </a:p>
          <a:p>
            <a:pPr indent="0" lvl="0" marL="0" rtl="0" algn="l">
              <a:spcBef>
                <a:spcPts val="0"/>
              </a:spcBef>
              <a:spcAft>
                <a:spcPts val="0"/>
              </a:spcAft>
              <a:buNone/>
            </a:pPr>
            <a:r>
              <a:t/>
            </a:r>
            <a:endParaRPr sz="1200">
              <a:solidFill>
                <a:schemeClr val="dk1"/>
              </a:solidFill>
              <a:highlight>
                <a:srgbClr val="FFFFFF"/>
              </a:highlight>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9bccd5469b_0_4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9bccd5469b_0_4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highlight>
                  <a:srgbClr val="FFFFFF"/>
                </a:highlight>
              </a:rPr>
              <a:t> </a:t>
            </a:r>
            <a:endParaRPr sz="1200">
              <a:solidFill>
                <a:schemeClr val="dk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 sz="1200">
                <a:solidFill>
                  <a:srgbClr val="1F3763"/>
                </a:solidFill>
                <a:highlight>
                  <a:srgbClr val="FFFFFF"/>
                </a:highlight>
              </a:rPr>
              <a:t>Featuring Clustering </a:t>
            </a:r>
            <a:endParaRPr sz="1200">
              <a:solidFill>
                <a:srgbClr val="1F3763"/>
              </a:solidFill>
              <a:highlight>
                <a:srgbClr val="FFFFFF"/>
              </a:highlight>
            </a:endParaRPr>
          </a:p>
          <a:p>
            <a:pPr indent="-298450" lvl="0" marL="6858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Find more abstract representation of original features – different from mapping-based extraction </a:t>
            </a:r>
            <a:endParaRPr sz="1200">
              <a:solidFill>
                <a:schemeClr val="dk1"/>
              </a:solidFill>
              <a:highlight>
                <a:srgbClr val="FFFFFF"/>
              </a:highlight>
            </a:endParaRPr>
          </a:p>
          <a:p>
            <a:pPr indent="-298450" lvl="0" marL="6858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Example: reducing features using co-clustering – simultaneously clusters rows and columns using information theory </a:t>
            </a:r>
            <a:endParaRPr sz="1200">
              <a:solidFill>
                <a:schemeClr val="dk1"/>
              </a:solidFill>
              <a:highlight>
                <a:srgbClr val="FFFFFF"/>
              </a:highlight>
            </a:endParaRPr>
          </a:p>
          <a:p>
            <a:pPr indent="-298450" lvl="0" marL="6858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Co-Clustering Based Classification (CoCC) by Dai et al. uses co-clustering for document classification </a:t>
            </a:r>
            <a:endParaRPr sz="1200">
              <a:solidFill>
                <a:schemeClr val="dk1"/>
              </a:solidFill>
              <a:highlight>
                <a:srgbClr val="FFFFFF"/>
              </a:highlight>
            </a:endParaRPr>
          </a:p>
          <a:p>
            <a:pPr indent="-298450" lvl="0" marL="11430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Co-clustering as a technique to transfer knowledge – source and target document-to-word matrix is co-clustered </a:t>
            </a:r>
            <a:endParaRPr sz="1200">
              <a:solidFill>
                <a:schemeClr val="dk1"/>
              </a:solidFill>
              <a:highlight>
                <a:srgbClr val="FFFFFF"/>
              </a:highlight>
            </a:endParaRPr>
          </a:p>
          <a:p>
            <a:pPr indent="-298450" lvl="0" marL="11430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Minimize the joint loss in mutual-information – iterative process with 2-step single iteration </a:t>
            </a:r>
            <a:endParaRPr sz="1200">
              <a:solidFill>
                <a:schemeClr val="dk1"/>
              </a:solidFill>
              <a:highlight>
                <a:srgbClr val="FFFFFF"/>
              </a:highlight>
            </a:endParaRPr>
          </a:p>
          <a:p>
            <a:pPr indent="-298450" lvl="0" marL="16002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Document Clustering – reorder document-to-word matrix for target document </a:t>
            </a:r>
            <a:endParaRPr sz="1200">
              <a:solidFill>
                <a:schemeClr val="dk1"/>
              </a:solidFill>
              <a:highlight>
                <a:srgbClr val="FFFFFF"/>
              </a:highlight>
            </a:endParaRPr>
          </a:p>
          <a:p>
            <a:pPr indent="-298450" lvl="0" marL="16002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Word Clustering – adjust word clusters to minimize joint mutual-information loss </a:t>
            </a:r>
            <a:endParaRPr sz="1200">
              <a:solidFill>
                <a:schemeClr val="dk1"/>
              </a:solidFill>
              <a:highlight>
                <a:srgbClr val="FFFFFF"/>
              </a:highlight>
            </a:endParaRPr>
          </a:p>
          <a:p>
            <a:pPr indent="-298450" lvl="0" marL="6858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Self-Taught Cluster (STC) – unsupervised co-clustering proposed by Dai et al. </a:t>
            </a:r>
            <a:endParaRPr sz="1200">
              <a:solidFill>
                <a:schemeClr val="dk1"/>
              </a:solidFill>
              <a:highlight>
                <a:srgbClr val="FFFFFF"/>
              </a:highlight>
            </a:endParaRPr>
          </a:p>
          <a:p>
            <a:pPr indent="-298450" lvl="0" marL="11430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Does not need label information but two domains should share the same feature clusters in their common feature space </a:t>
            </a:r>
            <a:endParaRPr sz="1200">
              <a:solidFill>
                <a:schemeClr val="dk1"/>
              </a:solidFill>
              <a:highlight>
                <a:srgbClr val="FFFFFF"/>
              </a:highlight>
            </a:endParaRPr>
          </a:p>
          <a:p>
            <a:pPr indent="-298450" lvl="0" marL="11430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Each iteration involves 2-steps minimizing mutual-information loss: </a:t>
            </a:r>
            <a:endParaRPr sz="1200">
              <a:solidFill>
                <a:schemeClr val="dk1"/>
              </a:solidFill>
              <a:highlight>
                <a:srgbClr val="FFFFFF"/>
              </a:highlight>
            </a:endParaRPr>
          </a:p>
          <a:p>
            <a:pPr indent="-298450" lvl="0" marL="16002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Instance Clustering: Clustering updated to minimize respective loss </a:t>
            </a:r>
            <a:endParaRPr sz="1200">
              <a:solidFill>
                <a:schemeClr val="dk1"/>
              </a:solidFill>
              <a:highlight>
                <a:srgbClr val="FFFFFF"/>
              </a:highlight>
            </a:endParaRPr>
          </a:p>
          <a:p>
            <a:pPr indent="-298450" lvl="0" marL="16002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Feature Clustering: Feature clusters are updated to minimize the joint loss </a:t>
            </a:r>
            <a:endParaRPr sz="1200">
              <a:solidFill>
                <a:schemeClr val="dk1"/>
              </a:solidFill>
              <a:highlight>
                <a:srgbClr val="FFFFFF"/>
              </a:highlight>
            </a:endParaRPr>
          </a:p>
          <a:p>
            <a:pPr indent="-298450" lvl="0" marL="6858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Concept-based Transfer Learning Approaches </a:t>
            </a:r>
            <a:endParaRPr sz="1200">
              <a:solidFill>
                <a:schemeClr val="dk1"/>
              </a:solidFill>
              <a:highlight>
                <a:srgbClr val="FFFFFF"/>
              </a:highlight>
            </a:endParaRPr>
          </a:p>
          <a:p>
            <a:pPr indent="-298450" lvl="0" marL="11430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Latent Semantic Analysis (LSA) – maps document-to-word matrix to latent space using SVD </a:t>
            </a:r>
            <a:endParaRPr sz="1200">
              <a:solidFill>
                <a:schemeClr val="dk1"/>
              </a:solidFill>
              <a:highlight>
                <a:srgbClr val="FFFFFF"/>
              </a:highlight>
            </a:endParaRPr>
          </a:p>
          <a:p>
            <a:pPr indent="-298450" lvl="0" marL="16002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SVD can remove the irrelevant information and the noise </a:t>
            </a:r>
            <a:endParaRPr sz="1200">
              <a:solidFill>
                <a:schemeClr val="dk1"/>
              </a:solidFill>
              <a:highlight>
                <a:srgbClr val="FFFFFF"/>
              </a:highlight>
            </a:endParaRPr>
          </a:p>
          <a:p>
            <a:pPr indent="-298450" lvl="0" marL="11430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Probabilistic LSA (PLSA) – Constructs a Bayesian network &amp; uses EM to estimate parameters </a:t>
            </a:r>
            <a:endParaRPr sz="1200">
              <a:solidFill>
                <a:schemeClr val="dk1"/>
              </a:solidFill>
              <a:highlight>
                <a:srgbClr val="FFFFFF"/>
              </a:highlight>
            </a:endParaRPr>
          </a:p>
          <a:p>
            <a:pPr indent="-298450" lvl="0" marL="16002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Latent variable </a:t>
            </a:r>
            <a:r>
              <a:rPr b="1" i="1" lang="en" sz="1200">
                <a:solidFill>
                  <a:schemeClr val="dk1"/>
                </a:solidFill>
                <a:highlight>
                  <a:srgbClr val="FFFFFF"/>
                </a:highlight>
              </a:rPr>
              <a:t>z</a:t>
            </a:r>
            <a:r>
              <a:rPr lang="en" sz="1200">
                <a:solidFill>
                  <a:schemeClr val="dk1"/>
                </a:solidFill>
                <a:highlight>
                  <a:srgbClr val="FFFFFF"/>
                </a:highlight>
              </a:rPr>
              <a:t>, reflects the concept and associates document </a:t>
            </a:r>
            <a:r>
              <a:rPr b="1" i="1" lang="en" sz="1200">
                <a:solidFill>
                  <a:schemeClr val="dk1"/>
                </a:solidFill>
                <a:highlight>
                  <a:srgbClr val="FFFFFF"/>
                </a:highlight>
              </a:rPr>
              <a:t>d</a:t>
            </a:r>
            <a:r>
              <a:rPr lang="en" sz="1200">
                <a:solidFill>
                  <a:schemeClr val="dk1"/>
                </a:solidFill>
                <a:highlight>
                  <a:srgbClr val="FFFFFF"/>
                </a:highlight>
              </a:rPr>
              <a:t> with the word </a:t>
            </a:r>
            <a:r>
              <a:rPr b="1" i="1" lang="en" sz="1200">
                <a:solidFill>
                  <a:schemeClr val="dk1"/>
                </a:solidFill>
                <a:highlight>
                  <a:srgbClr val="FFFFFF"/>
                </a:highlight>
              </a:rPr>
              <a:t>w</a:t>
            </a:r>
            <a:r>
              <a:rPr lang="en" sz="1200">
                <a:solidFill>
                  <a:schemeClr val="dk1"/>
                </a:solidFill>
                <a:highlight>
                  <a:srgbClr val="FFFFFF"/>
                </a:highlight>
              </a:rPr>
              <a:t> </a:t>
            </a:r>
            <a:endParaRPr sz="1200">
              <a:solidFill>
                <a:schemeClr val="dk1"/>
              </a:solidFill>
              <a:highlight>
                <a:srgbClr val="FFFFFF"/>
              </a:highlight>
            </a:endParaRPr>
          </a:p>
          <a:p>
            <a:pPr indent="-298450" lvl="0" marL="11430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Dual-PLSA – 2 latent variables </a:t>
            </a:r>
            <a:r>
              <a:rPr b="1" i="1" lang="en" sz="1200">
                <a:solidFill>
                  <a:schemeClr val="dk1"/>
                </a:solidFill>
                <a:highlight>
                  <a:srgbClr val="FFFFFF"/>
                </a:highlight>
              </a:rPr>
              <a:t>z</a:t>
            </a:r>
            <a:r>
              <a:rPr b="1" baseline="30000" i="1" lang="en" sz="1600">
                <a:solidFill>
                  <a:schemeClr val="dk1"/>
                </a:solidFill>
                <a:highlight>
                  <a:srgbClr val="FFFFFF"/>
                </a:highlight>
              </a:rPr>
              <a:t>d</a:t>
            </a:r>
            <a:r>
              <a:rPr lang="en" sz="1200">
                <a:solidFill>
                  <a:schemeClr val="dk1"/>
                </a:solidFill>
                <a:highlight>
                  <a:srgbClr val="FFFFFF"/>
                </a:highlight>
              </a:rPr>
              <a:t> &amp; </a:t>
            </a:r>
            <a:r>
              <a:rPr b="1" i="1" lang="en" sz="1200">
                <a:solidFill>
                  <a:schemeClr val="dk1"/>
                </a:solidFill>
                <a:highlight>
                  <a:srgbClr val="FFFFFF"/>
                </a:highlight>
              </a:rPr>
              <a:t>z</a:t>
            </a:r>
            <a:r>
              <a:rPr b="1" baseline="30000" i="1" lang="en" sz="1600">
                <a:solidFill>
                  <a:schemeClr val="dk1"/>
                </a:solidFill>
                <a:highlight>
                  <a:srgbClr val="FFFFFF"/>
                </a:highlight>
              </a:rPr>
              <a:t>w</a:t>
            </a:r>
            <a:r>
              <a:rPr lang="en" sz="1200">
                <a:solidFill>
                  <a:schemeClr val="dk1"/>
                </a:solidFill>
                <a:highlight>
                  <a:srgbClr val="FFFFFF"/>
                </a:highlight>
              </a:rPr>
              <a:t> reflecting concepts behind documents and words </a:t>
            </a:r>
            <a:endParaRPr sz="1200">
              <a:solidFill>
                <a:schemeClr val="dk1"/>
              </a:solidFill>
              <a:highlight>
                <a:srgbClr val="FFFFFF"/>
              </a:highlight>
            </a:endParaRPr>
          </a:p>
          <a:p>
            <a:pPr indent="-298450" lvl="0" marL="11430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Topic-Bridged PLSA (TPSLA) – Assumes source and target instances share the same mixing concepts of the words </a:t>
            </a:r>
            <a:endParaRPr sz="1200">
              <a:solidFill>
                <a:schemeClr val="dk1"/>
              </a:solidFill>
              <a:highlight>
                <a:srgbClr val="FFFFFF"/>
              </a:highlight>
            </a:endParaRPr>
          </a:p>
          <a:p>
            <a:pPr indent="-298450" lvl="0" marL="11430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Collaborative Dual-PLSA (CD-PLSA) – For multi-domain text classification </a:t>
            </a:r>
            <a:endParaRPr sz="1200">
              <a:solidFill>
                <a:schemeClr val="dk1"/>
              </a:solidFill>
              <a:highlight>
                <a:srgbClr val="FFFFFF"/>
              </a:highlight>
            </a:endParaRPr>
          </a:p>
          <a:p>
            <a:pPr indent="-298450" lvl="0" marL="11430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Homogeneous-Identical-Distinct-Concept-Model (HIDC) – Extension of Dual-PLSA </a:t>
            </a:r>
            <a:endParaRPr sz="1200">
              <a:solidFill>
                <a:schemeClr val="dk1"/>
              </a:solidFill>
              <a:highlight>
                <a:srgbClr val="FFFFFF"/>
              </a:highlight>
            </a:endParaRPr>
          </a:p>
          <a:p>
            <a:pPr indent="-298450" lvl="0" marL="16002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Composed of three generative models – identical-concept, homogeneous-concept, and distinct-concept models and used EM-algo to estimate parameters </a:t>
            </a:r>
            <a:endParaRPr sz="1200">
              <a:solidFill>
                <a:schemeClr val="dk1"/>
              </a:solidFill>
              <a:highlight>
                <a:srgbClr val="FFFFFF"/>
              </a:highlight>
            </a:endParaRPr>
          </a:p>
          <a:p>
            <a:pPr indent="0" lvl="0" marL="0" rtl="0" algn="l">
              <a:spcBef>
                <a:spcPts val="0"/>
              </a:spcBef>
              <a:spcAft>
                <a:spcPts val="0"/>
              </a:spcAft>
              <a:buNone/>
            </a:pPr>
            <a:r>
              <a:t/>
            </a:r>
            <a:endParaRPr sz="1200">
              <a:solidFill>
                <a:schemeClr val="dk1"/>
              </a:solidFill>
              <a:highlight>
                <a:srgbClr val="FFFFFF"/>
              </a:highlight>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9bccd5469b_0_5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9bccd5469b_0_5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highlight>
                  <a:srgbClr val="FFFFFF"/>
                </a:highlight>
              </a:rPr>
              <a:t> </a:t>
            </a:r>
            <a:r>
              <a:rPr lang="en" sz="1200">
                <a:solidFill>
                  <a:srgbClr val="1F3763"/>
                </a:solidFill>
                <a:highlight>
                  <a:srgbClr val="FFFFFF"/>
                </a:highlight>
              </a:rPr>
              <a:t>Feature Selection </a:t>
            </a:r>
            <a:endParaRPr sz="1200">
              <a:solidFill>
                <a:srgbClr val="1F3763"/>
              </a:solidFill>
              <a:highlight>
                <a:srgbClr val="FFFFFF"/>
              </a:highlight>
            </a:endParaRPr>
          </a:p>
          <a:p>
            <a:pPr indent="-298450" lvl="0" marL="6858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Feature reduction method to extract pivot features – features that behave in the same way in different domains </a:t>
            </a:r>
            <a:endParaRPr sz="1200">
              <a:solidFill>
                <a:schemeClr val="dk1"/>
              </a:solidFill>
              <a:highlight>
                <a:srgbClr val="FFFFFF"/>
              </a:highlight>
            </a:endParaRPr>
          </a:p>
          <a:p>
            <a:pPr indent="-298450" lvl="0" marL="6858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Stability of pivot features aid in acting as bridge for transfer of knowledge </a:t>
            </a:r>
            <a:endParaRPr sz="1200">
              <a:solidFill>
                <a:schemeClr val="dk1"/>
              </a:solidFill>
              <a:highlight>
                <a:srgbClr val="FFFFFF"/>
              </a:highlight>
            </a:endParaRPr>
          </a:p>
          <a:p>
            <a:pPr indent="-298450" lvl="0" marL="6858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Structural Correspondence Learning (SCL) by Blitzer et al.: Consists of the following steps: </a:t>
            </a:r>
            <a:endParaRPr sz="1200">
              <a:solidFill>
                <a:schemeClr val="dk1"/>
              </a:solidFill>
              <a:highlight>
                <a:srgbClr val="FFFFFF"/>
              </a:highlight>
            </a:endParaRPr>
          </a:p>
          <a:p>
            <a:pPr indent="-298450" lvl="0" marL="11430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Feature Selection – to obtain pivot features </a:t>
            </a:r>
            <a:endParaRPr sz="1200">
              <a:solidFill>
                <a:schemeClr val="dk1"/>
              </a:solidFill>
              <a:highlight>
                <a:srgbClr val="FFFFFF"/>
              </a:highlight>
            </a:endParaRPr>
          </a:p>
          <a:p>
            <a:pPr indent="-298450" lvl="0" marL="11430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Mapping Learning – find low dimensional latent representation using Structured Learning </a:t>
            </a:r>
            <a:endParaRPr sz="1200">
              <a:solidFill>
                <a:schemeClr val="dk1"/>
              </a:solidFill>
              <a:highlight>
                <a:srgbClr val="FFFFFF"/>
              </a:highlight>
            </a:endParaRPr>
          </a:p>
          <a:p>
            <a:pPr indent="-298450" lvl="0" marL="11430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Feature Stacking – construct new feature representation by stacking original features with latent ones </a:t>
            </a:r>
            <a:endParaRPr sz="1200">
              <a:solidFill>
                <a:schemeClr val="dk1"/>
              </a:solidFill>
              <a:highlight>
                <a:srgbClr val="FFFFFF"/>
              </a:highlight>
            </a:endParaRPr>
          </a:p>
          <a:p>
            <a:pPr indent="-298450" lvl="0" marL="6858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Example: Part of speech tagging problem – final classifier is trained in augmented feature space </a:t>
            </a:r>
            <a:endParaRPr sz="1200">
              <a:solidFill>
                <a:schemeClr val="dk1"/>
              </a:solidFill>
              <a:highlight>
                <a:srgbClr val="FFFFFF"/>
              </a:highlight>
            </a:endParaRPr>
          </a:p>
          <a:p>
            <a:pPr indent="0" lvl="0" marL="0" rtl="0" algn="l">
              <a:lnSpc>
                <a:spcPct val="115000"/>
              </a:lnSpc>
              <a:spcBef>
                <a:spcPts val="0"/>
              </a:spcBef>
              <a:spcAft>
                <a:spcPts val="0"/>
              </a:spcAft>
              <a:buNone/>
            </a:pPr>
            <a:r>
              <a:t/>
            </a:r>
            <a:endParaRPr sz="1200">
              <a:solidFill>
                <a:schemeClr val="dk1"/>
              </a:solidFill>
              <a:highlight>
                <a:srgbClr val="FFFFFF"/>
              </a:highlight>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9bccd5469b_0_5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9bccd5469b_0_5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rgbClr val="1A9988"/>
                </a:solidFill>
                <a:highlight>
                  <a:srgbClr val="FFFFFF"/>
                </a:highlight>
              </a:rPr>
              <a:t> </a:t>
            </a:r>
            <a:r>
              <a:rPr lang="en" sz="1200">
                <a:solidFill>
                  <a:srgbClr val="1F3763"/>
                </a:solidFill>
                <a:highlight>
                  <a:srgbClr val="FFFFFF"/>
                </a:highlight>
              </a:rPr>
              <a:t>Feature Encoding </a:t>
            </a:r>
            <a:endParaRPr sz="1200">
              <a:solidFill>
                <a:srgbClr val="1F3763"/>
              </a:solidFill>
              <a:highlight>
                <a:srgbClr val="FFFFFF"/>
              </a:highlight>
            </a:endParaRPr>
          </a:p>
          <a:p>
            <a:pPr indent="-298450" lvl="0" marL="685800" rtl="0" algn="l">
              <a:lnSpc>
                <a:spcPct val="115000"/>
              </a:lnSpc>
              <a:spcBef>
                <a:spcPts val="0"/>
              </a:spcBef>
              <a:spcAft>
                <a:spcPts val="0"/>
              </a:spcAft>
              <a:buClr>
                <a:srgbClr val="595959"/>
              </a:buClr>
              <a:buSzPts val="1100"/>
              <a:buFont typeface="Arial"/>
              <a:buChar char="●"/>
            </a:pPr>
            <a:r>
              <a:rPr lang="en" sz="1200">
                <a:solidFill>
                  <a:srgbClr val="595959"/>
                </a:solidFill>
                <a:highlight>
                  <a:srgbClr val="FFFFFF"/>
                </a:highlight>
              </a:rPr>
              <a:t>Autoencoder are often used for feature encoding to produce more abstract representation of the input </a:t>
            </a:r>
            <a:endParaRPr sz="1200">
              <a:solidFill>
                <a:srgbClr val="595959"/>
              </a:solidFill>
              <a:highlight>
                <a:srgbClr val="FFFFFF"/>
              </a:highlight>
            </a:endParaRPr>
          </a:p>
          <a:p>
            <a:pPr indent="-298450" lvl="0" marL="685800" rtl="0" algn="l">
              <a:lnSpc>
                <a:spcPct val="115000"/>
              </a:lnSpc>
              <a:spcBef>
                <a:spcPts val="0"/>
              </a:spcBef>
              <a:spcAft>
                <a:spcPts val="0"/>
              </a:spcAft>
              <a:buClr>
                <a:srgbClr val="595959"/>
              </a:buClr>
              <a:buSzPts val="1100"/>
              <a:buFont typeface="Arial"/>
              <a:buChar char="●"/>
            </a:pPr>
            <a:r>
              <a:rPr lang="en" sz="1200">
                <a:solidFill>
                  <a:srgbClr val="595959"/>
                </a:solidFill>
                <a:highlight>
                  <a:srgbClr val="FFFFFF"/>
                </a:highlight>
              </a:rPr>
              <a:t>Stacked Denoising Autoencoder (SDA) by Glorot et al.: </a:t>
            </a:r>
            <a:endParaRPr sz="1200">
              <a:solidFill>
                <a:srgbClr val="595959"/>
              </a:solidFill>
              <a:highlight>
                <a:srgbClr val="FFFFFF"/>
              </a:highlight>
            </a:endParaRPr>
          </a:p>
          <a:p>
            <a:pPr indent="-298450" lvl="0" marL="1143000" rtl="0" algn="l">
              <a:lnSpc>
                <a:spcPct val="115000"/>
              </a:lnSpc>
              <a:spcBef>
                <a:spcPts val="0"/>
              </a:spcBef>
              <a:spcAft>
                <a:spcPts val="0"/>
              </a:spcAft>
              <a:buClr>
                <a:srgbClr val="595959"/>
              </a:buClr>
              <a:buSzPts val="1100"/>
              <a:buFont typeface="Arial"/>
              <a:buChar char="○"/>
            </a:pPr>
            <a:r>
              <a:rPr lang="en" sz="1200">
                <a:solidFill>
                  <a:srgbClr val="595959"/>
                </a:solidFill>
                <a:highlight>
                  <a:srgbClr val="FFFFFF"/>
                </a:highlight>
              </a:rPr>
              <a:t>Denoising autoencoder which can enhance the robustness </a:t>
            </a:r>
            <a:endParaRPr sz="1200">
              <a:solidFill>
                <a:srgbClr val="595959"/>
              </a:solidFill>
              <a:highlight>
                <a:srgbClr val="FFFFFF"/>
              </a:highlight>
            </a:endParaRPr>
          </a:p>
          <a:p>
            <a:pPr indent="-298450" lvl="0" marL="1143000" rtl="0" algn="l">
              <a:lnSpc>
                <a:spcPct val="115000"/>
              </a:lnSpc>
              <a:spcBef>
                <a:spcPts val="0"/>
              </a:spcBef>
              <a:spcAft>
                <a:spcPts val="0"/>
              </a:spcAft>
              <a:buClr>
                <a:srgbClr val="595959"/>
              </a:buClr>
              <a:buSzPts val="1100"/>
              <a:buFont typeface="Arial"/>
              <a:buChar char="○"/>
            </a:pPr>
            <a:r>
              <a:rPr lang="en" sz="1200">
                <a:solidFill>
                  <a:srgbClr val="595959"/>
                </a:solidFill>
                <a:highlight>
                  <a:srgbClr val="FFFFFF"/>
                </a:highlight>
              </a:rPr>
              <a:t>Contains randomly corrupting mechanism that adds noise to the input before mapping </a:t>
            </a:r>
            <a:endParaRPr sz="1200">
              <a:solidFill>
                <a:srgbClr val="595959"/>
              </a:solidFill>
              <a:highlight>
                <a:srgbClr val="FFFFFF"/>
              </a:highlight>
            </a:endParaRPr>
          </a:p>
          <a:p>
            <a:pPr indent="-298450" lvl="0" marL="1143000" rtl="0" algn="l">
              <a:lnSpc>
                <a:spcPct val="115000"/>
              </a:lnSpc>
              <a:spcBef>
                <a:spcPts val="0"/>
              </a:spcBef>
              <a:spcAft>
                <a:spcPts val="0"/>
              </a:spcAft>
              <a:buClr>
                <a:srgbClr val="595959"/>
              </a:buClr>
              <a:buSzPts val="1100"/>
              <a:buFont typeface="Arial"/>
              <a:buChar char="○"/>
            </a:pPr>
            <a:r>
              <a:rPr lang="en" sz="1200">
                <a:solidFill>
                  <a:srgbClr val="595959"/>
                </a:solidFill>
                <a:highlight>
                  <a:srgbClr val="FFFFFF"/>
                </a:highlight>
              </a:rPr>
              <a:t>Mainly composed of the following steps: </a:t>
            </a:r>
            <a:endParaRPr sz="1200">
              <a:solidFill>
                <a:srgbClr val="595959"/>
              </a:solidFill>
              <a:highlight>
                <a:srgbClr val="FFFFFF"/>
              </a:highlight>
            </a:endParaRPr>
          </a:p>
          <a:p>
            <a:pPr indent="-298450" lvl="0" marL="1600200" rtl="0" algn="l">
              <a:lnSpc>
                <a:spcPct val="115000"/>
              </a:lnSpc>
              <a:spcBef>
                <a:spcPts val="0"/>
              </a:spcBef>
              <a:spcAft>
                <a:spcPts val="0"/>
              </a:spcAft>
              <a:buClr>
                <a:srgbClr val="595959"/>
              </a:buClr>
              <a:buSzPts val="1100"/>
              <a:buFont typeface="Arial"/>
              <a:buChar char="■"/>
            </a:pPr>
            <a:r>
              <a:rPr lang="en" sz="1200">
                <a:solidFill>
                  <a:srgbClr val="595959"/>
                </a:solidFill>
                <a:highlight>
                  <a:srgbClr val="FFFFFF"/>
                </a:highlight>
              </a:rPr>
              <a:t>Autoencoder Training: source and target instances are used to train a stack of denoising autoencoders in a greedy layer by layer way </a:t>
            </a:r>
            <a:endParaRPr sz="1200">
              <a:solidFill>
                <a:srgbClr val="595959"/>
              </a:solidFill>
              <a:highlight>
                <a:srgbClr val="FFFFFF"/>
              </a:highlight>
            </a:endParaRPr>
          </a:p>
          <a:p>
            <a:pPr indent="-298450" lvl="0" marL="1600200" rtl="0" algn="l">
              <a:lnSpc>
                <a:spcPct val="115000"/>
              </a:lnSpc>
              <a:spcBef>
                <a:spcPts val="0"/>
              </a:spcBef>
              <a:spcAft>
                <a:spcPts val="0"/>
              </a:spcAft>
              <a:buClr>
                <a:srgbClr val="595959"/>
              </a:buClr>
              <a:buSzPts val="1100"/>
              <a:buFont typeface="Arial"/>
              <a:buChar char="■"/>
            </a:pPr>
            <a:r>
              <a:rPr lang="en" sz="1200">
                <a:solidFill>
                  <a:srgbClr val="595959"/>
                </a:solidFill>
                <a:highlight>
                  <a:srgbClr val="FFFFFF"/>
                </a:highlight>
              </a:rPr>
              <a:t>Feature encoding &amp; Stacking: a new representation is constructed by stacking the encoding output of intermediate layers </a:t>
            </a:r>
            <a:endParaRPr sz="1200">
              <a:solidFill>
                <a:srgbClr val="595959"/>
              </a:solidFill>
              <a:highlight>
                <a:srgbClr val="FFFFFF"/>
              </a:highlight>
            </a:endParaRPr>
          </a:p>
          <a:p>
            <a:pPr indent="-298450" lvl="0" marL="1600200" rtl="0" algn="l">
              <a:lnSpc>
                <a:spcPct val="115000"/>
              </a:lnSpc>
              <a:spcBef>
                <a:spcPts val="0"/>
              </a:spcBef>
              <a:spcAft>
                <a:spcPts val="0"/>
              </a:spcAft>
              <a:buClr>
                <a:srgbClr val="595959"/>
              </a:buClr>
              <a:buSzPts val="1100"/>
              <a:buFont typeface="Arial"/>
              <a:buChar char="■"/>
            </a:pPr>
            <a:r>
              <a:rPr lang="en" sz="1200">
                <a:solidFill>
                  <a:srgbClr val="595959"/>
                </a:solidFill>
                <a:highlight>
                  <a:srgbClr val="FFFFFF"/>
                </a:highlight>
              </a:rPr>
              <a:t>Learner Training: The target classifier is trained on the transformed labeled instances </a:t>
            </a:r>
            <a:endParaRPr sz="1200">
              <a:solidFill>
                <a:srgbClr val="595959"/>
              </a:solidFill>
              <a:highlight>
                <a:srgbClr val="FFFFFF"/>
              </a:highlight>
            </a:endParaRPr>
          </a:p>
          <a:p>
            <a:pPr indent="-298450" lvl="0" marL="1143000" rtl="0" algn="l">
              <a:lnSpc>
                <a:spcPct val="115000"/>
              </a:lnSpc>
              <a:spcBef>
                <a:spcPts val="0"/>
              </a:spcBef>
              <a:spcAft>
                <a:spcPts val="0"/>
              </a:spcAft>
              <a:buClr>
                <a:srgbClr val="595959"/>
              </a:buClr>
              <a:buSzPts val="1100"/>
              <a:buFont typeface="Arial"/>
              <a:buChar char="○"/>
            </a:pPr>
            <a:r>
              <a:rPr lang="en" sz="1200">
                <a:solidFill>
                  <a:srgbClr val="595959"/>
                </a:solidFill>
                <a:highlight>
                  <a:srgbClr val="FFFFFF"/>
                </a:highlight>
              </a:rPr>
              <a:t>High computational and parameter estimation costs </a:t>
            </a:r>
            <a:endParaRPr sz="1200">
              <a:solidFill>
                <a:srgbClr val="595959"/>
              </a:solidFill>
              <a:highlight>
                <a:srgbClr val="FFFFFF"/>
              </a:highlight>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9bccd5469b_0_5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9bccd5469b_0_5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t/>
            </a:r>
            <a:endParaRPr sz="1200">
              <a:solidFill>
                <a:srgbClr val="1F3763"/>
              </a:solidFill>
              <a:highlight>
                <a:srgbClr val="FFFFFF"/>
              </a:highlight>
            </a:endParaRPr>
          </a:p>
          <a:p>
            <a:pPr indent="0" lvl="0" marL="0" rtl="0" algn="l">
              <a:lnSpc>
                <a:spcPct val="115000"/>
              </a:lnSpc>
              <a:spcBef>
                <a:spcPts val="0"/>
              </a:spcBef>
              <a:spcAft>
                <a:spcPts val="0"/>
              </a:spcAft>
              <a:buNone/>
            </a:pPr>
            <a:r>
              <a:rPr lang="en" sz="1200">
                <a:highlight>
                  <a:srgbClr val="FFFFFF"/>
                </a:highlight>
              </a:rPr>
              <a:t>Marginalized Stacked Linear Denoising Autoencoder (mSLDA) by Chen et al. </a:t>
            </a:r>
            <a:endParaRPr sz="1200">
              <a:highlight>
                <a:srgbClr val="FFFFFF"/>
              </a:highlight>
            </a:endParaRPr>
          </a:p>
          <a:p>
            <a:pPr indent="-304800" lvl="0" marL="457200" rtl="0" algn="l">
              <a:lnSpc>
                <a:spcPct val="115000"/>
              </a:lnSpc>
              <a:spcBef>
                <a:spcPts val="0"/>
              </a:spcBef>
              <a:spcAft>
                <a:spcPts val="0"/>
              </a:spcAft>
              <a:buClr>
                <a:srgbClr val="000000"/>
              </a:buClr>
              <a:buSzPts val="1200"/>
              <a:buFont typeface="Verdana"/>
              <a:buChar char="■"/>
            </a:pPr>
            <a:r>
              <a:rPr lang="en" sz="1200">
                <a:highlight>
                  <a:srgbClr val="FFFFFF"/>
                </a:highlight>
              </a:rPr>
              <a:t>adopts linear autoencoder and marginalizes the randomly corrupting step in a closed form to shorter the training time </a:t>
            </a:r>
            <a:endParaRPr sz="1200">
              <a:highlight>
                <a:srgbClr val="FFFFFF"/>
              </a:highlight>
            </a:endParaRPr>
          </a:p>
          <a:p>
            <a:pPr indent="-298450" lvl="0" marL="685800" rtl="0" algn="l">
              <a:lnSpc>
                <a:spcPct val="115000"/>
              </a:lnSpc>
              <a:spcBef>
                <a:spcPts val="0"/>
              </a:spcBef>
              <a:spcAft>
                <a:spcPts val="0"/>
              </a:spcAft>
              <a:buClr>
                <a:srgbClr val="000000"/>
              </a:buClr>
              <a:buSzPts val="1100"/>
              <a:buFont typeface="Arial"/>
              <a:buChar char="■"/>
            </a:pPr>
            <a:r>
              <a:rPr lang="en" sz="1200">
                <a:highlight>
                  <a:srgbClr val="FFFFFF"/>
                </a:highlight>
              </a:rPr>
              <a:t>Linear autoencoder often sufficient when dealing with high-dimensional data </a:t>
            </a:r>
            <a:endParaRPr sz="1200">
              <a:highlight>
                <a:srgbClr val="FFFFFF"/>
              </a:highlight>
            </a:endParaRPr>
          </a:p>
          <a:p>
            <a:pPr indent="-298450" lvl="0" marL="685800" rtl="0" algn="l">
              <a:lnSpc>
                <a:spcPct val="115000"/>
              </a:lnSpc>
              <a:spcBef>
                <a:spcPts val="0"/>
              </a:spcBef>
              <a:spcAft>
                <a:spcPts val="0"/>
              </a:spcAft>
              <a:buClr>
                <a:srgbClr val="000000"/>
              </a:buClr>
              <a:buSzPts val="1100"/>
              <a:buFont typeface="Arial"/>
              <a:buChar char="■"/>
            </a:pPr>
            <a:r>
              <a:rPr lang="en" sz="1200">
                <a:highlight>
                  <a:srgbClr val="FFFFFF"/>
                </a:highlight>
              </a:rPr>
              <a:t>Basic architecture is single layer linear autoencoder </a:t>
            </a:r>
            <a:endParaRPr sz="1200">
              <a:highlight>
                <a:srgbClr val="FFFFFF"/>
              </a:highlight>
            </a:endParaRPr>
          </a:p>
          <a:p>
            <a:pPr indent="-298450" lvl="0" marL="685800" rtl="0" algn="l">
              <a:lnSpc>
                <a:spcPct val="115000"/>
              </a:lnSpc>
              <a:spcBef>
                <a:spcPts val="0"/>
              </a:spcBef>
              <a:spcAft>
                <a:spcPts val="0"/>
              </a:spcAft>
              <a:buClr>
                <a:srgbClr val="000000"/>
              </a:buClr>
              <a:buSzPts val="1100"/>
              <a:buFont typeface="Arial"/>
              <a:buChar char="■"/>
            </a:pPr>
            <a:r>
              <a:rPr lang="en" sz="1200">
                <a:highlight>
                  <a:srgbClr val="FFFFFF"/>
                </a:highlight>
              </a:rPr>
              <a:t>Minimizing expected squared reconstruction loss function </a:t>
            </a:r>
            <a:endParaRPr sz="1200">
              <a:highlight>
                <a:srgbClr val="FFFFFF"/>
              </a:highlight>
            </a:endParaRPr>
          </a:p>
          <a:p>
            <a:pPr indent="0" lvl="0" marL="0" rtl="0" algn="l">
              <a:lnSpc>
                <a:spcPct val="115000"/>
              </a:lnSpc>
              <a:spcBef>
                <a:spcPts val="0"/>
              </a:spcBef>
              <a:spcAft>
                <a:spcPts val="0"/>
              </a:spcAft>
              <a:buNone/>
            </a:pPr>
            <a:r>
              <a:t/>
            </a:r>
            <a:endParaRPr sz="1200">
              <a:solidFill>
                <a:srgbClr val="1F3763"/>
              </a:solidFill>
              <a:highlight>
                <a:srgbClr val="FFFFFF"/>
              </a:highlight>
            </a:endParaRPr>
          </a:p>
          <a:p>
            <a:pPr indent="0" lvl="0" marL="0" rtl="0" algn="l">
              <a:lnSpc>
                <a:spcPct val="115000"/>
              </a:lnSpc>
              <a:spcBef>
                <a:spcPts val="0"/>
              </a:spcBef>
              <a:spcAft>
                <a:spcPts val="0"/>
              </a:spcAft>
              <a:buNone/>
            </a:pPr>
            <a:r>
              <a:t/>
            </a:r>
            <a:endParaRPr sz="1200">
              <a:solidFill>
                <a:srgbClr val="1F3763"/>
              </a:solidFill>
              <a:highlight>
                <a:srgbClr val="FFFFFF"/>
              </a:highlight>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9bccd5469b_0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9bccd5469b_0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300">
                <a:solidFill>
                  <a:srgbClr val="2F5496"/>
                </a:solidFill>
                <a:highlight>
                  <a:srgbClr val="FFFFFF"/>
                </a:highlight>
              </a:rPr>
              <a:t>Homogeneous Transfer </a:t>
            </a:r>
            <a:endParaRPr sz="1300">
              <a:solidFill>
                <a:srgbClr val="2F5496"/>
              </a:solidFill>
              <a:highlight>
                <a:srgbClr val="FFFFFF"/>
              </a:highlight>
            </a:endParaRPr>
          </a:p>
          <a:p>
            <a:pPr indent="-298450" lvl="0" marL="6858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This paper focused on Homogeneous Transfer Learning </a:t>
            </a:r>
            <a:endParaRPr sz="1200">
              <a:solidFill>
                <a:schemeClr val="dk1"/>
              </a:solidFill>
              <a:highlight>
                <a:srgbClr val="FFFFFF"/>
              </a:highlight>
            </a:endParaRPr>
          </a:p>
          <a:p>
            <a:pPr indent="-298450" lvl="0" marL="6858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Domains are in the same feature space </a:t>
            </a:r>
            <a:endParaRPr sz="1200">
              <a:solidFill>
                <a:schemeClr val="dk1"/>
              </a:solidFill>
              <a:highlight>
                <a:srgbClr val="FFFFFF"/>
              </a:highlight>
            </a:endParaRPr>
          </a:p>
          <a:p>
            <a:pPr indent="-298450" lvl="0" marL="6858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Differ only in marginal distributions - dealt by correcting sample selection bias or covariate shift.  </a:t>
            </a:r>
            <a:endParaRPr sz="1200">
              <a:solidFill>
                <a:schemeClr val="dk1"/>
              </a:solidFill>
              <a:highlight>
                <a:srgbClr val="FFFFFF"/>
              </a:highlight>
            </a:endParaRPr>
          </a:p>
          <a:p>
            <a:pPr indent="-298450" lvl="0" marL="6858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This assumption doesn’t hold in some cases, i.e. word may have different meaning in different domains i.e. context feature bias – Adapt conditional distributions </a:t>
            </a:r>
            <a:endParaRPr sz="1200">
              <a:solidFill>
                <a:schemeClr val="dk1"/>
              </a:solidFill>
              <a:highlight>
                <a:srgbClr val="FFFFFF"/>
              </a:highlight>
            </a:endParaRPr>
          </a:p>
          <a:p>
            <a:pPr indent="0" lvl="0" marL="0" rtl="0" algn="l">
              <a:lnSpc>
                <a:spcPct val="115000"/>
              </a:lnSpc>
              <a:spcBef>
                <a:spcPts val="0"/>
              </a:spcBef>
              <a:spcAft>
                <a:spcPts val="0"/>
              </a:spcAft>
              <a:buNone/>
            </a:pPr>
            <a:r>
              <a:rPr lang="en" sz="1200">
                <a:solidFill>
                  <a:schemeClr val="dk1"/>
                </a:solidFill>
                <a:highlight>
                  <a:srgbClr val="FFFFFF"/>
                </a:highlight>
              </a:rPr>
              <a:t> </a:t>
            </a:r>
            <a:endParaRPr sz="1200">
              <a:solidFill>
                <a:schemeClr val="dk1"/>
              </a:solidFill>
              <a:highlight>
                <a:srgbClr val="FFFFFF"/>
              </a:highlight>
            </a:endParaRPr>
          </a:p>
          <a:p>
            <a:pPr indent="0" lvl="0" marL="0" rtl="0" algn="l">
              <a:lnSpc>
                <a:spcPct val="115000"/>
              </a:lnSpc>
              <a:spcBef>
                <a:spcPts val="0"/>
              </a:spcBef>
              <a:spcAft>
                <a:spcPts val="0"/>
              </a:spcAft>
              <a:buNone/>
            </a:pPr>
            <a:r>
              <a:rPr lang="en" sz="1300">
                <a:solidFill>
                  <a:srgbClr val="2F5496"/>
                </a:solidFill>
                <a:highlight>
                  <a:srgbClr val="FFFFFF"/>
                </a:highlight>
              </a:rPr>
              <a:t>Heterogeneous Transfer </a:t>
            </a:r>
            <a:endParaRPr sz="1300">
              <a:solidFill>
                <a:srgbClr val="2F5496"/>
              </a:solidFill>
              <a:highlight>
                <a:srgbClr val="FFFFFF"/>
              </a:highlight>
            </a:endParaRPr>
          </a:p>
          <a:p>
            <a:pPr indent="-298450" lvl="0" marL="6858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Knowledge transfer where domains have different feature space </a:t>
            </a:r>
            <a:endParaRPr sz="1200">
              <a:solidFill>
                <a:schemeClr val="dk1"/>
              </a:solidFill>
              <a:highlight>
                <a:srgbClr val="FFFFFF"/>
              </a:highlight>
            </a:endParaRPr>
          </a:p>
          <a:p>
            <a:pPr indent="-298450" lvl="0" marL="6858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Requires feature space adaptation in addition to distribution adaptation </a:t>
            </a:r>
            <a:endParaRPr sz="1200">
              <a:solidFill>
                <a:schemeClr val="dk1"/>
              </a:solidFill>
              <a:highlight>
                <a:srgbClr val="FFFFFF"/>
              </a:highlight>
            </a:endParaRPr>
          </a:p>
          <a:p>
            <a:pPr indent="-298450" lvl="0" marL="6858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More complicated </a:t>
            </a:r>
            <a:endParaRPr sz="1200">
              <a:solidFill>
                <a:schemeClr val="dk1"/>
              </a:solidFill>
              <a:highlight>
                <a:srgbClr val="FFFFFF"/>
              </a:highlight>
            </a:endParaRPr>
          </a:p>
          <a:p>
            <a:pPr indent="-298450" lvl="0" marL="6858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Not a focus for this paper </a:t>
            </a:r>
            <a:endParaRPr sz="1200">
              <a:solidFill>
                <a:schemeClr val="dk1"/>
              </a:solidFill>
              <a:highlight>
                <a:srgbClr val="FFFFFF"/>
              </a:highlight>
            </a:endParaRPr>
          </a:p>
          <a:p>
            <a:pPr indent="-298450" lvl="0" marL="6858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Also not covered are Reinforcement Transfer Learning, Lifelong Transfer Learning &amp; Online Transfer Learning </a:t>
            </a:r>
            <a:endParaRPr sz="1200">
              <a:solidFill>
                <a:schemeClr val="dk1"/>
              </a:solidFill>
              <a:highlight>
                <a:srgbClr val="FFFFFF"/>
              </a:highlight>
            </a:endParaRPr>
          </a:p>
          <a:p>
            <a:pPr indent="0" lvl="0" marL="457200" rtl="0" algn="l">
              <a:lnSpc>
                <a:spcPct val="115000"/>
              </a:lnSpc>
              <a:spcBef>
                <a:spcPts val="0"/>
              </a:spcBef>
              <a:spcAft>
                <a:spcPts val="0"/>
              </a:spcAft>
              <a:buNone/>
            </a:pPr>
            <a:r>
              <a:t/>
            </a:r>
            <a:endParaRPr sz="1300">
              <a:solidFill>
                <a:srgbClr val="2F5496"/>
              </a:solidFill>
              <a:highlight>
                <a:srgbClr val="FFFFFF"/>
              </a:highlight>
            </a:endParaRPr>
          </a:p>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9bccd5469b_0_5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9bccd5469b_0_5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rgbClr val="1F3763"/>
                </a:solidFill>
                <a:highlight>
                  <a:srgbClr val="FFFFFF"/>
                </a:highlight>
              </a:rPr>
              <a:t>Feature Alignment </a:t>
            </a:r>
            <a:endParaRPr sz="1200">
              <a:solidFill>
                <a:srgbClr val="1F3763"/>
              </a:solidFill>
              <a:highlight>
                <a:srgbClr val="FFFFFF"/>
              </a:highlight>
            </a:endParaRPr>
          </a:p>
          <a:p>
            <a:pPr indent="-298450" lvl="0" marL="6858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In addition to explicit features, feature alignment also focuses on implicit features such as: </a:t>
            </a:r>
            <a:endParaRPr sz="1200">
              <a:solidFill>
                <a:schemeClr val="dk1"/>
              </a:solidFill>
              <a:highlight>
                <a:srgbClr val="FFFFFF"/>
              </a:highlight>
            </a:endParaRPr>
          </a:p>
          <a:p>
            <a:pPr indent="-298450" lvl="0" marL="11430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Statistic Features </a:t>
            </a:r>
            <a:endParaRPr sz="1200">
              <a:solidFill>
                <a:schemeClr val="dk1"/>
              </a:solidFill>
              <a:highlight>
                <a:srgbClr val="FFFFFF"/>
              </a:highlight>
            </a:endParaRPr>
          </a:p>
          <a:p>
            <a:pPr indent="-298450" lvl="0" marL="11430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Spectral Features </a:t>
            </a:r>
            <a:endParaRPr sz="1200">
              <a:solidFill>
                <a:schemeClr val="dk1"/>
              </a:solidFill>
              <a:highlight>
                <a:srgbClr val="FFFFFF"/>
              </a:highlight>
            </a:endParaRPr>
          </a:p>
          <a:p>
            <a:pPr indent="-298450" lvl="0" marL="6858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Example, explicit features can be aligned to generate new representation; implicit features can be aligned to construct a satisfied feature transformation </a:t>
            </a:r>
            <a:endParaRPr sz="1200">
              <a:solidFill>
                <a:schemeClr val="dk1"/>
              </a:solidFill>
              <a:highlight>
                <a:srgbClr val="FFFFFF"/>
              </a:highlight>
            </a:endParaRPr>
          </a:p>
          <a:p>
            <a:pPr indent="-298450" lvl="0" marL="6858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Typical alignment process, let’s say for subspace features looks like: </a:t>
            </a:r>
            <a:endParaRPr sz="1200">
              <a:solidFill>
                <a:schemeClr val="dk1"/>
              </a:solidFill>
              <a:highlight>
                <a:srgbClr val="FFFFFF"/>
              </a:highlight>
            </a:endParaRPr>
          </a:p>
          <a:p>
            <a:pPr indent="-298450" lvl="0" marL="11430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Subspace Generation: generate respective subspaces from source and target domains </a:t>
            </a:r>
            <a:endParaRPr sz="1200">
              <a:solidFill>
                <a:schemeClr val="dk1"/>
              </a:solidFill>
              <a:highlight>
                <a:srgbClr val="FFFFFF"/>
              </a:highlight>
            </a:endParaRPr>
          </a:p>
          <a:p>
            <a:pPr indent="-298450" lvl="0" marL="11430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Subspace Alignment: mapping to align subspaces orthonormal bases is learned </a:t>
            </a:r>
            <a:endParaRPr sz="1200">
              <a:solidFill>
                <a:schemeClr val="dk1"/>
              </a:solidFill>
              <a:highlight>
                <a:srgbClr val="FFFFFF"/>
              </a:highlight>
            </a:endParaRPr>
          </a:p>
          <a:p>
            <a:pPr indent="-298450" lvl="0" marL="11430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Learner Training: Target learner is trained on transformed instances using projection to aligned bases </a:t>
            </a:r>
            <a:endParaRPr sz="1200">
              <a:solidFill>
                <a:schemeClr val="dk1"/>
              </a:solidFill>
              <a:highlight>
                <a:srgbClr val="FFFFFF"/>
              </a:highlight>
            </a:endParaRPr>
          </a:p>
          <a:p>
            <a:pPr indent="0" lvl="0" marL="0" rtl="0" algn="l">
              <a:lnSpc>
                <a:spcPct val="115000"/>
              </a:lnSpc>
              <a:spcBef>
                <a:spcPts val="0"/>
              </a:spcBef>
              <a:spcAft>
                <a:spcPts val="0"/>
              </a:spcAft>
              <a:buNone/>
            </a:pPr>
            <a:r>
              <a:t/>
            </a:r>
            <a:endParaRPr sz="1200">
              <a:solidFill>
                <a:srgbClr val="1F3763"/>
              </a:solidFill>
              <a:highlight>
                <a:srgbClr val="FFFFFF"/>
              </a:highlight>
            </a:endParaRPr>
          </a:p>
          <a:p>
            <a:pPr indent="0" lvl="0" marL="0" rtl="0" algn="l">
              <a:lnSpc>
                <a:spcPct val="115000"/>
              </a:lnSpc>
              <a:spcBef>
                <a:spcPts val="0"/>
              </a:spcBef>
              <a:spcAft>
                <a:spcPts val="0"/>
              </a:spcAft>
              <a:buNone/>
            </a:pPr>
            <a:r>
              <a:t/>
            </a:r>
            <a:endParaRPr sz="1200">
              <a:solidFill>
                <a:srgbClr val="1F3763"/>
              </a:solidFill>
              <a:highlight>
                <a:srgbClr val="FFFFFF"/>
              </a:highlight>
            </a:endParaRPr>
          </a:p>
          <a:p>
            <a:pPr indent="0" lvl="0" marL="0" rtl="0" algn="l">
              <a:lnSpc>
                <a:spcPct val="115000"/>
              </a:lnSpc>
              <a:spcBef>
                <a:spcPts val="0"/>
              </a:spcBef>
              <a:spcAft>
                <a:spcPts val="0"/>
              </a:spcAft>
              <a:buNone/>
            </a:pPr>
            <a:r>
              <a:t/>
            </a:r>
            <a:endParaRPr sz="1200">
              <a:solidFill>
                <a:srgbClr val="1F3763"/>
              </a:solidFill>
              <a:highlight>
                <a:srgbClr val="FFFFFF"/>
              </a:highlight>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9bccd5469b_0_5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9bccd5469b_0_5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Subspace Alignment (SA) by Fernando et al.: </a:t>
            </a:r>
            <a:endParaRPr sz="1200">
              <a:solidFill>
                <a:schemeClr val="dk1"/>
              </a:solidFill>
              <a:highlight>
                <a:srgbClr val="FFFFFF"/>
              </a:highlight>
            </a:endParaRPr>
          </a:p>
          <a:p>
            <a:pPr indent="-298450" lvl="0" marL="11430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Subspaces generated using PCA and bases obtained by selecting leading eigenvectors </a:t>
            </a:r>
            <a:endParaRPr sz="1200">
              <a:solidFill>
                <a:schemeClr val="dk1"/>
              </a:solidFill>
              <a:highlight>
                <a:srgbClr val="FFFFFF"/>
              </a:highlight>
            </a:endParaRPr>
          </a:p>
          <a:p>
            <a:pPr indent="-298450" lvl="0" marL="11430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Transformation matrix </a:t>
            </a:r>
            <a:r>
              <a:rPr b="1" i="1" lang="en" sz="1200">
                <a:solidFill>
                  <a:schemeClr val="dk1"/>
                </a:solidFill>
                <a:highlight>
                  <a:srgbClr val="FFFFFF"/>
                </a:highlight>
              </a:rPr>
              <a:t>W</a:t>
            </a:r>
            <a:r>
              <a:rPr lang="en" sz="1200">
                <a:solidFill>
                  <a:schemeClr val="dk1"/>
                </a:solidFill>
                <a:highlight>
                  <a:srgbClr val="FFFFFF"/>
                </a:highlight>
              </a:rPr>
              <a:t> is learned to align subspaces </a:t>
            </a:r>
            <a:endParaRPr sz="1200">
              <a:solidFill>
                <a:schemeClr val="dk1"/>
              </a:solidFill>
              <a:highlight>
                <a:srgbClr val="FFFFFF"/>
              </a:highlight>
            </a:endParaRPr>
          </a:p>
          <a:p>
            <a:pPr indent="0" lvl="0" marL="457200" rtl="0" algn="l">
              <a:lnSpc>
                <a:spcPct val="115000"/>
              </a:lnSpc>
              <a:spcBef>
                <a:spcPts val="0"/>
              </a:spcBef>
              <a:spcAft>
                <a:spcPts val="0"/>
              </a:spcAft>
              <a:buNone/>
            </a:pPr>
            <a:r>
              <a:t/>
            </a:r>
            <a:endParaRPr sz="1200">
              <a:solidFill>
                <a:srgbClr val="1F3763"/>
              </a:solidFill>
              <a:highlight>
                <a:srgbClr val="FFFFFF"/>
              </a:highlight>
            </a:endParaRPr>
          </a:p>
          <a:p>
            <a:pPr indent="0" lvl="0" marL="0" rtl="0" algn="l">
              <a:lnSpc>
                <a:spcPct val="115000"/>
              </a:lnSpc>
              <a:spcBef>
                <a:spcPts val="0"/>
              </a:spcBef>
              <a:spcAft>
                <a:spcPts val="0"/>
              </a:spcAft>
              <a:buNone/>
            </a:pPr>
            <a:r>
              <a:t/>
            </a:r>
            <a:endParaRPr sz="1200">
              <a:solidFill>
                <a:srgbClr val="1F3763"/>
              </a:solidFill>
              <a:highlight>
                <a:srgbClr val="FFFFFF"/>
              </a:highlight>
            </a:endParaRPr>
          </a:p>
          <a:p>
            <a:pPr indent="0" lvl="0" marL="0" rtl="0" algn="l">
              <a:lnSpc>
                <a:spcPct val="115000"/>
              </a:lnSpc>
              <a:spcBef>
                <a:spcPts val="0"/>
              </a:spcBef>
              <a:spcAft>
                <a:spcPts val="0"/>
              </a:spcAft>
              <a:buNone/>
            </a:pPr>
            <a:r>
              <a:t/>
            </a:r>
            <a:endParaRPr sz="1200">
              <a:solidFill>
                <a:srgbClr val="1F3763"/>
              </a:solidFill>
              <a:highlight>
                <a:srgbClr val="FFFFFF"/>
              </a:highlight>
            </a:endParaRPr>
          </a:p>
          <a:p>
            <a:pPr indent="0" lvl="0" marL="0" rtl="0" algn="l">
              <a:lnSpc>
                <a:spcPct val="115000"/>
              </a:lnSpc>
              <a:spcBef>
                <a:spcPts val="0"/>
              </a:spcBef>
              <a:spcAft>
                <a:spcPts val="0"/>
              </a:spcAft>
              <a:buNone/>
            </a:pPr>
            <a:r>
              <a:t/>
            </a:r>
            <a:endParaRPr sz="1200">
              <a:solidFill>
                <a:srgbClr val="1F3763"/>
              </a:solidFill>
              <a:highlight>
                <a:srgbClr val="FFFFFF"/>
              </a:highlight>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9bccd5469b_0_4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9bccd5469b_0_4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200">
              <a:solidFill>
                <a:srgbClr val="1F3763"/>
              </a:solidFill>
              <a:highlight>
                <a:srgbClr val="FFFFFF"/>
              </a:highlight>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9bccd5469b_0_5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9bccd5469b_0_5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685800" rtl="0" algn="l">
              <a:lnSpc>
                <a:spcPct val="115000"/>
              </a:lnSpc>
              <a:spcBef>
                <a:spcPts val="0"/>
              </a:spcBef>
              <a:spcAft>
                <a:spcPts val="0"/>
              </a:spcAft>
              <a:buClr>
                <a:schemeClr val="dk1"/>
              </a:buClr>
              <a:buSzPts val="1100"/>
              <a:buFont typeface="Arial"/>
              <a:buChar char="●"/>
            </a:pPr>
            <a:r>
              <a:rPr b="1" lang="en" sz="1200">
                <a:solidFill>
                  <a:schemeClr val="dk1"/>
                </a:solidFill>
                <a:highlight>
                  <a:srgbClr val="FFFFFF"/>
                </a:highlight>
              </a:rPr>
              <a:t>Spectral Feature Alignment (SFA) by Pan et al.:</a:t>
            </a:r>
            <a:r>
              <a:rPr lang="en" sz="1200">
                <a:solidFill>
                  <a:schemeClr val="dk1"/>
                </a:solidFill>
                <a:highlight>
                  <a:srgbClr val="FFFFFF"/>
                </a:highlight>
              </a:rPr>
              <a:t> </a:t>
            </a:r>
            <a:endParaRPr sz="1200">
              <a:solidFill>
                <a:schemeClr val="dk1"/>
              </a:solidFill>
              <a:highlight>
                <a:srgbClr val="FFFFFF"/>
              </a:highlight>
            </a:endParaRPr>
          </a:p>
          <a:p>
            <a:pPr indent="-298450" lvl="0" marL="11430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Algorithm for sentiment classification based on spectral clustering and feature alignment </a:t>
            </a:r>
            <a:endParaRPr sz="1200">
              <a:solidFill>
                <a:schemeClr val="dk1"/>
              </a:solidFill>
              <a:highlight>
                <a:srgbClr val="FFFFFF"/>
              </a:highlight>
            </a:endParaRPr>
          </a:p>
          <a:p>
            <a:pPr indent="-298450" lvl="0" marL="11430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Spectral clustering, based on graph theory, uses eigenvalues of similarity matrix to reduce dimension of the features before clustering </a:t>
            </a:r>
            <a:endParaRPr sz="1200">
              <a:solidFill>
                <a:schemeClr val="dk1"/>
              </a:solidFill>
              <a:highlight>
                <a:srgbClr val="FFFFFF"/>
              </a:highlight>
            </a:endParaRPr>
          </a:p>
          <a:p>
            <a:pPr indent="-298450" lvl="0" marL="11430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Identify domain-specific and domain-independent words </a:t>
            </a:r>
            <a:endParaRPr sz="1200">
              <a:solidFill>
                <a:schemeClr val="dk1"/>
              </a:solidFill>
              <a:highlight>
                <a:srgbClr val="FFFFFF"/>
              </a:highlight>
            </a:endParaRPr>
          </a:p>
          <a:p>
            <a:pPr indent="-298450" lvl="0" marL="11430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Aligns domain-specific word features to construct low dimensional representation </a:t>
            </a:r>
            <a:endParaRPr sz="1200">
              <a:solidFill>
                <a:schemeClr val="dk1"/>
              </a:solidFill>
              <a:highlight>
                <a:srgbClr val="FFFFFF"/>
              </a:highlight>
            </a:endParaRPr>
          </a:p>
          <a:p>
            <a:pPr indent="-298450" lvl="0" marL="11430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SFA generally consists of following 5-steps: </a:t>
            </a:r>
            <a:endParaRPr sz="1200">
              <a:solidFill>
                <a:schemeClr val="dk1"/>
              </a:solidFill>
              <a:highlight>
                <a:srgbClr val="FFFFFF"/>
              </a:highlight>
            </a:endParaRPr>
          </a:p>
          <a:p>
            <a:pPr indent="-298450" lvl="0" marL="16002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Feature Selection:  Select domain independent/pivot features </a:t>
            </a:r>
            <a:endParaRPr sz="1200">
              <a:solidFill>
                <a:schemeClr val="dk1"/>
              </a:solidFill>
              <a:highlight>
                <a:srgbClr val="FFFFFF"/>
              </a:highlight>
            </a:endParaRPr>
          </a:p>
          <a:p>
            <a:pPr indent="-298450" lvl="0" marL="20574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3-different strategies: Frequency of words, Mutual information between features and labels, and Mutual information between features and domains </a:t>
            </a:r>
            <a:endParaRPr sz="1200">
              <a:solidFill>
                <a:schemeClr val="dk1"/>
              </a:solidFill>
              <a:highlight>
                <a:srgbClr val="FFFFFF"/>
              </a:highlight>
            </a:endParaRPr>
          </a:p>
          <a:p>
            <a:pPr indent="-298450" lvl="0" marL="16002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Similarity Matrix Construction: Construct a bipartite graph </a:t>
            </a:r>
            <a:endParaRPr sz="1200">
              <a:solidFill>
                <a:schemeClr val="dk1"/>
              </a:solidFill>
              <a:highlight>
                <a:srgbClr val="FFFFFF"/>
              </a:highlight>
            </a:endParaRPr>
          </a:p>
          <a:p>
            <a:pPr indent="-298450" lvl="0" marL="20574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Each edge is assigned a weight that measure the co-occurrence relationship between domain-specific and domain-independent words </a:t>
            </a:r>
            <a:endParaRPr sz="1200">
              <a:solidFill>
                <a:schemeClr val="dk1"/>
              </a:solidFill>
              <a:highlight>
                <a:srgbClr val="FFFFFF"/>
              </a:highlight>
            </a:endParaRPr>
          </a:p>
          <a:p>
            <a:pPr indent="-298450" lvl="0" marL="20574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Based on that construct similarity matrix </a:t>
            </a:r>
            <a:endParaRPr sz="1200">
              <a:solidFill>
                <a:schemeClr val="dk1"/>
              </a:solidFill>
              <a:highlight>
                <a:srgbClr val="FFFFFF"/>
              </a:highlight>
            </a:endParaRPr>
          </a:p>
          <a:p>
            <a:pPr indent="-298450" lvl="0" marL="16002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Spectral Feature Alignment: Adapting spectral clustering algorithm </a:t>
            </a:r>
            <a:endParaRPr sz="1200">
              <a:solidFill>
                <a:schemeClr val="dk1"/>
              </a:solidFill>
              <a:highlight>
                <a:srgbClr val="FFFFFF"/>
              </a:highlight>
            </a:endParaRPr>
          </a:p>
          <a:p>
            <a:pPr indent="-298450" lvl="0" marL="20574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Align domain-specific features and obtain low-dimensional feature space </a:t>
            </a:r>
            <a:endParaRPr sz="1200">
              <a:solidFill>
                <a:schemeClr val="dk1"/>
              </a:solidFill>
              <a:highlight>
                <a:srgbClr val="FFFFFF"/>
              </a:highlight>
            </a:endParaRPr>
          </a:p>
          <a:p>
            <a:pPr indent="-298450" lvl="0" marL="20574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Based on eigenvectors of the graph Laplacian </a:t>
            </a:r>
            <a:endParaRPr sz="1200">
              <a:solidFill>
                <a:schemeClr val="dk1"/>
              </a:solidFill>
              <a:highlight>
                <a:srgbClr val="FFFFFF"/>
              </a:highlight>
            </a:endParaRPr>
          </a:p>
          <a:p>
            <a:pPr indent="-298450" lvl="0" marL="16002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Feature Stacking: Original features and low dimensional features </a:t>
            </a:r>
            <a:endParaRPr sz="1200">
              <a:solidFill>
                <a:schemeClr val="dk1"/>
              </a:solidFill>
              <a:highlight>
                <a:srgbClr val="FFFFFF"/>
              </a:highlight>
            </a:endParaRPr>
          </a:p>
          <a:p>
            <a:pPr indent="-298450" lvl="0" marL="20574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Stacked to produce final representation </a:t>
            </a:r>
            <a:endParaRPr sz="1200">
              <a:solidFill>
                <a:schemeClr val="dk1"/>
              </a:solidFill>
              <a:highlight>
                <a:srgbClr val="FFFFFF"/>
              </a:highlight>
            </a:endParaRPr>
          </a:p>
          <a:p>
            <a:pPr indent="-298450" lvl="0" marL="16002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Learner Training: On final representation using labeled instances </a:t>
            </a:r>
            <a:endParaRPr sz="1200">
              <a:solidFill>
                <a:schemeClr val="dk1"/>
              </a:solidFill>
              <a:highlight>
                <a:srgbClr val="FFFFFF"/>
              </a:highlight>
            </a:endParaRPr>
          </a:p>
          <a:p>
            <a:pPr indent="0" lvl="0" marL="457200" rtl="0" algn="l">
              <a:lnSpc>
                <a:spcPct val="115000"/>
              </a:lnSpc>
              <a:spcBef>
                <a:spcPts val="0"/>
              </a:spcBef>
              <a:spcAft>
                <a:spcPts val="0"/>
              </a:spcAft>
              <a:buNone/>
            </a:pPr>
            <a:r>
              <a:t/>
            </a:r>
            <a:endParaRPr sz="1200">
              <a:solidFill>
                <a:schemeClr val="dk1"/>
              </a:solidFill>
              <a:highlight>
                <a:srgbClr val="FFFFFF"/>
              </a:highlight>
            </a:endParaRPr>
          </a:p>
          <a:p>
            <a:pPr indent="-304800" lvl="0" marL="457200" rtl="0" algn="l">
              <a:lnSpc>
                <a:spcPct val="115000"/>
              </a:lnSpc>
              <a:spcBef>
                <a:spcPts val="0"/>
              </a:spcBef>
              <a:spcAft>
                <a:spcPts val="0"/>
              </a:spcAft>
              <a:buClr>
                <a:schemeClr val="dk1"/>
              </a:buClr>
              <a:buSzPts val="1200"/>
              <a:buChar char="●"/>
            </a:pPr>
            <a:r>
              <a:rPr lang="en" sz="1200">
                <a:solidFill>
                  <a:schemeClr val="dk1"/>
                </a:solidFill>
                <a:highlight>
                  <a:srgbClr val="FFFFFF"/>
                </a:highlight>
              </a:rPr>
              <a:t>Cross-Domain Spectral Clustering (CDSC) by Ling et al. is another spectral transfer learning approach which only uses 3-step approach </a:t>
            </a:r>
            <a:endParaRPr sz="1200">
              <a:solidFill>
                <a:srgbClr val="1F3763"/>
              </a:solidFill>
              <a:highlight>
                <a:srgbClr val="FFFFFF"/>
              </a:highlight>
            </a:endParaRPr>
          </a:p>
          <a:p>
            <a:pPr indent="0" lvl="0" marL="0" rtl="0" algn="l">
              <a:lnSpc>
                <a:spcPct val="115000"/>
              </a:lnSpc>
              <a:spcBef>
                <a:spcPts val="0"/>
              </a:spcBef>
              <a:spcAft>
                <a:spcPts val="0"/>
              </a:spcAft>
              <a:buNone/>
            </a:pPr>
            <a:r>
              <a:t/>
            </a:r>
            <a:endParaRPr sz="1200">
              <a:solidFill>
                <a:srgbClr val="1F3763"/>
              </a:solidFill>
              <a:highlight>
                <a:srgbClr val="FFFFFF"/>
              </a:highlight>
            </a:endParaRPr>
          </a:p>
          <a:p>
            <a:pPr indent="0" lvl="0" marL="0" rtl="0" algn="l">
              <a:lnSpc>
                <a:spcPct val="115000"/>
              </a:lnSpc>
              <a:spcBef>
                <a:spcPts val="0"/>
              </a:spcBef>
              <a:spcAft>
                <a:spcPts val="0"/>
              </a:spcAft>
              <a:buNone/>
            </a:pPr>
            <a:r>
              <a:t/>
            </a:r>
            <a:endParaRPr sz="1200">
              <a:solidFill>
                <a:srgbClr val="1F3763"/>
              </a:solidFill>
              <a:highlight>
                <a:srgbClr val="FFFFFF"/>
              </a:highlight>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9bccd5469b_0_5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9bccd5469b_0_5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9bccd5469b_0_6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9bccd5469b_0_6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300">
                <a:solidFill>
                  <a:srgbClr val="2F5496"/>
                </a:solidFill>
                <a:highlight>
                  <a:srgbClr val="FFFFFF"/>
                </a:highlight>
              </a:rPr>
              <a:t>Model Control Strategy </a:t>
            </a:r>
            <a:endParaRPr sz="1300">
              <a:solidFill>
                <a:srgbClr val="2F5496"/>
              </a:solidFill>
              <a:highlight>
                <a:srgbClr val="FFFFFF"/>
              </a:highlight>
            </a:endParaRPr>
          </a:p>
          <a:p>
            <a:pPr indent="-298450" lvl="0" marL="6858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Add the model-level regularizers to the learner’s objective function so the knowledge contained in the pre-obtained source models can be transferred into the target model during the training </a:t>
            </a:r>
            <a:endParaRPr sz="1200">
              <a:solidFill>
                <a:schemeClr val="dk1"/>
              </a:solidFill>
              <a:highlight>
                <a:srgbClr val="FFFFFF"/>
              </a:highlight>
            </a:endParaRPr>
          </a:p>
          <a:p>
            <a:pPr indent="-298450" lvl="0" marL="6858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Domain Adaptation Machine (DAM) by Duan et al.: </a:t>
            </a:r>
            <a:endParaRPr sz="1200">
              <a:solidFill>
                <a:schemeClr val="dk1"/>
              </a:solidFill>
              <a:highlight>
                <a:srgbClr val="FFFFFF"/>
              </a:highlight>
            </a:endParaRPr>
          </a:p>
          <a:p>
            <a:pPr indent="-298450" lvl="0" marL="11430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for multi-source transfer learning </a:t>
            </a:r>
            <a:endParaRPr sz="1200">
              <a:solidFill>
                <a:schemeClr val="dk1"/>
              </a:solidFill>
              <a:highlight>
                <a:srgbClr val="FFFFFF"/>
              </a:highlight>
            </a:endParaRPr>
          </a:p>
          <a:p>
            <a:pPr indent="-298450" lvl="0" marL="11430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Goal: to construct a robust classifier for the target domain with the help of some pre-obtained base classifiers that are respectively trained on multiple source domains </a:t>
            </a:r>
            <a:endParaRPr sz="1200">
              <a:solidFill>
                <a:schemeClr val="dk1"/>
              </a:solidFill>
              <a:highlight>
                <a:srgbClr val="FFFFFF"/>
              </a:highlight>
            </a:endParaRPr>
          </a:p>
          <a:p>
            <a:pPr indent="-298450" lvl="0" marL="11430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Objective Function:</a:t>
            </a:r>
            <a:endParaRPr sz="1200">
              <a:solidFill>
                <a:schemeClr val="dk1"/>
              </a:solidFill>
              <a:highlight>
                <a:srgbClr val="FFFFFF"/>
              </a:highlight>
            </a:endParaRPr>
          </a:p>
          <a:p>
            <a:pPr indent="-298450" lvl="3" marL="1828800" rtl="0" algn="l">
              <a:lnSpc>
                <a:spcPct val="115000"/>
              </a:lnSpc>
              <a:spcBef>
                <a:spcPts val="0"/>
              </a:spcBef>
              <a:spcAft>
                <a:spcPts val="0"/>
              </a:spcAft>
              <a:buClr>
                <a:schemeClr val="dk1"/>
              </a:buClr>
              <a:buSzPts val="1100"/>
              <a:buFont typeface="Arial"/>
              <a:buAutoNum type="arabicPeriod"/>
            </a:pPr>
            <a:r>
              <a:rPr lang="en" sz="1200">
                <a:solidFill>
                  <a:schemeClr val="dk1"/>
                </a:solidFill>
                <a:highlight>
                  <a:srgbClr val="FFFFFF"/>
                </a:highlight>
              </a:rPr>
              <a:t>the first term = loss function used to minimize the classification error of the labeled target-domain instances </a:t>
            </a:r>
            <a:endParaRPr sz="1200">
              <a:solidFill>
                <a:schemeClr val="dk1"/>
              </a:solidFill>
              <a:highlight>
                <a:srgbClr val="FFFFFF"/>
              </a:highlight>
            </a:endParaRPr>
          </a:p>
          <a:p>
            <a:pPr indent="-298450" lvl="3" marL="1828800" rtl="0" algn="l">
              <a:lnSpc>
                <a:spcPct val="115000"/>
              </a:lnSpc>
              <a:spcBef>
                <a:spcPts val="0"/>
              </a:spcBef>
              <a:spcAft>
                <a:spcPts val="0"/>
              </a:spcAft>
              <a:buClr>
                <a:schemeClr val="dk1"/>
              </a:buClr>
              <a:buSzPts val="1100"/>
              <a:buFont typeface="Arial"/>
              <a:buAutoNum type="arabicPeriod"/>
            </a:pPr>
            <a:r>
              <a:rPr lang="en" sz="1200">
                <a:solidFill>
                  <a:schemeClr val="dk1"/>
                </a:solidFill>
                <a:highlight>
                  <a:srgbClr val="FFFFFF"/>
                </a:highlight>
              </a:rPr>
              <a:t>the second term = regularizers, and </a:t>
            </a:r>
            <a:endParaRPr sz="1200">
              <a:solidFill>
                <a:schemeClr val="dk1"/>
              </a:solidFill>
              <a:highlight>
                <a:srgbClr val="FFFFFF"/>
              </a:highlight>
            </a:endParaRPr>
          </a:p>
          <a:p>
            <a:pPr indent="-298450" lvl="3" marL="1828800" rtl="0" algn="l">
              <a:lnSpc>
                <a:spcPct val="115000"/>
              </a:lnSpc>
              <a:spcBef>
                <a:spcPts val="0"/>
              </a:spcBef>
              <a:spcAft>
                <a:spcPts val="0"/>
              </a:spcAft>
              <a:buClr>
                <a:schemeClr val="dk1"/>
              </a:buClr>
              <a:buSzPts val="1100"/>
              <a:buFont typeface="Arial"/>
              <a:buAutoNum type="arabicPeriod"/>
            </a:pPr>
            <a:r>
              <a:rPr lang="en" sz="1200">
                <a:solidFill>
                  <a:schemeClr val="dk1"/>
                </a:solidFill>
                <a:highlight>
                  <a:srgbClr val="FFFFFF"/>
                </a:highlight>
              </a:rPr>
              <a:t>the third term is used to control the complexity of the final decision function </a:t>
            </a:r>
            <a:r>
              <a:rPr i="1" lang="en" sz="1200">
                <a:solidFill>
                  <a:schemeClr val="dk1"/>
                </a:solidFill>
                <a:highlight>
                  <a:srgbClr val="FFFFFF"/>
                </a:highlight>
              </a:rPr>
              <a:t>f</a:t>
            </a:r>
            <a:r>
              <a:rPr baseline="30000" i="1" lang="en" sz="1600">
                <a:solidFill>
                  <a:schemeClr val="dk1"/>
                </a:solidFill>
                <a:highlight>
                  <a:srgbClr val="FFFFFF"/>
                </a:highlight>
              </a:rPr>
              <a:t>T</a:t>
            </a:r>
            <a:r>
              <a:rPr lang="en" sz="950">
                <a:solidFill>
                  <a:schemeClr val="dk1"/>
                </a:solidFill>
                <a:highlight>
                  <a:srgbClr val="FFFFFF"/>
                </a:highlight>
              </a:rPr>
              <a:t> </a:t>
            </a:r>
            <a:endParaRPr sz="950">
              <a:solidFill>
                <a:schemeClr val="dk1"/>
              </a:solidFill>
              <a:highlight>
                <a:srgbClr val="FFFFFF"/>
              </a:highlight>
            </a:endParaRPr>
          </a:p>
          <a:p>
            <a:pPr indent="-298450" lvl="0" marL="4572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Special Case of DAM: </a:t>
            </a:r>
            <a:endParaRPr sz="1200">
              <a:solidFill>
                <a:schemeClr val="dk1"/>
              </a:solidFill>
              <a:highlight>
                <a:srgbClr val="FFFFFF"/>
              </a:highlight>
            </a:endParaRPr>
          </a:p>
          <a:p>
            <a:pPr indent="-298450" lvl="0" marL="9144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Consensus Regularization Framework (CRF) by Luo et al. </a:t>
            </a:r>
            <a:endParaRPr sz="1200">
              <a:solidFill>
                <a:schemeClr val="dk1"/>
              </a:solidFill>
              <a:highlight>
                <a:srgbClr val="FFFFFF"/>
              </a:highlight>
            </a:endParaRPr>
          </a:p>
          <a:p>
            <a:pPr indent="-298450" lvl="0" marL="9144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Fast-DAM (Domain-dependent Regularizer) </a:t>
            </a:r>
            <a:endParaRPr sz="1200">
              <a:solidFill>
                <a:schemeClr val="dk1"/>
              </a:solidFill>
              <a:highlight>
                <a:srgbClr val="FFFFFF"/>
              </a:highlight>
            </a:endParaRPr>
          </a:p>
          <a:p>
            <a:pPr indent="-298450" lvl="0" marL="9144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Univer-DAM (Domain-dependent Regularizer + Universum Regularizer) </a:t>
            </a:r>
            <a:endParaRPr sz="1200">
              <a:solidFill>
                <a:schemeClr val="dk1"/>
              </a:solidFill>
              <a:highlight>
                <a:srgbClr val="FFFFFF"/>
              </a:highlight>
            </a:endParaRPr>
          </a:p>
          <a:p>
            <a:pPr indent="0" lvl="0" marL="457200" rtl="0" algn="l">
              <a:lnSpc>
                <a:spcPct val="115000"/>
              </a:lnSpc>
              <a:spcBef>
                <a:spcPts val="0"/>
              </a:spcBef>
              <a:spcAft>
                <a:spcPts val="0"/>
              </a:spcAft>
              <a:buNone/>
            </a:pPr>
            <a:r>
              <a:t/>
            </a:r>
            <a:endParaRPr sz="1200">
              <a:solidFill>
                <a:schemeClr val="dk1"/>
              </a:solidFill>
              <a:highlight>
                <a:srgbClr val="FFFFFF"/>
              </a:highlight>
            </a:endParaRPr>
          </a:p>
          <a:p>
            <a:pPr indent="0" lvl="0" marL="0" rtl="0" algn="l">
              <a:lnSpc>
                <a:spcPct val="115000"/>
              </a:lnSpc>
              <a:spcBef>
                <a:spcPts val="0"/>
              </a:spcBef>
              <a:spcAft>
                <a:spcPts val="0"/>
              </a:spcAft>
              <a:buNone/>
            </a:pPr>
            <a:r>
              <a:t/>
            </a:r>
            <a:endParaRPr sz="1300">
              <a:solidFill>
                <a:srgbClr val="2F5496"/>
              </a:solidFill>
              <a:highlight>
                <a:srgbClr val="FFFFFF"/>
              </a:highlight>
            </a:endParaRPr>
          </a:p>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9bccd5469b_0_5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9bccd5469b_0_5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300">
                <a:solidFill>
                  <a:srgbClr val="2F5496"/>
                </a:solidFill>
                <a:highlight>
                  <a:srgbClr val="FFFFFF"/>
                </a:highlight>
              </a:rPr>
              <a:t>Parameter Control Strategy </a:t>
            </a:r>
            <a:endParaRPr sz="1300">
              <a:solidFill>
                <a:srgbClr val="2F5496"/>
              </a:solidFill>
              <a:highlight>
                <a:srgbClr val="FFFFFF"/>
              </a:highlight>
            </a:endParaRPr>
          </a:p>
          <a:p>
            <a:pPr indent="-298450" lvl="0" marL="6858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focuses on the parameters of models.  </a:t>
            </a:r>
            <a:endParaRPr sz="1200">
              <a:solidFill>
                <a:schemeClr val="dk1"/>
              </a:solidFill>
              <a:highlight>
                <a:srgbClr val="FFFFFF"/>
              </a:highlight>
            </a:endParaRPr>
          </a:p>
          <a:p>
            <a:pPr indent="-298450" lvl="0" marL="6858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For example, in the application of object categorization, the knowledge from known source categories can be transferred into target categories via object attributes such as shape and color </a:t>
            </a:r>
            <a:endParaRPr sz="1200">
              <a:solidFill>
                <a:schemeClr val="dk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highlight>
                  <a:srgbClr val="FFFFFF"/>
                </a:highlight>
              </a:rPr>
              <a:t> </a:t>
            </a:r>
            <a:endParaRPr sz="1200">
              <a:solidFill>
                <a:schemeClr val="dk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 sz="1200">
                <a:solidFill>
                  <a:srgbClr val="1F3763"/>
                </a:solidFill>
                <a:highlight>
                  <a:srgbClr val="FFFFFF"/>
                </a:highlight>
              </a:rPr>
              <a:t>Parameter Sharing </a:t>
            </a:r>
            <a:endParaRPr sz="1200">
              <a:solidFill>
                <a:srgbClr val="1F3763"/>
              </a:solidFill>
              <a:highlight>
                <a:srgbClr val="FFFFFF"/>
              </a:highlight>
            </a:endParaRPr>
          </a:p>
          <a:p>
            <a:pPr indent="-298450" lvl="0" marL="6858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Directly share the parameters of the source learner to the target learner </a:t>
            </a:r>
            <a:endParaRPr sz="1200">
              <a:solidFill>
                <a:schemeClr val="dk1"/>
              </a:solidFill>
              <a:highlight>
                <a:srgbClr val="FFFFFF"/>
              </a:highlight>
            </a:endParaRPr>
          </a:p>
          <a:p>
            <a:pPr indent="-298450" lvl="0" marL="6858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Network based parameter sharing:  </a:t>
            </a:r>
            <a:endParaRPr sz="1200">
              <a:solidFill>
                <a:schemeClr val="dk1"/>
              </a:solidFill>
              <a:highlight>
                <a:srgbClr val="FFFFFF"/>
              </a:highlight>
            </a:endParaRPr>
          </a:p>
          <a:p>
            <a:pPr indent="-298450" lvl="0" marL="11430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if we have a neural network for the source task, we can freeze (or say, share) most of its layers and only finetune the last few layers to produce a target network </a:t>
            </a:r>
            <a:endParaRPr sz="1200">
              <a:solidFill>
                <a:schemeClr val="dk1"/>
              </a:solidFill>
              <a:highlight>
                <a:srgbClr val="FFFFFF"/>
              </a:highlight>
            </a:endParaRPr>
          </a:p>
          <a:p>
            <a:pPr indent="-298450" lvl="0" marL="6858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Matrix factorization-based parameter sharing: </a:t>
            </a:r>
            <a:endParaRPr sz="1200">
              <a:solidFill>
                <a:schemeClr val="dk1"/>
              </a:solidFill>
              <a:highlight>
                <a:srgbClr val="FFFFFF"/>
              </a:highlight>
            </a:endParaRPr>
          </a:p>
          <a:p>
            <a:pPr indent="-298450" lvl="0" marL="11430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Matrix Tri-Factorization Based Classification Framework (MTrick) by Zhuang et al. </a:t>
            </a:r>
            <a:endParaRPr sz="1200">
              <a:solidFill>
                <a:schemeClr val="dk1"/>
              </a:solidFill>
              <a:highlight>
                <a:srgbClr val="FFFFFF"/>
              </a:highlight>
            </a:endParaRPr>
          </a:p>
          <a:p>
            <a:pPr indent="-298450" lvl="0" marL="11430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Triplex Transfer Learning (TriTL) by Zhuang et al. (an extension of MTrick) </a:t>
            </a:r>
            <a:endParaRPr sz="1200">
              <a:solidFill>
                <a:schemeClr val="dk1"/>
              </a:solidFill>
              <a:highlight>
                <a:srgbClr val="FFFFFF"/>
              </a:highlight>
            </a:endParaRPr>
          </a:p>
          <a:p>
            <a:pPr indent="0" lvl="0" marL="0" rtl="0" algn="l">
              <a:lnSpc>
                <a:spcPct val="115000"/>
              </a:lnSpc>
              <a:spcBef>
                <a:spcPts val="0"/>
              </a:spcBef>
              <a:spcAft>
                <a:spcPts val="0"/>
              </a:spcAft>
              <a:buNone/>
            </a:pPr>
            <a:r>
              <a:rPr lang="en" sz="1200">
                <a:solidFill>
                  <a:schemeClr val="dk1"/>
                </a:solidFill>
                <a:highlight>
                  <a:srgbClr val="FFFFFF"/>
                </a:highlight>
              </a:rPr>
              <a:t> </a:t>
            </a:r>
            <a:endParaRPr sz="1300">
              <a:solidFill>
                <a:srgbClr val="2F5496"/>
              </a:solidFill>
              <a:highlight>
                <a:srgbClr val="FFFFFF"/>
              </a:highlight>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9bccd5469b_0_6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9bccd5469b_0_6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rgbClr val="1F3763"/>
                </a:solidFill>
                <a:highlight>
                  <a:srgbClr val="FFFFFF"/>
                </a:highlight>
              </a:rPr>
              <a:t>Parameter Restriction </a:t>
            </a:r>
            <a:endParaRPr sz="1200">
              <a:solidFill>
                <a:srgbClr val="1F3763"/>
              </a:solidFill>
              <a:highlight>
                <a:srgbClr val="FFFFFF"/>
              </a:highlight>
            </a:endParaRPr>
          </a:p>
          <a:p>
            <a:pPr indent="-298450" lvl="0" marL="6858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Different from the parameter sharing strategy that enforces the models share some parameters, parameter restriction strategy only requires the parameters of the source and the target models to be similar </a:t>
            </a:r>
            <a:endParaRPr sz="1200">
              <a:solidFill>
                <a:schemeClr val="dk1"/>
              </a:solidFill>
              <a:highlight>
                <a:srgbClr val="FFFFFF"/>
              </a:highlight>
            </a:endParaRPr>
          </a:p>
          <a:p>
            <a:pPr indent="-298450" lvl="0" marL="6858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Proposed Approaches:  </a:t>
            </a:r>
            <a:endParaRPr sz="1200">
              <a:solidFill>
                <a:schemeClr val="dk1"/>
              </a:solidFill>
              <a:highlight>
                <a:srgbClr val="FFFFFF"/>
              </a:highlight>
            </a:endParaRPr>
          </a:p>
          <a:p>
            <a:pPr indent="-304800" lvl="0" marL="1143000" rtl="0" algn="l">
              <a:lnSpc>
                <a:spcPct val="115000"/>
              </a:lnSpc>
              <a:spcBef>
                <a:spcPts val="0"/>
              </a:spcBef>
              <a:spcAft>
                <a:spcPts val="0"/>
              </a:spcAft>
              <a:buClr>
                <a:schemeClr val="dk1"/>
              </a:buClr>
              <a:buSzPts val="1200"/>
              <a:buFont typeface="Arial"/>
              <a:buChar char="○"/>
            </a:pPr>
            <a:r>
              <a:rPr lang="en" sz="1200">
                <a:solidFill>
                  <a:schemeClr val="dk1"/>
                </a:solidFill>
                <a:highlight>
                  <a:srgbClr val="FFFFFF"/>
                </a:highlight>
              </a:rPr>
              <a:t>Single-Model Knowledge Transfer (SMKL) by Tommasi et al. </a:t>
            </a:r>
            <a:endParaRPr sz="1200">
              <a:solidFill>
                <a:schemeClr val="dk1"/>
              </a:solidFill>
              <a:highlight>
                <a:srgbClr val="FFFFFF"/>
              </a:highlight>
            </a:endParaRPr>
          </a:p>
          <a:p>
            <a:pPr indent="-304800" lvl="0" marL="1143000" rtl="0" algn="l">
              <a:lnSpc>
                <a:spcPct val="115000"/>
              </a:lnSpc>
              <a:spcBef>
                <a:spcPts val="0"/>
              </a:spcBef>
              <a:spcAft>
                <a:spcPts val="0"/>
              </a:spcAft>
              <a:buClr>
                <a:schemeClr val="dk1"/>
              </a:buClr>
              <a:buSzPts val="1200"/>
              <a:buFont typeface="Arial"/>
              <a:buChar char="○"/>
            </a:pPr>
            <a:r>
              <a:rPr lang="en" sz="1200">
                <a:solidFill>
                  <a:schemeClr val="dk1"/>
                </a:solidFill>
                <a:highlight>
                  <a:srgbClr val="FFFFFF"/>
                </a:highlight>
              </a:rPr>
              <a:t>Multi-Model Knowledge Transfer (MMKL) by Tommasi et al. (extension of SMKL) </a:t>
            </a:r>
            <a:endParaRPr sz="1200">
              <a:solidFill>
                <a:schemeClr val="dk1"/>
              </a:solidFill>
              <a:highlight>
                <a:srgbClr val="FFFFFF"/>
              </a:highlight>
            </a:endParaRPr>
          </a:p>
          <a:p>
            <a:pPr indent="-304800" lvl="0" marL="685800" rtl="0" algn="l">
              <a:lnSpc>
                <a:spcPct val="115000"/>
              </a:lnSpc>
              <a:spcBef>
                <a:spcPts val="0"/>
              </a:spcBef>
              <a:spcAft>
                <a:spcPts val="0"/>
              </a:spcAft>
              <a:buClr>
                <a:schemeClr val="dk1"/>
              </a:buClr>
              <a:buSzPts val="1200"/>
              <a:buFont typeface="Verdana"/>
              <a:buChar char="●"/>
            </a:pPr>
            <a:r>
              <a:t/>
            </a:r>
            <a:endParaRPr sz="1200">
              <a:solidFill>
                <a:schemeClr val="dk1"/>
              </a:solidFill>
              <a:highlight>
                <a:srgbClr val="FFFFFF"/>
              </a:highlight>
            </a:endParaRPr>
          </a:p>
          <a:p>
            <a:pPr indent="0" lvl="0" marL="0" rtl="0" algn="l">
              <a:spcBef>
                <a:spcPts val="0"/>
              </a:spcBef>
              <a:spcAft>
                <a:spcPts val="0"/>
              </a:spcAft>
              <a:buNone/>
            </a:pPr>
            <a:r>
              <a:t/>
            </a:r>
            <a:endParaRPr sz="1300">
              <a:solidFill>
                <a:srgbClr val="2F5496"/>
              </a:solidFill>
              <a:highlight>
                <a:srgbClr val="FFFFFF"/>
              </a:highlight>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9bccd5469b_0_6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9bccd5469b_0_6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300">
                <a:solidFill>
                  <a:srgbClr val="2F5496"/>
                </a:solidFill>
                <a:highlight>
                  <a:srgbClr val="FFFFFF"/>
                </a:highlight>
              </a:rPr>
              <a:t>Model Ensemble Strategy </a:t>
            </a:r>
            <a:endParaRPr sz="1300">
              <a:solidFill>
                <a:srgbClr val="2F5496"/>
              </a:solidFill>
              <a:highlight>
                <a:srgbClr val="FFFFFF"/>
              </a:highlight>
            </a:endParaRPr>
          </a:p>
          <a:p>
            <a:pPr indent="-298450" lvl="0" marL="6858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This strategy aims to combine a number of weak classifiers to make the final predictions. </a:t>
            </a:r>
            <a:endParaRPr sz="1200">
              <a:solidFill>
                <a:schemeClr val="dk1"/>
              </a:solidFill>
              <a:highlight>
                <a:srgbClr val="FFFFFF"/>
              </a:highlight>
            </a:endParaRPr>
          </a:p>
          <a:p>
            <a:pPr indent="-298450" lvl="0" marL="6858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For Example, TrAdaBoost and MsTrAdaBoost ensemble the weak classifiers via voting and weighting, respectively. </a:t>
            </a:r>
            <a:endParaRPr sz="1200">
              <a:solidFill>
                <a:schemeClr val="dk1"/>
              </a:solidFill>
              <a:highlight>
                <a:srgbClr val="FFFFFF"/>
              </a:highlight>
            </a:endParaRPr>
          </a:p>
          <a:p>
            <a:pPr indent="-298450" lvl="0" marL="6858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TaskTrAdaBoost (extension of TrAdaBoost for multi-source scenarios) involve the following 2 steps: </a:t>
            </a:r>
            <a:endParaRPr sz="1200">
              <a:solidFill>
                <a:schemeClr val="dk1"/>
              </a:solidFill>
              <a:highlight>
                <a:srgbClr val="FFFFFF"/>
              </a:highlight>
            </a:endParaRPr>
          </a:p>
          <a:p>
            <a:pPr indent="-298450" lvl="1" marL="914400" rtl="0" algn="l">
              <a:lnSpc>
                <a:spcPct val="115000"/>
              </a:lnSpc>
              <a:spcBef>
                <a:spcPts val="0"/>
              </a:spcBef>
              <a:spcAft>
                <a:spcPts val="0"/>
              </a:spcAft>
              <a:buClr>
                <a:srgbClr val="000000"/>
              </a:buClr>
              <a:buSzPts val="1100"/>
              <a:buFont typeface="Arial"/>
              <a:buAutoNum type="alphaLcPeriod"/>
            </a:pPr>
            <a:r>
              <a:rPr lang="en" sz="1200">
                <a:highlight>
                  <a:srgbClr val="FFFFFF"/>
                </a:highlight>
              </a:rPr>
              <a:t>Candidate Classifier Construction:  </a:t>
            </a:r>
            <a:endParaRPr sz="1200">
              <a:highlight>
                <a:srgbClr val="FFFFFF"/>
              </a:highlight>
            </a:endParaRPr>
          </a:p>
          <a:p>
            <a:pPr indent="-298450" lvl="2" marL="1371600" rtl="0" algn="l">
              <a:lnSpc>
                <a:spcPct val="115000"/>
              </a:lnSpc>
              <a:spcBef>
                <a:spcPts val="0"/>
              </a:spcBef>
              <a:spcAft>
                <a:spcPts val="0"/>
              </a:spcAft>
              <a:buClr>
                <a:srgbClr val="000000"/>
              </a:buClr>
              <a:buSzPts val="1100"/>
              <a:buFont typeface="Arial"/>
              <a:buAutoNum type="romanLcPeriod"/>
            </a:pPr>
            <a:r>
              <a:rPr lang="en" sz="1200">
                <a:highlight>
                  <a:srgbClr val="FFFFFF"/>
                </a:highlight>
              </a:rPr>
              <a:t>a group of candidate classifiers are constructed by performing AdaBoost on each source domain.</a:t>
            </a:r>
            <a:r>
              <a:rPr i="1" lang="en" sz="1200">
                <a:highlight>
                  <a:srgbClr val="FFFFFF"/>
                </a:highlight>
              </a:rPr>
              <a:t> </a:t>
            </a:r>
            <a:endParaRPr i="1" sz="1200">
              <a:highlight>
                <a:srgbClr val="FFFFFF"/>
              </a:highlight>
            </a:endParaRPr>
          </a:p>
          <a:p>
            <a:pPr indent="-298450" lvl="1" marL="914400" rtl="0" algn="l">
              <a:lnSpc>
                <a:spcPct val="115000"/>
              </a:lnSpc>
              <a:spcBef>
                <a:spcPts val="0"/>
              </a:spcBef>
              <a:spcAft>
                <a:spcPts val="0"/>
              </a:spcAft>
              <a:buClr>
                <a:srgbClr val="000000"/>
              </a:buClr>
              <a:buSzPts val="1100"/>
              <a:buFont typeface="Arial"/>
              <a:buAutoNum type="alphaLcPeriod"/>
            </a:pPr>
            <a:r>
              <a:rPr i="1" lang="en" sz="1200">
                <a:highlight>
                  <a:srgbClr val="FFFFFF"/>
                </a:highlight>
              </a:rPr>
              <a:t>Classifier Selection and Ensemble </a:t>
            </a:r>
            <a:endParaRPr i="1" sz="1200">
              <a:highlight>
                <a:srgbClr val="FFFFFF"/>
              </a:highlight>
            </a:endParaRPr>
          </a:p>
          <a:p>
            <a:pPr indent="-298450" lvl="2" marL="1371600" rtl="0" algn="l">
              <a:lnSpc>
                <a:spcPct val="115000"/>
              </a:lnSpc>
              <a:spcBef>
                <a:spcPts val="0"/>
              </a:spcBef>
              <a:spcAft>
                <a:spcPts val="0"/>
              </a:spcAft>
              <a:buClr>
                <a:srgbClr val="000000"/>
              </a:buClr>
              <a:buSzPts val="1100"/>
              <a:buFont typeface="Arial"/>
              <a:buAutoNum type="romanLcPeriod"/>
            </a:pPr>
            <a:r>
              <a:rPr lang="en" sz="1200">
                <a:highlight>
                  <a:srgbClr val="FFFFFF"/>
                </a:highlight>
              </a:rPr>
              <a:t>a revised version of AdaBoost is performed on the target domain instances to construct the final classifier.  </a:t>
            </a:r>
            <a:endParaRPr sz="1200">
              <a:highlight>
                <a:srgbClr val="FFFFFF"/>
              </a:highlight>
            </a:endParaRPr>
          </a:p>
          <a:p>
            <a:pPr indent="-298450" lvl="2" marL="1371600" rtl="0" algn="l">
              <a:lnSpc>
                <a:spcPct val="115000"/>
              </a:lnSpc>
              <a:spcBef>
                <a:spcPts val="0"/>
              </a:spcBef>
              <a:spcAft>
                <a:spcPts val="0"/>
              </a:spcAft>
              <a:buClr>
                <a:srgbClr val="000000"/>
              </a:buClr>
              <a:buSzPts val="1100"/>
              <a:buFont typeface="Arial"/>
              <a:buAutoNum type="romanLcPeriod"/>
            </a:pPr>
            <a:r>
              <a:rPr lang="en" sz="1200">
                <a:highlight>
                  <a:srgbClr val="FFFFFF"/>
                </a:highlight>
              </a:rPr>
              <a:t>In each iteration, an optimal candidate classifier which has the lowest classification error on the labeled target-domain instances is picked out and assigned with a weight based on the classification error. Then, the weight of each target-domain instance is updated based on the performance of the selected classifier on the target domain. After the iteration process, the selected classifiers are ensembled to produce the final prediction </a:t>
            </a:r>
            <a:endParaRPr sz="1200">
              <a:highlight>
                <a:srgbClr val="FFFFFF"/>
              </a:highlight>
            </a:endParaRPr>
          </a:p>
          <a:p>
            <a:pPr indent="-304800" lvl="0" marL="685800" rtl="0" algn="l">
              <a:lnSpc>
                <a:spcPct val="115000"/>
              </a:lnSpc>
              <a:spcBef>
                <a:spcPts val="0"/>
              </a:spcBef>
              <a:spcAft>
                <a:spcPts val="0"/>
              </a:spcAft>
              <a:buClr>
                <a:schemeClr val="dk1"/>
              </a:buClr>
              <a:buSzPts val="1200"/>
              <a:buFont typeface="Verdana"/>
              <a:buChar char="●"/>
            </a:pPr>
            <a:r>
              <a:rPr lang="en" sz="1200">
                <a:solidFill>
                  <a:schemeClr val="dk1"/>
                </a:solidFill>
                <a:highlight>
                  <a:srgbClr val="FFFFFF"/>
                </a:highlight>
              </a:rPr>
              <a:t>Locally Weighted Ensemble (LWE) by Gao et al.: </a:t>
            </a:r>
            <a:endParaRPr sz="1200">
              <a:solidFill>
                <a:schemeClr val="dk1"/>
              </a:solidFill>
              <a:highlight>
                <a:srgbClr val="FFFFFF"/>
              </a:highlight>
            </a:endParaRPr>
          </a:p>
          <a:p>
            <a:pPr indent="-304800" lvl="1" marL="914400" rtl="0" algn="l">
              <a:lnSpc>
                <a:spcPct val="115000"/>
              </a:lnSpc>
              <a:spcBef>
                <a:spcPts val="0"/>
              </a:spcBef>
              <a:spcAft>
                <a:spcPts val="0"/>
              </a:spcAft>
              <a:buClr>
                <a:schemeClr val="dk1"/>
              </a:buClr>
              <a:buSzPts val="1200"/>
              <a:buAutoNum type="alphaLcPeriod"/>
            </a:pPr>
            <a:r>
              <a:rPr lang="en" sz="1200">
                <a:solidFill>
                  <a:schemeClr val="dk1"/>
                </a:solidFill>
                <a:highlight>
                  <a:srgbClr val="FFFFFF"/>
                </a:highlight>
              </a:rPr>
              <a:t>focuses on the ensemble process of </a:t>
            </a:r>
            <a:r>
              <a:rPr lang="en" sz="1200" u="sng">
                <a:solidFill>
                  <a:schemeClr val="dk1"/>
                </a:solidFill>
                <a:highlight>
                  <a:srgbClr val="FFFFFF"/>
                </a:highlight>
              </a:rPr>
              <a:t>various</a:t>
            </a:r>
            <a:r>
              <a:rPr lang="en" sz="1200">
                <a:solidFill>
                  <a:schemeClr val="dk1"/>
                </a:solidFill>
                <a:highlight>
                  <a:srgbClr val="FFFFFF"/>
                </a:highlight>
              </a:rPr>
              <a:t> learners; these learners could be constructed on different source domains, or be built by performing different learning algorithms on a single source domain </a:t>
            </a:r>
            <a:endParaRPr sz="1200">
              <a:solidFill>
                <a:schemeClr val="dk1"/>
              </a:solidFill>
              <a:highlight>
                <a:srgbClr val="FFFFFF"/>
              </a:highlight>
            </a:endParaRPr>
          </a:p>
          <a:p>
            <a:pPr indent="-304800" lvl="1" marL="914400" rtl="0" algn="l">
              <a:lnSpc>
                <a:spcPct val="115000"/>
              </a:lnSpc>
              <a:spcBef>
                <a:spcPts val="0"/>
              </a:spcBef>
              <a:spcAft>
                <a:spcPts val="0"/>
              </a:spcAft>
              <a:buClr>
                <a:schemeClr val="dk1"/>
              </a:buClr>
              <a:buSzPts val="1200"/>
              <a:buAutoNum type="alphaLcPeriod"/>
            </a:pPr>
            <a:r>
              <a:rPr lang="en" sz="1200">
                <a:solidFill>
                  <a:schemeClr val="dk1"/>
                </a:solidFill>
                <a:highlight>
                  <a:srgbClr val="FFFFFF"/>
                </a:highlight>
              </a:rPr>
              <a:t>a learner is usually assigned with different weights when classifying different target-domain instances, using a graph-based approach to estimate the weights: </a:t>
            </a:r>
            <a:endParaRPr sz="1200">
              <a:solidFill>
                <a:schemeClr val="dk1"/>
              </a:solidFill>
              <a:highlight>
                <a:srgbClr val="FFFFFF"/>
              </a:highlight>
            </a:endParaRPr>
          </a:p>
          <a:p>
            <a:pPr indent="-304800" lvl="2" marL="1371600" rtl="0" algn="l">
              <a:lnSpc>
                <a:spcPct val="115000"/>
              </a:lnSpc>
              <a:spcBef>
                <a:spcPts val="0"/>
              </a:spcBef>
              <a:spcAft>
                <a:spcPts val="0"/>
              </a:spcAft>
              <a:buClr>
                <a:schemeClr val="dk1"/>
              </a:buClr>
              <a:buSzPts val="1200"/>
              <a:buAutoNum type="romanLcPeriod"/>
            </a:pPr>
            <a:r>
              <a:rPr i="1" lang="en" sz="1200">
                <a:solidFill>
                  <a:srgbClr val="2F5496"/>
                </a:solidFill>
                <a:highlight>
                  <a:srgbClr val="FFFFFF"/>
                </a:highlight>
              </a:rPr>
              <a:t>Graph Construction </a:t>
            </a:r>
            <a:endParaRPr i="1" sz="1200">
              <a:solidFill>
                <a:srgbClr val="2F5496"/>
              </a:solidFill>
              <a:highlight>
                <a:srgbClr val="FFFFFF"/>
              </a:highlight>
            </a:endParaRPr>
          </a:p>
          <a:p>
            <a:pPr indent="-304800" lvl="2" marL="1371600" rtl="0" algn="l">
              <a:lnSpc>
                <a:spcPct val="115000"/>
              </a:lnSpc>
              <a:spcBef>
                <a:spcPts val="0"/>
              </a:spcBef>
              <a:spcAft>
                <a:spcPts val="0"/>
              </a:spcAft>
              <a:buClr>
                <a:schemeClr val="dk1"/>
              </a:buClr>
              <a:buSzPts val="1200"/>
              <a:buAutoNum type="romanLcPeriod"/>
            </a:pPr>
            <a:r>
              <a:rPr i="1" lang="en" sz="1200">
                <a:solidFill>
                  <a:srgbClr val="2F5496"/>
                </a:solidFill>
                <a:highlight>
                  <a:srgbClr val="FFFFFF"/>
                </a:highlight>
              </a:rPr>
              <a:t>Learner Weighting </a:t>
            </a:r>
            <a:endParaRPr i="1" sz="1200">
              <a:solidFill>
                <a:srgbClr val="2F5496"/>
              </a:solidFill>
              <a:highlight>
                <a:srgbClr val="FFFFFF"/>
              </a:highlight>
            </a:endParaRPr>
          </a:p>
          <a:p>
            <a:pPr indent="0" lvl="0" marL="0" rtl="0" algn="l">
              <a:lnSpc>
                <a:spcPct val="115000"/>
              </a:lnSpc>
              <a:spcBef>
                <a:spcPts val="0"/>
              </a:spcBef>
              <a:spcAft>
                <a:spcPts val="0"/>
              </a:spcAft>
              <a:buNone/>
            </a:pPr>
            <a:r>
              <a:t/>
            </a:r>
            <a:endParaRPr i="1" sz="1200">
              <a:solidFill>
                <a:srgbClr val="2F5496"/>
              </a:solidFill>
              <a:highlight>
                <a:srgbClr val="FFFFFF"/>
              </a:highlight>
            </a:endParaRPr>
          </a:p>
          <a:p>
            <a:pPr indent="-304800" lvl="0" marL="457200" rtl="0" algn="l">
              <a:lnSpc>
                <a:spcPct val="115000"/>
              </a:lnSpc>
              <a:spcBef>
                <a:spcPts val="0"/>
              </a:spcBef>
              <a:spcAft>
                <a:spcPts val="0"/>
              </a:spcAft>
              <a:buClr>
                <a:schemeClr val="dk1"/>
              </a:buClr>
              <a:buSzPts val="1200"/>
              <a:buFont typeface="Verdana"/>
              <a:buChar char="●"/>
            </a:pPr>
            <a:r>
              <a:rPr lang="en" sz="1200">
                <a:solidFill>
                  <a:schemeClr val="dk1"/>
                </a:solidFill>
                <a:highlight>
                  <a:srgbClr val="FFFFFF"/>
                </a:highlight>
              </a:rPr>
              <a:t>Ensemble Framework of Anchor Adapters (ENCHOR) </a:t>
            </a:r>
            <a:endParaRPr sz="1200">
              <a:solidFill>
                <a:schemeClr val="dk1"/>
              </a:solidFill>
              <a:highlight>
                <a:srgbClr val="FFFFFF"/>
              </a:highlight>
            </a:endParaRPr>
          </a:p>
          <a:p>
            <a:pPr indent="-304800" lvl="1" marL="914400" rtl="0" algn="l">
              <a:lnSpc>
                <a:spcPct val="115000"/>
              </a:lnSpc>
              <a:spcBef>
                <a:spcPts val="0"/>
              </a:spcBef>
              <a:spcAft>
                <a:spcPts val="0"/>
              </a:spcAft>
              <a:buClr>
                <a:schemeClr val="dk1"/>
              </a:buClr>
              <a:buSzPts val="1200"/>
              <a:buAutoNum type="alphaLcPeriod"/>
            </a:pPr>
            <a:r>
              <a:rPr lang="en" sz="1200">
                <a:solidFill>
                  <a:schemeClr val="dk1"/>
                </a:solidFill>
                <a:highlight>
                  <a:srgbClr val="FFFFFF"/>
                </a:highlight>
              </a:rPr>
              <a:t>Constructs a group of weak learners via using different representations of the instances produced by anchors.  </a:t>
            </a:r>
            <a:endParaRPr sz="1200">
              <a:solidFill>
                <a:schemeClr val="dk1"/>
              </a:solidFill>
              <a:highlight>
                <a:srgbClr val="FFFFFF"/>
              </a:highlight>
            </a:endParaRPr>
          </a:p>
          <a:p>
            <a:pPr indent="-304800" lvl="1" marL="914400" rtl="0" algn="l">
              <a:lnSpc>
                <a:spcPct val="115000"/>
              </a:lnSpc>
              <a:spcBef>
                <a:spcPts val="0"/>
              </a:spcBef>
              <a:spcAft>
                <a:spcPts val="0"/>
              </a:spcAft>
              <a:buClr>
                <a:schemeClr val="dk1"/>
              </a:buClr>
              <a:buSzPts val="1200"/>
              <a:buAutoNum type="alphaLcPeriod"/>
            </a:pPr>
            <a:r>
              <a:rPr lang="en" sz="1200">
                <a:solidFill>
                  <a:schemeClr val="dk1"/>
                </a:solidFill>
                <a:highlight>
                  <a:srgbClr val="FFFFFF"/>
                </a:highlight>
              </a:rPr>
              <a:t>Process: </a:t>
            </a:r>
            <a:endParaRPr sz="1200">
              <a:solidFill>
                <a:schemeClr val="dk1"/>
              </a:solidFill>
              <a:highlight>
                <a:srgbClr val="FFFFFF"/>
              </a:highlight>
            </a:endParaRPr>
          </a:p>
          <a:p>
            <a:pPr indent="-304800" lvl="2" marL="1371600" rtl="0" algn="l">
              <a:lnSpc>
                <a:spcPct val="115000"/>
              </a:lnSpc>
              <a:spcBef>
                <a:spcPts val="0"/>
              </a:spcBef>
              <a:spcAft>
                <a:spcPts val="0"/>
              </a:spcAft>
              <a:buClr>
                <a:schemeClr val="dk1"/>
              </a:buClr>
              <a:buSzPts val="1200"/>
              <a:buAutoNum type="romanLcPeriod"/>
            </a:pPr>
            <a:r>
              <a:rPr i="1" lang="en" sz="1200">
                <a:solidFill>
                  <a:srgbClr val="2F5496"/>
                </a:solidFill>
                <a:highlight>
                  <a:srgbClr val="FFFFFF"/>
                </a:highlight>
              </a:rPr>
              <a:t>Anchor Selection </a:t>
            </a:r>
            <a:endParaRPr i="1" sz="1200">
              <a:solidFill>
                <a:srgbClr val="2F5496"/>
              </a:solidFill>
              <a:highlight>
                <a:srgbClr val="FFFFFF"/>
              </a:highlight>
            </a:endParaRPr>
          </a:p>
          <a:p>
            <a:pPr indent="-304800" lvl="2" marL="1371600" rtl="0" algn="l">
              <a:lnSpc>
                <a:spcPct val="115000"/>
              </a:lnSpc>
              <a:spcBef>
                <a:spcPts val="0"/>
              </a:spcBef>
              <a:spcAft>
                <a:spcPts val="0"/>
              </a:spcAft>
              <a:buClr>
                <a:schemeClr val="dk1"/>
              </a:buClr>
              <a:buSzPts val="1200"/>
              <a:buAutoNum type="romanLcPeriod"/>
            </a:pPr>
            <a:r>
              <a:rPr i="1" lang="en" sz="1200">
                <a:solidFill>
                  <a:srgbClr val="2F5496"/>
                </a:solidFill>
                <a:highlight>
                  <a:srgbClr val="FFFFFF"/>
                </a:highlight>
              </a:rPr>
              <a:t>Anchor-based Representation Generation </a:t>
            </a:r>
            <a:endParaRPr i="1" sz="1200">
              <a:solidFill>
                <a:srgbClr val="2F5496"/>
              </a:solidFill>
              <a:highlight>
                <a:srgbClr val="FFFFFF"/>
              </a:highlight>
            </a:endParaRPr>
          </a:p>
          <a:p>
            <a:pPr indent="-304800" lvl="2" marL="1371600" rtl="0" algn="l">
              <a:lnSpc>
                <a:spcPct val="115000"/>
              </a:lnSpc>
              <a:spcBef>
                <a:spcPts val="0"/>
              </a:spcBef>
              <a:spcAft>
                <a:spcPts val="0"/>
              </a:spcAft>
              <a:buClr>
                <a:schemeClr val="dk1"/>
              </a:buClr>
              <a:buSzPts val="1200"/>
              <a:buAutoNum type="romanLcPeriod"/>
            </a:pPr>
            <a:r>
              <a:rPr i="1" lang="en" sz="1200">
                <a:solidFill>
                  <a:srgbClr val="2F5496"/>
                </a:solidFill>
                <a:highlight>
                  <a:srgbClr val="FFFFFF"/>
                </a:highlight>
              </a:rPr>
              <a:t>Learner Training and Ensemble </a:t>
            </a:r>
            <a:endParaRPr i="1" sz="1200">
              <a:solidFill>
                <a:srgbClr val="2F5496"/>
              </a:solidFill>
              <a:highlight>
                <a:srgbClr val="FFFFFF"/>
              </a:highlight>
            </a:endParaRPr>
          </a:p>
          <a:p>
            <a:pPr indent="0" lvl="0" marL="0" rtl="0" algn="l">
              <a:lnSpc>
                <a:spcPct val="115000"/>
              </a:lnSpc>
              <a:spcBef>
                <a:spcPts val="0"/>
              </a:spcBef>
              <a:spcAft>
                <a:spcPts val="0"/>
              </a:spcAft>
              <a:buNone/>
            </a:pPr>
            <a:r>
              <a:rPr lang="en" sz="1200">
                <a:solidFill>
                  <a:schemeClr val="dk1"/>
                </a:solidFill>
                <a:highlight>
                  <a:srgbClr val="FFFFFF"/>
                </a:highlight>
              </a:rPr>
              <a:t> </a:t>
            </a:r>
            <a:endParaRPr sz="1300">
              <a:solidFill>
                <a:srgbClr val="2F5496"/>
              </a:solidFill>
              <a:highlight>
                <a:srgbClr val="FFFFFF"/>
              </a:highlight>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9bccd5469b_0_6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9bccd5469b_0_6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300">
              <a:solidFill>
                <a:srgbClr val="2F5496"/>
              </a:solidFill>
              <a:highlight>
                <a:srgbClr val="FFFFFF"/>
              </a:highlight>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9bccd5469b_0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9bccd5469b_0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300">
                <a:solidFill>
                  <a:srgbClr val="2F5496"/>
                </a:solidFill>
                <a:highlight>
                  <a:srgbClr val="FFFFFF"/>
                </a:highlight>
              </a:rPr>
              <a:t>Semi-Supervised Learning (SSL) </a:t>
            </a:r>
            <a:endParaRPr sz="1300">
              <a:solidFill>
                <a:srgbClr val="2F5496"/>
              </a:solidFill>
              <a:highlight>
                <a:srgbClr val="FFFFFF"/>
              </a:highlight>
            </a:endParaRPr>
          </a:p>
          <a:p>
            <a:pPr indent="-298450" lvl="0" marL="6858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Combines abundant un-labeled with a limited number of labeled instances to train a learner </a:t>
            </a:r>
            <a:endParaRPr sz="1200">
              <a:solidFill>
                <a:schemeClr val="dk1"/>
              </a:solidFill>
              <a:highlight>
                <a:srgbClr val="FFFFFF"/>
              </a:highlight>
            </a:endParaRPr>
          </a:p>
          <a:p>
            <a:pPr indent="-298450" lvl="0" marL="6858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Relaxes the dependence on labeled instances thereby reducing labeling costs </a:t>
            </a:r>
            <a:endParaRPr sz="1200">
              <a:solidFill>
                <a:schemeClr val="dk1"/>
              </a:solidFill>
              <a:highlight>
                <a:srgbClr val="FFFFFF"/>
              </a:highlight>
            </a:endParaRPr>
          </a:p>
          <a:p>
            <a:pPr indent="-298450" lvl="0" marL="6858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Both instances are drawn from same distribution </a:t>
            </a:r>
            <a:endParaRPr sz="1200">
              <a:solidFill>
                <a:schemeClr val="dk1"/>
              </a:solidFill>
              <a:highlight>
                <a:srgbClr val="FFFFFF"/>
              </a:highlight>
            </a:endParaRPr>
          </a:p>
          <a:p>
            <a:pPr indent="-298450" lvl="0" marL="6858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In contrasts, the distributions of source and target domains are different in Transfer Learning </a:t>
            </a:r>
            <a:endParaRPr sz="1200">
              <a:solidFill>
                <a:schemeClr val="dk1"/>
              </a:solidFill>
              <a:highlight>
                <a:srgbClr val="FFFFFF"/>
              </a:highlight>
            </a:endParaRPr>
          </a:p>
          <a:p>
            <a:pPr indent="-298450" lvl="0" marL="6858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Key assumptions of smoothness, cluster, and manifold hold both in case of semi-supervised and transfer learning </a:t>
            </a:r>
            <a:endParaRPr sz="1200">
              <a:solidFill>
                <a:schemeClr val="dk1"/>
              </a:solidFill>
              <a:highlight>
                <a:srgbClr val="FFFFFF"/>
              </a:highlight>
            </a:endParaRPr>
          </a:p>
          <a:p>
            <a:pPr indent="-298450" lvl="0" marL="6858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Many a times TL absorbs the technology of SSL </a:t>
            </a:r>
            <a:endParaRPr sz="1200">
              <a:solidFill>
                <a:schemeClr val="dk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highlight>
                  <a:srgbClr val="FFFFFF"/>
                </a:highlight>
              </a:rPr>
              <a:t> </a:t>
            </a:r>
            <a:endParaRPr sz="1200">
              <a:solidFill>
                <a:schemeClr val="dk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 sz="1300">
                <a:solidFill>
                  <a:srgbClr val="2F5496"/>
                </a:solidFill>
                <a:highlight>
                  <a:srgbClr val="FFFFFF"/>
                </a:highlight>
              </a:rPr>
              <a:t>Multi-View Learning (MVL) </a:t>
            </a:r>
            <a:endParaRPr sz="1300">
              <a:solidFill>
                <a:srgbClr val="2F5496"/>
              </a:solidFill>
              <a:highlight>
                <a:srgbClr val="FFFFFF"/>
              </a:highlight>
            </a:endParaRPr>
          </a:p>
          <a:p>
            <a:pPr indent="-298450" lvl="0" marL="6858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MVL focuses on ML for multi-view data – Object is described from multiple views </a:t>
            </a:r>
            <a:endParaRPr sz="1200">
              <a:solidFill>
                <a:schemeClr val="dk1"/>
              </a:solidFill>
              <a:highlight>
                <a:srgbClr val="FFFFFF"/>
              </a:highlight>
            </a:endParaRPr>
          </a:p>
          <a:p>
            <a:pPr indent="-298450" lvl="0" marL="6858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Example: Video Object with image signal and audio signal </a:t>
            </a:r>
            <a:endParaRPr sz="1200">
              <a:solidFill>
                <a:schemeClr val="dk1"/>
              </a:solidFill>
              <a:highlight>
                <a:srgbClr val="FFFFFF"/>
              </a:highlight>
            </a:endParaRPr>
          </a:p>
          <a:p>
            <a:pPr indent="-298450" lvl="0" marL="6858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Learning can be improved by considering information from all the available views </a:t>
            </a:r>
            <a:endParaRPr sz="1200">
              <a:solidFill>
                <a:schemeClr val="dk1"/>
              </a:solidFill>
              <a:highlight>
                <a:srgbClr val="FFFFFF"/>
              </a:highlight>
            </a:endParaRPr>
          </a:p>
          <a:p>
            <a:pPr indent="-298450" lvl="0" marL="6858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Strategies include – Subspace Learning, Multi-kernel learning, and co-training </a:t>
            </a:r>
            <a:endParaRPr sz="1200">
              <a:solidFill>
                <a:schemeClr val="dk1"/>
              </a:solidFill>
              <a:highlight>
                <a:srgbClr val="FFFFFF"/>
              </a:highlight>
            </a:endParaRPr>
          </a:p>
          <a:p>
            <a:pPr indent="-298450" lvl="0" marL="6858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Approaches are also adopted in TL – Zhang et al. proposed a multi-view TL framework which imposes the consistency among multiple views </a:t>
            </a:r>
            <a:endParaRPr sz="1200">
              <a:solidFill>
                <a:schemeClr val="dk1"/>
              </a:solidFill>
              <a:highlight>
                <a:srgbClr val="FFFFFF"/>
              </a:highlight>
            </a:endParaRPr>
          </a:p>
          <a:p>
            <a:pPr indent="-298450" lvl="0" marL="6858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Yang and Gao – Multi-view information across different domains for knowledge transfer </a:t>
            </a:r>
            <a:endParaRPr sz="1200">
              <a:solidFill>
                <a:schemeClr val="dk1"/>
              </a:solidFill>
              <a:highlight>
                <a:srgbClr val="FFFFFF"/>
              </a:highlight>
            </a:endParaRPr>
          </a:p>
          <a:p>
            <a:pPr indent="-298450" lvl="0" marL="6858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Feuz and Cook – Multi-view TL for activity learning: Knowledge transfer between heterogenous sensor platform </a:t>
            </a:r>
            <a:endParaRPr sz="1200">
              <a:solidFill>
                <a:schemeClr val="dk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highlight>
                  <a:srgbClr val="FFFFFF"/>
                </a:highlight>
              </a:rPr>
              <a:t> </a:t>
            </a:r>
            <a:endParaRPr sz="1200">
              <a:solidFill>
                <a:schemeClr val="dk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 sz="1300">
                <a:solidFill>
                  <a:srgbClr val="2F5496"/>
                </a:solidFill>
                <a:highlight>
                  <a:srgbClr val="FFFFFF"/>
                </a:highlight>
              </a:rPr>
              <a:t>Multi-Task Learning (MTL) </a:t>
            </a:r>
            <a:endParaRPr sz="1300">
              <a:solidFill>
                <a:srgbClr val="2F5496"/>
              </a:solidFill>
              <a:highlight>
                <a:srgbClr val="FFFFFF"/>
              </a:highlight>
            </a:endParaRPr>
          </a:p>
          <a:p>
            <a:pPr indent="-298450" lvl="0" marL="6858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Jointly learn a group of related tasks </a:t>
            </a:r>
            <a:endParaRPr sz="1200">
              <a:solidFill>
                <a:schemeClr val="dk1"/>
              </a:solidFill>
              <a:highlight>
                <a:srgbClr val="FFFFFF"/>
              </a:highlight>
            </a:endParaRPr>
          </a:p>
          <a:p>
            <a:pPr indent="-298450" lvl="0" marL="6858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Reinforces each task by taking advantage of interconnections </a:t>
            </a:r>
            <a:endParaRPr sz="1200">
              <a:solidFill>
                <a:schemeClr val="dk1"/>
              </a:solidFill>
              <a:highlight>
                <a:srgbClr val="FFFFFF"/>
              </a:highlight>
            </a:endParaRPr>
          </a:p>
          <a:p>
            <a:pPr indent="-298450" lvl="0" marL="6858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Considers inter-task relevance and inter-task difference – enhances generalization </a:t>
            </a:r>
            <a:endParaRPr sz="1200">
              <a:solidFill>
                <a:schemeClr val="dk1"/>
              </a:solidFill>
              <a:highlight>
                <a:srgbClr val="FFFFFF"/>
              </a:highlight>
            </a:endParaRPr>
          </a:p>
          <a:p>
            <a:pPr indent="-298450" lvl="0" marL="6858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MTL vs TL: MTL pays equal attention to each task; TL pays more attention to Target task </a:t>
            </a:r>
            <a:endParaRPr sz="1200">
              <a:solidFill>
                <a:schemeClr val="dk1"/>
              </a:solidFill>
              <a:highlight>
                <a:srgbClr val="FFFFFF"/>
              </a:highlight>
            </a:endParaRPr>
          </a:p>
          <a:p>
            <a:pPr indent="-298450" lvl="0" marL="6858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Zhang et al. employs MTL and TL for biological image analysis </a:t>
            </a:r>
            <a:endParaRPr sz="1200">
              <a:solidFill>
                <a:schemeClr val="dk1"/>
              </a:solidFill>
              <a:highlight>
                <a:srgbClr val="FFFFFF"/>
              </a:highlight>
            </a:endParaRPr>
          </a:p>
          <a:p>
            <a:pPr indent="-298450" lvl="0" marL="6858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Liu et al. proposes a framework for human-action recognition based on MTL and TL</a:t>
            </a:r>
            <a:endParaRPr sz="1200">
              <a:solidFill>
                <a:schemeClr val="dk1"/>
              </a:solidFill>
              <a:highlight>
                <a:srgbClr val="FFFFFF"/>
              </a:highlight>
            </a:endParaRPr>
          </a:p>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9bccd5469b_0_7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9bccd5469b_0_7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300">
              <a:solidFill>
                <a:srgbClr val="2F5496"/>
              </a:solidFill>
              <a:highlight>
                <a:srgbClr val="FFFFFF"/>
              </a:highlight>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9bccd5469b_0_7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9bccd5469b_0_7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300">
              <a:solidFill>
                <a:srgbClr val="2F5496"/>
              </a:solidFill>
              <a:highlight>
                <a:srgbClr val="FFFFFF"/>
              </a:highlight>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9bccd5469b_0_7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9bccd5469b_0_7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300">
              <a:solidFill>
                <a:srgbClr val="2F5496"/>
              </a:solidFill>
              <a:highlight>
                <a:srgbClr val="FFFFFF"/>
              </a:highlight>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9bccd5469b_0_7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9bccd5469b_0_7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300">
              <a:solidFill>
                <a:srgbClr val="2F5496"/>
              </a:solidFill>
              <a:highlight>
                <a:srgbClr val="FFFFFF"/>
              </a:highlight>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9bccd5469b_0_7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9bccd5469b_0_7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300">
              <a:solidFill>
                <a:srgbClr val="2F5496"/>
              </a:solidFill>
              <a:highlight>
                <a:srgbClr val="FFFFFF"/>
              </a:highlight>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9bccd5469b_0_6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9bccd5469b_0_6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600">
                <a:solidFill>
                  <a:srgbClr val="2F5496"/>
                </a:solidFill>
                <a:highlight>
                  <a:srgbClr val="FFFFFF"/>
                </a:highlight>
              </a:rPr>
              <a:t>Application </a:t>
            </a:r>
            <a:endParaRPr sz="1600">
              <a:solidFill>
                <a:srgbClr val="2F5496"/>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highlight>
                  <a:srgbClr val="FFFFFF"/>
                </a:highlight>
              </a:rPr>
              <a:t>Transfer Learning for text analysis and image analysis is playing an important role in the following areas: </a:t>
            </a:r>
            <a:endParaRPr sz="1200">
              <a:solidFill>
                <a:schemeClr val="dk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highlight>
                  <a:srgbClr val="FFFFFF"/>
                </a:highlight>
              </a:rPr>
              <a:t> </a:t>
            </a:r>
            <a:endParaRPr sz="1200">
              <a:solidFill>
                <a:schemeClr val="dk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 sz="1300">
                <a:solidFill>
                  <a:srgbClr val="2F5496"/>
                </a:solidFill>
                <a:highlight>
                  <a:srgbClr val="FFFFFF"/>
                </a:highlight>
              </a:rPr>
              <a:t>Medical Application </a:t>
            </a:r>
            <a:endParaRPr sz="1300">
              <a:solidFill>
                <a:srgbClr val="2F5496"/>
              </a:solidFill>
              <a:highlight>
                <a:srgbClr val="FFFFFF"/>
              </a:highlight>
            </a:endParaRPr>
          </a:p>
          <a:p>
            <a:pPr indent="-298450" lvl="0" marL="6858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Medical Imaging: ML and computer aided diagnosis </a:t>
            </a:r>
            <a:endParaRPr sz="1200">
              <a:solidFill>
                <a:schemeClr val="dk1"/>
              </a:solidFill>
              <a:highlight>
                <a:srgbClr val="FFFFFF"/>
              </a:highlight>
            </a:endParaRPr>
          </a:p>
          <a:p>
            <a:pPr indent="-298450" lvl="0" marL="11430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Labeling often relies on experienced doctors </a:t>
            </a:r>
            <a:endParaRPr sz="1200">
              <a:solidFill>
                <a:schemeClr val="dk1"/>
              </a:solidFill>
              <a:highlight>
                <a:srgbClr val="FFFFFF"/>
              </a:highlight>
            </a:endParaRPr>
          </a:p>
          <a:p>
            <a:pPr indent="-298450" lvl="0" marL="11430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Makes it harder to collect sufficient training data </a:t>
            </a:r>
            <a:endParaRPr sz="1200">
              <a:solidFill>
                <a:schemeClr val="dk1"/>
              </a:solidFill>
              <a:highlight>
                <a:srgbClr val="FFFFFF"/>
              </a:highlight>
            </a:endParaRPr>
          </a:p>
          <a:p>
            <a:pPr indent="-298450" lvl="0" marL="6858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Maqsood et al. finetunes AlexNet for the detection of Alzheimer </a:t>
            </a:r>
            <a:endParaRPr sz="1200">
              <a:solidFill>
                <a:schemeClr val="dk1"/>
              </a:solidFill>
              <a:highlight>
                <a:srgbClr val="FFFFFF"/>
              </a:highlight>
            </a:endParaRPr>
          </a:p>
          <a:p>
            <a:pPr indent="-298450" lvl="0" marL="6858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Shin et al. finetuned pretrained deep neural network for solving computer aided detection </a:t>
            </a:r>
            <a:endParaRPr sz="1200">
              <a:solidFill>
                <a:schemeClr val="dk1"/>
              </a:solidFill>
              <a:highlight>
                <a:srgbClr val="FFFFFF"/>
              </a:highlight>
            </a:endParaRPr>
          </a:p>
          <a:p>
            <a:pPr indent="-298450" lvl="0" marL="6858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Byra et al. utilized transfer learning to help assess knee osteoarthritis </a:t>
            </a:r>
            <a:endParaRPr sz="1200">
              <a:solidFill>
                <a:schemeClr val="dk1"/>
              </a:solidFill>
              <a:highlight>
                <a:srgbClr val="FFFFFF"/>
              </a:highlight>
            </a:endParaRPr>
          </a:p>
          <a:p>
            <a:pPr indent="-298450" lvl="0" marL="6858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Tang et al. combines the active learning and the domain adaptation technologies for the classification of various medical data </a:t>
            </a:r>
            <a:endParaRPr sz="1200">
              <a:solidFill>
                <a:schemeClr val="dk1"/>
              </a:solidFill>
              <a:highlight>
                <a:srgbClr val="FFFFFF"/>
              </a:highlight>
            </a:endParaRPr>
          </a:p>
          <a:p>
            <a:pPr indent="-298450" lvl="0" marL="6858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Zeng et al. utilizes transfer learning for automatically encoding ICD-9 codes that are used to describe patient diagnosis </a:t>
            </a:r>
            <a:endParaRPr sz="1200">
              <a:solidFill>
                <a:schemeClr val="dk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highlight>
                  <a:srgbClr val="FFFFFF"/>
                </a:highlight>
              </a:rPr>
              <a:t> </a:t>
            </a:r>
            <a:endParaRPr sz="1200">
              <a:solidFill>
                <a:schemeClr val="dk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 sz="1300">
                <a:solidFill>
                  <a:srgbClr val="2F5496"/>
                </a:solidFill>
                <a:highlight>
                  <a:srgbClr val="FFFFFF"/>
                </a:highlight>
              </a:rPr>
              <a:t>Bioinformatics Application </a:t>
            </a:r>
            <a:endParaRPr sz="1300">
              <a:solidFill>
                <a:srgbClr val="2F5496"/>
              </a:solidFill>
              <a:highlight>
                <a:srgbClr val="FFFFFF"/>
              </a:highlight>
            </a:endParaRPr>
          </a:p>
          <a:p>
            <a:pPr indent="-298450" lvl="0" marL="6858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Biological Sequence Analysis: Understanding of some organisms can be transferred to other organisms </a:t>
            </a:r>
            <a:endParaRPr sz="1200">
              <a:solidFill>
                <a:schemeClr val="dk1"/>
              </a:solidFill>
              <a:highlight>
                <a:srgbClr val="FFFFFF"/>
              </a:highlight>
            </a:endParaRPr>
          </a:p>
          <a:p>
            <a:pPr indent="-298450" lvl="0" marL="11430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Transfer Learning can be applied to facilitate this task </a:t>
            </a:r>
            <a:endParaRPr sz="1200">
              <a:solidFill>
                <a:schemeClr val="dk1"/>
              </a:solidFill>
              <a:highlight>
                <a:srgbClr val="FFFFFF"/>
              </a:highlight>
            </a:endParaRPr>
          </a:p>
          <a:p>
            <a:pPr indent="-298450" lvl="0" marL="11430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Function of some biological substances may remain unchanged but with the composition changed between two organisms, may result in the marginal distribution difference </a:t>
            </a:r>
            <a:endParaRPr sz="1200">
              <a:solidFill>
                <a:schemeClr val="dk1"/>
              </a:solidFill>
              <a:highlight>
                <a:srgbClr val="FFFFFF"/>
              </a:highlight>
            </a:endParaRPr>
          </a:p>
          <a:p>
            <a:pPr indent="-298450" lvl="0" marL="6858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Schweikart et al. uses mRNA splice site prediction problem to analyze the effectiveness of transfer learning with promising results. </a:t>
            </a:r>
            <a:endParaRPr sz="1200">
              <a:solidFill>
                <a:schemeClr val="dk1"/>
              </a:solidFill>
              <a:highlight>
                <a:srgbClr val="FFFFFF"/>
              </a:highlight>
            </a:endParaRPr>
          </a:p>
          <a:p>
            <a:pPr indent="-298450" lvl="0" marL="6858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Gene Expression Analysis: Predicting association between genes and phenotypes </a:t>
            </a:r>
            <a:endParaRPr sz="1200">
              <a:solidFill>
                <a:schemeClr val="dk1"/>
              </a:solidFill>
              <a:highlight>
                <a:srgbClr val="FFFFFF"/>
              </a:highlight>
            </a:endParaRPr>
          </a:p>
          <a:p>
            <a:pPr indent="-298450" lvl="0" marL="11430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Suffers from data sparsity – Transfer Learning can come to rescue </a:t>
            </a:r>
            <a:endParaRPr sz="1200">
              <a:solidFill>
                <a:schemeClr val="dk1"/>
              </a:solidFill>
              <a:highlight>
                <a:srgbClr val="FFFFFF"/>
              </a:highlight>
            </a:endParaRPr>
          </a:p>
          <a:p>
            <a:pPr indent="-298450" lvl="0" marL="6858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Petegrosso et al. proposed Label Propagation Algorithm (LPA) based approach to anylyze and predict the gene-phenotype </a:t>
            </a:r>
            <a:endParaRPr sz="1200">
              <a:solidFill>
                <a:schemeClr val="dk1"/>
              </a:solidFill>
              <a:highlight>
                <a:srgbClr val="FFFFFF"/>
              </a:highlight>
            </a:endParaRPr>
          </a:p>
          <a:p>
            <a:pPr indent="-298450" lvl="0" marL="6858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Xue et al. proposes collective matrix factorization technique to transfer the linkage knowledge from the source Protein-Protein Interaction (PPI) network to the target network </a:t>
            </a:r>
            <a:endParaRPr sz="1200">
              <a:solidFill>
                <a:schemeClr val="dk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highlight>
                  <a:srgbClr val="FFFFFF"/>
                </a:highlight>
              </a:rPr>
              <a:t> </a:t>
            </a:r>
            <a:endParaRPr sz="1200">
              <a:solidFill>
                <a:schemeClr val="dk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 sz="1300">
                <a:solidFill>
                  <a:srgbClr val="2F5496"/>
                </a:solidFill>
                <a:highlight>
                  <a:srgbClr val="FFFFFF"/>
                </a:highlight>
              </a:rPr>
              <a:t>Transportation Application </a:t>
            </a:r>
            <a:endParaRPr sz="1300">
              <a:solidFill>
                <a:srgbClr val="2F5496"/>
              </a:solidFill>
              <a:highlight>
                <a:srgbClr val="FFFFFF"/>
              </a:highlight>
            </a:endParaRPr>
          </a:p>
          <a:p>
            <a:pPr indent="-298450" lvl="0" marL="6858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Understanding Traffic Image Scenes: Suffer from variations due to weather and light conditions </a:t>
            </a:r>
            <a:endParaRPr sz="1200">
              <a:solidFill>
                <a:schemeClr val="dk1"/>
              </a:solidFill>
              <a:highlight>
                <a:srgbClr val="FFFFFF"/>
              </a:highlight>
            </a:endParaRPr>
          </a:p>
          <a:p>
            <a:pPr indent="-298450" lvl="0" marL="6858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Di et al. proposes and approach to transfer the information of the images of the same location taken in different conditions </a:t>
            </a:r>
            <a:endParaRPr sz="1200">
              <a:solidFill>
                <a:schemeClr val="dk1"/>
              </a:solidFill>
              <a:highlight>
                <a:srgbClr val="FFFFFF"/>
              </a:highlight>
            </a:endParaRPr>
          </a:p>
          <a:p>
            <a:pPr indent="-298450" lvl="0" marL="6858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Driver Behavior Modeling: Sufficient personalized data of each driver is usually unavailable </a:t>
            </a:r>
            <a:endParaRPr sz="1200">
              <a:solidFill>
                <a:schemeClr val="dk1"/>
              </a:solidFill>
              <a:highlight>
                <a:srgbClr val="FFFFFF"/>
              </a:highlight>
            </a:endParaRPr>
          </a:p>
          <a:p>
            <a:pPr indent="-298450" lvl="0" marL="6858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Lu et al. proposes an approach to driver model adaptation in lane changing scenarios </a:t>
            </a:r>
            <a:endParaRPr sz="1200">
              <a:solidFill>
                <a:schemeClr val="dk1"/>
              </a:solidFill>
              <a:highlight>
                <a:srgbClr val="FFFFFF"/>
              </a:highlight>
            </a:endParaRPr>
          </a:p>
          <a:p>
            <a:pPr indent="-298450" lvl="0" marL="6858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Liu et al. applied transfer learning to driver poses recognition </a:t>
            </a:r>
            <a:endParaRPr sz="1200">
              <a:solidFill>
                <a:schemeClr val="dk1"/>
              </a:solidFill>
              <a:highlight>
                <a:srgbClr val="FFFFFF"/>
              </a:highlight>
            </a:endParaRPr>
          </a:p>
          <a:p>
            <a:pPr indent="-298450" lvl="0" marL="6858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Wang et al. adopted the regularization technique for vehicle type recognition </a:t>
            </a:r>
            <a:endParaRPr sz="1200">
              <a:solidFill>
                <a:schemeClr val="dk1"/>
              </a:solidFill>
              <a:highlight>
                <a:srgbClr val="FFFFFF"/>
              </a:highlight>
            </a:endParaRPr>
          </a:p>
          <a:p>
            <a:pPr indent="-298450" lvl="0" marL="6858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TL can also be used for anomalous activity detection and traffic sign recognition </a:t>
            </a:r>
            <a:endParaRPr sz="1200">
              <a:solidFill>
                <a:schemeClr val="dk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highlight>
                  <a:srgbClr val="FFFFFF"/>
                </a:highlight>
              </a:rPr>
              <a:t> </a:t>
            </a:r>
            <a:endParaRPr sz="1200">
              <a:solidFill>
                <a:schemeClr val="dk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 sz="1300">
                <a:solidFill>
                  <a:srgbClr val="2F5496"/>
                </a:solidFill>
                <a:highlight>
                  <a:srgbClr val="FFFFFF"/>
                </a:highlight>
              </a:rPr>
              <a:t>Recommender-System Application </a:t>
            </a:r>
            <a:endParaRPr sz="1300">
              <a:solidFill>
                <a:srgbClr val="2F5496"/>
              </a:solidFill>
              <a:highlight>
                <a:srgbClr val="FFFFFF"/>
              </a:highlight>
            </a:endParaRPr>
          </a:p>
          <a:p>
            <a:pPr indent="-298450" lvl="0" marL="6858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Effectively recommending personalized content is an important issue: Traditional method rely on user-item interaction matrix </a:t>
            </a:r>
            <a:endParaRPr sz="1200">
              <a:solidFill>
                <a:schemeClr val="dk1"/>
              </a:solidFill>
              <a:highlight>
                <a:srgbClr val="FFFFFF"/>
              </a:highlight>
            </a:endParaRPr>
          </a:p>
          <a:p>
            <a:pPr indent="-298450" lvl="0" marL="11430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Requires large amount of data; data is however sparse and doesn’t even exist for new users </a:t>
            </a:r>
            <a:endParaRPr sz="1200">
              <a:solidFill>
                <a:schemeClr val="dk1"/>
              </a:solidFill>
              <a:highlight>
                <a:srgbClr val="FFFFFF"/>
              </a:highlight>
            </a:endParaRPr>
          </a:p>
          <a:p>
            <a:pPr indent="-298450" lvl="0" marL="11430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Instance and feature based approaches can come for rescue </a:t>
            </a:r>
            <a:endParaRPr sz="1200">
              <a:solidFill>
                <a:schemeClr val="dk1"/>
              </a:solidFill>
              <a:highlight>
                <a:srgbClr val="FFFFFF"/>
              </a:highlight>
            </a:endParaRPr>
          </a:p>
          <a:p>
            <a:pPr indent="-298450" lvl="0" marL="6858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Pan et al. leverage uncertain ratings from source domain as constraints to complete rating matrix factorization for target domain </a:t>
            </a:r>
            <a:endParaRPr sz="1200">
              <a:solidFill>
                <a:schemeClr val="dk1"/>
              </a:solidFill>
              <a:highlight>
                <a:srgbClr val="FFFFFF"/>
              </a:highlight>
            </a:endParaRPr>
          </a:p>
          <a:p>
            <a:pPr indent="-298450" lvl="0" marL="6858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Hu et al. uses transfer meeting hybrid to extract knowledge from unstructured text by using attentive memory network and selectively transferring useful information </a:t>
            </a:r>
            <a:endParaRPr sz="1200">
              <a:solidFill>
                <a:schemeClr val="dk1"/>
              </a:solidFill>
              <a:highlight>
                <a:srgbClr val="FFFFFF"/>
              </a:highlight>
            </a:endParaRPr>
          </a:p>
          <a:p>
            <a:pPr indent="-298450" lvl="0" marL="6858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Pan et al. uses Coordinate System Transfer (CST) to leverage user side and item side latent features </a:t>
            </a:r>
            <a:endParaRPr sz="1200">
              <a:solidFill>
                <a:schemeClr val="dk1"/>
              </a:solidFill>
              <a:highlight>
                <a:srgbClr val="FFFFFF"/>
              </a:highlight>
            </a:endParaRPr>
          </a:p>
          <a:p>
            <a:pPr indent="-298450" lvl="0" marL="6858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He et al. proposes TL framework based on Bayesian neural network </a:t>
            </a:r>
            <a:endParaRPr sz="1200">
              <a:solidFill>
                <a:schemeClr val="dk1"/>
              </a:solidFill>
              <a:highlight>
                <a:srgbClr val="FFFFFF"/>
              </a:highlight>
            </a:endParaRPr>
          </a:p>
          <a:p>
            <a:pPr indent="-304800" lvl="0" marL="685800" rtl="0" algn="l">
              <a:lnSpc>
                <a:spcPct val="115000"/>
              </a:lnSpc>
              <a:spcBef>
                <a:spcPts val="0"/>
              </a:spcBef>
              <a:spcAft>
                <a:spcPts val="0"/>
              </a:spcAft>
              <a:buClr>
                <a:schemeClr val="dk1"/>
              </a:buClr>
              <a:buSzPts val="1200"/>
              <a:buFont typeface="Verdana"/>
              <a:buChar char="●"/>
            </a:pPr>
            <a:r>
              <a:t/>
            </a:r>
            <a:endParaRPr sz="1200">
              <a:solidFill>
                <a:schemeClr val="dk1"/>
              </a:solidFill>
              <a:highlight>
                <a:srgbClr val="FFFFFF"/>
              </a:highlight>
            </a:endParaRPr>
          </a:p>
          <a:p>
            <a:pPr indent="0" lvl="0" marL="0" rtl="0" algn="l">
              <a:lnSpc>
                <a:spcPct val="115000"/>
              </a:lnSpc>
              <a:spcBef>
                <a:spcPts val="0"/>
              </a:spcBef>
              <a:spcAft>
                <a:spcPts val="0"/>
              </a:spcAft>
              <a:buNone/>
            </a:pPr>
            <a:r>
              <a:rPr lang="en" sz="1300">
                <a:solidFill>
                  <a:srgbClr val="2F5496"/>
                </a:solidFill>
                <a:highlight>
                  <a:srgbClr val="FFFFFF"/>
                </a:highlight>
              </a:rPr>
              <a:t>Communication Application </a:t>
            </a:r>
            <a:endParaRPr sz="1300">
              <a:solidFill>
                <a:srgbClr val="2F5496"/>
              </a:solidFill>
              <a:highlight>
                <a:srgbClr val="FFFFFF"/>
              </a:highlight>
            </a:endParaRPr>
          </a:p>
          <a:p>
            <a:pPr indent="-298450" lvl="0" marL="6858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WiFi localization task and wireless-network applications </a:t>
            </a:r>
            <a:endParaRPr sz="1200">
              <a:solidFill>
                <a:schemeClr val="dk1"/>
              </a:solidFill>
              <a:highlight>
                <a:srgbClr val="FFFFFF"/>
              </a:highlight>
            </a:endParaRPr>
          </a:p>
          <a:p>
            <a:pPr indent="-298450" lvl="0" marL="6858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Energy saving scheme for cellular radio access networks </a:t>
            </a:r>
            <a:endParaRPr sz="1200">
              <a:solidFill>
                <a:schemeClr val="dk1"/>
              </a:solidFill>
              <a:highlight>
                <a:srgbClr val="FFFFFF"/>
              </a:highlight>
            </a:endParaRPr>
          </a:p>
          <a:p>
            <a:pPr indent="-298450" lvl="0" marL="6858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Topology management for reducing energy consumption </a:t>
            </a:r>
            <a:endParaRPr sz="1200">
              <a:solidFill>
                <a:schemeClr val="dk1"/>
              </a:solidFill>
              <a:highlight>
                <a:srgbClr val="FFFFFF"/>
              </a:highlight>
            </a:endParaRPr>
          </a:p>
          <a:p>
            <a:pPr indent="0" lvl="0" marL="0" rtl="0" algn="l">
              <a:lnSpc>
                <a:spcPct val="115000"/>
              </a:lnSpc>
              <a:spcBef>
                <a:spcPts val="0"/>
              </a:spcBef>
              <a:spcAft>
                <a:spcPts val="0"/>
              </a:spcAft>
              <a:buNone/>
            </a:pPr>
            <a:r>
              <a:rPr lang="en" sz="1200">
                <a:solidFill>
                  <a:schemeClr val="dk1"/>
                </a:solidFill>
                <a:highlight>
                  <a:srgbClr val="FFFFFF"/>
                </a:highlight>
              </a:rPr>
              <a:t> </a:t>
            </a:r>
            <a:endParaRPr sz="1200">
              <a:solidFill>
                <a:schemeClr val="dk1"/>
              </a:solidFill>
              <a:highlight>
                <a:srgbClr val="FFFFFF"/>
              </a:highlight>
            </a:endParaRPr>
          </a:p>
          <a:p>
            <a:pPr indent="0" lvl="0" marL="0" rtl="0" algn="l">
              <a:lnSpc>
                <a:spcPct val="115000"/>
              </a:lnSpc>
              <a:spcBef>
                <a:spcPts val="0"/>
              </a:spcBef>
              <a:spcAft>
                <a:spcPts val="0"/>
              </a:spcAft>
              <a:buNone/>
            </a:pPr>
            <a:r>
              <a:rPr lang="en" sz="1300">
                <a:solidFill>
                  <a:srgbClr val="2F5496"/>
                </a:solidFill>
                <a:highlight>
                  <a:srgbClr val="FFFFFF"/>
                </a:highlight>
              </a:rPr>
              <a:t>Urban-Computing Application </a:t>
            </a:r>
            <a:endParaRPr sz="1300">
              <a:solidFill>
                <a:srgbClr val="2F5496"/>
              </a:solidFill>
              <a:highlight>
                <a:srgbClr val="FFFFFF"/>
              </a:highlight>
            </a:endParaRPr>
          </a:p>
          <a:p>
            <a:pPr indent="-298450" lvl="0" marL="6858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Urban computing is a promising research area focusing on traffic monitoring, health care, social security, etc.: TL can help deal with data scarcity </a:t>
            </a:r>
            <a:endParaRPr sz="1200">
              <a:solidFill>
                <a:schemeClr val="dk1"/>
              </a:solidFill>
              <a:highlight>
                <a:srgbClr val="FFFFFF"/>
              </a:highlight>
            </a:endParaRPr>
          </a:p>
          <a:p>
            <a:pPr indent="-298450" lvl="0" marL="6858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Guo et al. proposes a chain store site recommendation leveraging knowledge from semantically relevant domains (i.e. other cities with same store, other stores in the same city) </a:t>
            </a:r>
            <a:endParaRPr sz="1200">
              <a:solidFill>
                <a:schemeClr val="dk1"/>
              </a:solidFill>
              <a:highlight>
                <a:srgbClr val="FFFFFF"/>
              </a:highlight>
            </a:endParaRPr>
          </a:p>
          <a:p>
            <a:pPr indent="-298450" lvl="0" marL="6858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Wei et al. proposes a multi-modal TL to transfer knowledge from city with sufficient data and labels to city with sparse data </a:t>
            </a:r>
            <a:endParaRPr sz="1200">
              <a:solidFill>
                <a:schemeClr val="dk1"/>
              </a:solidFill>
              <a:highlight>
                <a:srgbClr val="FFFFFF"/>
              </a:highlight>
            </a:endParaRPr>
          </a:p>
          <a:p>
            <a:pPr indent="-298450" lvl="0" marL="6858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Hand Gesture Recognition, Face Recognition, Activity Recognition, and Speech Emotion Recognition </a:t>
            </a:r>
            <a:endParaRPr sz="1200">
              <a:solidFill>
                <a:schemeClr val="dk1"/>
              </a:solidFill>
              <a:highlight>
                <a:srgbClr val="FFFFFF"/>
              </a:highlight>
            </a:endParaRPr>
          </a:p>
          <a:p>
            <a:pPr indent="-298450" lvl="0" marL="6858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Sentiment Analysis, Fraud Detection, Social Network Analysis, and Hyperspectral Image Analysis </a:t>
            </a:r>
            <a:endParaRPr sz="1200">
              <a:solidFill>
                <a:schemeClr val="dk1"/>
              </a:solidFill>
              <a:highlight>
                <a:srgbClr val="FFFFFF"/>
              </a:highlight>
            </a:endParaRPr>
          </a:p>
          <a:p>
            <a:pPr indent="0" lvl="0" marL="0" rtl="0" algn="l">
              <a:lnSpc>
                <a:spcPct val="115000"/>
              </a:lnSpc>
              <a:spcBef>
                <a:spcPts val="0"/>
              </a:spcBef>
              <a:spcAft>
                <a:spcPts val="0"/>
              </a:spcAft>
              <a:buNone/>
            </a:pPr>
            <a:r>
              <a:t/>
            </a:r>
            <a:endParaRPr sz="1200">
              <a:solidFill>
                <a:schemeClr val="dk1"/>
              </a:solidFill>
              <a:highlight>
                <a:srgbClr val="FFFFFF"/>
              </a:highlight>
            </a:endParaRPr>
          </a:p>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9bccd5469b_0_6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2" name="Google Shape;412;g9bccd5469b_0_6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600">
                <a:solidFill>
                  <a:srgbClr val="2F5496"/>
                </a:solidFill>
                <a:highlight>
                  <a:srgbClr val="FFFFFF"/>
                </a:highlight>
              </a:rPr>
              <a:t>Experiment </a:t>
            </a:r>
            <a:endParaRPr sz="1600">
              <a:solidFill>
                <a:srgbClr val="2F5496"/>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highlight>
                  <a:srgbClr val="FFFFFF"/>
                </a:highlight>
              </a:rPr>
              <a:t>Experiments are conducted to evaluate some Representative Transfer Learning models across two mainstream research areas: </a:t>
            </a:r>
            <a:endParaRPr sz="1200">
              <a:solidFill>
                <a:schemeClr val="dk1"/>
              </a:solidFill>
              <a:highlight>
                <a:srgbClr val="FFFFFF"/>
              </a:highlight>
            </a:endParaRPr>
          </a:p>
          <a:p>
            <a:pPr indent="-298450" lvl="0" marL="6858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Object Recognition </a:t>
            </a:r>
            <a:endParaRPr sz="1200">
              <a:solidFill>
                <a:schemeClr val="dk1"/>
              </a:solidFill>
              <a:highlight>
                <a:srgbClr val="FFFFFF"/>
              </a:highlight>
            </a:endParaRPr>
          </a:p>
          <a:p>
            <a:pPr indent="-298450" lvl="0" marL="6858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Text Classification </a:t>
            </a:r>
            <a:endParaRPr sz="1200">
              <a:solidFill>
                <a:schemeClr val="dk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highlight>
                  <a:srgbClr val="FFFFFF"/>
                </a:highlight>
              </a:rPr>
              <a:t> </a:t>
            </a:r>
            <a:endParaRPr sz="1200">
              <a:solidFill>
                <a:schemeClr val="dk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 sz="1300">
                <a:solidFill>
                  <a:srgbClr val="2F5496"/>
                </a:solidFill>
                <a:highlight>
                  <a:srgbClr val="FFFFFF"/>
                </a:highlight>
              </a:rPr>
              <a:t>Dataset and Preprocessing </a:t>
            </a:r>
            <a:endParaRPr sz="1300">
              <a:solidFill>
                <a:srgbClr val="2F5496"/>
              </a:solidFill>
              <a:highlight>
                <a:srgbClr val="FFFFFF"/>
              </a:highlight>
            </a:endParaRPr>
          </a:p>
          <a:p>
            <a:pPr indent="0" lvl="0" marL="0" rtl="0" algn="l">
              <a:lnSpc>
                <a:spcPct val="115000"/>
              </a:lnSpc>
              <a:spcBef>
                <a:spcPts val="0"/>
              </a:spcBef>
              <a:spcAft>
                <a:spcPts val="0"/>
              </a:spcAft>
              <a:buNone/>
            </a:pPr>
            <a:r>
              <a:rPr lang="en" sz="1200">
                <a:solidFill>
                  <a:schemeClr val="dk1"/>
                </a:solidFill>
                <a:highlight>
                  <a:srgbClr val="FFFFFF"/>
                </a:highlight>
              </a:rPr>
              <a:t>Three different datasets have been studied in these experiments.</a:t>
            </a:r>
            <a:endParaRPr sz="1200">
              <a:solidFill>
                <a:schemeClr val="dk1"/>
              </a:solidFill>
              <a:highlight>
                <a:srgbClr val="FFFFFF"/>
              </a:highlight>
            </a:endParaRPr>
          </a:p>
          <a:p>
            <a:pPr indent="0" lvl="0" marL="0" rtl="0" algn="l">
              <a:lnSpc>
                <a:spcPct val="115000"/>
              </a:lnSpc>
              <a:spcBef>
                <a:spcPts val="0"/>
              </a:spcBef>
              <a:spcAft>
                <a:spcPts val="0"/>
              </a:spcAft>
              <a:buNone/>
            </a:pPr>
            <a:r>
              <a:t/>
            </a:r>
            <a:endParaRPr sz="1200">
              <a:solidFill>
                <a:schemeClr val="dk1"/>
              </a:solidFill>
              <a:highlight>
                <a:srgbClr val="FFFFFF"/>
              </a:highlight>
            </a:endParaRPr>
          </a:p>
          <a:p>
            <a:pPr indent="0" lvl="0" marL="0" rtl="0" algn="l">
              <a:lnSpc>
                <a:spcPct val="115000"/>
              </a:lnSpc>
              <a:spcBef>
                <a:spcPts val="0"/>
              </a:spcBef>
              <a:spcAft>
                <a:spcPts val="0"/>
              </a:spcAft>
              <a:buNone/>
            </a:pPr>
            <a:r>
              <a:rPr lang="en" sz="1200">
                <a:solidFill>
                  <a:srgbClr val="1F3763"/>
                </a:solidFill>
                <a:highlight>
                  <a:srgbClr val="FFFFFF"/>
                </a:highlight>
              </a:rPr>
              <a:t>Amazon Reviews </a:t>
            </a:r>
            <a:endParaRPr sz="1200">
              <a:solidFill>
                <a:srgbClr val="1F3763"/>
              </a:solidFill>
              <a:highlight>
                <a:srgbClr val="FFFFFF"/>
              </a:highlight>
            </a:endParaRPr>
          </a:p>
          <a:p>
            <a:pPr indent="-298450" lvl="0" marL="6858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Multi-domain sentiment dataset from Amazon.com </a:t>
            </a:r>
            <a:endParaRPr sz="1200">
              <a:solidFill>
                <a:schemeClr val="dk1"/>
              </a:solidFill>
              <a:highlight>
                <a:srgbClr val="FFFFFF"/>
              </a:highlight>
            </a:endParaRPr>
          </a:p>
          <a:p>
            <a:pPr indent="-298450" lvl="0" marL="6858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Four domains: Books, Kitchen, Electronics, and DVD’s </a:t>
            </a:r>
            <a:endParaRPr sz="1200">
              <a:solidFill>
                <a:schemeClr val="dk1"/>
              </a:solidFill>
              <a:highlight>
                <a:srgbClr val="FFFFFF"/>
              </a:highlight>
            </a:endParaRPr>
          </a:p>
          <a:p>
            <a:pPr indent="-298450" lvl="0" marL="6858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Reviews with rating from 0 to 5 with 0 to 2 defined as negative and 3 to 5 defined as positive </a:t>
            </a:r>
            <a:endParaRPr sz="1200">
              <a:solidFill>
                <a:schemeClr val="dk1"/>
              </a:solidFill>
              <a:highlight>
                <a:srgbClr val="FFFFFF"/>
              </a:highlight>
            </a:endParaRPr>
          </a:p>
          <a:p>
            <a:pPr indent="-298450" lvl="0" marL="6858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5K words with highest frequency are selected as attributes of each review </a:t>
            </a:r>
            <a:endParaRPr sz="1200">
              <a:solidFill>
                <a:schemeClr val="dk1"/>
              </a:solidFill>
              <a:highlight>
                <a:srgbClr val="FFFFFF"/>
              </a:highlight>
            </a:endParaRPr>
          </a:p>
          <a:p>
            <a:pPr indent="-298450" lvl="0" marL="6858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1K positive, 1K negative and 5K unlabeled instances in each domain </a:t>
            </a:r>
            <a:endParaRPr sz="1200">
              <a:solidFill>
                <a:schemeClr val="dk1"/>
              </a:solidFill>
              <a:highlight>
                <a:srgbClr val="FFFFFF"/>
              </a:highlight>
            </a:endParaRPr>
          </a:p>
          <a:p>
            <a:pPr indent="-298450" lvl="0" marL="6858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Every 2 of the 4 domains are selected to generate 12 tasks </a:t>
            </a:r>
            <a:endParaRPr sz="1200">
              <a:solidFill>
                <a:schemeClr val="dk1"/>
              </a:solidFill>
              <a:highlight>
                <a:srgbClr val="FFFFFF"/>
              </a:highlight>
            </a:endParaRPr>
          </a:p>
          <a:p>
            <a:pPr indent="0" lvl="0" marL="0" rtl="0" algn="l">
              <a:lnSpc>
                <a:spcPct val="115000"/>
              </a:lnSpc>
              <a:spcBef>
                <a:spcPts val="0"/>
              </a:spcBef>
              <a:spcAft>
                <a:spcPts val="0"/>
              </a:spcAft>
              <a:buNone/>
            </a:pPr>
            <a:r>
              <a:rPr lang="en" sz="1200">
                <a:solidFill>
                  <a:schemeClr val="dk1"/>
                </a:solidFill>
                <a:highlight>
                  <a:srgbClr val="FFFFFF"/>
                </a:highlight>
              </a:rPr>
              <a:t> </a:t>
            </a:r>
            <a:endParaRPr sz="1200">
              <a:solidFill>
                <a:schemeClr val="dk1"/>
              </a:solidFill>
              <a:highlight>
                <a:srgbClr val="FFFFFF"/>
              </a:highlight>
            </a:endParaRPr>
          </a:p>
          <a:p>
            <a:pPr indent="0" lvl="0" marL="0" rtl="0" algn="l">
              <a:lnSpc>
                <a:spcPct val="115000"/>
              </a:lnSpc>
              <a:spcBef>
                <a:spcPts val="0"/>
              </a:spcBef>
              <a:spcAft>
                <a:spcPts val="0"/>
              </a:spcAft>
              <a:buNone/>
            </a:pPr>
            <a:r>
              <a:rPr lang="en" sz="1200">
                <a:solidFill>
                  <a:srgbClr val="1F3763"/>
                </a:solidFill>
                <a:highlight>
                  <a:srgbClr val="FFFFFF"/>
                </a:highlight>
              </a:rPr>
              <a:t>Reuters-21578 </a:t>
            </a:r>
            <a:endParaRPr sz="1200">
              <a:solidFill>
                <a:srgbClr val="1F3763"/>
              </a:solidFill>
              <a:highlight>
                <a:srgbClr val="FFFFFF"/>
              </a:highlight>
            </a:endParaRPr>
          </a:p>
          <a:p>
            <a:pPr indent="-298450" lvl="0" marL="6858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Text categorization dataset with hierarchical structure </a:t>
            </a:r>
            <a:endParaRPr sz="1200">
              <a:solidFill>
                <a:schemeClr val="dk1"/>
              </a:solidFill>
              <a:highlight>
                <a:srgbClr val="FFFFFF"/>
              </a:highlight>
            </a:endParaRPr>
          </a:p>
          <a:p>
            <a:pPr indent="-298450" lvl="0" marL="6858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5 top categories – Exchanges, Orgs, People, Places, Topics </a:t>
            </a:r>
            <a:endParaRPr sz="1200">
              <a:solidFill>
                <a:schemeClr val="dk1"/>
              </a:solidFill>
              <a:highlight>
                <a:srgbClr val="FFFFFF"/>
              </a:highlight>
            </a:endParaRPr>
          </a:p>
          <a:p>
            <a:pPr indent="-298450" lvl="0" marL="6858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3 categories used, Orgs, People, Places – 2 categories are selected at a time across 6 tasks </a:t>
            </a:r>
            <a:endParaRPr sz="1200">
              <a:solidFill>
                <a:schemeClr val="dk1"/>
              </a:solidFill>
              <a:highlight>
                <a:srgbClr val="FFFFFF"/>
              </a:highlight>
            </a:endParaRPr>
          </a:p>
          <a:p>
            <a:pPr indent="-298450" lvl="0" marL="6858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Each domain has 1K instances and 4.5K features </a:t>
            </a:r>
            <a:endParaRPr sz="1200">
              <a:solidFill>
                <a:schemeClr val="dk1"/>
              </a:solidFill>
              <a:highlight>
                <a:srgbClr val="FFFFFF"/>
              </a:highlight>
            </a:endParaRPr>
          </a:p>
          <a:p>
            <a:pPr indent="-298450" lvl="0" marL="6858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All instances have label so for unlabeled data labels were ignored </a:t>
            </a:r>
            <a:endParaRPr sz="1200">
              <a:solidFill>
                <a:schemeClr val="dk1"/>
              </a:solidFill>
              <a:highlight>
                <a:srgbClr val="FFFFFF"/>
              </a:highlight>
            </a:endParaRPr>
          </a:p>
          <a:p>
            <a:pPr indent="0" lvl="0" marL="0" rtl="0" algn="l">
              <a:lnSpc>
                <a:spcPct val="115000"/>
              </a:lnSpc>
              <a:spcBef>
                <a:spcPts val="0"/>
              </a:spcBef>
              <a:spcAft>
                <a:spcPts val="0"/>
              </a:spcAft>
              <a:buNone/>
            </a:pPr>
            <a:r>
              <a:rPr lang="en" sz="1200">
                <a:solidFill>
                  <a:schemeClr val="dk1"/>
                </a:solidFill>
                <a:highlight>
                  <a:srgbClr val="FFFFFF"/>
                </a:highlight>
              </a:rPr>
              <a:t> </a:t>
            </a:r>
            <a:endParaRPr sz="1200">
              <a:solidFill>
                <a:schemeClr val="dk1"/>
              </a:solidFill>
              <a:highlight>
                <a:srgbClr val="FFFFFF"/>
              </a:highlight>
            </a:endParaRPr>
          </a:p>
          <a:p>
            <a:pPr indent="0" lvl="0" marL="0" rtl="0" algn="l">
              <a:lnSpc>
                <a:spcPct val="115000"/>
              </a:lnSpc>
              <a:spcBef>
                <a:spcPts val="0"/>
              </a:spcBef>
              <a:spcAft>
                <a:spcPts val="0"/>
              </a:spcAft>
              <a:buNone/>
            </a:pPr>
            <a:r>
              <a:rPr lang="en" sz="1200">
                <a:solidFill>
                  <a:srgbClr val="1F3763"/>
                </a:solidFill>
                <a:highlight>
                  <a:srgbClr val="FFFFFF"/>
                </a:highlight>
              </a:rPr>
              <a:t>Office-31 </a:t>
            </a:r>
            <a:endParaRPr sz="1200">
              <a:solidFill>
                <a:srgbClr val="1F3763"/>
              </a:solidFill>
              <a:highlight>
                <a:srgbClr val="FFFFFF"/>
              </a:highlight>
            </a:endParaRPr>
          </a:p>
          <a:p>
            <a:pPr indent="-298450" lvl="0" marL="6858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Object recognition dataset with 31 categories and 3 domains (Amazon, Webcam, DSLR) </a:t>
            </a:r>
            <a:endParaRPr sz="1200">
              <a:solidFill>
                <a:schemeClr val="dk1"/>
              </a:solidFill>
              <a:highlight>
                <a:srgbClr val="FFFFFF"/>
              </a:highlight>
            </a:endParaRPr>
          </a:p>
          <a:p>
            <a:pPr indent="-298450" lvl="0" marL="6858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2817, 498 and 795 instances across 3 domains respectively </a:t>
            </a:r>
            <a:endParaRPr sz="1200">
              <a:solidFill>
                <a:schemeClr val="dk1"/>
              </a:solidFill>
              <a:highlight>
                <a:srgbClr val="FFFFFF"/>
              </a:highlight>
            </a:endParaRPr>
          </a:p>
          <a:p>
            <a:pPr indent="-298450" lvl="0" marL="6858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2 domains are selected at a time resulting in 6 tasks </a:t>
            </a:r>
            <a:endParaRPr sz="1200">
              <a:solidFill>
                <a:schemeClr val="dk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highlight>
                  <a:srgbClr val="FFFFFF"/>
                </a:highlight>
              </a:rPr>
              <a:t> </a:t>
            </a:r>
            <a:endParaRPr sz="1200">
              <a:solidFill>
                <a:schemeClr val="dk1"/>
              </a:solidFill>
              <a:highlight>
                <a:srgbClr val="FFFFFF"/>
              </a:highlight>
            </a:endParaRPr>
          </a:p>
          <a:p>
            <a:pPr indent="0" lvl="0" marL="0" rtl="0" algn="l">
              <a:lnSpc>
                <a:spcPct val="115000"/>
              </a:lnSpc>
              <a:spcBef>
                <a:spcPts val="0"/>
              </a:spcBef>
              <a:spcAft>
                <a:spcPts val="0"/>
              </a:spcAft>
              <a:buNone/>
            </a:pPr>
            <a:r>
              <a:t/>
            </a:r>
            <a:endParaRPr sz="1200">
              <a:solidFill>
                <a:schemeClr val="dk1"/>
              </a:solidFill>
              <a:highlight>
                <a:srgbClr val="FFFFFF"/>
              </a:highlight>
            </a:endParaRPr>
          </a:p>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g9bccd5469b_0_6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9" name="Google Shape;419;g9bccd5469b_0_6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g9bccd5469b_0_6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6" name="Google Shape;426;g9bccd5469b_0_6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g9bccd5469b_0_7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3" name="Google Shape;433;g9bccd5469b_0_7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9bccd5469b_0_8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9bccd5469b_0_8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300">
                <a:solidFill>
                  <a:srgbClr val="2F5496"/>
                </a:solidFill>
                <a:highlight>
                  <a:srgbClr val="FFFFFF"/>
                </a:highlight>
              </a:rPr>
              <a:t>Semi-Supervised Learning (SSL) </a:t>
            </a:r>
            <a:endParaRPr sz="1300">
              <a:solidFill>
                <a:srgbClr val="2F5496"/>
              </a:solidFill>
              <a:highlight>
                <a:srgbClr val="FFFFFF"/>
              </a:highlight>
            </a:endParaRPr>
          </a:p>
          <a:p>
            <a:pPr indent="-298450" lvl="0" marL="6858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Combines abundant un-labeled with a limited number of labeled instances to train a learner </a:t>
            </a:r>
            <a:endParaRPr sz="1200">
              <a:solidFill>
                <a:schemeClr val="dk1"/>
              </a:solidFill>
              <a:highlight>
                <a:srgbClr val="FFFFFF"/>
              </a:highlight>
            </a:endParaRPr>
          </a:p>
          <a:p>
            <a:pPr indent="-298450" lvl="0" marL="6858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Relaxes the dependence on labeled instances thereby reducing labeling costs </a:t>
            </a:r>
            <a:endParaRPr sz="1200">
              <a:solidFill>
                <a:schemeClr val="dk1"/>
              </a:solidFill>
              <a:highlight>
                <a:srgbClr val="FFFFFF"/>
              </a:highlight>
            </a:endParaRPr>
          </a:p>
          <a:p>
            <a:pPr indent="-298450" lvl="0" marL="6858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Both instances are drawn from same distribution </a:t>
            </a:r>
            <a:endParaRPr sz="1200">
              <a:solidFill>
                <a:schemeClr val="dk1"/>
              </a:solidFill>
              <a:highlight>
                <a:srgbClr val="FFFFFF"/>
              </a:highlight>
            </a:endParaRPr>
          </a:p>
          <a:p>
            <a:pPr indent="-298450" lvl="0" marL="6858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In contrasts, the distributions of source and target domains are different in Transfer Learning </a:t>
            </a:r>
            <a:endParaRPr sz="1200">
              <a:solidFill>
                <a:schemeClr val="dk1"/>
              </a:solidFill>
              <a:highlight>
                <a:srgbClr val="FFFFFF"/>
              </a:highlight>
            </a:endParaRPr>
          </a:p>
          <a:p>
            <a:pPr indent="-298450" lvl="0" marL="6858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Key assumptions of smoothness, cluster, and manifold hold both in case of semi-supervised and transfer learning </a:t>
            </a:r>
            <a:endParaRPr sz="1200">
              <a:solidFill>
                <a:schemeClr val="dk1"/>
              </a:solidFill>
              <a:highlight>
                <a:srgbClr val="FFFFFF"/>
              </a:highlight>
            </a:endParaRPr>
          </a:p>
          <a:p>
            <a:pPr indent="-298450" lvl="0" marL="6858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Many a times TL absorbs the technology of SSL </a:t>
            </a:r>
            <a:endParaRPr sz="1200">
              <a:solidFill>
                <a:schemeClr val="dk1"/>
              </a:solidFill>
              <a:highlight>
                <a:srgbClr val="FFFFFF"/>
              </a:highlight>
            </a:endParaRPr>
          </a:p>
          <a:p>
            <a:pPr indent="0" lvl="0" marL="0" rtl="0" algn="l">
              <a:lnSpc>
                <a:spcPct val="115000"/>
              </a:lnSpc>
              <a:spcBef>
                <a:spcPts val="0"/>
              </a:spcBef>
              <a:spcAft>
                <a:spcPts val="0"/>
              </a:spcAft>
              <a:buNone/>
            </a:pPr>
            <a:r>
              <a:rPr lang="en" sz="1200">
                <a:solidFill>
                  <a:schemeClr val="dk1"/>
                </a:solidFill>
                <a:highlight>
                  <a:srgbClr val="FFFFFF"/>
                </a:highlight>
              </a:rPr>
              <a:t> </a:t>
            </a:r>
            <a:endParaRPr sz="1200">
              <a:solidFill>
                <a:schemeClr val="dk1"/>
              </a:solidFill>
              <a:highlight>
                <a:srgbClr val="FFFFFF"/>
              </a:highlight>
            </a:endParaRPr>
          </a:p>
          <a:p>
            <a:pPr indent="0" lvl="0" marL="0" rtl="0" algn="l">
              <a:lnSpc>
                <a:spcPct val="115000"/>
              </a:lnSpc>
              <a:spcBef>
                <a:spcPts val="0"/>
              </a:spcBef>
              <a:spcAft>
                <a:spcPts val="0"/>
              </a:spcAft>
              <a:buNone/>
            </a:pPr>
            <a:r>
              <a:rPr lang="en" sz="1300">
                <a:solidFill>
                  <a:srgbClr val="2F5496"/>
                </a:solidFill>
                <a:highlight>
                  <a:srgbClr val="FFFFFF"/>
                </a:highlight>
              </a:rPr>
              <a:t>Multi-View Learning (MVL) </a:t>
            </a:r>
            <a:endParaRPr sz="1300">
              <a:solidFill>
                <a:srgbClr val="2F5496"/>
              </a:solidFill>
              <a:highlight>
                <a:srgbClr val="FFFFFF"/>
              </a:highlight>
            </a:endParaRPr>
          </a:p>
          <a:p>
            <a:pPr indent="-298450" lvl="0" marL="6858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MVL focuses on ML for multi-view data – Object is described from multiple views </a:t>
            </a:r>
            <a:endParaRPr sz="1200">
              <a:solidFill>
                <a:schemeClr val="dk1"/>
              </a:solidFill>
              <a:highlight>
                <a:srgbClr val="FFFFFF"/>
              </a:highlight>
            </a:endParaRPr>
          </a:p>
          <a:p>
            <a:pPr indent="-298450" lvl="0" marL="6858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Example: Video Object with image signal and audio signal </a:t>
            </a:r>
            <a:endParaRPr sz="1200">
              <a:solidFill>
                <a:schemeClr val="dk1"/>
              </a:solidFill>
              <a:highlight>
                <a:srgbClr val="FFFFFF"/>
              </a:highlight>
            </a:endParaRPr>
          </a:p>
          <a:p>
            <a:pPr indent="-298450" lvl="0" marL="6858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Learning can be improved by considering information from all the available views </a:t>
            </a:r>
            <a:endParaRPr sz="1200">
              <a:solidFill>
                <a:schemeClr val="dk1"/>
              </a:solidFill>
              <a:highlight>
                <a:srgbClr val="FFFFFF"/>
              </a:highlight>
            </a:endParaRPr>
          </a:p>
          <a:p>
            <a:pPr indent="-298450" lvl="0" marL="6858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Strategies include – Subspace Learning, Multi-kernel learning, and co-training </a:t>
            </a:r>
            <a:endParaRPr sz="1200">
              <a:solidFill>
                <a:schemeClr val="dk1"/>
              </a:solidFill>
              <a:highlight>
                <a:srgbClr val="FFFFFF"/>
              </a:highlight>
            </a:endParaRPr>
          </a:p>
          <a:p>
            <a:pPr indent="-298450" lvl="0" marL="6858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Approaches are also adopted in TL – Zhang et al. proposed a multi-view TL framework which imposes the consistency among multiple views </a:t>
            </a:r>
            <a:endParaRPr sz="1200">
              <a:solidFill>
                <a:schemeClr val="dk1"/>
              </a:solidFill>
              <a:highlight>
                <a:srgbClr val="FFFFFF"/>
              </a:highlight>
            </a:endParaRPr>
          </a:p>
          <a:p>
            <a:pPr indent="-298450" lvl="0" marL="6858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Yang and Gao – Multi-view information across different domains for knowledge transfer </a:t>
            </a:r>
            <a:endParaRPr sz="1200">
              <a:solidFill>
                <a:schemeClr val="dk1"/>
              </a:solidFill>
              <a:highlight>
                <a:srgbClr val="FFFFFF"/>
              </a:highlight>
            </a:endParaRPr>
          </a:p>
          <a:p>
            <a:pPr indent="-298450" lvl="0" marL="6858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Feuz and Cook – Multi-view TL for activity learning: Knowledge transfer between heterogenous sensor platform </a:t>
            </a:r>
            <a:endParaRPr sz="1200">
              <a:solidFill>
                <a:schemeClr val="dk1"/>
              </a:solidFill>
              <a:highlight>
                <a:srgbClr val="FFFFFF"/>
              </a:highlight>
            </a:endParaRPr>
          </a:p>
          <a:p>
            <a:pPr indent="0" lvl="0" marL="0" rtl="0" algn="l">
              <a:lnSpc>
                <a:spcPct val="115000"/>
              </a:lnSpc>
              <a:spcBef>
                <a:spcPts val="0"/>
              </a:spcBef>
              <a:spcAft>
                <a:spcPts val="0"/>
              </a:spcAft>
              <a:buNone/>
            </a:pPr>
            <a:r>
              <a:rPr lang="en" sz="1200">
                <a:solidFill>
                  <a:schemeClr val="dk1"/>
                </a:solidFill>
                <a:highlight>
                  <a:srgbClr val="FFFFFF"/>
                </a:highlight>
              </a:rPr>
              <a:t> </a:t>
            </a:r>
            <a:endParaRPr sz="1200">
              <a:solidFill>
                <a:schemeClr val="dk1"/>
              </a:solidFill>
              <a:highlight>
                <a:srgbClr val="FFFFFF"/>
              </a:highlight>
            </a:endParaRPr>
          </a:p>
          <a:p>
            <a:pPr indent="0" lvl="0" marL="0" rtl="0" algn="l">
              <a:lnSpc>
                <a:spcPct val="115000"/>
              </a:lnSpc>
              <a:spcBef>
                <a:spcPts val="0"/>
              </a:spcBef>
              <a:spcAft>
                <a:spcPts val="0"/>
              </a:spcAft>
              <a:buNone/>
            </a:pPr>
            <a:r>
              <a:rPr lang="en" sz="1300">
                <a:solidFill>
                  <a:srgbClr val="2F5496"/>
                </a:solidFill>
                <a:highlight>
                  <a:srgbClr val="FFFFFF"/>
                </a:highlight>
              </a:rPr>
              <a:t>Multi-Task Learning (MTL) </a:t>
            </a:r>
            <a:endParaRPr sz="1300">
              <a:solidFill>
                <a:srgbClr val="2F5496"/>
              </a:solidFill>
              <a:highlight>
                <a:srgbClr val="FFFFFF"/>
              </a:highlight>
            </a:endParaRPr>
          </a:p>
          <a:p>
            <a:pPr indent="-298450" lvl="0" marL="6858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Jointly learn a group of related tasks </a:t>
            </a:r>
            <a:endParaRPr sz="1200">
              <a:solidFill>
                <a:schemeClr val="dk1"/>
              </a:solidFill>
              <a:highlight>
                <a:srgbClr val="FFFFFF"/>
              </a:highlight>
            </a:endParaRPr>
          </a:p>
          <a:p>
            <a:pPr indent="-298450" lvl="0" marL="6858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Reinforces each task by taking advantage of interconnections </a:t>
            </a:r>
            <a:endParaRPr sz="1200">
              <a:solidFill>
                <a:schemeClr val="dk1"/>
              </a:solidFill>
              <a:highlight>
                <a:srgbClr val="FFFFFF"/>
              </a:highlight>
            </a:endParaRPr>
          </a:p>
          <a:p>
            <a:pPr indent="-298450" lvl="0" marL="6858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Considers inter-task relevance and inter-task difference – enhances generalization </a:t>
            </a:r>
            <a:endParaRPr sz="1200">
              <a:solidFill>
                <a:schemeClr val="dk1"/>
              </a:solidFill>
              <a:highlight>
                <a:srgbClr val="FFFFFF"/>
              </a:highlight>
            </a:endParaRPr>
          </a:p>
          <a:p>
            <a:pPr indent="-298450" lvl="0" marL="6858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MTL vs TL: MTL pays equal attention to each task; TL pays more attention to Target task </a:t>
            </a:r>
            <a:endParaRPr sz="1200">
              <a:solidFill>
                <a:schemeClr val="dk1"/>
              </a:solidFill>
              <a:highlight>
                <a:srgbClr val="FFFFFF"/>
              </a:highlight>
            </a:endParaRPr>
          </a:p>
          <a:p>
            <a:pPr indent="-298450" lvl="0" marL="6858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Zhang et al. employs MTL and TL for biological image analysis </a:t>
            </a:r>
            <a:endParaRPr sz="1200">
              <a:solidFill>
                <a:schemeClr val="dk1"/>
              </a:solidFill>
              <a:highlight>
                <a:srgbClr val="FFFFFF"/>
              </a:highlight>
            </a:endParaRPr>
          </a:p>
          <a:p>
            <a:pPr indent="-298450" lvl="0" marL="6858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Liu et al. proposes a framework for human-action recognition based on MTL and TL</a:t>
            </a:r>
            <a:endParaRPr sz="1200">
              <a:solidFill>
                <a:schemeClr val="dk1"/>
              </a:solidFill>
              <a:highlight>
                <a:srgbClr val="FFFFFF"/>
              </a:highlight>
            </a:endParaRPr>
          </a:p>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g9bccd5469b_0_7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0" name="Google Shape;440;g9bccd5469b_0_7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g9bccd5469b_0_7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7" name="Google Shape;447;g9bccd5469b_0_7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g9bccd5469b_0_7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4" name="Google Shape;454;g9bccd5469b_0_7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g9bccd5469b_0_6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0" name="Google Shape;460;g9bccd5469b_0_6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g9bccd5469b_0_7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6" name="Google Shape;466;g9bccd5469b_0_7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9bccd5469b_0_8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9bccd5469b_0_8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300">
                <a:solidFill>
                  <a:srgbClr val="2F5496"/>
                </a:solidFill>
                <a:highlight>
                  <a:srgbClr val="FFFFFF"/>
                </a:highlight>
              </a:rPr>
              <a:t>Semi-Supervised Learning (SSL) </a:t>
            </a:r>
            <a:endParaRPr sz="1300">
              <a:solidFill>
                <a:srgbClr val="2F5496"/>
              </a:solidFill>
              <a:highlight>
                <a:srgbClr val="FFFFFF"/>
              </a:highlight>
            </a:endParaRPr>
          </a:p>
          <a:p>
            <a:pPr indent="-298450" lvl="0" marL="6858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Combines abundant un-labeled with a limited number of labeled instances to train a learner </a:t>
            </a:r>
            <a:endParaRPr sz="1200">
              <a:solidFill>
                <a:schemeClr val="dk1"/>
              </a:solidFill>
              <a:highlight>
                <a:srgbClr val="FFFFFF"/>
              </a:highlight>
            </a:endParaRPr>
          </a:p>
          <a:p>
            <a:pPr indent="-298450" lvl="0" marL="6858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Relaxes the dependence on labeled instances thereby reducing labeling costs </a:t>
            </a:r>
            <a:endParaRPr sz="1200">
              <a:solidFill>
                <a:schemeClr val="dk1"/>
              </a:solidFill>
              <a:highlight>
                <a:srgbClr val="FFFFFF"/>
              </a:highlight>
            </a:endParaRPr>
          </a:p>
          <a:p>
            <a:pPr indent="-298450" lvl="0" marL="6858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Both instances are drawn from same distribution </a:t>
            </a:r>
            <a:endParaRPr sz="1200">
              <a:solidFill>
                <a:schemeClr val="dk1"/>
              </a:solidFill>
              <a:highlight>
                <a:srgbClr val="FFFFFF"/>
              </a:highlight>
            </a:endParaRPr>
          </a:p>
          <a:p>
            <a:pPr indent="-298450" lvl="0" marL="6858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In contrasts, the distributions of source and target domains are different in Transfer Learning </a:t>
            </a:r>
            <a:endParaRPr sz="1200">
              <a:solidFill>
                <a:schemeClr val="dk1"/>
              </a:solidFill>
              <a:highlight>
                <a:srgbClr val="FFFFFF"/>
              </a:highlight>
            </a:endParaRPr>
          </a:p>
          <a:p>
            <a:pPr indent="-298450" lvl="0" marL="6858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Key assumptions of smoothness, cluster, and manifold hold both in case of semi-supervised and transfer learning </a:t>
            </a:r>
            <a:endParaRPr sz="1200">
              <a:solidFill>
                <a:schemeClr val="dk1"/>
              </a:solidFill>
              <a:highlight>
                <a:srgbClr val="FFFFFF"/>
              </a:highlight>
            </a:endParaRPr>
          </a:p>
          <a:p>
            <a:pPr indent="-298450" lvl="0" marL="6858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Many a times TL absorbs the technology of SSL </a:t>
            </a:r>
            <a:endParaRPr sz="1200">
              <a:solidFill>
                <a:schemeClr val="dk1"/>
              </a:solidFill>
              <a:highlight>
                <a:srgbClr val="FFFFFF"/>
              </a:highlight>
            </a:endParaRPr>
          </a:p>
          <a:p>
            <a:pPr indent="0" lvl="0" marL="0" rtl="0" algn="l">
              <a:lnSpc>
                <a:spcPct val="115000"/>
              </a:lnSpc>
              <a:spcBef>
                <a:spcPts val="0"/>
              </a:spcBef>
              <a:spcAft>
                <a:spcPts val="0"/>
              </a:spcAft>
              <a:buNone/>
            </a:pPr>
            <a:r>
              <a:rPr lang="en" sz="1200">
                <a:solidFill>
                  <a:schemeClr val="dk1"/>
                </a:solidFill>
                <a:highlight>
                  <a:srgbClr val="FFFFFF"/>
                </a:highlight>
              </a:rPr>
              <a:t> </a:t>
            </a:r>
            <a:endParaRPr sz="1200">
              <a:solidFill>
                <a:schemeClr val="dk1"/>
              </a:solidFill>
              <a:highlight>
                <a:srgbClr val="FFFFFF"/>
              </a:highlight>
            </a:endParaRPr>
          </a:p>
          <a:p>
            <a:pPr indent="0" lvl="0" marL="0" rtl="0" algn="l">
              <a:lnSpc>
                <a:spcPct val="115000"/>
              </a:lnSpc>
              <a:spcBef>
                <a:spcPts val="0"/>
              </a:spcBef>
              <a:spcAft>
                <a:spcPts val="0"/>
              </a:spcAft>
              <a:buNone/>
            </a:pPr>
            <a:r>
              <a:rPr lang="en" sz="1300">
                <a:solidFill>
                  <a:srgbClr val="2F5496"/>
                </a:solidFill>
                <a:highlight>
                  <a:srgbClr val="FFFFFF"/>
                </a:highlight>
              </a:rPr>
              <a:t>Multi-View Learning (MVL) </a:t>
            </a:r>
            <a:endParaRPr sz="1300">
              <a:solidFill>
                <a:srgbClr val="2F5496"/>
              </a:solidFill>
              <a:highlight>
                <a:srgbClr val="FFFFFF"/>
              </a:highlight>
            </a:endParaRPr>
          </a:p>
          <a:p>
            <a:pPr indent="-298450" lvl="0" marL="6858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MVL focuses on ML for multi-view data – Object is described from multiple views </a:t>
            </a:r>
            <a:endParaRPr sz="1200">
              <a:solidFill>
                <a:schemeClr val="dk1"/>
              </a:solidFill>
              <a:highlight>
                <a:srgbClr val="FFFFFF"/>
              </a:highlight>
            </a:endParaRPr>
          </a:p>
          <a:p>
            <a:pPr indent="-298450" lvl="0" marL="6858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Example: Video Object with image signal and audio signal </a:t>
            </a:r>
            <a:endParaRPr sz="1200">
              <a:solidFill>
                <a:schemeClr val="dk1"/>
              </a:solidFill>
              <a:highlight>
                <a:srgbClr val="FFFFFF"/>
              </a:highlight>
            </a:endParaRPr>
          </a:p>
          <a:p>
            <a:pPr indent="-298450" lvl="0" marL="6858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Learning can be improved by considering information from all the available views </a:t>
            </a:r>
            <a:endParaRPr sz="1200">
              <a:solidFill>
                <a:schemeClr val="dk1"/>
              </a:solidFill>
              <a:highlight>
                <a:srgbClr val="FFFFFF"/>
              </a:highlight>
            </a:endParaRPr>
          </a:p>
          <a:p>
            <a:pPr indent="-298450" lvl="0" marL="6858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Strategies include – Subspace Learning, Multi-kernel learning, and co-training </a:t>
            </a:r>
            <a:endParaRPr sz="1200">
              <a:solidFill>
                <a:schemeClr val="dk1"/>
              </a:solidFill>
              <a:highlight>
                <a:srgbClr val="FFFFFF"/>
              </a:highlight>
            </a:endParaRPr>
          </a:p>
          <a:p>
            <a:pPr indent="-298450" lvl="0" marL="6858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Approaches are also adopted in TL – Zhang et al. proposed a multi-view TL framework which imposes the consistency among multiple views </a:t>
            </a:r>
            <a:endParaRPr sz="1200">
              <a:solidFill>
                <a:schemeClr val="dk1"/>
              </a:solidFill>
              <a:highlight>
                <a:srgbClr val="FFFFFF"/>
              </a:highlight>
            </a:endParaRPr>
          </a:p>
          <a:p>
            <a:pPr indent="-298450" lvl="0" marL="6858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Yang and Gao – Multi-view information across different domains for knowledge transfer </a:t>
            </a:r>
            <a:endParaRPr sz="1200">
              <a:solidFill>
                <a:schemeClr val="dk1"/>
              </a:solidFill>
              <a:highlight>
                <a:srgbClr val="FFFFFF"/>
              </a:highlight>
            </a:endParaRPr>
          </a:p>
          <a:p>
            <a:pPr indent="-298450" lvl="0" marL="6858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Feuz and Cook – Multi-view TL for activity learning: Knowledge transfer between heterogenous sensor platform </a:t>
            </a:r>
            <a:endParaRPr sz="1200">
              <a:solidFill>
                <a:schemeClr val="dk1"/>
              </a:solidFill>
              <a:highlight>
                <a:srgbClr val="FFFFFF"/>
              </a:highlight>
            </a:endParaRPr>
          </a:p>
          <a:p>
            <a:pPr indent="0" lvl="0" marL="0" rtl="0" algn="l">
              <a:lnSpc>
                <a:spcPct val="115000"/>
              </a:lnSpc>
              <a:spcBef>
                <a:spcPts val="0"/>
              </a:spcBef>
              <a:spcAft>
                <a:spcPts val="0"/>
              </a:spcAft>
              <a:buNone/>
            </a:pPr>
            <a:r>
              <a:rPr lang="en" sz="1200">
                <a:solidFill>
                  <a:schemeClr val="dk1"/>
                </a:solidFill>
                <a:highlight>
                  <a:srgbClr val="FFFFFF"/>
                </a:highlight>
              </a:rPr>
              <a:t> </a:t>
            </a:r>
            <a:endParaRPr sz="1200">
              <a:solidFill>
                <a:schemeClr val="dk1"/>
              </a:solidFill>
              <a:highlight>
                <a:srgbClr val="FFFFFF"/>
              </a:highlight>
            </a:endParaRPr>
          </a:p>
          <a:p>
            <a:pPr indent="0" lvl="0" marL="0" rtl="0" algn="l">
              <a:lnSpc>
                <a:spcPct val="115000"/>
              </a:lnSpc>
              <a:spcBef>
                <a:spcPts val="0"/>
              </a:spcBef>
              <a:spcAft>
                <a:spcPts val="0"/>
              </a:spcAft>
              <a:buNone/>
            </a:pPr>
            <a:r>
              <a:rPr lang="en" sz="1300">
                <a:solidFill>
                  <a:srgbClr val="2F5496"/>
                </a:solidFill>
                <a:highlight>
                  <a:srgbClr val="FFFFFF"/>
                </a:highlight>
              </a:rPr>
              <a:t>Multi-Task Learning (MTL) </a:t>
            </a:r>
            <a:endParaRPr sz="1300">
              <a:solidFill>
                <a:srgbClr val="2F5496"/>
              </a:solidFill>
              <a:highlight>
                <a:srgbClr val="FFFFFF"/>
              </a:highlight>
            </a:endParaRPr>
          </a:p>
          <a:p>
            <a:pPr indent="-298450" lvl="0" marL="6858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Jointly learn a group of related tasks </a:t>
            </a:r>
            <a:endParaRPr sz="1200">
              <a:solidFill>
                <a:schemeClr val="dk1"/>
              </a:solidFill>
              <a:highlight>
                <a:srgbClr val="FFFFFF"/>
              </a:highlight>
            </a:endParaRPr>
          </a:p>
          <a:p>
            <a:pPr indent="-298450" lvl="0" marL="6858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Reinforces each task by taking advantage of interconnections </a:t>
            </a:r>
            <a:endParaRPr sz="1200">
              <a:solidFill>
                <a:schemeClr val="dk1"/>
              </a:solidFill>
              <a:highlight>
                <a:srgbClr val="FFFFFF"/>
              </a:highlight>
            </a:endParaRPr>
          </a:p>
          <a:p>
            <a:pPr indent="-298450" lvl="0" marL="6858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Considers inter-task relevance and inter-task difference – enhances generalization </a:t>
            </a:r>
            <a:endParaRPr sz="1200">
              <a:solidFill>
                <a:schemeClr val="dk1"/>
              </a:solidFill>
              <a:highlight>
                <a:srgbClr val="FFFFFF"/>
              </a:highlight>
            </a:endParaRPr>
          </a:p>
          <a:p>
            <a:pPr indent="-298450" lvl="0" marL="6858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MTL vs TL: MTL pays equal attention to each task; TL pays more attention to Target task </a:t>
            </a:r>
            <a:endParaRPr sz="1200">
              <a:solidFill>
                <a:schemeClr val="dk1"/>
              </a:solidFill>
              <a:highlight>
                <a:srgbClr val="FFFFFF"/>
              </a:highlight>
            </a:endParaRPr>
          </a:p>
          <a:p>
            <a:pPr indent="-298450" lvl="0" marL="6858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Zhang et al. employs MTL and TL for biological image analysis </a:t>
            </a:r>
            <a:endParaRPr sz="1200">
              <a:solidFill>
                <a:schemeClr val="dk1"/>
              </a:solidFill>
              <a:highlight>
                <a:srgbClr val="FFFFFF"/>
              </a:highlight>
            </a:endParaRPr>
          </a:p>
          <a:p>
            <a:pPr indent="-298450" lvl="0" marL="6858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Liu et al. proposes a framework for human-action recognition based on MTL and TL</a:t>
            </a:r>
            <a:endParaRPr sz="1200">
              <a:solidFill>
                <a:schemeClr val="dk1"/>
              </a:solidFill>
              <a:highlight>
                <a:srgbClr val="FFFFFF"/>
              </a:highlight>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9bccd5469b_0_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9bccd5469b_0_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300">
                <a:solidFill>
                  <a:srgbClr val="2F5496"/>
                </a:solidFill>
                <a:highlight>
                  <a:srgbClr val="FFFFFF"/>
                </a:highlight>
              </a:rPr>
              <a:t>Definitions </a:t>
            </a:r>
            <a:endParaRPr sz="1300">
              <a:solidFill>
                <a:srgbClr val="2F5496"/>
              </a:solidFill>
              <a:highlight>
                <a:srgbClr val="FFFFFF"/>
              </a:highlight>
            </a:endParaRPr>
          </a:p>
          <a:p>
            <a:pPr indent="-298450" lvl="0" marL="6858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Domain (</a:t>
            </a:r>
            <a:r>
              <a:rPr b="1" i="1" lang="en" sz="1200">
                <a:solidFill>
                  <a:schemeClr val="dk1"/>
                </a:solidFill>
                <a:highlight>
                  <a:srgbClr val="FFFFFF"/>
                </a:highlight>
              </a:rPr>
              <a:t>D</a:t>
            </a:r>
            <a:r>
              <a:rPr lang="en" sz="1200">
                <a:solidFill>
                  <a:schemeClr val="dk1"/>
                </a:solidFill>
                <a:highlight>
                  <a:srgbClr val="FFFFFF"/>
                </a:highlight>
              </a:rPr>
              <a:t>): comprises of feature space </a:t>
            </a:r>
            <a:r>
              <a:rPr b="1" i="1" lang="en" sz="1200">
                <a:solidFill>
                  <a:schemeClr val="dk1"/>
                </a:solidFill>
                <a:highlight>
                  <a:srgbClr val="FFFFFF"/>
                </a:highlight>
              </a:rPr>
              <a:t>X</a:t>
            </a:r>
            <a:r>
              <a:rPr lang="en" sz="1200">
                <a:solidFill>
                  <a:schemeClr val="dk1"/>
                </a:solidFill>
                <a:highlight>
                  <a:srgbClr val="FFFFFF"/>
                </a:highlight>
              </a:rPr>
              <a:t> and a marginal distribution </a:t>
            </a:r>
            <a:r>
              <a:rPr b="1" i="1" lang="en" sz="1200">
                <a:solidFill>
                  <a:schemeClr val="dk1"/>
                </a:solidFill>
                <a:highlight>
                  <a:srgbClr val="FFFFFF"/>
                </a:highlight>
              </a:rPr>
              <a:t>P(X)</a:t>
            </a:r>
            <a:r>
              <a:rPr lang="en" sz="1200">
                <a:solidFill>
                  <a:schemeClr val="dk1"/>
                </a:solidFill>
                <a:highlight>
                  <a:srgbClr val="FFFFFF"/>
                </a:highlight>
              </a:rPr>
              <a:t> </a:t>
            </a:r>
            <a:endParaRPr sz="1200">
              <a:solidFill>
                <a:schemeClr val="dk1"/>
              </a:solidFill>
              <a:highlight>
                <a:srgbClr val="FFFFFF"/>
              </a:highlight>
            </a:endParaRPr>
          </a:p>
          <a:p>
            <a:pPr indent="-298450" lvl="0" marL="6858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Task (</a:t>
            </a:r>
            <a:r>
              <a:rPr b="1" i="1" lang="en" sz="1200">
                <a:solidFill>
                  <a:schemeClr val="dk1"/>
                </a:solidFill>
                <a:highlight>
                  <a:srgbClr val="FFFFFF"/>
                </a:highlight>
              </a:rPr>
              <a:t>T</a:t>
            </a:r>
            <a:r>
              <a:rPr lang="en" sz="1200">
                <a:solidFill>
                  <a:schemeClr val="dk1"/>
                </a:solidFill>
                <a:highlight>
                  <a:srgbClr val="FFFFFF"/>
                </a:highlight>
              </a:rPr>
              <a:t>): consists of label space </a:t>
            </a:r>
            <a:r>
              <a:rPr b="1" i="1" lang="en" sz="1200">
                <a:solidFill>
                  <a:schemeClr val="dk1"/>
                </a:solidFill>
                <a:highlight>
                  <a:srgbClr val="FFFFFF"/>
                </a:highlight>
              </a:rPr>
              <a:t>Y</a:t>
            </a:r>
            <a:r>
              <a:rPr lang="en" sz="1200">
                <a:solidFill>
                  <a:schemeClr val="dk1"/>
                </a:solidFill>
                <a:highlight>
                  <a:srgbClr val="FFFFFF"/>
                </a:highlight>
              </a:rPr>
              <a:t> and a decision function </a:t>
            </a:r>
            <a:r>
              <a:rPr b="1" i="1" lang="en" sz="1200">
                <a:solidFill>
                  <a:schemeClr val="dk1"/>
                </a:solidFill>
                <a:highlight>
                  <a:srgbClr val="FFFFFF"/>
                </a:highlight>
              </a:rPr>
              <a:t>f</a:t>
            </a:r>
            <a:r>
              <a:rPr lang="en" sz="1200">
                <a:solidFill>
                  <a:schemeClr val="dk1"/>
                </a:solidFill>
                <a:highlight>
                  <a:srgbClr val="FFFFFF"/>
                </a:highlight>
              </a:rPr>
              <a:t> to be learned from the data </a:t>
            </a:r>
            <a:endParaRPr sz="1200">
              <a:solidFill>
                <a:schemeClr val="dk1"/>
              </a:solidFill>
              <a:highlight>
                <a:srgbClr val="FFFFFF"/>
              </a:highlight>
            </a:endParaRPr>
          </a:p>
          <a:p>
            <a:pPr indent="-298450" lvl="0" marL="6858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Transfer Learning (</a:t>
            </a:r>
            <a:r>
              <a:rPr b="1" lang="en" sz="1200">
                <a:solidFill>
                  <a:schemeClr val="dk1"/>
                </a:solidFill>
                <a:highlight>
                  <a:srgbClr val="FFFFFF"/>
                </a:highlight>
              </a:rPr>
              <a:t>TL</a:t>
            </a:r>
            <a:r>
              <a:rPr lang="en" sz="1200">
                <a:solidFill>
                  <a:schemeClr val="dk1"/>
                </a:solidFill>
                <a:highlight>
                  <a:srgbClr val="FFFFFF"/>
                </a:highlight>
              </a:rPr>
              <a:t>): Utilized knowledge implied in source domain to improve performance of the learned decision function </a:t>
            </a:r>
            <a:r>
              <a:rPr b="1" i="1" lang="en" sz="1200">
                <a:solidFill>
                  <a:schemeClr val="dk1"/>
                </a:solidFill>
                <a:highlight>
                  <a:srgbClr val="FFFFFF"/>
                </a:highlight>
              </a:rPr>
              <a:t>f</a:t>
            </a:r>
            <a:r>
              <a:rPr b="1" baseline="30000" i="1" lang="en" sz="1600">
                <a:solidFill>
                  <a:schemeClr val="dk1"/>
                </a:solidFill>
                <a:highlight>
                  <a:srgbClr val="FFFFFF"/>
                </a:highlight>
              </a:rPr>
              <a:t>T </a:t>
            </a:r>
            <a:r>
              <a:rPr lang="en" sz="1200">
                <a:solidFill>
                  <a:schemeClr val="dk1"/>
                </a:solidFill>
                <a:highlight>
                  <a:srgbClr val="FFFFFF"/>
                </a:highlight>
              </a:rPr>
              <a:t>on the target domain </a:t>
            </a:r>
            <a:endParaRPr sz="1200">
              <a:solidFill>
                <a:schemeClr val="dk1"/>
              </a:solidFill>
              <a:highlight>
                <a:srgbClr val="FFFFFF"/>
              </a:highlight>
            </a:endParaRPr>
          </a:p>
          <a:p>
            <a:pPr indent="-298450" lvl="0" marL="6858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Domain Adaptation: Process of adapting one or more source domains to transfer knowledge and improve the performance of the target learner </a:t>
            </a:r>
            <a:endParaRPr sz="1200">
              <a:solidFill>
                <a:schemeClr val="dk1"/>
              </a:solidFill>
              <a:highlight>
                <a:srgbClr val="FFFFFF"/>
              </a:highlight>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9bccd5469b_0_2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9bccd5469b_0_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rgbClr val="1F3763"/>
                </a:solidFill>
                <a:highlight>
                  <a:srgbClr val="FFFFFF"/>
                </a:highlight>
              </a:rPr>
              <a:t>Problem Categories </a:t>
            </a:r>
            <a:endParaRPr sz="1200">
              <a:solidFill>
                <a:srgbClr val="1F3763"/>
              </a:solidFill>
              <a:highlight>
                <a:srgbClr val="FFFFFF"/>
              </a:highlight>
            </a:endParaRPr>
          </a:p>
          <a:p>
            <a:pPr indent="-298450" lvl="0" marL="685800" rtl="0" algn="l">
              <a:lnSpc>
                <a:spcPct val="115000"/>
              </a:lnSpc>
              <a:spcBef>
                <a:spcPts val="0"/>
              </a:spcBef>
              <a:spcAft>
                <a:spcPts val="0"/>
              </a:spcAft>
              <a:buClr>
                <a:schemeClr val="dk1"/>
              </a:buClr>
              <a:buSzPts val="1100"/>
              <a:buFont typeface="Arial"/>
              <a:buChar char="○"/>
            </a:pPr>
            <a:r>
              <a:rPr i="1" lang="en" sz="1200">
                <a:solidFill>
                  <a:srgbClr val="2F5496"/>
                </a:solidFill>
                <a:highlight>
                  <a:srgbClr val="FFFFFF"/>
                </a:highlight>
              </a:rPr>
              <a:t>Based on Label Information </a:t>
            </a:r>
            <a:endParaRPr i="1" sz="1200">
              <a:solidFill>
                <a:srgbClr val="2F5496"/>
              </a:solidFill>
              <a:highlight>
                <a:srgbClr val="FFFFFF"/>
              </a:highlight>
            </a:endParaRPr>
          </a:p>
          <a:p>
            <a:pPr indent="-298450" lvl="0" marL="11430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Transductive TL – Only source domain has label information </a:t>
            </a:r>
            <a:endParaRPr sz="1200">
              <a:solidFill>
                <a:schemeClr val="dk1"/>
              </a:solidFill>
              <a:highlight>
                <a:srgbClr val="FFFFFF"/>
              </a:highlight>
            </a:endParaRPr>
          </a:p>
          <a:p>
            <a:pPr indent="-298450" lvl="0" marL="11430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Inductive TL – Both source and target domain have label information </a:t>
            </a:r>
            <a:endParaRPr sz="1200">
              <a:solidFill>
                <a:schemeClr val="dk1"/>
              </a:solidFill>
              <a:highlight>
                <a:srgbClr val="FFFFFF"/>
              </a:highlight>
            </a:endParaRPr>
          </a:p>
          <a:p>
            <a:pPr indent="-298450" lvl="0" marL="11430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Unsupervised TL – Neither source nor target domain have label information </a:t>
            </a:r>
            <a:endParaRPr sz="1200">
              <a:solidFill>
                <a:schemeClr val="dk1"/>
              </a:solidFill>
              <a:highlight>
                <a:srgbClr val="FFFFFF"/>
              </a:highlight>
            </a:endParaRPr>
          </a:p>
          <a:p>
            <a:pPr indent="-298450" lvl="0" marL="685800" rtl="0" algn="l">
              <a:lnSpc>
                <a:spcPct val="115000"/>
              </a:lnSpc>
              <a:spcBef>
                <a:spcPts val="0"/>
              </a:spcBef>
              <a:spcAft>
                <a:spcPts val="0"/>
              </a:spcAft>
              <a:buClr>
                <a:schemeClr val="dk1"/>
              </a:buClr>
              <a:buSzPts val="1100"/>
              <a:buFont typeface="Arial"/>
              <a:buChar char="○"/>
            </a:pPr>
            <a:r>
              <a:rPr i="1" lang="en" sz="1200">
                <a:solidFill>
                  <a:srgbClr val="2F5496"/>
                </a:solidFill>
                <a:highlight>
                  <a:srgbClr val="FFFFFF"/>
                </a:highlight>
              </a:rPr>
              <a:t>Based on Feature Space and Label Space </a:t>
            </a:r>
            <a:endParaRPr i="1" sz="1200">
              <a:solidFill>
                <a:srgbClr val="2F5496"/>
              </a:solidFill>
              <a:highlight>
                <a:srgbClr val="FFFFFF"/>
              </a:highlight>
            </a:endParaRPr>
          </a:p>
          <a:p>
            <a:pPr indent="-298450" lvl="0" marL="11430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Homogeneous TL – Both Feature Space and Label space of source and target domains are similar </a:t>
            </a:r>
            <a:endParaRPr sz="1200">
              <a:solidFill>
                <a:schemeClr val="dk1"/>
              </a:solidFill>
              <a:highlight>
                <a:srgbClr val="FFFFFF"/>
              </a:highlight>
            </a:endParaRPr>
          </a:p>
          <a:p>
            <a:pPr indent="-298450" lvl="0" marL="11430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Heterogenous TL – Either Feature Space or Label Space or both not similar for source and target domains </a:t>
            </a:r>
            <a:endParaRPr sz="1200">
              <a:solidFill>
                <a:schemeClr val="dk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highlight>
                  <a:srgbClr val="FFFFFF"/>
                </a:highlight>
              </a:rPr>
              <a:t> </a:t>
            </a:r>
            <a:endParaRPr sz="1200">
              <a:solidFill>
                <a:schemeClr val="dk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 sz="1200">
                <a:solidFill>
                  <a:srgbClr val="1F3763"/>
                </a:solidFill>
                <a:highlight>
                  <a:srgbClr val="FFFFFF"/>
                </a:highlight>
              </a:rPr>
              <a:t>Solution Categories </a:t>
            </a:r>
            <a:endParaRPr sz="1200">
              <a:solidFill>
                <a:srgbClr val="1F3763"/>
              </a:solidFill>
              <a:highlight>
                <a:srgbClr val="FFFFFF"/>
              </a:highlight>
            </a:endParaRPr>
          </a:p>
          <a:p>
            <a:pPr indent="-298450" lvl="0" marL="685800" rtl="0" algn="l">
              <a:lnSpc>
                <a:spcPct val="115000"/>
              </a:lnSpc>
              <a:spcBef>
                <a:spcPts val="0"/>
              </a:spcBef>
              <a:spcAft>
                <a:spcPts val="0"/>
              </a:spcAft>
              <a:buClr>
                <a:schemeClr val="dk1"/>
              </a:buClr>
              <a:buSzPts val="1100"/>
              <a:buFont typeface="Arial"/>
              <a:buChar char="○"/>
            </a:pPr>
            <a:r>
              <a:rPr i="1" lang="en" sz="1200">
                <a:solidFill>
                  <a:srgbClr val="2F5496"/>
                </a:solidFill>
                <a:highlight>
                  <a:srgbClr val="FFFFFF"/>
                </a:highlight>
              </a:rPr>
              <a:t>Instance Based </a:t>
            </a:r>
            <a:endParaRPr i="1" sz="1200">
              <a:solidFill>
                <a:srgbClr val="2F5496"/>
              </a:solidFill>
              <a:highlight>
                <a:srgbClr val="FFFFFF"/>
              </a:highlight>
            </a:endParaRPr>
          </a:p>
          <a:p>
            <a:pPr indent="-298450" lvl="0" marL="11430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Instance weighting strategy </a:t>
            </a:r>
            <a:endParaRPr sz="1200">
              <a:solidFill>
                <a:schemeClr val="dk1"/>
              </a:solidFill>
              <a:highlight>
                <a:srgbClr val="FFFFFF"/>
              </a:highlight>
            </a:endParaRPr>
          </a:p>
          <a:p>
            <a:pPr indent="-298450" lvl="0" marL="685800" rtl="0" algn="l">
              <a:lnSpc>
                <a:spcPct val="115000"/>
              </a:lnSpc>
              <a:spcBef>
                <a:spcPts val="0"/>
              </a:spcBef>
              <a:spcAft>
                <a:spcPts val="0"/>
              </a:spcAft>
              <a:buClr>
                <a:schemeClr val="dk1"/>
              </a:buClr>
              <a:buSzPts val="1100"/>
              <a:buFont typeface="Arial"/>
              <a:buChar char="○"/>
            </a:pPr>
            <a:r>
              <a:rPr i="1" lang="en" sz="1200">
                <a:solidFill>
                  <a:srgbClr val="2F5496"/>
                </a:solidFill>
                <a:highlight>
                  <a:srgbClr val="FFFFFF"/>
                </a:highlight>
              </a:rPr>
              <a:t>Feature Based </a:t>
            </a:r>
            <a:endParaRPr i="1" sz="1200">
              <a:solidFill>
                <a:srgbClr val="2F5496"/>
              </a:solidFill>
              <a:highlight>
                <a:srgbClr val="FFFFFF"/>
              </a:highlight>
            </a:endParaRPr>
          </a:p>
          <a:p>
            <a:pPr indent="-298450" lvl="0" marL="11430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Transforms the original features to create new feature representation </a:t>
            </a:r>
            <a:endParaRPr sz="1200">
              <a:solidFill>
                <a:schemeClr val="dk1"/>
              </a:solidFill>
              <a:highlight>
                <a:srgbClr val="FFFFFF"/>
              </a:highlight>
            </a:endParaRPr>
          </a:p>
          <a:p>
            <a:pPr indent="-298450" lvl="0" marL="11430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Symmetric Transformation – Attempts to find common feature latent space and then transform both the source and the target </a:t>
            </a:r>
            <a:endParaRPr sz="1200">
              <a:solidFill>
                <a:schemeClr val="dk1"/>
              </a:solidFill>
              <a:highlight>
                <a:srgbClr val="FFFFFF"/>
              </a:highlight>
            </a:endParaRPr>
          </a:p>
          <a:p>
            <a:pPr indent="-298450" lvl="0" marL="11430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Asymmetric Transformation – Transforms source features to match target ones </a:t>
            </a:r>
            <a:endParaRPr sz="1200">
              <a:solidFill>
                <a:schemeClr val="dk1"/>
              </a:solidFill>
              <a:highlight>
                <a:srgbClr val="FFFFFF"/>
              </a:highlight>
            </a:endParaRPr>
          </a:p>
          <a:p>
            <a:pPr indent="-298450" lvl="0" marL="685800" rtl="0" algn="l">
              <a:lnSpc>
                <a:spcPct val="115000"/>
              </a:lnSpc>
              <a:spcBef>
                <a:spcPts val="0"/>
              </a:spcBef>
              <a:spcAft>
                <a:spcPts val="0"/>
              </a:spcAft>
              <a:buClr>
                <a:schemeClr val="dk1"/>
              </a:buClr>
              <a:buSzPts val="1100"/>
              <a:buFont typeface="Arial"/>
              <a:buChar char="○"/>
            </a:pPr>
            <a:r>
              <a:rPr i="1" lang="en" sz="1200">
                <a:solidFill>
                  <a:srgbClr val="2F5496"/>
                </a:solidFill>
                <a:highlight>
                  <a:srgbClr val="FFFFFF"/>
                </a:highlight>
              </a:rPr>
              <a:t>Parameter Based </a:t>
            </a:r>
            <a:endParaRPr i="1" sz="1200">
              <a:solidFill>
                <a:srgbClr val="2F5496"/>
              </a:solidFill>
              <a:highlight>
                <a:srgbClr val="FFFFFF"/>
              </a:highlight>
            </a:endParaRPr>
          </a:p>
          <a:p>
            <a:pPr indent="-298450" lvl="0" marL="11430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Transfer of knowledge at model/parameter level </a:t>
            </a:r>
            <a:endParaRPr sz="1200">
              <a:solidFill>
                <a:schemeClr val="dk1"/>
              </a:solidFill>
              <a:highlight>
                <a:srgbClr val="FFFFFF"/>
              </a:highlight>
            </a:endParaRPr>
          </a:p>
          <a:p>
            <a:pPr indent="-298450" lvl="0" marL="685800" rtl="0" algn="l">
              <a:lnSpc>
                <a:spcPct val="115000"/>
              </a:lnSpc>
              <a:spcBef>
                <a:spcPts val="0"/>
              </a:spcBef>
              <a:spcAft>
                <a:spcPts val="0"/>
              </a:spcAft>
              <a:buClr>
                <a:schemeClr val="dk1"/>
              </a:buClr>
              <a:buSzPts val="1100"/>
              <a:buFont typeface="Arial"/>
              <a:buChar char="○"/>
            </a:pPr>
            <a:r>
              <a:rPr i="1" lang="en" sz="1200">
                <a:solidFill>
                  <a:srgbClr val="2F5496"/>
                </a:solidFill>
                <a:highlight>
                  <a:srgbClr val="FFFFFF"/>
                </a:highlight>
              </a:rPr>
              <a:t>Relational Based </a:t>
            </a:r>
            <a:endParaRPr i="1" sz="1200">
              <a:solidFill>
                <a:srgbClr val="2F5496"/>
              </a:solidFill>
              <a:highlight>
                <a:srgbClr val="FFFFFF"/>
              </a:highlight>
            </a:endParaRPr>
          </a:p>
          <a:p>
            <a:pPr indent="-298450" lvl="0" marL="11430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Focus on problems in relational domain </a:t>
            </a:r>
            <a:endParaRPr sz="1200">
              <a:solidFill>
                <a:schemeClr val="dk1"/>
              </a:solidFill>
              <a:highlight>
                <a:srgbClr val="FFFFFF"/>
              </a:highlight>
            </a:endParaRPr>
          </a:p>
          <a:p>
            <a:pPr indent="-298450" lvl="0" marL="11430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Transfer of logical relationship or rules learned </a:t>
            </a:r>
            <a:endParaRPr sz="1200">
              <a:solidFill>
                <a:schemeClr val="dk1"/>
              </a:solidFill>
              <a:highlight>
                <a:srgbClr val="FFFFFF"/>
              </a:highlight>
            </a:endParaRPr>
          </a:p>
          <a:p>
            <a:pPr indent="-298450" lvl="0" marL="11430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This survey does not cover Relational-based approaches</a:t>
            </a:r>
            <a:endParaRPr sz="1200">
              <a:solidFill>
                <a:schemeClr val="dk1"/>
              </a:solidFill>
              <a:highlight>
                <a:srgbClr val="FFFFFF"/>
              </a:highlight>
            </a:endParaRPr>
          </a:p>
          <a:p>
            <a:pPr indent="0" lvl="0" marL="0" rtl="0" algn="l">
              <a:spcBef>
                <a:spcPts val="0"/>
              </a:spcBef>
              <a:spcAft>
                <a:spcPts val="0"/>
              </a:spcAft>
              <a:buNone/>
            </a:pPr>
            <a:r>
              <a:t/>
            </a:r>
            <a:endParaRPr sz="1300">
              <a:solidFill>
                <a:srgbClr val="2F5496"/>
              </a:solidFill>
              <a:highlight>
                <a:srgbClr val="FFFFFF"/>
              </a:highlight>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9bccd5469b_0_2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9bccd5469b_0_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300">
                <a:solidFill>
                  <a:srgbClr val="2F5496"/>
                </a:solidFill>
                <a:highlight>
                  <a:srgbClr val="FFFFFF"/>
                </a:highlight>
              </a:rPr>
              <a:t>In this survey, we focus more on homogeneous transfer learning, and the main objective in this scenario is to reduce the distribution difference between the source-domain and the target-domain instances.</a:t>
            </a:r>
            <a:endParaRPr sz="1300">
              <a:solidFill>
                <a:srgbClr val="2F5496"/>
              </a:solidFill>
              <a:highlight>
                <a:srgbClr val="FFFFFF"/>
              </a:highlight>
            </a:endParaRPr>
          </a:p>
          <a:p>
            <a:pPr indent="0" lvl="0" marL="0" rtl="0" algn="l">
              <a:lnSpc>
                <a:spcPct val="115000"/>
              </a:lnSpc>
              <a:spcBef>
                <a:spcPts val="0"/>
              </a:spcBef>
              <a:spcAft>
                <a:spcPts val="0"/>
              </a:spcAft>
              <a:buNone/>
            </a:pPr>
            <a:r>
              <a:t/>
            </a:r>
            <a:endParaRPr sz="1300">
              <a:solidFill>
                <a:srgbClr val="2F5496"/>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 sz="1300">
                <a:solidFill>
                  <a:srgbClr val="2F5496"/>
                </a:solidFill>
                <a:highlight>
                  <a:srgbClr val="FFFFFF"/>
                </a:highlight>
              </a:rPr>
              <a:t>Strategies </a:t>
            </a:r>
            <a:endParaRPr sz="1300">
              <a:solidFill>
                <a:srgbClr val="2F5496"/>
              </a:solidFill>
              <a:highlight>
                <a:srgbClr val="FFFFFF"/>
              </a:highlight>
            </a:endParaRPr>
          </a:p>
          <a:p>
            <a:pPr indent="-298450" lvl="0" marL="6858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Instance Weighting </a:t>
            </a:r>
            <a:endParaRPr sz="1200">
              <a:solidFill>
                <a:schemeClr val="dk1"/>
              </a:solidFill>
              <a:highlight>
                <a:srgbClr val="FFFFFF"/>
              </a:highlight>
            </a:endParaRPr>
          </a:p>
          <a:p>
            <a:pPr indent="-298450" lvl="0" marL="6858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Feature Transformation </a:t>
            </a:r>
            <a:endParaRPr sz="1200">
              <a:solidFill>
                <a:schemeClr val="dk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highlight>
                  <a:srgbClr val="FFFFFF"/>
                </a:highlight>
              </a:rPr>
              <a:t> </a:t>
            </a:r>
            <a:endParaRPr sz="1200">
              <a:solidFill>
                <a:schemeClr val="dk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 sz="1300">
                <a:solidFill>
                  <a:srgbClr val="2F5496"/>
                </a:solidFill>
                <a:highlight>
                  <a:srgbClr val="FFFFFF"/>
                </a:highlight>
              </a:rPr>
              <a:t>Objectives </a:t>
            </a:r>
            <a:endParaRPr sz="1300">
              <a:solidFill>
                <a:srgbClr val="2F5496"/>
              </a:solidFill>
              <a:highlight>
                <a:srgbClr val="FFFFFF"/>
              </a:highlight>
            </a:endParaRPr>
          </a:p>
          <a:p>
            <a:pPr indent="-298450" lvl="0" marL="6858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Space Adaptation – Mostly required in Heterogenous TL – Not a focus for this paper </a:t>
            </a:r>
            <a:endParaRPr sz="1200">
              <a:solidFill>
                <a:schemeClr val="dk1"/>
              </a:solidFill>
              <a:highlight>
                <a:srgbClr val="FFFFFF"/>
              </a:highlight>
            </a:endParaRPr>
          </a:p>
          <a:p>
            <a:pPr indent="-298450" lvl="0" marL="6858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Distribution Adaptation – Main objective in case of Homogeneous TL: To reduce the distribution difference between the source and the target domain instances </a:t>
            </a:r>
            <a:endParaRPr sz="1200">
              <a:solidFill>
                <a:schemeClr val="dk1"/>
              </a:solidFill>
              <a:highlight>
                <a:srgbClr val="FFFFFF"/>
              </a:highlight>
            </a:endParaRPr>
          </a:p>
          <a:p>
            <a:pPr indent="-298450" lvl="0" marL="6858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Data Property Preservation/Adjustment – Certain advanced approaches and use cases </a:t>
            </a:r>
            <a:endParaRPr sz="1200">
              <a:solidFill>
                <a:schemeClr val="dk1"/>
              </a:solidFill>
              <a:highlight>
                <a:srgbClr val="FFFFFF"/>
              </a:highlight>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8.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1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10.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5.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17.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2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19.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25.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2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20.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23.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24.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Comprehensive Survey on Transfer Learning</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1700"/>
              <a:t>Abnormal Distribution</a:t>
            </a:r>
            <a:endParaRPr b="1" sz="1700"/>
          </a:p>
          <a:p>
            <a:pPr indent="0" lvl="0" marL="0" rtl="0" algn="ctr">
              <a:spcBef>
                <a:spcPts val="0"/>
              </a:spcBef>
              <a:spcAft>
                <a:spcPts val="0"/>
              </a:spcAft>
              <a:buNone/>
            </a:pPr>
            <a:r>
              <a:rPr lang="en"/>
              <a:t>Eduardo Peynetti, Jessica Wijaya, Rohit Beri, Stuart Neilson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Instance Weighting Strategy (Overview)</a:t>
            </a:r>
            <a:endParaRPr sz="2000"/>
          </a:p>
        </p:txBody>
      </p:sp>
      <p:sp>
        <p:nvSpPr>
          <p:cNvPr id="143" name="Google Shape;143;p2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Large number of labeled source and a limited number of target domain instances </a:t>
            </a:r>
            <a:endParaRPr sz="1500"/>
          </a:p>
          <a:p>
            <a:pPr indent="-323850" lvl="0" marL="457200" rtl="0" algn="l">
              <a:spcBef>
                <a:spcPts val="0"/>
              </a:spcBef>
              <a:spcAft>
                <a:spcPts val="0"/>
              </a:spcAft>
              <a:buSzPts val="1500"/>
              <a:buChar char="●"/>
            </a:pPr>
            <a:r>
              <a:rPr lang="en" sz="1500">
                <a:highlight>
                  <a:srgbClr val="FFFFFF"/>
                </a:highlight>
              </a:rPr>
              <a:t>Domains differ in only marginal distributions i.e. P</a:t>
            </a:r>
            <a:r>
              <a:rPr baseline="30000" lang="en" sz="1500">
                <a:highlight>
                  <a:srgbClr val="FFFFFF"/>
                </a:highlight>
              </a:rPr>
              <a:t>s</a:t>
            </a:r>
            <a:r>
              <a:rPr lang="en" sz="1500">
                <a:highlight>
                  <a:srgbClr val="FFFFFF"/>
                </a:highlight>
              </a:rPr>
              <a:t>(X) ≠ P</a:t>
            </a:r>
            <a:r>
              <a:rPr baseline="30000" lang="en" sz="1500">
                <a:highlight>
                  <a:srgbClr val="FFFFFF"/>
                </a:highlight>
              </a:rPr>
              <a:t>t</a:t>
            </a:r>
            <a:r>
              <a:rPr lang="en" sz="1500">
                <a:highlight>
                  <a:srgbClr val="FFFFFF"/>
                </a:highlight>
              </a:rPr>
              <a:t>(X) but P</a:t>
            </a:r>
            <a:r>
              <a:rPr baseline="30000" lang="en" sz="1500">
                <a:highlight>
                  <a:srgbClr val="FFFFFF"/>
                </a:highlight>
              </a:rPr>
              <a:t>s</a:t>
            </a:r>
            <a:r>
              <a:rPr lang="en" sz="1500">
                <a:highlight>
                  <a:srgbClr val="FFFFFF"/>
                </a:highlight>
              </a:rPr>
              <a:t>(Y|X) = P</a:t>
            </a:r>
            <a:r>
              <a:rPr baseline="30000" lang="en" sz="1500">
                <a:highlight>
                  <a:srgbClr val="FFFFFF"/>
                </a:highlight>
              </a:rPr>
              <a:t>t</a:t>
            </a:r>
            <a:r>
              <a:rPr lang="en" sz="1500">
                <a:highlight>
                  <a:srgbClr val="FFFFFF"/>
                </a:highlight>
              </a:rPr>
              <a:t>(Y|X)</a:t>
            </a:r>
            <a:endParaRPr sz="1500"/>
          </a:p>
          <a:p>
            <a:pPr indent="-323850" lvl="1" marL="914400" rtl="0" algn="l">
              <a:spcBef>
                <a:spcPts val="0"/>
              </a:spcBef>
              <a:spcAft>
                <a:spcPts val="0"/>
              </a:spcAft>
              <a:buSzPts val="1500"/>
              <a:buChar char="○"/>
            </a:pPr>
            <a:r>
              <a:rPr lang="en" sz="1500"/>
              <a:t>Adaptation : assigning weights to the source instances in the loss function </a:t>
            </a:r>
            <a:endParaRPr sz="1500"/>
          </a:p>
          <a:p>
            <a:pPr indent="-323850" lvl="0" marL="457200" rtl="0" algn="l">
              <a:spcBef>
                <a:spcPts val="0"/>
              </a:spcBef>
              <a:spcAft>
                <a:spcPts val="0"/>
              </a:spcAft>
              <a:buSzPts val="1500"/>
              <a:buChar char="●"/>
            </a:pPr>
            <a:r>
              <a:rPr lang="en" sz="1500"/>
              <a:t>Weighting Strategy:</a:t>
            </a:r>
            <a:endParaRPr sz="1500"/>
          </a:p>
          <a:p>
            <a:pPr indent="0" lvl="0" marL="0" rtl="0" algn="l">
              <a:spcBef>
                <a:spcPts val="1600"/>
              </a:spcBef>
              <a:spcAft>
                <a:spcPts val="0"/>
              </a:spcAft>
              <a:buNone/>
            </a:pPr>
            <a:r>
              <a:t/>
            </a:r>
            <a:endParaRPr sz="1500"/>
          </a:p>
          <a:p>
            <a:pPr indent="-323850" lvl="0" marL="457200" rtl="0" algn="l">
              <a:spcBef>
                <a:spcPts val="1600"/>
              </a:spcBef>
              <a:spcAft>
                <a:spcPts val="0"/>
              </a:spcAft>
              <a:buSzPts val="1500"/>
              <a:buChar char="●"/>
            </a:pPr>
            <a:r>
              <a:rPr lang="en" sz="1500"/>
              <a:t>Objective:</a:t>
            </a:r>
            <a:endParaRPr sz="1500"/>
          </a:p>
        </p:txBody>
      </p:sp>
      <p:sp>
        <p:nvSpPr>
          <p:cNvPr id="144" name="Google Shape;144;p22"/>
          <p:cNvSpPr txBox="1"/>
          <p:nvPr>
            <p:ph type="title"/>
          </p:nvPr>
        </p:nvSpPr>
        <p:spPr>
          <a:xfrm>
            <a:off x="729450" y="5584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Based Interpretation</a:t>
            </a:r>
            <a:endParaRPr/>
          </a:p>
        </p:txBody>
      </p:sp>
      <p:pic>
        <p:nvPicPr>
          <p:cNvPr descr="Text, letter&#10;&#10;Description automatically generated" id="145" name="Google Shape;145;p22"/>
          <p:cNvPicPr preferRelativeResize="0"/>
          <p:nvPr/>
        </p:nvPicPr>
        <p:blipFill>
          <a:blip r:embed="rId3">
            <a:alphaModFix/>
          </a:blip>
          <a:stretch>
            <a:fillRect/>
          </a:stretch>
        </p:blipFill>
        <p:spPr>
          <a:xfrm>
            <a:off x="3165126" y="2966200"/>
            <a:ext cx="3959688" cy="939875"/>
          </a:xfrm>
          <a:prstGeom prst="rect">
            <a:avLst/>
          </a:prstGeom>
          <a:noFill/>
          <a:ln>
            <a:noFill/>
          </a:ln>
        </p:spPr>
      </p:pic>
      <p:pic>
        <p:nvPicPr>
          <p:cNvPr descr="Text, letter&#10;&#10;Description automatically generated" id="146" name="Google Shape;146;p22"/>
          <p:cNvPicPr preferRelativeResize="0"/>
          <p:nvPr/>
        </p:nvPicPr>
        <p:blipFill>
          <a:blip r:embed="rId4">
            <a:alphaModFix/>
          </a:blip>
          <a:stretch>
            <a:fillRect/>
          </a:stretch>
        </p:blipFill>
        <p:spPr>
          <a:xfrm>
            <a:off x="3048327" y="3999350"/>
            <a:ext cx="3500400" cy="8776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Instance Weighting Strategy (Overview)</a:t>
            </a:r>
            <a:endParaRPr sz="2000"/>
          </a:p>
        </p:txBody>
      </p:sp>
      <p:sp>
        <p:nvSpPr>
          <p:cNvPr id="152" name="Google Shape;152;p2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Large number of labeled source and a limited number of target domain instances </a:t>
            </a:r>
            <a:endParaRPr sz="1500"/>
          </a:p>
          <a:p>
            <a:pPr indent="-323850" lvl="0" marL="457200" rtl="0" algn="l">
              <a:spcBef>
                <a:spcPts val="0"/>
              </a:spcBef>
              <a:spcAft>
                <a:spcPts val="0"/>
              </a:spcAft>
              <a:buSzPts val="1500"/>
              <a:buChar char="●"/>
            </a:pPr>
            <a:r>
              <a:rPr lang="en" sz="1500">
                <a:highlight>
                  <a:srgbClr val="FFFFFF"/>
                </a:highlight>
              </a:rPr>
              <a:t>Domains differ in only marginal distributions i.e. P</a:t>
            </a:r>
            <a:r>
              <a:rPr baseline="30000" lang="en" sz="1500">
                <a:highlight>
                  <a:srgbClr val="FFFFFF"/>
                </a:highlight>
              </a:rPr>
              <a:t>s</a:t>
            </a:r>
            <a:r>
              <a:rPr lang="en" sz="1500">
                <a:highlight>
                  <a:srgbClr val="FFFFFF"/>
                </a:highlight>
              </a:rPr>
              <a:t>(X) ≠ P</a:t>
            </a:r>
            <a:r>
              <a:rPr baseline="30000" lang="en" sz="1500">
                <a:highlight>
                  <a:srgbClr val="FFFFFF"/>
                </a:highlight>
              </a:rPr>
              <a:t>t</a:t>
            </a:r>
            <a:r>
              <a:rPr lang="en" sz="1500">
                <a:highlight>
                  <a:srgbClr val="FFFFFF"/>
                </a:highlight>
              </a:rPr>
              <a:t>(X) but P</a:t>
            </a:r>
            <a:r>
              <a:rPr baseline="30000" lang="en" sz="1500">
                <a:highlight>
                  <a:srgbClr val="FFFFFF"/>
                </a:highlight>
              </a:rPr>
              <a:t>s</a:t>
            </a:r>
            <a:r>
              <a:rPr lang="en" sz="1500">
                <a:highlight>
                  <a:srgbClr val="FFFFFF"/>
                </a:highlight>
              </a:rPr>
              <a:t>(Y|X) = P</a:t>
            </a:r>
            <a:r>
              <a:rPr baseline="30000" lang="en" sz="1500">
                <a:highlight>
                  <a:srgbClr val="FFFFFF"/>
                </a:highlight>
              </a:rPr>
              <a:t>t</a:t>
            </a:r>
            <a:r>
              <a:rPr lang="en" sz="1500">
                <a:highlight>
                  <a:srgbClr val="FFFFFF"/>
                </a:highlight>
              </a:rPr>
              <a:t>(Y|X)</a:t>
            </a:r>
            <a:endParaRPr sz="1500"/>
          </a:p>
          <a:p>
            <a:pPr indent="-323850" lvl="1" marL="914400" rtl="0" algn="l">
              <a:spcBef>
                <a:spcPts val="0"/>
              </a:spcBef>
              <a:spcAft>
                <a:spcPts val="0"/>
              </a:spcAft>
              <a:buSzPts val="1500"/>
              <a:buChar char="○"/>
            </a:pPr>
            <a:r>
              <a:rPr lang="en" sz="1500"/>
              <a:t>Adaptation : assigning weights to the source instances in the loss function </a:t>
            </a:r>
            <a:endParaRPr sz="1500"/>
          </a:p>
          <a:p>
            <a:pPr indent="-323850" lvl="0" marL="457200" rtl="0" algn="l">
              <a:spcBef>
                <a:spcPts val="0"/>
              </a:spcBef>
              <a:spcAft>
                <a:spcPts val="0"/>
              </a:spcAft>
              <a:buSzPts val="1500"/>
              <a:buChar char="●"/>
            </a:pPr>
            <a:r>
              <a:rPr lang="en" sz="1500"/>
              <a:t>Weighting Strategy:</a:t>
            </a:r>
            <a:endParaRPr sz="1500"/>
          </a:p>
          <a:p>
            <a:pPr indent="0" lvl="0" marL="0" rtl="0" algn="l">
              <a:spcBef>
                <a:spcPts val="1600"/>
              </a:spcBef>
              <a:spcAft>
                <a:spcPts val="0"/>
              </a:spcAft>
              <a:buNone/>
            </a:pPr>
            <a:r>
              <a:t/>
            </a:r>
            <a:endParaRPr sz="1500"/>
          </a:p>
          <a:p>
            <a:pPr indent="-323850" lvl="0" marL="457200" rtl="0" algn="l">
              <a:spcBef>
                <a:spcPts val="1600"/>
              </a:spcBef>
              <a:spcAft>
                <a:spcPts val="0"/>
              </a:spcAft>
              <a:buSzPts val="1500"/>
              <a:buChar char="●"/>
            </a:pPr>
            <a:r>
              <a:rPr lang="en" sz="1500"/>
              <a:t>Objective:</a:t>
            </a:r>
            <a:endParaRPr sz="1500"/>
          </a:p>
        </p:txBody>
      </p:sp>
      <p:sp>
        <p:nvSpPr>
          <p:cNvPr id="153" name="Google Shape;153;p23"/>
          <p:cNvSpPr txBox="1"/>
          <p:nvPr>
            <p:ph type="title"/>
          </p:nvPr>
        </p:nvSpPr>
        <p:spPr>
          <a:xfrm>
            <a:off x="729450" y="5584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Based Interpretation</a:t>
            </a:r>
            <a:endParaRPr/>
          </a:p>
        </p:txBody>
      </p:sp>
      <p:pic>
        <p:nvPicPr>
          <p:cNvPr descr="Text, letter&#10;&#10;Description automatically generated" id="154" name="Google Shape;154;p23"/>
          <p:cNvPicPr preferRelativeResize="0"/>
          <p:nvPr/>
        </p:nvPicPr>
        <p:blipFill>
          <a:blip r:embed="rId3">
            <a:alphaModFix/>
          </a:blip>
          <a:stretch>
            <a:fillRect/>
          </a:stretch>
        </p:blipFill>
        <p:spPr>
          <a:xfrm>
            <a:off x="3165126" y="2966200"/>
            <a:ext cx="3959688" cy="939875"/>
          </a:xfrm>
          <a:prstGeom prst="rect">
            <a:avLst/>
          </a:prstGeom>
          <a:noFill/>
          <a:ln>
            <a:noFill/>
          </a:ln>
        </p:spPr>
      </p:pic>
      <p:pic>
        <p:nvPicPr>
          <p:cNvPr descr="Text, letter&#10;&#10;Description automatically generated" id="155" name="Google Shape;155;p23"/>
          <p:cNvPicPr preferRelativeResize="0"/>
          <p:nvPr/>
        </p:nvPicPr>
        <p:blipFill>
          <a:blip r:embed="rId4">
            <a:alphaModFix/>
          </a:blip>
          <a:stretch>
            <a:fillRect/>
          </a:stretch>
        </p:blipFill>
        <p:spPr>
          <a:xfrm>
            <a:off x="3048327" y="3999350"/>
            <a:ext cx="3500400" cy="877650"/>
          </a:xfrm>
          <a:prstGeom prst="rect">
            <a:avLst/>
          </a:prstGeom>
          <a:noFill/>
          <a:ln>
            <a:noFill/>
          </a:ln>
        </p:spPr>
      </p:pic>
      <p:sp>
        <p:nvSpPr>
          <p:cNvPr id="156" name="Google Shape;156;p23"/>
          <p:cNvSpPr/>
          <p:nvPr/>
        </p:nvSpPr>
        <p:spPr>
          <a:xfrm>
            <a:off x="3437875" y="4517225"/>
            <a:ext cx="213300" cy="213300"/>
          </a:xfrm>
          <a:prstGeom prst="roundRect">
            <a:avLst>
              <a:gd fmla="val 16667" name="adj"/>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3"/>
          <p:cNvSpPr/>
          <p:nvPr/>
        </p:nvSpPr>
        <p:spPr>
          <a:xfrm>
            <a:off x="4366175" y="4136275"/>
            <a:ext cx="158700" cy="203700"/>
          </a:xfrm>
          <a:prstGeom prst="roundRect">
            <a:avLst>
              <a:gd fmla="val 16667" name="adj"/>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3"/>
          <p:cNvSpPr txBox="1"/>
          <p:nvPr/>
        </p:nvSpPr>
        <p:spPr>
          <a:xfrm>
            <a:off x="1165000" y="4276325"/>
            <a:ext cx="1531200" cy="323700"/>
          </a:xfrm>
          <a:prstGeom prst="rect">
            <a:avLst/>
          </a:prstGeom>
          <a:noFill/>
          <a:ln cap="flat" cmpd="sng" w="19050">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Lato"/>
                <a:ea typeface="Lato"/>
                <a:cs typeface="Lato"/>
                <a:sym typeface="Lato"/>
              </a:rPr>
              <a:t>difficult to compute</a:t>
            </a:r>
            <a:endParaRPr sz="1200">
              <a:latin typeface="Lato"/>
              <a:ea typeface="Lato"/>
              <a:cs typeface="Lato"/>
              <a:sym typeface="Lato"/>
            </a:endParaRPr>
          </a:p>
        </p:txBody>
      </p:sp>
      <p:cxnSp>
        <p:nvCxnSpPr>
          <p:cNvPr id="159" name="Google Shape;159;p23"/>
          <p:cNvCxnSpPr>
            <a:stCxn id="158" idx="3"/>
            <a:endCxn id="156" idx="1"/>
          </p:cNvCxnSpPr>
          <p:nvPr/>
        </p:nvCxnSpPr>
        <p:spPr>
          <a:xfrm>
            <a:off x="2696200" y="4438175"/>
            <a:ext cx="741600" cy="185700"/>
          </a:xfrm>
          <a:prstGeom prst="straightConnector1">
            <a:avLst/>
          </a:prstGeom>
          <a:noFill/>
          <a:ln cap="flat" cmpd="sng" w="9525">
            <a:solidFill>
              <a:srgbClr val="FF0000"/>
            </a:solidFill>
            <a:prstDash val="solid"/>
            <a:round/>
            <a:headEnd len="med" w="med" type="none"/>
            <a:tailEnd len="med" w="med" type="triangle"/>
          </a:ln>
        </p:spPr>
      </p:cxnSp>
      <p:cxnSp>
        <p:nvCxnSpPr>
          <p:cNvPr id="160" name="Google Shape;160;p23"/>
          <p:cNvCxnSpPr>
            <a:stCxn id="158" idx="3"/>
            <a:endCxn id="157" idx="1"/>
          </p:cNvCxnSpPr>
          <p:nvPr/>
        </p:nvCxnSpPr>
        <p:spPr>
          <a:xfrm flipH="1" rot="10800000">
            <a:off x="2696200" y="4238075"/>
            <a:ext cx="1670100" cy="200100"/>
          </a:xfrm>
          <a:prstGeom prst="straightConnector1">
            <a:avLst/>
          </a:prstGeom>
          <a:noFill/>
          <a:ln cap="flat" cmpd="sng" w="9525">
            <a:solidFill>
              <a:srgbClr val="FF0000"/>
            </a:solidFill>
            <a:prstDash val="solid"/>
            <a:round/>
            <a:headEnd len="med" w="med" type="none"/>
            <a:tailEnd len="med" w="med" type="triangl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Instance Weighting Strategy (estimates for </a:t>
            </a:r>
            <a:r>
              <a:rPr b="0" i="1" lang="en" sz="2000">
                <a:solidFill>
                  <a:srgbClr val="000000"/>
                </a:solidFill>
                <a:highlight>
                  <a:srgbClr val="FFFFFF"/>
                </a:highlight>
                <a:latin typeface="Lato"/>
                <a:ea typeface="Lato"/>
                <a:cs typeface="Lato"/>
                <a:sym typeface="Lato"/>
              </a:rPr>
              <a:t>β</a:t>
            </a:r>
            <a:r>
              <a:rPr b="0" baseline="-25000" lang="en" sz="1500">
                <a:solidFill>
                  <a:srgbClr val="000000"/>
                </a:solidFill>
                <a:latin typeface="Lato"/>
                <a:ea typeface="Lato"/>
                <a:cs typeface="Lato"/>
                <a:sym typeface="Lato"/>
              </a:rPr>
              <a:t>i</a:t>
            </a:r>
            <a:r>
              <a:rPr lang="en" sz="2000"/>
              <a:t>)</a:t>
            </a:r>
            <a:endParaRPr sz="2000"/>
          </a:p>
        </p:txBody>
      </p:sp>
      <p:sp>
        <p:nvSpPr>
          <p:cNvPr id="166" name="Google Shape;166;p24"/>
          <p:cNvSpPr txBox="1"/>
          <p:nvPr>
            <p:ph idx="1" type="body"/>
          </p:nvPr>
        </p:nvSpPr>
        <p:spPr>
          <a:xfrm>
            <a:off x="729450" y="2078875"/>
            <a:ext cx="7688700" cy="267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Solution #1: Kernel Mean Matching (KMM)</a:t>
            </a:r>
            <a:endParaRPr sz="1500"/>
          </a:p>
          <a:p>
            <a:pPr indent="-323850" lvl="0" marL="457200" rtl="0" algn="l">
              <a:spcBef>
                <a:spcPts val="1600"/>
              </a:spcBef>
              <a:spcAft>
                <a:spcPts val="0"/>
              </a:spcAft>
              <a:buSzPts val="1500"/>
              <a:buChar char="●"/>
            </a:pPr>
            <a:r>
              <a:rPr lang="en" sz="1500"/>
              <a:t>Estimates </a:t>
            </a:r>
            <a:r>
              <a:rPr i="1" lang="en" sz="1500"/>
              <a:t>β</a:t>
            </a:r>
            <a:r>
              <a:rPr baseline="-25000" lang="en" sz="1500"/>
              <a:t>i</a:t>
            </a:r>
            <a:r>
              <a:rPr lang="en" sz="1500"/>
              <a:t>‘s by matching means between the source and target domain instances in a Reproducing Kernel Hilbert Space (RKHS).</a:t>
            </a:r>
            <a:endParaRPr sz="1500"/>
          </a:p>
          <a:p>
            <a:pPr indent="0" lvl="0" marL="0" rtl="0" algn="l">
              <a:spcBef>
                <a:spcPts val="1600"/>
              </a:spcBef>
              <a:spcAft>
                <a:spcPts val="0"/>
              </a:spcAft>
              <a:buNone/>
            </a:pPr>
            <a:r>
              <a:t/>
            </a:r>
            <a:endParaRPr sz="1500"/>
          </a:p>
          <a:p>
            <a:pPr indent="0" lvl="0" marL="0" rtl="0" algn="l">
              <a:spcBef>
                <a:spcPts val="1600"/>
              </a:spcBef>
              <a:spcAft>
                <a:spcPts val="0"/>
              </a:spcAft>
              <a:buNone/>
            </a:pPr>
            <a:r>
              <a:t/>
            </a:r>
            <a:endParaRPr sz="1500"/>
          </a:p>
          <a:p>
            <a:pPr indent="0" lvl="0" marL="0" rtl="0" algn="l">
              <a:spcBef>
                <a:spcPts val="1600"/>
              </a:spcBef>
              <a:spcAft>
                <a:spcPts val="0"/>
              </a:spcAft>
              <a:buNone/>
            </a:pPr>
            <a:r>
              <a:t/>
            </a:r>
            <a:endParaRPr sz="100"/>
          </a:p>
          <a:p>
            <a:pPr indent="-323850" lvl="0" marL="457200" rtl="0" algn="l">
              <a:spcBef>
                <a:spcPts val="1600"/>
              </a:spcBef>
              <a:spcAft>
                <a:spcPts val="0"/>
              </a:spcAft>
              <a:buSzPts val="1500"/>
              <a:buChar char="●"/>
            </a:pPr>
            <a:r>
              <a:rPr lang="en" sz="1500"/>
              <a:t>δ is a small parameter, and B is a parameter for constraint</a:t>
            </a:r>
            <a:endParaRPr sz="1500"/>
          </a:p>
        </p:txBody>
      </p:sp>
      <p:sp>
        <p:nvSpPr>
          <p:cNvPr id="167" name="Google Shape;167;p24"/>
          <p:cNvSpPr txBox="1"/>
          <p:nvPr>
            <p:ph type="title"/>
          </p:nvPr>
        </p:nvSpPr>
        <p:spPr>
          <a:xfrm>
            <a:off x="729450" y="5584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Based Interpretation</a:t>
            </a:r>
            <a:endParaRPr/>
          </a:p>
        </p:txBody>
      </p:sp>
      <p:pic>
        <p:nvPicPr>
          <p:cNvPr descr="Text&#10;&#10;Description automatically generated" id="168" name="Google Shape;168;p24"/>
          <p:cNvPicPr preferRelativeResize="0"/>
          <p:nvPr/>
        </p:nvPicPr>
        <p:blipFill>
          <a:blip r:embed="rId3">
            <a:alphaModFix/>
          </a:blip>
          <a:stretch>
            <a:fillRect/>
          </a:stretch>
        </p:blipFill>
        <p:spPr>
          <a:xfrm>
            <a:off x="2480088" y="3201825"/>
            <a:ext cx="4187424" cy="12185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Instance Weighting Strategy (estimates for </a:t>
            </a:r>
            <a:r>
              <a:rPr b="0" i="1" lang="en" sz="2000">
                <a:solidFill>
                  <a:srgbClr val="000000"/>
                </a:solidFill>
                <a:highlight>
                  <a:srgbClr val="FFFFFF"/>
                </a:highlight>
                <a:latin typeface="Lato"/>
                <a:ea typeface="Lato"/>
                <a:cs typeface="Lato"/>
                <a:sym typeface="Lato"/>
              </a:rPr>
              <a:t>β</a:t>
            </a:r>
            <a:r>
              <a:rPr b="0" baseline="-25000" lang="en" sz="1500">
                <a:solidFill>
                  <a:srgbClr val="000000"/>
                </a:solidFill>
                <a:latin typeface="Lato"/>
                <a:ea typeface="Lato"/>
                <a:cs typeface="Lato"/>
                <a:sym typeface="Lato"/>
              </a:rPr>
              <a:t>i</a:t>
            </a:r>
            <a:r>
              <a:rPr lang="en" sz="2000"/>
              <a:t>)</a:t>
            </a:r>
            <a:endParaRPr sz="2000"/>
          </a:p>
        </p:txBody>
      </p:sp>
      <p:sp>
        <p:nvSpPr>
          <p:cNvPr id="174" name="Google Shape;174;p25"/>
          <p:cNvSpPr txBox="1"/>
          <p:nvPr>
            <p:ph idx="1" type="body"/>
          </p:nvPr>
        </p:nvSpPr>
        <p:spPr>
          <a:xfrm>
            <a:off x="729450" y="2078875"/>
            <a:ext cx="8191200" cy="267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Solution #2: </a:t>
            </a:r>
            <a:r>
              <a:rPr lang="en" sz="1500"/>
              <a:t>Kullback-Leibler Importance Estimation Procedure (KLIEP)</a:t>
            </a:r>
            <a:endParaRPr sz="1500"/>
          </a:p>
          <a:p>
            <a:pPr indent="-323850" lvl="0" marL="457200" rtl="0" algn="l">
              <a:spcBef>
                <a:spcPts val="1600"/>
              </a:spcBef>
              <a:spcAft>
                <a:spcPts val="0"/>
              </a:spcAft>
              <a:buSzPts val="1500"/>
              <a:buChar char="●"/>
            </a:pPr>
            <a:r>
              <a:rPr lang="en" sz="1500"/>
              <a:t>Depends on minimizing KL divergence </a:t>
            </a:r>
            <a:endParaRPr sz="1500"/>
          </a:p>
          <a:p>
            <a:pPr indent="-323850" lvl="0" marL="457200" rtl="0" algn="l">
              <a:spcBef>
                <a:spcPts val="0"/>
              </a:spcBef>
              <a:spcAft>
                <a:spcPts val="0"/>
              </a:spcAft>
              <a:buSzPts val="1500"/>
              <a:buChar char="●"/>
            </a:pPr>
            <a:r>
              <a:rPr lang="en" sz="1500"/>
              <a:t>Incorporates built-in model selection procedure </a:t>
            </a:r>
            <a:endParaRPr sz="1500"/>
          </a:p>
          <a:p>
            <a:pPr indent="0" lvl="0" marL="0" rtl="0" algn="l">
              <a:spcBef>
                <a:spcPts val="1600"/>
              </a:spcBef>
              <a:spcAft>
                <a:spcPts val="1600"/>
              </a:spcAft>
              <a:buNone/>
            </a:pPr>
            <a:r>
              <a:t/>
            </a:r>
            <a:endParaRPr sz="1500"/>
          </a:p>
        </p:txBody>
      </p:sp>
      <p:sp>
        <p:nvSpPr>
          <p:cNvPr id="175" name="Google Shape;175;p25"/>
          <p:cNvSpPr txBox="1"/>
          <p:nvPr>
            <p:ph type="title"/>
          </p:nvPr>
        </p:nvSpPr>
        <p:spPr>
          <a:xfrm>
            <a:off x="729450" y="5584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Based Interpretation</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Instance Weighting Strategy (estimates for </a:t>
            </a:r>
            <a:r>
              <a:rPr b="0" i="1" lang="en" sz="2000">
                <a:solidFill>
                  <a:srgbClr val="000000"/>
                </a:solidFill>
                <a:highlight>
                  <a:srgbClr val="FFFFFF"/>
                </a:highlight>
                <a:latin typeface="Lato"/>
                <a:ea typeface="Lato"/>
                <a:cs typeface="Lato"/>
                <a:sym typeface="Lato"/>
              </a:rPr>
              <a:t>β</a:t>
            </a:r>
            <a:r>
              <a:rPr b="0" baseline="-25000" lang="en" sz="1500">
                <a:solidFill>
                  <a:srgbClr val="000000"/>
                </a:solidFill>
                <a:latin typeface="Lato"/>
                <a:ea typeface="Lato"/>
                <a:cs typeface="Lato"/>
                <a:sym typeface="Lato"/>
              </a:rPr>
              <a:t>i</a:t>
            </a:r>
            <a:r>
              <a:rPr lang="en" sz="2000"/>
              <a:t>)</a:t>
            </a:r>
            <a:endParaRPr sz="2000"/>
          </a:p>
        </p:txBody>
      </p:sp>
      <p:sp>
        <p:nvSpPr>
          <p:cNvPr id="181" name="Google Shape;181;p26"/>
          <p:cNvSpPr txBox="1"/>
          <p:nvPr>
            <p:ph idx="1" type="body"/>
          </p:nvPr>
        </p:nvSpPr>
        <p:spPr>
          <a:xfrm>
            <a:off x="729450" y="2078875"/>
            <a:ext cx="8191200" cy="267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Solution #3: 2-Stage Weighting Framework for Multi-Source Domain Adaptation (2SW-MDA)</a:t>
            </a:r>
            <a:endParaRPr sz="1500"/>
          </a:p>
          <a:p>
            <a:pPr indent="-323850" lvl="0" marL="457200" rtl="0" algn="l">
              <a:spcBef>
                <a:spcPts val="1600"/>
              </a:spcBef>
              <a:spcAft>
                <a:spcPts val="0"/>
              </a:spcAft>
              <a:buSzPts val="1500"/>
              <a:buChar char="●"/>
            </a:pPr>
            <a:r>
              <a:rPr lang="en" sz="1500"/>
              <a:t>Step 1: Instance Weighting (similar to KMM)</a:t>
            </a:r>
            <a:endParaRPr sz="1500"/>
          </a:p>
          <a:p>
            <a:pPr indent="-323850" lvl="0" marL="457200" rtl="0" algn="l">
              <a:spcBef>
                <a:spcPts val="0"/>
              </a:spcBef>
              <a:spcAft>
                <a:spcPts val="0"/>
              </a:spcAft>
              <a:buSzPts val="1500"/>
              <a:buChar char="●"/>
            </a:pPr>
            <a:r>
              <a:rPr lang="en" sz="1500"/>
              <a:t>Step 2: Domain Weighting (weights are assigned to each domain for reducing conditional distribution difference based on smoothness assumption)</a:t>
            </a:r>
            <a:endParaRPr sz="1500"/>
          </a:p>
          <a:p>
            <a:pPr indent="-323850" lvl="0" marL="457200" rtl="0" algn="l">
              <a:spcBef>
                <a:spcPts val="0"/>
              </a:spcBef>
              <a:spcAft>
                <a:spcPts val="0"/>
              </a:spcAft>
              <a:buSzPts val="1500"/>
              <a:buChar char="●"/>
            </a:pPr>
            <a:r>
              <a:rPr lang="en" sz="1500"/>
              <a:t>Then, source domain instances are reweighted using instance weights and domain weights. The reweighted instances along with labeled target-domain instances are used to train the classifier </a:t>
            </a:r>
            <a:endParaRPr sz="1500"/>
          </a:p>
        </p:txBody>
      </p:sp>
      <p:sp>
        <p:nvSpPr>
          <p:cNvPr id="182" name="Google Shape;182;p26"/>
          <p:cNvSpPr txBox="1"/>
          <p:nvPr>
            <p:ph type="title"/>
          </p:nvPr>
        </p:nvSpPr>
        <p:spPr>
          <a:xfrm>
            <a:off x="729450" y="5584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Based Interpretation</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Instance Weighting Strategy (estimates for </a:t>
            </a:r>
            <a:r>
              <a:rPr b="0" i="1" lang="en" sz="2000">
                <a:solidFill>
                  <a:srgbClr val="000000"/>
                </a:solidFill>
                <a:highlight>
                  <a:srgbClr val="FFFFFF"/>
                </a:highlight>
                <a:latin typeface="Lato"/>
                <a:ea typeface="Lato"/>
                <a:cs typeface="Lato"/>
                <a:sym typeface="Lato"/>
              </a:rPr>
              <a:t>β</a:t>
            </a:r>
            <a:r>
              <a:rPr b="0" baseline="-25000" lang="en" sz="1500">
                <a:solidFill>
                  <a:srgbClr val="000000"/>
                </a:solidFill>
                <a:latin typeface="Lato"/>
                <a:ea typeface="Lato"/>
                <a:cs typeface="Lato"/>
                <a:sym typeface="Lato"/>
              </a:rPr>
              <a:t>i</a:t>
            </a:r>
            <a:r>
              <a:rPr lang="en" sz="2000"/>
              <a:t>)</a:t>
            </a:r>
            <a:endParaRPr sz="2000"/>
          </a:p>
        </p:txBody>
      </p:sp>
      <p:sp>
        <p:nvSpPr>
          <p:cNvPr id="188" name="Google Shape;188;p27"/>
          <p:cNvSpPr txBox="1"/>
          <p:nvPr>
            <p:ph idx="1" type="body"/>
          </p:nvPr>
        </p:nvSpPr>
        <p:spPr>
          <a:xfrm>
            <a:off x="729450" y="2078875"/>
            <a:ext cx="8191200" cy="267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Solution #4: TrAdaBoost</a:t>
            </a:r>
            <a:endParaRPr sz="1500"/>
          </a:p>
          <a:p>
            <a:pPr indent="-323850" lvl="0" marL="457200" rtl="0" algn="l">
              <a:spcBef>
                <a:spcPts val="1600"/>
              </a:spcBef>
              <a:spcAft>
                <a:spcPts val="0"/>
              </a:spcAft>
              <a:buSzPts val="1500"/>
              <a:buChar char="●"/>
            </a:pPr>
            <a:r>
              <a:rPr lang="en" sz="1500"/>
              <a:t>Adjust weights iteratively:</a:t>
            </a:r>
            <a:endParaRPr sz="1500"/>
          </a:p>
          <a:p>
            <a:pPr indent="-323850" lvl="1" marL="914400" rtl="0" algn="l">
              <a:spcBef>
                <a:spcPts val="0"/>
              </a:spcBef>
              <a:spcAft>
                <a:spcPts val="0"/>
              </a:spcAft>
              <a:buSzPts val="1500"/>
              <a:buChar char="○"/>
            </a:pPr>
            <a:r>
              <a:rPr lang="en" sz="1500"/>
              <a:t>decrease the weights of the instances that have negative effects on the target learner </a:t>
            </a:r>
            <a:endParaRPr sz="1500"/>
          </a:p>
          <a:p>
            <a:pPr indent="-323850" lvl="0" marL="457200" rtl="0" algn="l">
              <a:spcBef>
                <a:spcPts val="0"/>
              </a:spcBef>
              <a:spcAft>
                <a:spcPts val="0"/>
              </a:spcAft>
              <a:buSzPts val="1500"/>
              <a:buChar char="●"/>
            </a:pPr>
            <a:r>
              <a:rPr lang="en" sz="1500"/>
              <a:t>L</a:t>
            </a:r>
            <a:r>
              <a:rPr lang="en" sz="1500"/>
              <a:t>abeled source-domain and labeled target-domain instances are combined to train the weak classifier, but the weighting operations are different for the source-domain and the target-domain instances</a:t>
            </a:r>
            <a:endParaRPr sz="1500"/>
          </a:p>
          <a:p>
            <a:pPr indent="0" lvl="0" marL="457200" rtl="0" algn="l">
              <a:spcBef>
                <a:spcPts val="1600"/>
              </a:spcBef>
              <a:spcAft>
                <a:spcPts val="1600"/>
              </a:spcAft>
              <a:buNone/>
            </a:pPr>
            <a:r>
              <a:t/>
            </a:r>
            <a:endParaRPr sz="1500"/>
          </a:p>
        </p:txBody>
      </p:sp>
      <p:sp>
        <p:nvSpPr>
          <p:cNvPr id="189" name="Google Shape;189;p27"/>
          <p:cNvSpPr txBox="1"/>
          <p:nvPr>
            <p:ph type="title"/>
          </p:nvPr>
        </p:nvSpPr>
        <p:spPr>
          <a:xfrm>
            <a:off x="729450" y="5584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Based Interpretation</a:t>
            </a:r>
            <a:endParaRPr/>
          </a:p>
        </p:txBody>
      </p:sp>
      <p:pic>
        <p:nvPicPr>
          <p:cNvPr descr="Text&#10;&#10;Description automatically generated" id="190" name="Google Shape;190;p27"/>
          <p:cNvPicPr preferRelativeResize="0"/>
          <p:nvPr/>
        </p:nvPicPr>
        <p:blipFill>
          <a:blip r:embed="rId3">
            <a:alphaModFix/>
          </a:blip>
          <a:stretch>
            <a:fillRect/>
          </a:stretch>
        </p:blipFill>
        <p:spPr>
          <a:xfrm>
            <a:off x="2232013" y="3996625"/>
            <a:ext cx="5186076" cy="8388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Instance Weighting Strategy (estimates for </a:t>
            </a:r>
            <a:r>
              <a:rPr b="0" i="1" lang="en" sz="2000">
                <a:solidFill>
                  <a:srgbClr val="000000"/>
                </a:solidFill>
                <a:highlight>
                  <a:srgbClr val="FFFFFF"/>
                </a:highlight>
                <a:latin typeface="Lato"/>
                <a:ea typeface="Lato"/>
                <a:cs typeface="Lato"/>
                <a:sym typeface="Lato"/>
              </a:rPr>
              <a:t>β</a:t>
            </a:r>
            <a:r>
              <a:rPr b="0" baseline="-25000" lang="en" sz="1500">
                <a:solidFill>
                  <a:srgbClr val="000000"/>
                </a:solidFill>
                <a:latin typeface="Lato"/>
                <a:ea typeface="Lato"/>
                <a:cs typeface="Lato"/>
                <a:sym typeface="Lato"/>
              </a:rPr>
              <a:t>i</a:t>
            </a:r>
            <a:r>
              <a:rPr lang="en" sz="2000"/>
              <a:t>)</a:t>
            </a:r>
            <a:endParaRPr sz="2000"/>
          </a:p>
        </p:txBody>
      </p:sp>
      <p:sp>
        <p:nvSpPr>
          <p:cNvPr id="196" name="Google Shape;196;p28"/>
          <p:cNvSpPr txBox="1"/>
          <p:nvPr>
            <p:ph idx="1" type="body"/>
          </p:nvPr>
        </p:nvSpPr>
        <p:spPr>
          <a:xfrm>
            <a:off x="729450" y="2078875"/>
            <a:ext cx="8191200" cy="267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Other solutions:</a:t>
            </a:r>
            <a:endParaRPr sz="1500"/>
          </a:p>
          <a:p>
            <a:pPr indent="-323850" lvl="0" marL="457200" rtl="0" algn="l">
              <a:spcBef>
                <a:spcPts val="1600"/>
              </a:spcBef>
              <a:spcAft>
                <a:spcPts val="0"/>
              </a:spcAft>
              <a:buSzPts val="1500"/>
              <a:buChar char="●"/>
            </a:pPr>
            <a:r>
              <a:rPr lang="en" sz="1500"/>
              <a:t>TaskTrAdaBoost – Parameter based algorithm </a:t>
            </a:r>
            <a:endParaRPr sz="1500"/>
          </a:p>
          <a:p>
            <a:pPr indent="-323850" lvl="0" marL="457200" rtl="0" algn="l">
              <a:spcBef>
                <a:spcPts val="0"/>
              </a:spcBef>
              <a:spcAft>
                <a:spcPts val="0"/>
              </a:spcAft>
              <a:buSzPts val="1500"/>
              <a:buChar char="●"/>
            </a:pPr>
            <a:r>
              <a:rPr lang="en" sz="1500"/>
              <a:t>General Weighting Framework (Heuristic Method) by Jiang &amp; Zhai: </a:t>
            </a:r>
            <a:endParaRPr sz="1500"/>
          </a:p>
          <a:p>
            <a:pPr indent="-323850" lvl="1" marL="914400" rtl="0" algn="l">
              <a:spcBef>
                <a:spcPts val="0"/>
              </a:spcBef>
              <a:spcAft>
                <a:spcPts val="0"/>
              </a:spcAft>
              <a:buSzPts val="1500"/>
              <a:buChar char="○"/>
            </a:pPr>
            <a:r>
              <a:rPr lang="en" sz="1500"/>
              <a:t>Minimize cross-entropy loss of:  </a:t>
            </a:r>
            <a:endParaRPr sz="1500"/>
          </a:p>
          <a:p>
            <a:pPr indent="-323850" lvl="2" marL="1371600" rtl="0" algn="l">
              <a:spcBef>
                <a:spcPts val="0"/>
              </a:spcBef>
              <a:spcAft>
                <a:spcPts val="0"/>
              </a:spcAft>
              <a:buSzPts val="1500"/>
              <a:buChar char="■"/>
            </a:pPr>
            <a:r>
              <a:rPr lang="en" sz="1500"/>
              <a:t>Labeled Target Instance, </a:t>
            </a:r>
            <a:endParaRPr sz="1500"/>
          </a:p>
          <a:p>
            <a:pPr indent="-323850" lvl="2" marL="1371600" rtl="0" algn="l">
              <a:spcBef>
                <a:spcPts val="0"/>
              </a:spcBef>
              <a:spcAft>
                <a:spcPts val="0"/>
              </a:spcAft>
              <a:buSzPts val="1500"/>
              <a:buChar char="■"/>
            </a:pPr>
            <a:r>
              <a:rPr lang="en" sz="1500"/>
              <a:t>Unlabeled Target Instance, and </a:t>
            </a:r>
            <a:endParaRPr sz="1500"/>
          </a:p>
          <a:p>
            <a:pPr indent="-323850" lvl="2" marL="1371600" rtl="0" algn="l">
              <a:spcBef>
                <a:spcPts val="0"/>
              </a:spcBef>
              <a:spcAft>
                <a:spcPts val="0"/>
              </a:spcAft>
              <a:buSzPts val="1500"/>
              <a:buChar char="■"/>
            </a:pPr>
            <a:r>
              <a:rPr lang="en" sz="1500"/>
              <a:t>Labeled Source Instance </a:t>
            </a:r>
            <a:endParaRPr sz="1500"/>
          </a:p>
          <a:p>
            <a:pPr indent="0" lvl="0" marL="0" rtl="0" algn="l">
              <a:spcBef>
                <a:spcPts val="1600"/>
              </a:spcBef>
              <a:spcAft>
                <a:spcPts val="0"/>
              </a:spcAft>
              <a:buNone/>
            </a:pPr>
            <a:r>
              <a:t/>
            </a:r>
            <a:endParaRPr sz="1500"/>
          </a:p>
          <a:p>
            <a:pPr indent="0" lvl="0" marL="457200" rtl="0" algn="l">
              <a:spcBef>
                <a:spcPts val="1600"/>
              </a:spcBef>
              <a:spcAft>
                <a:spcPts val="1600"/>
              </a:spcAft>
              <a:buNone/>
            </a:pPr>
            <a:r>
              <a:t/>
            </a:r>
            <a:endParaRPr sz="1500"/>
          </a:p>
        </p:txBody>
      </p:sp>
      <p:sp>
        <p:nvSpPr>
          <p:cNvPr id="197" name="Google Shape;197;p28"/>
          <p:cNvSpPr txBox="1"/>
          <p:nvPr>
            <p:ph type="title"/>
          </p:nvPr>
        </p:nvSpPr>
        <p:spPr>
          <a:xfrm>
            <a:off x="729450" y="5584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Based Interpretation</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Feature Transformation</a:t>
            </a:r>
            <a:r>
              <a:rPr lang="en" sz="2000"/>
              <a:t> Strategy (Overview)</a:t>
            </a:r>
            <a:endParaRPr sz="2000"/>
          </a:p>
        </p:txBody>
      </p:sp>
      <p:sp>
        <p:nvSpPr>
          <p:cNvPr id="203" name="Google Shape;203;p29"/>
          <p:cNvSpPr txBox="1"/>
          <p:nvPr>
            <p:ph idx="1" type="body"/>
          </p:nvPr>
        </p:nvSpPr>
        <p:spPr>
          <a:xfrm>
            <a:off x="729450" y="1853850"/>
            <a:ext cx="7688700" cy="22611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Example: cross domain text classification problem</a:t>
            </a:r>
            <a:endParaRPr sz="1500"/>
          </a:p>
          <a:p>
            <a:pPr indent="-323850" lvl="1" marL="914400" rtl="0" algn="l">
              <a:spcBef>
                <a:spcPts val="0"/>
              </a:spcBef>
              <a:spcAft>
                <a:spcPts val="0"/>
              </a:spcAft>
              <a:buSzPts val="1500"/>
              <a:buChar char="○"/>
            </a:pPr>
            <a:r>
              <a:rPr lang="en" sz="1500"/>
              <a:t>Find latent features (e.g. latent topics) through transformation use them as bridge for knowledge transfer</a:t>
            </a:r>
            <a:endParaRPr sz="1500"/>
          </a:p>
          <a:p>
            <a:pPr indent="-323850" lvl="0" marL="457200" rtl="0" algn="l">
              <a:spcBef>
                <a:spcPts val="0"/>
              </a:spcBef>
              <a:spcAft>
                <a:spcPts val="0"/>
              </a:spcAft>
              <a:buSzPts val="1500"/>
              <a:buChar char="●"/>
            </a:pPr>
            <a:r>
              <a:rPr lang="en" sz="1500" u="sng"/>
              <a:t>Objective</a:t>
            </a:r>
            <a:r>
              <a:rPr lang="en" sz="1500"/>
              <a:t> of constructing latent space:</a:t>
            </a:r>
            <a:endParaRPr sz="1500"/>
          </a:p>
          <a:p>
            <a:pPr indent="-323850" lvl="1" marL="914400" rtl="0" algn="l">
              <a:spcBef>
                <a:spcPts val="0"/>
              </a:spcBef>
              <a:spcAft>
                <a:spcPts val="0"/>
              </a:spcAft>
              <a:buSzPts val="1500"/>
              <a:buChar char="○"/>
            </a:pPr>
            <a:r>
              <a:rPr lang="en" sz="1500"/>
              <a:t>minimizing marginal and conditional distribution difference </a:t>
            </a:r>
            <a:r>
              <a:rPr b="1" lang="en" sz="1500"/>
              <a:t>(primary objective)</a:t>
            </a:r>
            <a:r>
              <a:rPr lang="en" sz="1500"/>
              <a:t> </a:t>
            </a:r>
            <a:endParaRPr sz="1500"/>
          </a:p>
          <a:p>
            <a:pPr indent="-323850" lvl="1" marL="914400" rtl="0" algn="l">
              <a:spcBef>
                <a:spcPts val="0"/>
              </a:spcBef>
              <a:spcAft>
                <a:spcPts val="0"/>
              </a:spcAft>
              <a:buSzPts val="1500"/>
              <a:buChar char="○"/>
            </a:pPr>
            <a:r>
              <a:rPr lang="en" sz="1500"/>
              <a:t>preserving properties/potential structures of the data,</a:t>
            </a:r>
            <a:endParaRPr sz="1500"/>
          </a:p>
          <a:p>
            <a:pPr indent="-323850" lvl="1" marL="914400" rtl="0" algn="l">
              <a:spcBef>
                <a:spcPts val="0"/>
              </a:spcBef>
              <a:spcAft>
                <a:spcPts val="0"/>
              </a:spcAft>
              <a:buSzPts val="1500"/>
              <a:buChar char="○"/>
            </a:pPr>
            <a:r>
              <a:rPr lang="en" sz="1500"/>
              <a:t>finding correspondence between features </a:t>
            </a:r>
            <a:endParaRPr sz="1500"/>
          </a:p>
          <a:p>
            <a:pPr indent="-323850" lvl="0" marL="457200" rtl="0" algn="l">
              <a:spcBef>
                <a:spcPts val="0"/>
              </a:spcBef>
              <a:spcAft>
                <a:spcPts val="0"/>
              </a:spcAft>
              <a:buSzPts val="1500"/>
              <a:buChar char="●"/>
            </a:pPr>
            <a:r>
              <a:rPr lang="en" sz="1500" u="sng"/>
              <a:t>Operations</a:t>
            </a:r>
            <a:r>
              <a:rPr lang="en" sz="1500"/>
              <a:t> of feature transformation:</a:t>
            </a:r>
            <a:endParaRPr sz="1500"/>
          </a:p>
          <a:p>
            <a:pPr indent="-323850" lvl="1" marL="914400" rtl="0" algn="l">
              <a:spcBef>
                <a:spcPts val="0"/>
              </a:spcBef>
              <a:spcAft>
                <a:spcPts val="0"/>
              </a:spcAft>
              <a:buSzPts val="1500"/>
              <a:buChar char="○"/>
            </a:pPr>
            <a:r>
              <a:rPr b="1" lang="en" sz="1500"/>
              <a:t>Feature Augmentation</a:t>
            </a:r>
            <a:r>
              <a:rPr lang="en" sz="1500"/>
              <a:t> (Feature Replication, Stacking) </a:t>
            </a:r>
            <a:endParaRPr sz="1500"/>
          </a:p>
          <a:p>
            <a:pPr indent="-323850" lvl="1" marL="914400" rtl="0" algn="l">
              <a:spcBef>
                <a:spcPts val="0"/>
              </a:spcBef>
              <a:spcAft>
                <a:spcPts val="0"/>
              </a:spcAft>
              <a:buSzPts val="1500"/>
              <a:buChar char="○"/>
            </a:pPr>
            <a:r>
              <a:rPr b="1" lang="en" sz="1500"/>
              <a:t>Feature Reduction</a:t>
            </a:r>
            <a:r>
              <a:rPr lang="en" sz="1500"/>
              <a:t> (Feature Mapping, Clustering, Selection, Encoding) </a:t>
            </a:r>
            <a:endParaRPr sz="1500"/>
          </a:p>
          <a:p>
            <a:pPr indent="-323850" lvl="1" marL="914400" rtl="0" algn="l">
              <a:spcBef>
                <a:spcPts val="0"/>
              </a:spcBef>
              <a:spcAft>
                <a:spcPts val="0"/>
              </a:spcAft>
              <a:buSzPts val="1500"/>
              <a:buChar char="○"/>
            </a:pPr>
            <a:r>
              <a:rPr b="1" lang="en" sz="1500"/>
              <a:t>Feature Alignment</a:t>
            </a:r>
            <a:endParaRPr b="1" sz="1500"/>
          </a:p>
          <a:p>
            <a:pPr indent="0" lvl="0" marL="0" rtl="0" algn="l">
              <a:spcBef>
                <a:spcPts val="1600"/>
              </a:spcBef>
              <a:spcAft>
                <a:spcPts val="1600"/>
              </a:spcAft>
              <a:buNone/>
            </a:pPr>
            <a:r>
              <a:t/>
            </a:r>
            <a:endParaRPr sz="1500"/>
          </a:p>
        </p:txBody>
      </p:sp>
      <p:sp>
        <p:nvSpPr>
          <p:cNvPr id="204" name="Google Shape;204;p29"/>
          <p:cNvSpPr txBox="1"/>
          <p:nvPr>
            <p:ph type="title"/>
          </p:nvPr>
        </p:nvSpPr>
        <p:spPr>
          <a:xfrm>
            <a:off x="729450" y="5584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Based Interpretation</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Feature Transformation Strategy (Metric)</a:t>
            </a:r>
            <a:endParaRPr sz="2000"/>
          </a:p>
        </p:txBody>
      </p:sp>
      <p:sp>
        <p:nvSpPr>
          <p:cNvPr id="210" name="Google Shape;210;p30"/>
          <p:cNvSpPr txBox="1"/>
          <p:nvPr>
            <p:ph idx="1" type="body"/>
          </p:nvPr>
        </p:nvSpPr>
        <p:spPr>
          <a:xfrm>
            <a:off x="729450" y="1853850"/>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To measure distribution difference/similarity:</a:t>
            </a:r>
            <a:endParaRPr sz="1500"/>
          </a:p>
          <a:p>
            <a:pPr indent="-323850" lvl="0" marL="457200" rtl="0" algn="l">
              <a:spcBef>
                <a:spcPts val="1600"/>
              </a:spcBef>
              <a:spcAft>
                <a:spcPts val="0"/>
              </a:spcAft>
              <a:buSzPts val="1500"/>
              <a:buChar char="●"/>
            </a:pPr>
            <a:r>
              <a:rPr lang="en" sz="1500"/>
              <a:t>Maximum Mean Discrepancy (MMD)</a:t>
            </a:r>
            <a:endParaRPr sz="1500"/>
          </a:p>
          <a:p>
            <a:pPr indent="0" lvl="0" marL="457200" rtl="0" algn="l">
              <a:spcBef>
                <a:spcPts val="1600"/>
              </a:spcBef>
              <a:spcAft>
                <a:spcPts val="0"/>
              </a:spcAft>
              <a:buNone/>
            </a:pPr>
            <a:r>
              <a:t/>
            </a:r>
            <a:endParaRPr sz="1500"/>
          </a:p>
          <a:p>
            <a:pPr indent="-323850" lvl="0" marL="457200" rtl="0" algn="l">
              <a:spcBef>
                <a:spcPts val="1600"/>
              </a:spcBef>
              <a:spcAft>
                <a:spcPts val="0"/>
              </a:spcAft>
              <a:buSzPts val="1500"/>
              <a:buChar char="●"/>
            </a:pPr>
            <a:r>
              <a:rPr lang="en" sz="1500"/>
              <a:t>Kullback-Leibler Divergence </a:t>
            </a:r>
            <a:endParaRPr sz="1500"/>
          </a:p>
          <a:p>
            <a:pPr indent="-323850" lvl="0" marL="457200" rtl="0" algn="l">
              <a:spcBef>
                <a:spcPts val="0"/>
              </a:spcBef>
              <a:spcAft>
                <a:spcPts val="0"/>
              </a:spcAft>
              <a:buSzPts val="1500"/>
              <a:buChar char="●"/>
            </a:pPr>
            <a:r>
              <a:rPr lang="en" sz="1500"/>
              <a:t>Jensen-Shannon Divergence </a:t>
            </a:r>
            <a:endParaRPr sz="1500"/>
          </a:p>
          <a:p>
            <a:pPr indent="-323850" lvl="0" marL="457200" rtl="0" algn="l">
              <a:spcBef>
                <a:spcPts val="0"/>
              </a:spcBef>
              <a:spcAft>
                <a:spcPts val="0"/>
              </a:spcAft>
              <a:buSzPts val="1500"/>
              <a:buChar char="●"/>
            </a:pPr>
            <a:r>
              <a:rPr lang="en" sz="1500"/>
              <a:t>Bregman Divergence </a:t>
            </a:r>
            <a:endParaRPr sz="1500"/>
          </a:p>
          <a:p>
            <a:pPr indent="-323850" lvl="0" marL="457200" rtl="0" algn="l">
              <a:spcBef>
                <a:spcPts val="0"/>
              </a:spcBef>
              <a:spcAft>
                <a:spcPts val="0"/>
              </a:spcAft>
              <a:buSzPts val="1500"/>
              <a:buChar char="●"/>
            </a:pPr>
            <a:r>
              <a:rPr lang="en" sz="1500"/>
              <a:t>Hisbert-Schmidt Independence Criterion </a:t>
            </a:r>
            <a:endParaRPr sz="1500"/>
          </a:p>
          <a:p>
            <a:pPr indent="-323850" lvl="0" marL="457200" rtl="0" algn="l">
              <a:spcBef>
                <a:spcPts val="0"/>
              </a:spcBef>
              <a:spcAft>
                <a:spcPts val="0"/>
              </a:spcAft>
              <a:buSzPts val="1500"/>
              <a:buChar char="●"/>
            </a:pPr>
            <a:r>
              <a:rPr lang="en" sz="1500"/>
              <a:t>And many others </a:t>
            </a:r>
            <a:endParaRPr sz="1500"/>
          </a:p>
          <a:p>
            <a:pPr indent="0" lvl="0" marL="0" rtl="0" algn="l">
              <a:spcBef>
                <a:spcPts val="1600"/>
              </a:spcBef>
              <a:spcAft>
                <a:spcPts val="0"/>
              </a:spcAft>
              <a:buNone/>
            </a:pPr>
            <a:r>
              <a:t/>
            </a:r>
            <a:endParaRPr sz="1500"/>
          </a:p>
          <a:p>
            <a:pPr indent="0" lvl="0" marL="0" rtl="0" algn="l">
              <a:spcBef>
                <a:spcPts val="1600"/>
              </a:spcBef>
              <a:spcAft>
                <a:spcPts val="1600"/>
              </a:spcAft>
              <a:buNone/>
            </a:pPr>
            <a:r>
              <a:t/>
            </a:r>
            <a:endParaRPr sz="1500"/>
          </a:p>
        </p:txBody>
      </p:sp>
      <p:sp>
        <p:nvSpPr>
          <p:cNvPr id="211" name="Google Shape;211;p30"/>
          <p:cNvSpPr txBox="1"/>
          <p:nvPr>
            <p:ph type="title"/>
          </p:nvPr>
        </p:nvSpPr>
        <p:spPr>
          <a:xfrm>
            <a:off x="729450" y="5584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Based Interpretation</a:t>
            </a:r>
            <a:endParaRPr/>
          </a:p>
        </p:txBody>
      </p:sp>
      <p:pic>
        <p:nvPicPr>
          <p:cNvPr descr="A close up of a clock&#10;&#10;Description automatically generated" id="212" name="Google Shape;212;p30"/>
          <p:cNvPicPr preferRelativeResize="0"/>
          <p:nvPr/>
        </p:nvPicPr>
        <p:blipFill>
          <a:blip r:embed="rId3">
            <a:alphaModFix/>
          </a:blip>
          <a:stretch>
            <a:fillRect/>
          </a:stretch>
        </p:blipFill>
        <p:spPr>
          <a:xfrm>
            <a:off x="2945025" y="2698225"/>
            <a:ext cx="3257551" cy="572347"/>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Feature Augmentation</a:t>
            </a:r>
            <a:endParaRPr sz="2000"/>
          </a:p>
        </p:txBody>
      </p:sp>
      <p:sp>
        <p:nvSpPr>
          <p:cNvPr id="218" name="Google Shape;218;p31"/>
          <p:cNvSpPr txBox="1"/>
          <p:nvPr>
            <p:ph idx="1" type="body"/>
          </p:nvPr>
        </p:nvSpPr>
        <p:spPr>
          <a:xfrm>
            <a:off x="729450" y="1853850"/>
            <a:ext cx="7920900" cy="22611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b="1" lang="en" sz="1500"/>
              <a:t>Feature Replication</a:t>
            </a:r>
            <a:r>
              <a:rPr lang="en" sz="1500"/>
              <a:t> - Feature Augmentation Method (FAM)</a:t>
            </a:r>
            <a:endParaRPr sz="1500"/>
          </a:p>
          <a:p>
            <a:pPr indent="-323850" lvl="1" marL="914400" rtl="0" algn="l">
              <a:spcBef>
                <a:spcPts val="0"/>
              </a:spcBef>
              <a:spcAft>
                <a:spcPts val="0"/>
              </a:spcAft>
              <a:buSzPts val="1500"/>
              <a:buChar char="○"/>
            </a:pPr>
            <a:r>
              <a:rPr lang="en" sz="1500"/>
              <a:t>Feature space augmented 3x: general, source-specific, &amp; target-specific features </a:t>
            </a:r>
            <a:endParaRPr sz="1500"/>
          </a:p>
          <a:p>
            <a:pPr indent="-323850" lvl="1" marL="914400" rtl="0" algn="l">
              <a:spcBef>
                <a:spcPts val="0"/>
              </a:spcBef>
              <a:spcAft>
                <a:spcPts val="0"/>
              </a:spcAft>
              <a:buSzPts val="1500"/>
              <a:buChar char="○"/>
            </a:pPr>
            <a:r>
              <a:rPr lang="en" sz="1500"/>
              <a:t>For </a:t>
            </a:r>
            <a:r>
              <a:rPr lang="en" sz="1500"/>
              <a:t>transformed source-domain</a:t>
            </a:r>
            <a:r>
              <a:rPr lang="en" sz="1500"/>
              <a:t>, </a:t>
            </a:r>
            <a:r>
              <a:rPr lang="en" sz="1500"/>
              <a:t>target-specific features are set to 0 &amp; vice-versa </a:t>
            </a:r>
            <a:endParaRPr sz="1500"/>
          </a:p>
          <a:p>
            <a:pPr indent="0" lvl="0" marL="0" rtl="0" algn="l">
              <a:spcBef>
                <a:spcPts val="1600"/>
              </a:spcBef>
              <a:spcAft>
                <a:spcPts val="0"/>
              </a:spcAft>
              <a:buNone/>
            </a:pPr>
            <a:r>
              <a:t/>
            </a:r>
            <a:endParaRPr sz="300"/>
          </a:p>
          <a:p>
            <a:pPr indent="-323850" lvl="1" marL="914400" rtl="0" algn="l">
              <a:spcBef>
                <a:spcPts val="1600"/>
              </a:spcBef>
              <a:spcAft>
                <a:spcPts val="0"/>
              </a:spcAft>
              <a:buSzPts val="1500"/>
              <a:buChar char="○"/>
            </a:pPr>
            <a:r>
              <a:rPr lang="en" sz="1500"/>
              <a:t>Then, the final classifier is trained on transformed labeled instances</a:t>
            </a:r>
            <a:endParaRPr sz="1500"/>
          </a:p>
          <a:p>
            <a:pPr indent="-323850" lvl="0" marL="457200" rtl="0" algn="l">
              <a:spcBef>
                <a:spcPts val="0"/>
              </a:spcBef>
              <a:spcAft>
                <a:spcPts val="0"/>
              </a:spcAft>
              <a:buSzPts val="1500"/>
              <a:buChar char="●"/>
            </a:pPr>
            <a:r>
              <a:rPr b="1" lang="en" sz="1500"/>
              <a:t>Feature Stacking</a:t>
            </a:r>
            <a:endParaRPr sz="1500"/>
          </a:p>
          <a:p>
            <a:pPr indent="-323850" lvl="1" marL="914400" rtl="0" algn="l">
              <a:spcBef>
                <a:spcPts val="0"/>
              </a:spcBef>
              <a:spcAft>
                <a:spcPts val="0"/>
              </a:spcAft>
              <a:buSzPts val="1500"/>
              <a:buChar char="○"/>
            </a:pPr>
            <a:r>
              <a:rPr lang="en" sz="1500"/>
              <a:t>Problem with FAM: Padding 0 vectors and directly replicating features is less effective when source and target domains have different feature representations </a:t>
            </a:r>
            <a:endParaRPr sz="1500"/>
          </a:p>
          <a:p>
            <a:pPr indent="-323850" lvl="1" marL="914400" rtl="0" algn="l">
              <a:spcBef>
                <a:spcPts val="0"/>
              </a:spcBef>
              <a:spcAft>
                <a:spcPts val="0"/>
              </a:spcAft>
              <a:buSzPts val="1500"/>
              <a:buChar char="○"/>
            </a:pPr>
            <a:r>
              <a:rPr lang="en" sz="1500"/>
              <a:t>Heterogeneous</a:t>
            </a:r>
            <a:r>
              <a:rPr lang="en" sz="1500"/>
              <a:t> Feature Augmentation (HFA) maps original features into a common features space and then performs a feature stacking operation</a:t>
            </a:r>
            <a:endParaRPr sz="1500"/>
          </a:p>
          <a:p>
            <a:pPr indent="0" lvl="0" marL="0" rtl="0" algn="l">
              <a:spcBef>
                <a:spcPts val="1600"/>
              </a:spcBef>
              <a:spcAft>
                <a:spcPts val="0"/>
              </a:spcAft>
              <a:buNone/>
            </a:pPr>
            <a:r>
              <a:t/>
            </a:r>
            <a:endParaRPr sz="1500"/>
          </a:p>
          <a:p>
            <a:pPr indent="0" lvl="0" marL="0" rtl="0" algn="l">
              <a:spcBef>
                <a:spcPts val="1600"/>
              </a:spcBef>
              <a:spcAft>
                <a:spcPts val="0"/>
              </a:spcAft>
              <a:buNone/>
            </a:pPr>
            <a:r>
              <a:t/>
            </a:r>
            <a:endParaRPr sz="1500"/>
          </a:p>
          <a:p>
            <a:pPr indent="0" lvl="0" marL="0" rtl="0" algn="l">
              <a:spcBef>
                <a:spcPts val="1600"/>
              </a:spcBef>
              <a:spcAft>
                <a:spcPts val="1600"/>
              </a:spcAft>
              <a:buNone/>
            </a:pPr>
            <a:r>
              <a:t/>
            </a:r>
            <a:endParaRPr sz="1500"/>
          </a:p>
        </p:txBody>
      </p:sp>
      <p:sp>
        <p:nvSpPr>
          <p:cNvPr id="219" name="Google Shape;219;p31"/>
          <p:cNvSpPr txBox="1"/>
          <p:nvPr>
            <p:ph type="title"/>
          </p:nvPr>
        </p:nvSpPr>
        <p:spPr>
          <a:xfrm>
            <a:off x="729450" y="5584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Based Interpretation</a:t>
            </a:r>
            <a:endParaRPr/>
          </a:p>
        </p:txBody>
      </p:sp>
      <p:pic>
        <p:nvPicPr>
          <p:cNvPr descr="Text&#10;&#10;Description automatically generated" id="220" name="Google Shape;220;p31"/>
          <p:cNvPicPr preferRelativeResize="0"/>
          <p:nvPr/>
        </p:nvPicPr>
        <p:blipFill>
          <a:blip r:embed="rId3">
            <a:alphaModFix/>
          </a:blip>
          <a:stretch>
            <a:fillRect/>
          </a:stretch>
        </p:blipFill>
        <p:spPr>
          <a:xfrm>
            <a:off x="2687850" y="2729925"/>
            <a:ext cx="3771900" cy="476977"/>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pic>
        <p:nvPicPr>
          <p:cNvPr descr="Qr code&#10;&#10;Description automatically generated" id="92" name="Google Shape;92;p14"/>
          <p:cNvPicPr preferRelativeResize="0"/>
          <p:nvPr/>
        </p:nvPicPr>
        <p:blipFill>
          <a:blip r:embed="rId3">
            <a:alphaModFix/>
          </a:blip>
          <a:stretch>
            <a:fillRect/>
          </a:stretch>
        </p:blipFill>
        <p:spPr>
          <a:xfrm>
            <a:off x="6610025" y="781375"/>
            <a:ext cx="2373509" cy="1013850"/>
          </a:xfrm>
          <a:prstGeom prst="rect">
            <a:avLst/>
          </a:prstGeom>
          <a:noFill/>
          <a:ln>
            <a:noFill/>
          </a:ln>
        </p:spPr>
      </p:pic>
      <p:sp>
        <p:nvSpPr>
          <p:cNvPr id="93" name="Google Shape;93;p1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94" name="Google Shape;94;p14"/>
          <p:cNvSpPr txBox="1"/>
          <p:nvPr>
            <p:ph idx="1" type="body"/>
          </p:nvPr>
        </p:nvSpPr>
        <p:spPr>
          <a:xfrm>
            <a:off x="729450" y="2054250"/>
            <a:ext cx="7688700" cy="22611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L</a:t>
            </a:r>
            <a:r>
              <a:rPr lang="en" sz="1500"/>
              <a:t>earning to transfer is the result of the </a:t>
            </a:r>
            <a:r>
              <a:rPr b="1" lang="en" sz="1500"/>
              <a:t>generalization of experience</a:t>
            </a:r>
            <a:endParaRPr sz="1500"/>
          </a:p>
          <a:p>
            <a:pPr indent="-323850" lvl="1" marL="914400" rtl="0" algn="l">
              <a:spcBef>
                <a:spcPts val="0"/>
              </a:spcBef>
              <a:spcAft>
                <a:spcPts val="0"/>
              </a:spcAft>
              <a:buSzPts val="1500"/>
              <a:buChar char="○"/>
            </a:pPr>
            <a:r>
              <a:rPr lang="en" sz="1500"/>
              <a:t>There needs to be a </a:t>
            </a:r>
            <a:r>
              <a:rPr b="1" lang="en" sz="1500"/>
              <a:t>connection </a:t>
            </a:r>
            <a:r>
              <a:rPr lang="en" sz="1500"/>
              <a:t>between two learning activities</a:t>
            </a:r>
            <a:endParaRPr sz="1500"/>
          </a:p>
          <a:p>
            <a:pPr indent="-323850" lvl="0" marL="457200" rtl="0" algn="l">
              <a:spcBef>
                <a:spcPts val="0"/>
              </a:spcBef>
              <a:spcAft>
                <a:spcPts val="0"/>
              </a:spcAft>
              <a:buSzPts val="1500"/>
              <a:buChar char="●"/>
            </a:pPr>
            <a:r>
              <a:rPr b="1" lang="en" sz="1500"/>
              <a:t>Negative Transfer</a:t>
            </a:r>
            <a:r>
              <a:rPr lang="en" sz="1500"/>
              <a:t>: </a:t>
            </a:r>
            <a:endParaRPr sz="1500"/>
          </a:p>
          <a:p>
            <a:pPr indent="-323850" lvl="1" marL="914400" rtl="0" algn="l">
              <a:spcBef>
                <a:spcPts val="0"/>
              </a:spcBef>
              <a:spcAft>
                <a:spcPts val="0"/>
              </a:spcAft>
              <a:buSzPts val="1500"/>
              <a:buChar char="○"/>
            </a:pPr>
            <a:r>
              <a:rPr lang="en" sz="1500"/>
              <a:t>no positive impact on new task</a:t>
            </a:r>
            <a:endParaRPr sz="1500"/>
          </a:p>
          <a:p>
            <a:pPr indent="-323850" lvl="1" marL="914400" rtl="0" algn="l">
              <a:spcBef>
                <a:spcPts val="0"/>
              </a:spcBef>
              <a:spcAft>
                <a:spcPts val="0"/>
              </a:spcAft>
              <a:buSzPts val="1500"/>
              <a:buChar char="○"/>
            </a:pPr>
            <a:r>
              <a:rPr lang="en" sz="1500"/>
              <a:t>no relevance between source vs. target domains and the learner’s capacity to find transferable knowledge across domains</a:t>
            </a:r>
            <a:endParaRPr sz="1500"/>
          </a:p>
          <a:p>
            <a:pPr indent="-323850" lvl="1" marL="914400" rtl="0" algn="l">
              <a:spcBef>
                <a:spcPts val="0"/>
              </a:spcBef>
              <a:spcAft>
                <a:spcPts val="0"/>
              </a:spcAft>
              <a:buSzPts val="1500"/>
              <a:buChar char="○"/>
            </a:pPr>
            <a:r>
              <a:rPr lang="en" sz="1500"/>
              <a:t>target learner is negatively affected by the transferred knowledge</a:t>
            </a:r>
            <a:endParaRPr sz="1500"/>
          </a:p>
          <a:p>
            <a:pPr indent="-323850" lvl="1" marL="914400" rtl="0" algn="l">
              <a:spcBef>
                <a:spcPts val="0"/>
              </a:spcBef>
              <a:spcAft>
                <a:spcPts val="0"/>
              </a:spcAft>
              <a:buSzPts val="1500"/>
              <a:buChar char="○"/>
            </a:pPr>
            <a:r>
              <a:rPr lang="en" sz="1500"/>
              <a:t>Example: learning to bike vs play piano, leaning Spanish and French</a:t>
            </a:r>
            <a:endParaRPr sz="1500"/>
          </a:p>
          <a:p>
            <a:pPr indent="0" lvl="0" marL="0" rtl="0" algn="l">
              <a:spcBef>
                <a:spcPts val="1600"/>
              </a:spcBef>
              <a:spcAft>
                <a:spcPts val="1600"/>
              </a:spcAft>
              <a:buNone/>
            </a:pPr>
            <a:r>
              <a:t/>
            </a:r>
            <a:endParaRPr sz="15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Feature Reduction (with Feature Mapping)</a:t>
            </a:r>
            <a:endParaRPr sz="2000"/>
          </a:p>
        </p:txBody>
      </p:sp>
      <p:sp>
        <p:nvSpPr>
          <p:cNvPr id="226" name="Google Shape;226;p32"/>
          <p:cNvSpPr txBox="1"/>
          <p:nvPr>
            <p:ph idx="1" type="body"/>
          </p:nvPr>
        </p:nvSpPr>
        <p:spPr>
          <a:xfrm>
            <a:off x="729450" y="2135125"/>
            <a:ext cx="7920900" cy="22611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Traditional ML (PCA, kernel PCA, etc. ) focus on data variance, not distribution variances</a:t>
            </a:r>
            <a:endParaRPr sz="1500"/>
          </a:p>
          <a:p>
            <a:pPr indent="-323850" lvl="0" marL="457200" rtl="0" algn="l">
              <a:spcBef>
                <a:spcPts val="0"/>
              </a:spcBef>
              <a:spcAft>
                <a:spcPts val="0"/>
              </a:spcAft>
              <a:buSzPts val="1500"/>
              <a:buChar char="●"/>
            </a:pPr>
            <a:r>
              <a:rPr b="1" lang="en" sz="1500"/>
              <a:t>Objective</a:t>
            </a:r>
            <a:r>
              <a:rPr lang="en" sz="1500"/>
              <a:t>: find mapping for feature extraction when there is little difference in conditional distribution</a:t>
            </a:r>
            <a:endParaRPr sz="1500"/>
          </a:p>
          <a:p>
            <a:pPr indent="0" lvl="0" marL="457200" rtl="0" algn="l">
              <a:spcBef>
                <a:spcPts val="1600"/>
              </a:spcBef>
              <a:spcAft>
                <a:spcPts val="0"/>
              </a:spcAft>
              <a:buNone/>
            </a:pPr>
            <a:r>
              <a:t/>
            </a:r>
            <a:endParaRPr sz="1500"/>
          </a:p>
          <a:p>
            <a:pPr indent="-323850" lvl="0" marL="457200" rtl="0" algn="l">
              <a:spcBef>
                <a:spcPts val="1600"/>
              </a:spcBef>
              <a:spcAft>
                <a:spcPts val="0"/>
              </a:spcAft>
              <a:buSzPts val="1500"/>
              <a:buChar char="●"/>
            </a:pPr>
            <a:r>
              <a:rPr lang="en" sz="1500"/>
              <a:t>Find Φ(·) that minimizes the numerator (distance) &amp; maximizes denominator (variance)</a:t>
            </a:r>
            <a:endParaRPr sz="1500"/>
          </a:p>
          <a:p>
            <a:pPr indent="-323850" lvl="0" marL="457200" rtl="0" algn="l">
              <a:spcBef>
                <a:spcPts val="0"/>
              </a:spcBef>
              <a:spcAft>
                <a:spcPts val="0"/>
              </a:spcAft>
              <a:buSzPts val="1500"/>
              <a:buChar char="●"/>
            </a:pPr>
            <a:r>
              <a:rPr lang="en" sz="1500"/>
              <a:t>How?</a:t>
            </a:r>
            <a:endParaRPr sz="1500"/>
          </a:p>
          <a:p>
            <a:pPr indent="-323850" lvl="1" marL="914400" rtl="0" algn="l">
              <a:spcBef>
                <a:spcPts val="0"/>
              </a:spcBef>
              <a:spcAft>
                <a:spcPts val="0"/>
              </a:spcAft>
              <a:buSzPts val="1500"/>
              <a:buChar char="○"/>
            </a:pPr>
            <a:r>
              <a:rPr lang="en" sz="1500"/>
              <a:t>F</a:t>
            </a:r>
            <a:r>
              <a:rPr lang="en" sz="1500"/>
              <a:t>irst optimize the objective of the numerator and then denominator</a:t>
            </a:r>
            <a:endParaRPr sz="1500"/>
          </a:p>
          <a:p>
            <a:pPr indent="0" lvl="0" marL="0" rtl="0" algn="l">
              <a:spcBef>
                <a:spcPts val="1600"/>
              </a:spcBef>
              <a:spcAft>
                <a:spcPts val="0"/>
              </a:spcAft>
              <a:buNone/>
            </a:pPr>
            <a:r>
              <a:t/>
            </a:r>
            <a:endParaRPr sz="1500"/>
          </a:p>
          <a:p>
            <a:pPr indent="0" lvl="0" marL="0" rtl="0" algn="l">
              <a:spcBef>
                <a:spcPts val="1600"/>
              </a:spcBef>
              <a:spcAft>
                <a:spcPts val="1600"/>
              </a:spcAft>
              <a:buNone/>
            </a:pPr>
            <a:r>
              <a:t/>
            </a:r>
            <a:endParaRPr sz="1500"/>
          </a:p>
        </p:txBody>
      </p:sp>
      <p:sp>
        <p:nvSpPr>
          <p:cNvPr id="227" name="Google Shape;227;p32"/>
          <p:cNvSpPr txBox="1"/>
          <p:nvPr>
            <p:ph type="title"/>
          </p:nvPr>
        </p:nvSpPr>
        <p:spPr>
          <a:xfrm>
            <a:off x="729450" y="5584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Based Interpretation</a:t>
            </a:r>
            <a:endParaRPr/>
          </a:p>
        </p:txBody>
      </p:sp>
      <p:pic>
        <p:nvPicPr>
          <p:cNvPr descr="Text, letter&#10;&#10;Description automatically generated" id="228" name="Google Shape;228;p32"/>
          <p:cNvPicPr preferRelativeResize="0"/>
          <p:nvPr/>
        </p:nvPicPr>
        <p:blipFill rotWithShape="1">
          <a:blip r:embed="rId3">
            <a:alphaModFix/>
          </a:blip>
          <a:srcRect b="80681" l="0" r="0" t="0"/>
          <a:stretch/>
        </p:blipFill>
        <p:spPr>
          <a:xfrm>
            <a:off x="2048650" y="3111250"/>
            <a:ext cx="5282501" cy="4188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Feature Reduction (with Feature Mapping)</a:t>
            </a:r>
            <a:endParaRPr sz="2000"/>
          </a:p>
        </p:txBody>
      </p:sp>
      <p:sp>
        <p:nvSpPr>
          <p:cNvPr id="234" name="Google Shape;234;p33"/>
          <p:cNvSpPr txBox="1"/>
          <p:nvPr>
            <p:ph idx="1" type="body"/>
          </p:nvPr>
        </p:nvSpPr>
        <p:spPr>
          <a:xfrm>
            <a:off x="729450" y="1853850"/>
            <a:ext cx="7920900" cy="328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Goal: </a:t>
            </a:r>
            <a:r>
              <a:rPr lang="en" sz="1500"/>
              <a:t>Find Φ(·) that minimizes the numerator (distance) &amp; maximizes denominator (variance). Three main pathways to deal with problem: </a:t>
            </a:r>
            <a:endParaRPr sz="1500"/>
          </a:p>
          <a:p>
            <a:pPr indent="-323850" lvl="0" marL="457200" rtl="0" algn="l">
              <a:spcBef>
                <a:spcPts val="1600"/>
              </a:spcBef>
              <a:spcAft>
                <a:spcPts val="0"/>
              </a:spcAft>
              <a:buSzPts val="1500"/>
              <a:buChar char="●"/>
            </a:pPr>
            <a:r>
              <a:rPr lang="en" sz="1500"/>
              <a:t>Mapping Learning + Feature Extraction </a:t>
            </a:r>
            <a:endParaRPr sz="1500"/>
          </a:p>
          <a:p>
            <a:pPr indent="-323850" lvl="1" marL="914400" rtl="0" algn="l">
              <a:spcBef>
                <a:spcPts val="0"/>
              </a:spcBef>
              <a:spcAft>
                <a:spcPts val="0"/>
              </a:spcAft>
              <a:buSzPts val="1500"/>
              <a:buChar char="○"/>
            </a:pPr>
            <a:r>
              <a:rPr lang="en" sz="1500"/>
              <a:t>Find high-dimensional feature space by solving kernel matrix or a learning transformation matrix. Then, use PCA to form low-dimensional representation </a:t>
            </a:r>
            <a:endParaRPr sz="1500"/>
          </a:p>
          <a:p>
            <a:pPr indent="-323850" lvl="0" marL="457200" rtl="0" algn="l">
              <a:spcBef>
                <a:spcPts val="0"/>
              </a:spcBef>
              <a:spcAft>
                <a:spcPts val="0"/>
              </a:spcAft>
              <a:buSzPts val="1500"/>
              <a:buChar char="●"/>
            </a:pPr>
            <a:r>
              <a:rPr lang="en" sz="1500"/>
              <a:t>Mapping Construction + Mapping Learning </a:t>
            </a:r>
            <a:endParaRPr sz="1500"/>
          </a:p>
          <a:p>
            <a:pPr indent="-323850" lvl="1" marL="914400" rtl="0" algn="l">
              <a:spcBef>
                <a:spcPts val="0"/>
              </a:spcBef>
              <a:spcAft>
                <a:spcPts val="0"/>
              </a:spcAft>
              <a:buSzPts val="1500"/>
              <a:buChar char="○"/>
            </a:pPr>
            <a:r>
              <a:rPr lang="en" sz="1500"/>
              <a:t>Find high-dimensional feature space by solving kernel matrix learning problem</a:t>
            </a:r>
            <a:endParaRPr sz="1500"/>
          </a:p>
          <a:p>
            <a:pPr indent="-323850" lvl="1" marL="914400" rtl="0" algn="l">
              <a:spcBef>
                <a:spcPts val="0"/>
              </a:spcBef>
              <a:spcAft>
                <a:spcPts val="0"/>
              </a:spcAft>
              <a:buSzPts val="1500"/>
              <a:buChar char="○"/>
            </a:pPr>
            <a:r>
              <a:rPr lang="en" sz="1500"/>
              <a:t>Then learn transformation matrix to form low-dimensional representation </a:t>
            </a:r>
            <a:endParaRPr sz="1500"/>
          </a:p>
          <a:p>
            <a:pPr indent="-323850" lvl="0" marL="457200" rtl="0" algn="l">
              <a:spcBef>
                <a:spcPts val="0"/>
              </a:spcBef>
              <a:spcAft>
                <a:spcPts val="0"/>
              </a:spcAft>
              <a:buSzPts val="1500"/>
              <a:buChar char="●"/>
            </a:pPr>
            <a:r>
              <a:rPr lang="en" sz="1500"/>
              <a:t>Direct Low-dimensional Mapping Learning </a:t>
            </a:r>
            <a:endParaRPr sz="1500"/>
          </a:p>
          <a:p>
            <a:pPr indent="-323850" lvl="1" marL="914400" rtl="0" algn="l">
              <a:spcBef>
                <a:spcPts val="0"/>
              </a:spcBef>
              <a:spcAft>
                <a:spcPts val="0"/>
              </a:spcAft>
              <a:buSzPts val="1500"/>
              <a:buChar char="○"/>
            </a:pPr>
            <a:r>
              <a:rPr lang="en" sz="1500"/>
              <a:t>solvable in certain conditions – e.g. when mapping is restricted to linear. </a:t>
            </a:r>
            <a:endParaRPr sz="1500"/>
          </a:p>
        </p:txBody>
      </p:sp>
      <p:sp>
        <p:nvSpPr>
          <p:cNvPr id="235" name="Google Shape;235;p33"/>
          <p:cNvSpPr txBox="1"/>
          <p:nvPr>
            <p:ph type="title"/>
          </p:nvPr>
        </p:nvSpPr>
        <p:spPr>
          <a:xfrm>
            <a:off x="729450" y="5584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Based Interpretation</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Feature Reduction (with Feature Mapping)</a:t>
            </a:r>
            <a:endParaRPr sz="2000"/>
          </a:p>
        </p:txBody>
      </p:sp>
      <p:sp>
        <p:nvSpPr>
          <p:cNvPr id="241" name="Google Shape;241;p34"/>
          <p:cNvSpPr txBox="1"/>
          <p:nvPr>
            <p:ph idx="1" type="body"/>
          </p:nvPr>
        </p:nvSpPr>
        <p:spPr>
          <a:xfrm>
            <a:off x="729450" y="1961000"/>
            <a:ext cx="7920900" cy="274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Other approach</a:t>
            </a:r>
            <a:endParaRPr sz="1500"/>
          </a:p>
          <a:p>
            <a:pPr indent="-323850" lvl="0" marL="457200" rtl="0" algn="l">
              <a:spcBef>
                <a:spcPts val="1600"/>
              </a:spcBef>
              <a:spcAft>
                <a:spcPts val="0"/>
              </a:spcAft>
              <a:buSzPts val="1500"/>
              <a:buChar char="●"/>
            </a:pPr>
            <a:r>
              <a:rPr lang="en" sz="1500"/>
              <a:t>Match the conditional distribution and preserve the structures of the data</a:t>
            </a:r>
            <a:endParaRPr sz="1500"/>
          </a:p>
          <a:p>
            <a:pPr indent="-323850" lvl="0" marL="457200" rtl="0" algn="l">
              <a:spcBef>
                <a:spcPts val="0"/>
              </a:spcBef>
              <a:spcAft>
                <a:spcPts val="0"/>
              </a:spcAft>
              <a:buSzPts val="1500"/>
              <a:buChar char="●"/>
            </a:pPr>
            <a:r>
              <a:rPr lang="en" sz="1500"/>
              <a:t>Modified objective function (with additional terms and constraints):</a:t>
            </a:r>
            <a:endParaRPr sz="1500"/>
          </a:p>
          <a:p>
            <a:pPr indent="0" lvl="0" marL="0" rtl="0" algn="l">
              <a:spcBef>
                <a:spcPts val="1600"/>
              </a:spcBef>
              <a:spcAft>
                <a:spcPts val="0"/>
              </a:spcAft>
              <a:buNone/>
            </a:pPr>
            <a:r>
              <a:t/>
            </a:r>
            <a:endParaRPr sz="1500"/>
          </a:p>
          <a:p>
            <a:pPr indent="-323850" lvl="0" marL="457200" rtl="0" algn="l">
              <a:spcBef>
                <a:spcPts val="1600"/>
              </a:spcBef>
              <a:spcAft>
                <a:spcPts val="0"/>
              </a:spcAft>
              <a:buSzPts val="1500"/>
              <a:buChar char="●"/>
            </a:pPr>
            <a:r>
              <a:rPr lang="en" sz="1500"/>
              <a:t>Mapping techniques:</a:t>
            </a:r>
            <a:endParaRPr sz="1500"/>
          </a:p>
          <a:p>
            <a:pPr indent="-323850" lvl="1" marL="914400" rtl="0" algn="l">
              <a:spcBef>
                <a:spcPts val="0"/>
              </a:spcBef>
              <a:spcAft>
                <a:spcPts val="0"/>
              </a:spcAft>
              <a:buSzPts val="1500"/>
              <a:buChar char="○"/>
            </a:pPr>
            <a:r>
              <a:rPr lang="en" sz="1500"/>
              <a:t>Maximum Mean Discrepancy Embedding (MMDE) </a:t>
            </a:r>
            <a:endParaRPr sz="1500"/>
          </a:p>
          <a:p>
            <a:pPr indent="-323850" lvl="1" marL="914400" rtl="0" algn="l">
              <a:spcBef>
                <a:spcPts val="0"/>
              </a:spcBef>
              <a:spcAft>
                <a:spcPts val="0"/>
              </a:spcAft>
              <a:buSzPts val="1500"/>
              <a:buChar char="○"/>
            </a:pPr>
            <a:r>
              <a:rPr lang="en" sz="1500"/>
              <a:t>Transfer Component Analysis (TCA) </a:t>
            </a:r>
            <a:endParaRPr sz="1500"/>
          </a:p>
          <a:p>
            <a:pPr indent="-323850" lvl="1" marL="914400" rtl="0" algn="l">
              <a:spcBef>
                <a:spcPts val="0"/>
              </a:spcBef>
              <a:spcAft>
                <a:spcPts val="0"/>
              </a:spcAft>
              <a:buSzPts val="1500"/>
              <a:buChar char="○"/>
            </a:pPr>
            <a:r>
              <a:rPr lang="en" sz="1500"/>
              <a:t>etc.</a:t>
            </a:r>
            <a:endParaRPr sz="1500"/>
          </a:p>
        </p:txBody>
      </p:sp>
      <p:sp>
        <p:nvSpPr>
          <p:cNvPr id="242" name="Google Shape;242;p34"/>
          <p:cNvSpPr txBox="1"/>
          <p:nvPr>
            <p:ph type="title"/>
          </p:nvPr>
        </p:nvSpPr>
        <p:spPr>
          <a:xfrm>
            <a:off x="729450" y="5584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Based Interpretation</a:t>
            </a:r>
            <a:endParaRPr/>
          </a:p>
        </p:txBody>
      </p:sp>
      <p:pic>
        <p:nvPicPr>
          <p:cNvPr id="243" name="Google Shape;243;p34"/>
          <p:cNvPicPr preferRelativeResize="0"/>
          <p:nvPr/>
        </p:nvPicPr>
        <p:blipFill>
          <a:blip r:embed="rId3">
            <a:alphaModFix/>
          </a:blip>
          <a:stretch>
            <a:fillRect/>
          </a:stretch>
        </p:blipFill>
        <p:spPr>
          <a:xfrm>
            <a:off x="2953375" y="3052625"/>
            <a:ext cx="3237251" cy="7690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Feature Reduction (with Feature Clustering)</a:t>
            </a:r>
            <a:endParaRPr sz="2000"/>
          </a:p>
        </p:txBody>
      </p:sp>
      <p:sp>
        <p:nvSpPr>
          <p:cNvPr id="249" name="Google Shape;249;p35"/>
          <p:cNvSpPr txBox="1"/>
          <p:nvPr>
            <p:ph idx="1" type="body"/>
          </p:nvPr>
        </p:nvSpPr>
        <p:spPr>
          <a:xfrm>
            <a:off x="729450" y="1794875"/>
            <a:ext cx="7920900" cy="290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Reduce the feature by finding more abstract representations of original features</a:t>
            </a:r>
            <a:endParaRPr sz="1500"/>
          </a:p>
          <a:p>
            <a:pPr indent="0" lvl="0" marL="0" rtl="0" algn="l">
              <a:spcBef>
                <a:spcPts val="1000"/>
              </a:spcBef>
              <a:spcAft>
                <a:spcPts val="0"/>
              </a:spcAft>
              <a:buNone/>
            </a:pPr>
            <a:r>
              <a:rPr b="1" lang="en" sz="1500"/>
              <a:t>Co-Clustering Based Classification (CoCC)</a:t>
            </a:r>
            <a:endParaRPr b="1" sz="1500"/>
          </a:p>
          <a:p>
            <a:pPr indent="-323850" lvl="0" marL="457200" rtl="0" algn="l">
              <a:spcBef>
                <a:spcPts val="0"/>
              </a:spcBef>
              <a:spcAft>
                <a:spcPts val="0"/>
              </a:spcAft>
              <a:buSzPts val="1500"/>
              <a:buChar char="●"/>
            </a:pPr>
            <a:r>
              <a:rPr lang="en" sz="1500"/>
              <a:t>Source and target document-to-word matrix is co-clustered</a:t>
            </a:r>
            <a:endParaRPr sz="1500"/>
          </a:p>
          <a:p>
            <a:pPr indent="-323850" lvl="0" marL="457200" rtl="0" algn="l">
              <a:spcBef>
                <a:spcPts val="0"/>
              </a:spcBef>
              <a:spcAft>
                <a:spcPts val="0"/>
              </a:spcAft>
              <a:buSzPts val="1500"/>
              <a:buChar char="●"/>
            </a:pPr>
            <a:r>
              <a:rPr lang="en" sz="1500"/>
              <a:t>Minimize the joint loss in mutual-information with 2-steps single iteration:</a:t>
            </a:r>
            <a:endParaRPr sz="1500"/>
          </a:p>
          <a:p>
            <a:pPr indent="-317500" lvl="1" marL="914400" rtl="0" algn="l">
              <a:spcBef>
                <a:spcPts val="0"/>
              </a:spcBef>
              <a:spcAft>
                <a:spcPts val="0"/>
              </a:spcAft>
              <a:buSzPts val="1400"/>
              <a:buChar char="○"/>
            </a:pPr>
            <a:r>
              <a:rPr lang="en" sz="1400"/>
              <a:t>Document Clustering – reorder document-to-word matrix for target document </a:t>
            </a:r>
            <a:endParaRPr sz="1400"/>
          </a:p>
          <a:p>
            <a:pPr indent="-317500" lvl="1" marL="914400" rtl="0" algn="l">
              <a:spcBef>
                <a:spcPts val="0"/>
              </a:spcBef>
              <a:spcAft>
                <a:spcPts val="0"/>
              </a:spcAft>
              <a:buSzPts val="1400"/>
              <a:buChar char="○"/>
            </a:pPr>
            <a:r>
              <a:rPr lang="en" sz="1400"/>
              <a:t>Word Clustering – adjust word clusters to minimize joint mutual-information loss </a:t>
            </a:r>
            <a:endParaRPr sz="1400"/>
          </a:p>
          <a:p>
            <a:pPr indent="0" lvl="0" marL="914400" rtl="0" algn="l">
              <a:spcBef>
                <a:spcPts val="1600"/>
              </a:spcBef>
              <a:spcAft>
                <a:spcPts val="1600"/>
              </a:spcAft>
              <a:buNone/>
            </a:pPr>
            <a:r>
              <a:t/>
            </a:r>
            <a:endParaRPr sz="1500"/>
          </a:p>
        </p:txBody>
      </p:sp>
      <p:sp>
        <p:nvSpPr>
          <p:cNvPr id="250" name="Google Shape;250;p35"/>
          <p:cNvSpPr txBox="1"/>
          <p:nvPr>
            <p:ph type="title"/>
          </p:nvPr>
        </p:nvSpPr>
        <p:spPr>
          <a:xfrm>
            <a:off x="729450" y="5584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Based Interpretation</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Feature Reduction (with Feature Clustering)</a:t>
            </a:r>
            <a:endParaRPr sz="2000"/>
          </a:p>
        </p:txBody>
      </p:sp>
      <p:sp>
        <p:nvSpPr>
          <p:cNvPr id="256" name="Google Shape;256;p36"/>
          <p:cNvSpPr txBox="1"/>
          <p:nvPr>
            <p:ph idx="1" type="body"/>
          </p:nvPr>
        </p:nvSpPr>
        <p:spPr>
          <a:xfrm>
            <a:off x="729450" y="1794875"/>
            <a:ext cx="7920900" cy="290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Reduce the feature by finding more abstract representations of original features</a:t>
            </a:r>
            <a:endParaRPr sz="1500"/>
          </a:p>
          <a:p>
            <a:pPr indent="0" lvl="0" marL="0" rtl="0" algn="l">
              <a:spcBef>
                <a:spcPts val="1000"/>
              </a:spcBef>
              <a:spcAft>
                <a:spcPts val="0"/>
              </a:spcAft>
              <a:buNone/>
            </a:pPr>
            <a:r>
              <a:rPr b="1" lang="en" sz="1500"/>
              <a:t>Self-Taught Cluster (STC) - </a:t>
            </a:r>
            <a:r>
              <a:rPr lang="en" sz="1500"/>
              <a:t>unsupervised</a:t>
            </a:r>
            <a:endParaRPr sz="1500"/>
          </a:p>
          <a:p>
            <a:pPr indent="-323850" lvl="0" marL="457200" rtl="0" algn="l">
              <a:spcBef>
                <a:spcPts val="0"/>
              </a:spcBef>
              <a:spcAft>
                <a:spcPts val="0"/>
              </a:spcAft>
              <a:buSzPts val="1500"/>
              <a:buChar char="●"/>
            </a:pPr>
            <a:r>
              <a:rPr lang="en" sz="1500"/>
              <a:t>Does not need label information but the domains should share the same feature clusters in their common feature space</a:t>
            </a:r>
            <a:endParaRPr sz="1500"/>
          </a:p>
          <a:p>
            <a:pPr indent="-323850" lvl="0" marL="457200" rtl="0" algn="l">
              <a:spcBef>
                <a:spcPts val="0"/>
              </a:spcBef>
              <a:spcAft>
                <a:spcPts val="0"/>
              </a:spcAft>
              <a:buSzPts val="1500"/>
              <a:buChar char="●"/>
            </a:pPr>
            <a:r>
              <a:rPr lang="en" sz="1500"/>
              <a:t>Minimizes mutual-information loss with 2 steps/iteration:</a:t>
            </a:r>
            <a:endParaRPr sz="1500"/>
          </a:p>
          <a:p>
            <a:pPr indent="-323850" lvl="1" marL="914400" rtl="0" algn="l">
              <a:spcBef>
                <a:spcPts val="0"/>
              </a:spcBef>
              <a:spcAft>
                <a:spcPts val="0"/>
              </a:spcAft>
              <a:buSzPts val="1500"/>
              <a:buChar char="○"/>
            </a:pPr>
            <a:r>
              <a:rPr lang="en" sz="1500"/>
              <a:t>Instance Clustering:  clustering updated to minimize respective loss</a:t>
            </a:r>
            <a:endParaRPr sz="1500"/>
          </a:p>
          <a:p>
            <a:pPr indent="-323850" lvl="1" marL="914400" rtl="0" algn="l">
              <a:spcBef>
                <a:spcPts val="0"/>
              </a:spcBef>
              <a:spcAft>
                <a:spcPts val="0"/>
              </a:spcAft>
              <a:buSzPts val="1500"/>
              <a:buChar char="○"/>
            </a:pPr>
            <a:r>
              <a:rPr lang="en" sz="1500"/>
              <a:t>Feature Clustering: feature clusters are updated to minimize the joint loss</a:t>
            </a:r>
            <a:endParaRPr sz="1500"/>
          </a:p>
        </p:txBody>
      </p:sp>
      <p:sp>
        <p:nvSpPr>
          <p:cNvPr id="257" name="Google Shape;257;p36"/>
          <p:cNvSpPr txBox="1"/>
          <p:nvPr>
            <p:ph type="title"/>
          </p:nvPr>
        </p:nvSpPr>
        <p:spPr>
          <a:xfrm>
            <a:off x="729450" y="5584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Based Interpretation</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3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Feature Reduction (with Feature Clustering)</a:t>
            </a:r>
            <a:endParaRPr sz="2000"/>
          </a:p>
        </p:txBody>
      </p:sp>
      <p:sp>
        <p:nvSpPr>
          <p:cNvPr id="263" name="Google Shape;263;p37"/>
          <p:cNvSpPr txBox="1"/>
          <p:nvPr>
            <p:ph idx="1" type="body"/>
          </p:nvPr>
        </p:nvSpPr>
        <p:spPr>
          <a:xfrm>
            <a:off x="729450" y="1794875"/>
            <a:ext cx="8204700" cy="290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Reduce the feature by finding more abstract representations of original features</a:t>
            </a:r>
            <a:endParaRPr sz="1500"/>
          </a:p>
          <a:p>
            <a:pPr indent="0" lvl="0" marL="0" rtl="0" algn="l">
              <a:spcBef>
                <a:spcPts val="1000"/>
              </a:spcBef>
              <a:spcAft>
                <a:spcPts val="0"/>
              </a:spcAft>
              <a:buNone/>
            </a:pPr>
            <a:r>
              <a:rPr lang="en" sz="1500"/>
              <a:t>Approaches for </a:t>
            </a:r>
            <a:r>
              <a:rPr b="1" lang="en" sz="1500"/>
              <a:t>Concept-based Transfer Learning Approaches</a:t>
            </a:r>
            <a:endParaRPr sz="1500"/>
          </a:p>
          <a:p>
            <a:pPr indent="-323850" lvl="0" marL="457200" rtl="0" algn="l">
              <a:spcBef>
                <a:spcPts val="0"/>
              </a:spcBef>
              <a:spcAft>
                <a:spcPts val="0"/>
              </a:spcAft>
              <a:buSzPts val="1500"/>
              <a:buChar char="●"/>
            </a:pPr>
            <a:r>
              <a:rPr i="1" lang="en" sz="1500"/>
              <a:t>Latent Semantic Analysis (LSA)</a:t>
            </a:r>
            <a:r>
              <a:rPr lang="en" sz="1500"/>
              <a:t>: </a:t>
            </a:r>
            <a:endParaRPr sz="1500"/>
          </a:p>
          <a:p>
            <a:pPr indent="-323850" lvl="1" marL="914400" rtl="0" algn="l">
              <a:spcBef>
                <a:spcPts val="0"/>
              </a:spcBef>
              <a:spcAft>
                <a:spcPts val="0"/>
              </a:spcAft>
              <a:buSzPts val="1500"/>
              <a:buChar char="○"/>
            </a:pPr>
            <a:r>
              <a:rPr lang="en" sz="1500"/>
              <a:t>maps document-to-word matrix to latent space using SVD</a:t>
            </a:r>
            <a:endParaRPr sz="1500"/>
          </a:p>
          <a:p>
            <a:pPr indent="-323850" lvl="0" marL="457200" rtl="0" algn="l">
              <a:spcBef>
                <a:spcPts val="0"/>
              </a:spcBef>
              <a:spcAft>
                <a:spcPts val="0"/>
              </a:spcAft>
              <a:buSzPts val="1500"/>
              <a:buChar char="●"/>
            </a:pPr>
            <a:r>
              <a:rPr i="1" lang="en" sz="1500"/>
              <a:t>Probabilistic LSA (PLSA)</a:t>
            </a:r>
            <a:r>
              <a:rPr lang="en" sz="1500"/>
              <a:t>: </a:t>
            </a:r>
            <a:endParaRPr sz="1500"/>
          </a:p>
          <a:p>
            <a:pPr indent="-323850" lvl="1" marL="914400" rtl="0" algn="l">
              <a:spcBef>
                <a:spcPts val="0"/>
              </a:spcBef>
              <a:spcAft>
                <a:spcPts val="0"/>
              </a:spcAft>
              <a:buSzPts val="1500"/>
              <a:buChar char="○"/>
            </a:pPr>
            <a:r>
              <a:rPr lang="en" sz="1500"/>
              <a:t>Constructs a Bayesian network &amp; uses EM to estimate parameters</a:t>
            </a:r>
            <a:endParaRPr sz="1500"/>
          </a:p>
          <a:p>
            <a:pPr indent="-323850" lvl="1" marL="914400" rtl="0" algn="l">
              <a:spcBef>
                <a:spcPts val="0"/>
              </a:spcBef>
              <a:spcAft>
                <a:spcPts val="0"/>
              </a:spcAft>
              <a:buSzPts val="1500"/>
              <a:buChar char="○"/>
            </a:pPr>
            <a:r>
              <a:rPr lang="en" sz="1500"/>
              <a:t>Latent variable </a:t>
            </a:r>
            <a:r>
              <a:rPr b="1" lang="en" sz="1500"/>
              <a:t>z</a:t>
            </a:r>
            <a:r>
              <a:rPr lang="en" sz="1500"/>
              <a:t>, reflects the concept and associates document </a:t>
            </a:r>
            <a:r>
              <a:rPr b="1" lang="en" sz="1500"/>
              <a:t>d</a:t>
            </a:r>
            <a:r>
              <a:rPr lang="en" sz="1500"/>
              <a:t> with the word </a:t>
            </a:r>
            <a:r>
              <a:rPr b="1" lang="en" sz="1500"/>
              <a:t>w  </a:t>
            </a:r>
            <a:endParaRPr b="1" sz="1500"/>
          </a:p>
          <a:p>
            <a:pPr indent="-323850" lvl="0" marL="457200" rtl="0" algn="l">
              <a:spcBef>
                <a:spcPts val="0"/>
              </a:spcBef>
              <a:spcAft>
                <a:spcPts val="0"/>
              </a:spcAft>
              <a:buSzPts val="1500"/>
              <a:buChar char="●"/>
            </a:pPr>
            <a:r>
              <a:rPr i="1" lang="en" sz="1500"/>
              <a:t>Dual-PLSA</a:t>
            </a:r>
            <a:r>
              <a:rPr lang="en" sz="1500"/>
              <a:t>: </a:t>
            </a:r>
            <a:endParaRPr sz="1500"/>
          </a:p>
          <a:p>
            <a:pPr indent="-323850" lvl="1" marL="914400" rtl="0" algn="l">
              <a:spcBef>
                <a:spcPts val="0"/>
              </a:spcBef>
              <a:spcAft>
                <a:spcPts val="0"/>
              </a:spcAft>
              <a:buSzPts val="1500"/>
              <a:buChar char="○"/>
            </a:pPr>
            <a:r>
              <a:rPr lang="en" sz="1500"/>
              <a:t>2 latent variables </a:t>
            </a:r>
            <a:r>
              <a:rPr b="1" lang="en" sz="1500"/>
              <a:t>z</a:t>
            </a:r>
            <a:r>
              <a:rPr b="1" baseline="30000" lang="en" sz="1500"/>
              <a:t>d</a:t>
            </a:r>
            <a:r>
              <a:rPr b="1" lang="en" sz="1500"/>
              <a:t> </a:t>
            </a:r>
            <a:r>
              <a:rPr lang="en" sz="1500"/>
              <a:t>&amp; </a:t>
            </a:r>
            <a:r>
              <a:rPr b="1" lang="en" sz="1500"/>
              <a:t>z</a:t>
            </a:r>
            <a:r>
              <a:rPr b="1" baseline="30000" lang="en" sz="1500"/>
              <a:t>w</a:t>
            </a:r>
            <a:r>
              <a:rPr lang="en" sz="1500"/>
              <a:t> reflecting concepts behind documents and words </a:t>
            </a:r>
            <a:endParaRPr sz="1500"/>
          </a:p>
          <a:p>
            <a:pPr indent="0" lvl="0" marL="457200" rtl="0" algn="l">
              <a:spcBef>
                <a:spcPts val="1600"/>
              </a:spcBef>
              <a:spcAft>
                <a:spcPts val="1600"/>
              </a:spcAft>
              <a:buNone/>
            </a:pPr>
            <a:r>
              <a:t/>
            </a:r>
            <a:endParaRPr sz="1500"/>
          </a:p>
        </p:txBody>
      </p:sp>
      <p:sp>
        <p:nvSpPr>
          <p:cNvPr id="264" name="Google Shape;264;p37"/>
          <p:cNvSpPr txBox="1"/>
          <p:nvPr>
            <p:ph type="title"/>
          </p:nvPr>
        </p:nvSpPr>
        <p:spPr>
          <a:xfrm>
            <a:off x="729450" y="5584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Based Interpretation</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3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Feature Reduction (with Feature Clustering)</a:t>
            </a:r>
            <a:endParaRPr sz="2000"/>
          </a:p>
        </p:txBody>
      </p:sp>
      <p:sp>
        <p:nvSpPr>
          <p:cNvPr id="270" name="Google Shape;270;p38"/>
          <p:cNvSpPr txBox="1"/>
          <p:nvPr>
            <p:ph idx="1" type="body"/>
          </p:nvPr>
        </p:nvSpPr>
        <p:spPr>
          <a:xfrm>
            <a:off x="729450" y="1794875"/>
            <a:ext cx="8204700" cy="290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Reduce the feature by finding more abstract representations of original features</a:t>
            </a:r>
            <a:endParaRPr sz="1500"/>
          </a:p>
          <a:p>
            <a:pPr indent="0" lvl="0" marL="0" rtl="0" algn="l">
              <a:spcBef>
                <a:spcPts val="1000"/>
              </a:spcBef>
              <a:spcAft>
                <a:spcPts val="0"/>
              </a:spcAft>
              <a:buNone/>
            </a:pPr>
            <a:r>
              <a:rPr lang="en" sz="1500"/>
              <a:t>Approaches for </a:t>
            </a:r>
            <a:r>
              <a:rPr b="1" lang="en" sz="1500"/>
              <a:t>Concept-based Transfer Learning Approaches</a:t>
            </a:r>
            <a:endParaRPr sz="1500"/>
          </a:p>
          <a:p>
            <a:pPr indent="-323850" lvl="0" marL="457200" rtl="0" algn="l">
              <a:spcBef>
                <a:spcPts val="0"/>
              </a:spcBef>
              <a:spcAft>
                <a:spcPts val="0"/>
              </a:spcAft>
              <a:buSzPts val="1500"/>
              <a:buChar char="●"/>
            </a:pPr>
            <a:r>
              <a:rPr i="1" lang="en" sz="1500"/>
              <a:t>Topic-Bridged PLSA (TPSLA)</a:t>
            </a:r>
            <a:endParaRPr sz="1500"/>
          </a:p>
          <a:p>
            <a:pPr indent="-323850" lvl="1" marL="914400" rtl="0" algn="l">
              <a:spcBef>
                <a:spcPts val="0"/>
              </a:spcBef>
              <a:spcAft>
                <a:spcPts val="0"/>
              </a:spcAft>
              <a:buSzPts val="1500"/>
              <a:buChar char="○"/>
            </a:pPr>
            <a:r>
              <a:rPr lang="en" sz="1500"/>
              <a:t>assumes source and target instances share the same mixing concepts of the words </a:t>
            </a:r>
            <a:endParaRPr sz="1500"/>
          </a:p>
          <a:p>
            <a:pPr indent="-323850" lvl="0" marL="457200" rtl="0" algn="l">
              <a:spcBef>
                <a:spcPts val="0"/>
              </a:spcBef>
              <a:spcAft>
                <a:spcPts val="0"/>
              </a:spcAft>
              <a:buSzPts val="1500"/>
              <a:buChar char="●"/>
            </a:pPr>
            <a:r>
              <a:rPr i="1" lang="en" sz="1500"/>
              <a:t>Collaborative Dual-PLSA (CD-PLSA) </a:t>
            </a:r>
            <a:endParaRPr sz="1500"/>
          </a:p>
          <a:p>
            <a:pPr indent="-323850" lvl="1" marL="914400" rtl="0" algn="l">
              <a:spcBef>
                <a:spcPts val="0"/>
              </a:spcBef>
              <a:spcAft>
                <a:spcPts val="0"/>
              </a:spcAft>
              <a:buSzPts val="1500"/>
              <a:buChar char="○"/>
            </a:pPr>
            <a:r>
              <a:rPr lang="en" sz="1500"/>
              <a:t>For multi-domain text classification </a:t>
            </a:r>
            <a:endParaRPr sz="1500"/>
          </a:p>
          <a:p>
            <a:pPr indent="-323850" lvl="0" marL="457200" rtl="0" algn="l">
              <a:spcBef>
                <a:spcPts val="0"/>
              </a:spcBef>
              <a:spcAft>
                <a:spcPts val="0"/>
              </a:spcAft>
              <a:buSzPts val="1500"/>
              <a:buChar char="●"/>
            </a:pPr>
            <a:r>
              <a:rPr i="1" lang="en" sz="1500"/>
              <a:t>Homogeneous-Identical-Distinct-Concept-Model (HIDC)</a:t>
            </a:r>
            <a:r>
              <a:rPr lang="en" sz="1500"/>
              <a:t> </a:t>
            </a:r>
            <a:endParaRPr sz="1500"/>
          </a:p>
          <a:p>
            <a:pPr indent="-323850" lvl="1" marL="914400" rtl="0" algn="l">
              <a:spcBef>
                <a:spcPts val="0"/>
              </a:spcBef>
              <a:spcAft>
                <a:spcPts val="0"/>
              </a:spcAft>
              <a:buSzPts val="1500"/>
              <a:buChar char="○"/>
            </a:pPr>
            <a:r>
              <a:rPr lang="en" sz="1500"/>
              <a:t>Extension of Dual-PLSA </a:t>
            </a:r>
            <a:endParaRPr sz="1500"/>
          </a:p>
          <a:p>
            <a:pPr indent="-323850" lvl="1" marL="914400" rtl="0" algn="l">
              <a:spcBef>
                <a:spcPts val="0"/>
              </a:spcBef>
              <a:spcAft>
                <a:spcPts val="0"/>
              </a:spcAft>
              <a:buSzPts val="1500"/>
              <a:buChar char="○"/>
            </a:pPr>
            <a:r>
              <a:rPr lang="en" sz="1500"/>
              <a:t>Composed of three generative models (identical-concept, homogeneous-concept, and distinct-concept models) and used EM-algo to estimate parameters </a:t>
            </a:r>
            <a:endParaRPr sz="1500"/>
          </a:p>
        </p:txBody>
      </p:sp>
      <p:sp>
        <p:nvSpPr>
          <p:cNvPr id="271" name="Google Shape;271;p38"/>
          <p:cNvSpPr txBox="1"/>
          <p:nvPr>
            <p:ph type="title"/>
          </p:nvPr>
        </p:nvSpPr>
        <p:spPr>
          <a:xfrm>
            <a:off x="729450" y="5584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Based Interpretation</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3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Feature Reduction (with Feature Selection)</a:t>
            </a:r>
            <a:endParaRPr sz="2000"/>
          </a:p>
        </p:txBody>
      </p:sp>
      <p:sp>
        <p:nvSpPr>
          <p:cNvPr id="277" name="Google Shape;277;p39"/>
          <p:cNvSpPr txBox="1"/>
          <p:nvPr>
            <p:ph idx="1" type="body"/>
          </p:nvPr>
        </p:nvSpPr>
        <p:spPr>
          <a:xfrm>
            <a:off x="729450" y="1794875"/>
            <a:ext cx="8204700" cy="290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Reduce the feature by extracting pivot features that behave the same way in different domains. Stability of pivot features helps in serving as bridge for knowledge transfer.</a:t>
            </a:r>
            <a:endParaRPr sz="1500"/>
          </a:p>
          <a:p>
            <a:pPr indent="0" lvl="0" marL="0" rtl="0" algn="l">
              <a:spcBef>
                <a:spcPts val="1000"/>
              </a:spcBef>
              <a:spcAft>
                <a:spcPts val="0"/>
              </a:spcAft>
              <a:buNone/>
            </a:pPr>
            <a:r>
              <a:rPr b="1" lang="en" sz="1500"/>
              <a:t>Structural Correspondence Learning (SCL)</a:t>
            </a:r>
            <a:r>
              <a:rPr lang="en" sz="1500"/>
              <a:t> consists of the following steps:</a:t>
            </a:r>
            <a:endParaRPr sz="1500"/>
          </a:p>
          <a:p>
            <a:pPr indent="-323850" lvl="0" marL="457200" rtl="0" algn="l">
              <a:spcBef>
                <a:spcPts val="0"/>
              </a:spcBef>
              <a:spcAft>
                <a:spcPts val="0"/>
              </a:spcAft>
              <a:buSzPts val="1500"/>
              <a:buChar char="●"/>
            </a:pPr>
            <a:r>
              <a:rPr lang="en" sz="1500"/>
              <a:t>Feature Selection: </a:t>
            </a:r>
            <a:endParaRPr sz="1500"/>
          </a:p>
          <a:p>
            <a:pPr indent="-323850" lvl="1" marL="914400" rtl="0" algn="l">
              <a:spcBef>
                <a:spcPts val="0"/>
              </a:spcBef>
              <a:spcAft>
                <a:spcPts val="0"/>
              </a:spcAft>
              <a:buSzPts val="1500"/>
              <a:buChar char="○"/>
            </a:pPr>
            <a:r>
              <a:rPr lang="en" sz="1500"/>
              <a:t>obtain pivot features</a:t>
            </a:r>
            <a:endParaRPr sz="1500"/>
          </a:p>
          <a:p>
            <a:pPr indent="-323850" lvl="0" marL="457200" rtl="0" algn="l">
              <a:spcBef>
                <a:spcPts val="0"/>
              </a:spcBef>
              <a:spcAft>
                <a:spcPts val="0"/>
              </a:spcAft>
              <a:buSzPts val="1500"/>
              <a:buChar char="●"/>
            </a:pPr>
            <a:r>
              <a:rPr lang="en" sz="1500"/>
              <a:t>Mapping Learning: </a:t>
            </a:r>
            <a:endParaRPr sz="1500"/>
          </a:p>
          <a:p>
            <a:pPr indent="-323850" lvl="1" marL="914400" rtl="0" algn="l">
              <a:spcBef>
                <a:spcPts val="0"/>
              </a:spcBef>
              <a:spcAft>
                <a:spcPts val="0"/>
              </a:spcAft>
              <a:buSzPts val="1500"/>
              <a:buChar char="○"/>
            </a:pPr>
            <a:r>
              <a:rPr lang="en" sz="1500"/>
              <a:t>find low dimensional latent representation using Structured Learning </a:t>
            </a:r>
            <a:endParaRPr sz="1500"/>
          </a:p>
          <a:p>
            <a:pPr indent="-323850" lvl="0" marL="457200" rtl="0" algn="l">
              <a:spcBef>
                <a:spcPts val="0"/>
              </a:spcBef>
              <a:spcAft>
                <a:spcPts val="0"/>
              </a:spcAft>
              <a:buSzPts val="1500"/>
              <a:buChar char="●"/>
            </a:pPr>
            <a:r>
              <a:rPr lang="en" sz="1500"/>
              <a:t>Feature Stacking: </a:t>
            </a:r>
            <a:endParaRPr sz="1500"/>
          </a:p>
          <a:p>
            <a:pPr indent="-323850" lvl="1" marL="914400" rtl="0" algn="l">
              <a:spcBef>
                <a:spcPts val="0"/>
              </a:spcBef>
              <a:spcAft>
                <a:spcPts val="0"/>
              </a:spcAft>
              <a:buSzPts val="1500"/>
              <a:buChar char="○"/>
            </a:pPr>
            <a:r>
              <a:rPr lang="en" sz="1500"/>
              <a:t>construct new feature representation by stacking original features with latent ones</a:t>
            </a:r>
            <a:endParaRPr sz="1500"/>
          </a:p>
          <a:p>
            <a:pPr indent="0" lvl="0" marL="0" rtl="0" algn="l">
              <a:spcBef>
                <a:spcPts val="1600"/>
              </a:spcBef>
              <a:spcAft>
                <a:spcPts val="1600"/>
              </a:spcAft>
              <a:buNone/>
            </a:pPr>
            <a:r>
              <a:rPr lang="en" sz="1500"/>
              <a:t>Example: part of speech tagging problem </a:t>
            </a:r>
            <a:endParaRPr sz="1500"/>
          </a:p>
        </p:txBody>
      </p:sp>
      <p:sp>
        <p:nvSpPr>
          <p:cNvPr id="278" name="Google Shape;278;p39"/>
          <p:cNvSpPr txBox="1"/>
          <p:nvPr>
            <p:ph type="title"/>
          </p:nvPr>
        </p:nvSpPr>
        <p:spPr>
          <a:xfrm>
            <a:off x="729450" y="5584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Based Interpretation</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4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Feature Reduction (with Feature Encoding)</a:t>
            </a:r>
            <a:endParaRPr sz="2000"/>
          </a:p>
        </p:txBody>
      </p:sp>
      <p:sp>
        <p:nvSpPr>
          <p:cNvPr id="284" name="Google Shape;284;p40"/>
          <p:cNvSpPr txBox="1"/>
          <p:nvPr>
            <p:ph idx="1" type="body"/>
          </p:nvPr>
        </p:nvSpPr>
        <p:spPr>
          <a:xfrm>
            <a:off x="729450" y="1794875"/>
            <a:ext cx="8204700" cy="290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Use Autoencoder to produce more abstract representation of the input</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rPr b="1" lang="en" sz="1500"/>
              <a:t>Stacked Denoising Autoencoder (SDA):</a:t>
            </a:r>
            <a:endParaRPr b="1" sz="1500"/>
          </a:p>
          <a:p>
            <a:pPr indent="-323850" lvl="0" marL="457200" rtl="0" algn="l">
              <a:spcBef>
                <a:spcPts val="0"/>
              </a:spcBef>
              <a:spcAft>
                <a:spcPts val="0"/>
              </a:spcAft>
              <a:buSzPts val="1500"/>
              <a:buChar char="●"/>
            </a:pPr>
            <a:r>
              <a:rPr lang="en" sz="1500"/>
              <a:t>Denoising autoencoder which can enhance the robustness </a:t>
            </a:r>
            <a:endParaRPr sz="1500"/>
          </a:p>
          <a:p>
            <a:pPr indent="-323850" lvl="0" marL="457200" rtl="0" algn="l">
              <a:spcBef>
                <a:spcPts val="0"/>
              </a:spcBef>
              <a:spcAft>
                <a:spcPts val="0"/>
              </a:spcAft>
              <a:buSzPts val="1500"/>
              <a:buChar char="●"/>
            </a:pPr>
            <a:r>
              <a:rPr lang="en" sz="1500"/>
              <a:t>Contains randomly corrupting mechanism that adds noise to the input before mapping </a:t>
            </a:r>
            <a:endParaRPr sz="1500"/>
          </a:p>
          <a:p>
            <a:pPr indent="-323850" lvl="0" marL="457200" rtl="0" algn="l">
              <a:spcBef>
                <a:spcPts val="0"/>
              </a:spcBef>
              <a:spcAft>
                <a:spcPts val="0"/>
              </a:spcAft>
              <a:buSzPts val="1500"/>
              <a:buChar char="●"/>
            </a:pPr>
            <a:r>
              <a:rPr lang="en" sz="1500"/>
              <a:t>Mainly composed of the following steps:</a:t>
            </a:r>
            <a:endParaRPr sz="1500"/>
          </a:p>
          <a:p>
            <a:pPr indent="-323850" lvl="1" marL="914400" rtl="0" algn="l">
              <a:spcBef>
                <a:spcPts val="0"/>
              </a:spcBef>
              <a:spcAft>
                <a:spcPts val="0"/>
              </a:spcAft>
              <a:buSzPts val="1500"/>
              <a:buChar char="○"/>
            </a:pPr>
            <a:r>
              <a:rPr lang="en" sz="1500"/>
              <a:t>Training Autoencoder</a:t>
            </a:r>
            <a:endParaRPr sz="1500"/>
          </a:p>
          <a:p>
            <a:pPr indent="-323850" lvl="1" marL="914400" rtl="0" algn="l">
              <a:spcBef>
                <a:spcPts val="0"/>
              </a:spcBef>
              <a:spcAft>
                <a:spcPts val="0"/>
              </a:spcAft>
              <a:buSzPts val="1500"/>
              <a:buChar char="○"/>
            </a:pPr>
            <a:r>
              <a:rPr lang="en" sz="1500"/>
              <a:t>Feature Encoding &amp; Stacking</a:t>
            </a:r>
            <a:endParaRPr sz="1500"/>
          </a:p>
          <a:p>
            <a:pPr indent="-323850" lvl="1" marL="914400" rtl="0" algn="l">
              <a:spcBef>
                <a:spcPts val="0"/>
              </a:spcBef>
              <a:spcAft>
                <a:spcPts val="0"/>
              </a:spcAft>
              <a:buSzPts val="1500"/>
              <a:buChar char="○"/>
            </a:pPr>
            <a:r>
              <a:rPr lang="en" sz="1500"/>
              <a:t>Learner Training</a:t>
            </a:r>
            <a:endParaRPr sz="1500"/>
          </a:p>
          <a:p>
            <a:pPr indent="-323850" lvl="0" marL="457200" rtl="0" algn="l">
              <a:spcBef>
                <a:spcPts val="0"/>
              </a:spcBef>
              <a:spcAft>
                <a:spcPts val="0"/>
              </a:spcAft>
              <a:buSzPts val="1500"/>
              <a:buChar char="●"/>
            </a:pPr>
            <a:r>
              <a:rPr lang="en" sz="1500"/>
              <a:t>Challenges: High computational and parameter estimation costs</a:t>
            </a:r>
            <a:endParaRPr sz="1500"/>
          </a:p>
        </p:txBody>
      </p:sp>
      <p:sp>
        <p:nvSpPr>
          <p:cNvPr id="285" name="Google Shape;285;p40"/>
          <p:cNvSpPr txBox="1"/>
          <p:nvPr>
            <p:ph type="title"/>
          </p:nvPr>
        </p:nvSpPr>
        <p:spPr>
          <a:xfrm>
            <a:off x="729450" y="5584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Based Interpretation</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4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Feature Reduction (with Feature Encoding)</a:t>
            </a:r>
            <a:endParaRPr sz="2000"/>
          </a:p>
        </p:txBody>
      </p:sp>
      <p:sp>
        <p:nvSpPr>
          <p:cNvPr id="291" name="Google Shape;291;p41"/>
          <p:cNvSpPr txBox="1"/>
          <p:nvPr>
            <p:ph idx="1" type="body"/>
          </p:nvPr>
        </p:nvSpPr>
        <p:spPr>
          <a:xfrm>
            <a:off x="729450" y="1794875"/>
            <a:ext cx="8204700" cy="290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Suggested Approaches: </a:t>
            </a:r>
            <a:endParaRPr sz="1500"/>
          </a:p>
          <a:p>
            <a:pPr indent="0" lvl="0" marL="0" rtl="0" algn="l">
              <a:spcBef>
                <a:spcPts val="0"/>
              </a:spcBef>
              <a:spcAft>
                <a:spcPts val="0"/>
              </a:spcAft>
              <a:buNone/>
            </a:pPr>
            <a:r>
              <a:rPr b="1" lang="en" sz="1500"/>
              <a:t>Marginalized Stacked Linear Denoising Autoencoder (mSLDA) </a:t>
            </a:r>
            <a:endParaRPr b="1" sz="1500"/>
          </a:p>
          <a:p>
            <a:pPr indent="-323850" lvl="0" marL="457200" rtl="0" algn="l">
              <a:spcBef>
                <a:spcPts val="0"/>
              </a:spcBef>
              <a:spcAft>
                <a:spcPts val="0"/>
              </a:spcAft>
              <a:buSzPts val="1500"/>
              <a:buChar char="●"/>
            </a:pPr>
            <a:r>
              <a:rPr lang="en" sz="1500"/>
              <a:t>Adopts linear autoencoder and marginalizes the randomly corrupting step in a closed form to shorter the training time </a:t>
            </a:r>
            <a:endParaRPr sz="1500"/>
          </a:p>
          <a:p>
            <a:pPr indent="-323850" lvl="0" marL="457200" rtl="0" algn="l">
              <a:spcBef>
                <a:spcPts val="0"/>
              </a:spcBef>
              <a:spcAft>
                <a:spcPts val="0"/>
              </a:spcAft>
              <a:buSzPts val="1500"/>
              <a:buChar char="●"/>
            </a:pPr>
            <a:r>
              <a:rPr lang="en" sz="1500"/>
              <a:t>Basic architecture: single layer linear autoencoder </a:t>
            </a:r>
            <a:endParaRPr sz="1500"/>
          </a:p>
          <a:p>
            <a:pPr indent="-323850" lvl="0" marL="457200" rtl="0" algn="l">
              <a:spcBef>
                <a:spcPts val="0"/>
              </a:spcBef>
              <a:spcAft>
                <a:spcPts val="0"/>
              </a:spcAft>
              <a:buSzPts val="1500"/>
              <a:buChar char="●"/>
            </a:pPr>
            <a:r>
              <a:rPr lang="en" sz="1500"/>
              <a:t>Minimizing expected squared reconstruction loss function </a:t>
            </a:r>
            <a:endParaRPr sz="1500"/>
          </a:p>
        </p:txBody>
      </p:sp>
      <p:sp>
        <p:nvSpPr>
          <p:cNvPr id="292" name="Google Shape;292;p41"/>
          <p:cNvSpPr txBox="1"/>
          <p:nvPr>
            <p:ph type="title"/>
          </p:nvPr>
        </p:nvSpPr>
        <p:spPr>
          <a:xfrm>
            <a:off x="729450" y="5584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Based Interpretation</a:t>
            </a:r>
            <a:endParaRPr/>
          </a:p>
        </p:txBody>
      </p:sp>
      <p:pic>
        <p:nvPicPr>
          <p:cNvPr descr="Text, letter&#10;&#10;Description automatically generated" id="293" name="Google Shape;293;p41"/>
          <p:cNvPicPr preferRelativeResize="0"/>
          <p:nvPr/>
        </p:nvPicPr>
        <p:blipFill>
          <a:blip r:embed="rId3">
            <a:alphaModFix/>
          </a:blip>
          <a:stretch>
            <a:fillRect/>
          </a:stretch>
        </p:blipFill>
        <p:spPr>
          <a:xfrm>
            <a:off x="2776537" y="3530075"/>
            <a:ext cx="3590926" cy="134166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pic>
        <p:nvPicPr>
          <p:cNvPr descr="Qr code&#10;&#10;Description automatically generated" id="99" name="Google Shape;99;p15"/>
          <p:cNvPicPr preferRelativeResize="0"/>
          <p:nvPr/>
        </p:nvPicPr>
        <p:blipFill>
          <a:blip r:embed="rId3">
            <a:alphaModFix/>
          </a:blip>
          <a:stretch>
            <a:fillRect/>
          </a:stretch>
        </p:blipFill>
        <p:spPr>
          <a:xfrm>
            <a:off x="6610025" y="781375"/>
            <a:ext cx="2373509" cy="1013850"/>
          </a:xfrm>
          <a:prstGeom prst="rect">
            <a:avLst/>
          </a:prstGeom>
          <a:noFill/>
          <a:ln>
            <a:noFill/>
          </a:ln>
        </p:spPr>
      </p:pic>
      <p:sp>
        <p:nvSpPr>
          <p:cNvPr id="100" name="Google Shape;100;p1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101" name="Google Shape;101;p15"/>
          <p:cNvSpPr txBox="1"/>
          <p:nvPr>
            <p:ph idx="1" type="body"/>
          </p:nvPr>
        </p:nvSpPr>
        <p:spPr>
          <a:xfrm>
            <a:off x="729450" y="2054250"/>
            <a:ext cx="7688700" cy="22611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b="1" lang="en" sz="1500"/>
              <a:t>Homogenous</a:t>
            </a:r>
            <a:r>
              <a:rPr lang="en" sz="1500"/>
              <a:t> </a:t>
            </a:r>
            <a:r>
              <a:rPr b="1" lang="en" sz="1500"/>
              <a:t>Transfer</a:t>
            </a:r>
            <a:r>
              <a:rPr lang="en" sz="1500"/>
              <a:t>:</a:t>
            </a:r>
            <a:endParaRPr sz="1500"/>
          </a:p>
          <a:p>
            <a:pPr indent="-323850" lvl="1" marL="914400" rtl="0" algn="l">
              <a:spcBef>
                <a:spcPts val="0"/>
              </a:spcBef>
              <a:spcAft>
                <a:spcPts val="0"/>
              </a:spcAft>
              <a:buSzPts val="1500"/>
              <a:buChar char="○"/>
            </a:pPr>
            <a:r>
              <a:rPr lang="en" sz="1500"/>
              <a:t>Domains are in the </a:t>
            </a:r>
            <a:r>
              <a:rPr lang="en" sz="1500" u="sng"/>
              <a:t>same feature space</a:t>
            </a:r>
            <a:endParaRPr sz="1500" u="sng"/>
          </a:p>
          <a:p>
            <a:pPr indent="-323850" lvl="1" marL="914400" rtl="0" algn="l">
              <a:spcBef>
                <a:spcPts val="0"/>
              </a:spcBef>
              <a:spcAft>
                <a:spcPts val="0"/>
              </a:spcAft>
              <a:buSzPts val="1500"/>
              <a:buChar char="○"/>
            </a:pPr>
            <a:r>
              <a:rPr lang="en" sz="1500"/>
              <a:t>Difference is only in marginal distributions </a:t>
            </a:r>
            <a:endParaRPr sz="1500"/>
          </a:p>
          <a:p>
            <a:pPr indent="-323850" lvl="2" marL="1371600" rtl="0" algn="l">
              <a:spcBef>
                <a:spcPts val="0"/>
              </a:spcBef>
              <a:spcAft>
                <a:spcPts val="0"/>
              </a:spcAft>
              <a:buSzPts val="1500"/>
              <a:buChar char="■"/>
            </a:pPr>
            <a:r>
              <a:rPr lang="en" sz="1500"/>
              <a:t>only need domain adaptation e.g. sample selection bias or covariate shift</a:t>
            </a:r>
            <a:endParaRPr sz="1500"/>
          </a:p>
          <a:p>
            <a:pPr indent="-323850" lvl="0" marL="457200" rtl="0" algn="l">
              <a:spcBef>
                <a:spcPts val="0"/>
              </a:spcBef>
              <a:spcAft>
                <a:spcPts val="0"/>
              </a:spcAft>
              <a:buSzPts val="1500"/>
              <a:buChar char="●"/>
            </a:pPr>
            <a:r>
              <a:rPr b="1" lang="en" sz="1500"/>
              <a:t>Heterogenous </a:t>
            </a:r>
            <a:r>
              <a:rPr b="1" lang="en" sz="1500"/>
              <a:t>Transfer</a:t>
            </a:r>
            <a:r>
              <a:rPr lang="en" sz="1500"/>
              <a:t>: </a:t>
            </a:r>
            <a:endParaRPr sz="1500"/>
          </a:p>
          <a:p>
            <a:pPr indent="-323850" lvl="1" marL="914400" rtl="0" algn="l">
              <a:spcBef>
                <a:spcPts val="0"/>
              </a:spcBef>
              <a:spcAft>
                <a:spcPts val="0"/>
              </a:spcAft>
              <a:buSzPts val="1500"/>
              <a:buChar char="○"/>
            </a:pPr>
            <a:r>
              <a:rPr lang="en" sz="1500"/>
              <a:t>Domains have </a:t>
            </a:r>
            <a:r>
              <a:rPr lang="en" sz="1500" u="sng"/>
              <a:t>different feature space </a:t>
            </a:r>
            <a:endParaRPr sz="1500"/>
          </a:p>
          <a:p>
            <a:pPr indent="-323850" lvl="2" marL="1371600" rtl="0" algn="l">
              <a:spcBef>
                <a:spcPts val="0"/>
              </a:spcBef>
              <a:spcAft>
                <a:spcPts val="0"/>
              </a:spcAft>
              <a:buSzPts val="1500"/>
              <a:buChar char="■"/>
            </a:pPr>
            <a:r>
              <a:rPr lang="en" sz="1500"/>
              <a:t>require feature space adaptation in addition to distribution adaptation</a:t>
            </a:r>
            <a:endParaRPr sz="1500"/>
          </a:p>
          <a:p>
            <a:pPr indent="0" lvl="0" marL="0" rtl="0" algn="l">
              <a:spcBef>
                <a:spcPts val="1600"/>
              </a:spcBef>
              <a:spcAft>
                <a:spcPts val="0"/>
              </a:spcAft>
              <a:buNone/>
            </a:pPr>
            <a:r>
              <a:t/>
            </a:r>
            <a:endParaRPr sz="1500"/>
          </a:p>
          <a:p>
            <a:pPr indent="0" lvl="0" marL="0" rtl="0" algn="l">
              <a:spcBef>
                <a:spcPts val="1600"/>
              </a:spcBef>
              <a:spcAft>
                <a:spcPts val="1600"/>
              </a:spcAft>
              <a:buNone/>
            </a:pPr>
            <a:r>
              <a:t/>
            </a:r>
            <a:endParaRPr sz="15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4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Feature Alignment</a:t>
            </a:r>
            <a:endParaRPr sz="2000"/>
          </a:p>
        </p:txBody>
      </p:sp>
      <p:sp>
        <p:nvSpPr>
          <p:cNvPr id="299" name="Google Shape;299;p42"/>
          <p:cNvSpPr txBox="1"/>
          <p:nvPr>
            <p:ph idx="1" type="body"/>
          </p:nvPr>
        </p:nvSpPr>
        <p:spPr>
          <a:xfrm>
            <a:off x="729450" y="1794875"/>
            <a:ext cx="8204700" cy="29067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While feature augmentation and feature reduction mainly focus on explicit features, feature alignment focus on implicit features</a:t>
            </a:r>
            <a:endParaRPr sz="1500"/>
          </a:p>
          <a:p>
            <a:pPr indent="-323850" lvl="1" marL="914400" rtl="0" algn="l">
              <a:spcBef>
                <a:spcPts val="0"/>
              </a:spcBef>
              <a:spcAft>
                <a:spcPts val="0"/>
              </a:spcAft>
              <a:buSzPts val="1500"/>
              <a:buChar char="○"/>
            </a:pPr>
            <a:r>
              <a:rPr lang="en" sz="1500"/>
              <a:t>explicit features can be aligned to generate new representation</a:t>
            </a:r>
            <a:endParaRPr sz="1500"/>
          </a:p>
          <a:p>
            <a:pPr indent="-323850" lvl="1" marL="914400" rtl="0" algn="l">
              <a:spcBef>
                <a:spcPts val="0"/>
              </a:spcBef>
              <a:spcAft>
                <a:spcPts val="0"/>
              </a:spcAft>
              <a:buSzPts val="1500"/>
              <a:buChar char="○"/>
            </a:pPr>
            <a:r>
              <a:rPr lang="en" sz="1500"/>
              <a:t>implicit features can be aligned to construct a satisfied feature transformation </a:t>
            </a:r>
            <a:endParaRPr sz="1500"/>
          </a:p>
          <a:p>
            <a:pPr indent="-323850" lvl="0" marL="457200" rtl="0" algn="l">
              <a:spcBef>
                <a:spcPts val="0"/>
              </a:spcBef>
              <a:spcAft>
                <a:spcPts val="0"/>
              </a:spcAft>
              <a:buSzPts val="1500"/>
              <a:buChar char="●"/>
            </a:pPr>
            <a:r>
              <a:rPr lang="en" sz="1500"/>
              <a:t>Implicit Features: </a:t>
            </a:r>
            <a:endParaRPr sz="1500"/>
          </a:p>
          <a:p>
            <a:pPr indent="-323850" lvl="1" marL="914400" rtl="0" algn="l">
              <a:spcBef>
                <a:spcPts val="0"/>
              </a:spcBef>
              <a:spcAft>
                <a:spcPts val="0"/>
              </a:spcAft>
              <a:buSzPts val="1500"/>
              <a:buChar char="○"/>
            </a:pPr>
            <a:r>
              <a:rPr lang="en" sz="1500"/>
              <a:t>Subspace Features</a:t>
            </a:r>
            <a:endParaRPr sz="1500"/>
          </a:p>
          <a:p>
            <a:pPr indent="-323850" lvl="1" marL="914400" rtl="0" algn="l">
              <a:spcBef>
                <a:spcPts val="0"/>
              </a:spcBef>
              <a:spcAft>
                <a:spcPts val="0"/>
              </a:spcAft>
              <a:buSzPts val="1500"/>
              <a:buChar char="○"/>
            </a:pPr>
            <a:r>
              <a:rPr lang="en" sz="1500"/>
              <a:t>Static Features</a:t>
            </a:r>
            <a:endParaRPr sz="1500"/>
          </a:p>
          <a:p>
            <a:pPr indent="-323850" lvl="1" marL="914400" rtl="0" algn="l">
              <a:spcBef>
                <a:spcPts val="0"/>
              </a:spcBef>
              <a:spcAft>
                <a:spcPts val="0"/>
              </a:spcAft>
              <a:buSzPts val="1500"/>
              <a:buChar char="○"/>
            </a:pPr>
            <a:r>
              <a:rPr lang="en" sz="1500"/>
              <a:t>Spectral Features</a:t>
            </a:r>
            <a:endParaRPr sz="1500"/>
          </a:p>
        </p:txBody>
      </p:sp>
      <p:sp>
        <p:nvSpPr>
          <p:cNvPr id="300" name="Google Shape;300;p42"/>
          <p:cNvSpPr txBox="1"/>
          <p:nvPr>
            <p:ph type="title"/>
          </p:nvPr>
        </p:nvSpPr>
        <p:spPr>
          <a:xfrm>
            <a:off x="729450" y="5584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Based Interpretation</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4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Feature Alignment (Subspace Feature)</a:t>
            </a:r>
            <a:endParaRPr sz="2000"/>
          </a:p>
        </p:txBody>
      </p:sp>
      <p:sp>
        <p:nvSpPr>
          <p:cNvPr id="306" name="Google Shape;306;p43"/>
          <p:cNvSpPr txBox="1"/>
          <p:nvPr>
            <p:ph idx="1" type="body"/>
          </p:nvPr>
        </p:nvSpPr>
        <p:spPr>
          <a:xfrm>
            <a:off x="729450" y="1794875"/>
            <a:ext cx="8305800" cy="290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500"/>
              <a:t>Subspace</a:t>
            </a:r>
            <a:r>
              <a:rPr lang="en" sz="1500"/>
              <a:t> </a:t>
            </a:r>
            <a:r>
              <a:rPr b="1" lang="en" sz="1500"/>
              <a:t>feature</a:t>
            </a:r>
            <a:r>
              <a:rPr lang="en" sz="1500"/>
              <a:t> alignment process in general: </a:t>
            </a:r>
            <a:endParaRPr sz="1500"/>
          </a:p>
          <a:p>
            <a:pPr indent="-323850" lvl="0" marL="457200" rtl="0" algn="l">
              <a:spcBef>
                <a:spcPts val="0"/>
              </a:spcBef>
              <a:spcAft>
                <a:spcPts val="0"/>
              </a:spcAft>
              <a:buSzPts val="1500"/>
              <a:buChar char="●"/>
            </a:pPr>
            <a:r>
              <a:rPr i="1" lang="en" sz="1500"/>
              <a:t>Subspace Generation</a:t>
            </a:r>
            <a:r>
              <a:rPr lang="en" sz="1500"/>
              <a:t>: generate respective subspaces from source and target domains </a:t>
            </a:r>
            <a:endParaRPr sz="1500"/>
          </a:p>
          <a:p>
            <a:pPr indent="-323850" lvl="0" marL="457200" rtl="0" algn="l">
              <a:spcBef>
                <a:spcPts val="0"/>
              </a:spcBef>
              <a:spcAft>
                <a:spcPts val="0"/>
              </a:spcAft>
              <a:buSzPts val="1500"/>
              <a:buChar char="●"/>
            </a:pPr>
            <a:r>
              <a:rPr i="1" lang="en" sz="1500"/>
              <a:t>Subspace Alignment</a:t>
            </a:r>
            <a:r>
              <a:rPr lang="en" sz="1500"/>
              <a:t>: mapping to align subspaces orthonormal bases is learned </a:t>
            </a:r>
            <a:endParaRPr sz="1500"/>
          </a:p>
          <a:p>
            <a:pPr indent="-323850" lvl="0" marL="457200" rtl="0" algn="l">
              <a:spcBef>
                <a:spcPts val="0"/>
              </a:spcBef>
              <a:spcAft>
                <a:spcPts val="0"/>
              </a:spcAft>
              <a:buSzPts val="1500"/>
              <a:buChar char="●"/>
            </a:pPr>
            <a:r>
              <a:rPr i="1" lang="en" sz="1500"/>
              <a:t>Learner Training</a:t>
            </a:r>
            <a:r>
              <a:rPr lang="en" sz="1500"/>
              <a:t>: Target learner is trained on transformed instances using projection to aligned bases </a:t>
            </a:r>
            <a:endParaRPr sz="1500"/>
          </a:p>
          <a:p>
            <a:pPr indent="0" lvl="0" marL="0" rtl="0" algn="l">
              <a:spcBef>
                <a:spcPts val="0"/>
              </a:spcBef>
              <a:spcAft>
                <a:spcPts val="1600"/>
              </a:spcAft>
              <a:buNone/>
            </a:pPr>
            <a:r>
              <a:t/>
            </a:r>
            <a:endParaRPr sz="1500"/>
          </a:p>
        </p:txBody>
      </p:sp>
      <p:sp>
        <p:nvSpPr>
          <p:cNvPr id="307" name="Google Shape;307;p43"/>
          <p:cNvSpPr txBox="1"/>
          <p:nvPr>
            <p:ph type="title"/>
          </p:nvPr>
        </p:nvSpPr>
        <p:spPr>
          <a:xfrm>
            <a:off x="729450" y="5584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Based Interpretation</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4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Feature Alignment</a:t>
            </a:r>
            <a:endParaRPr sz="2000"/>
          </a:p>
        </p:txBody>
      </p:sp>
      <p:sp>
        <p:nvSpPr>
          <p:cNvPr id="313" name="Google Shape;313;p44"/>
          <p:cNvSpPr txBox="1"/>
          <p:nvPr>
            <p:ph idx="1" type="body"/>
          </p:nvPr>
        </p:nvSpPr>
        <p:spPr>
          <a:xfrm>
            <a:off x="729450" y="1601250"/>
            <a:ext cx="8305800" cy="310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500"/>
          </a:p>
          <a:p>
            <a:pPr indent="-323850" lvl="0" marL="457200" rtl="0" algn="l">
              <a:spcBef>
                <a:spcPts val="0"/>
              </a:spcBef>
              <a:spcAft>
                <a:spcPts val="0"/>
              </a:spcAft>
              <a:buSzPts val="1500"/>
              <a:buAutoNum type="arabicPeriod"/>
            </a:pPr>
            <a:r>
              <a:rPr b="1" lang="en" sz="1500"/>
              <a:t>Subspace Alignment (SA)</a:t>
            </a:r>
            <a:endParaRPr b="1" sz="1500"/>
          </a:p>
          <a:p>
            <a:pPr indent="-323850" lvl="1" marL="914400" rtl="0" algn="l">
              <a:spcBef>
                <a:spcPts val="0"/>
              </a:spcBef>
              <a:spcAft>
                <a:spcPts val="0"/>
              </a:spcAft>
              <a:buSzPts val="1500"/>
              <a:buChar char="○"/>
            </a:pPr>
            <a:r>
              <a:rPr lang="en" sz="1500"/>
              <a:t>Subspaces generated using PCA; bases obtained by selecting leading eigenvectors </a:t>
            </a:r>
            <a:endParaRPr sz="1500"/>
          </a:p>
          <a:p>
            <a:pPr indent="-323850" lvl="1" marL="914400" rtl="0" algn="l">
              <a:spcBef>
                <a:spcPts val="0"/>
              </a:spcBef>
              <a:spcAft>
                <a:spcPts val="0"/>
              </a:spcAft>
              <a:buSzPts val="1500"/>
              <a:buChar char="○"/>
            </a:pPr>
            <a:r>
              <a:rPr lang="en" sz="1500"/>
              <a:t>Transformation matrix </a:t>
            </a:r>
            <a:r>
              <a:rPr b="1" i="1" lang="en" sz="1500"/>
              <a:t>W</a:t>
            </a:r>
            <a:r>
              <a:rPr lang="en" sz="1500"/>
              <a:t> is learned to align subspaces </a:t>
            </a:r>
            <a:endParaRPr b="1" sz="1500"/>
          </a:p>
          <a:p>
            <a:pPr indent="-323850" lvl="0" marL="457200" rtl="0" algn="l">
              <a:spcBef>
                <a:spcPts val="0"/>
              </a:spcBef>
              <a:spcAft>
                <a:spcPts val="0"/>
              </a:spcAft>
              <a:buSzPts val="1500"/>
              <a:buAutoNum type="arabicPeriod"/>
            </a:pPr>
            <a:r>
              <a:rPr b="1" lang="en" sz="1500"/>
              <a:t>Subspace Distribution Alignment between Two Subspaces (SDA-TS): </a:t>
            </a:r>
            <a:endParaRPr b="1" sz="1500"/>
          </a:p>
          <a:p>
            <a:pPr indent="-323850" lvl="1" marL="914400" rtl="0" algn="l">
              <a:spcBef>
                <a:spcPts val="0"/>
              </a:spcBef>
              <a:spcAft>
                <a:spcPts val="0"/>
              </a:spcAft>
              <a:buSzPts val="1500"/>
              <a:buChar char="○"/>
            </a:pPr>
            <a:r>
              <a:rPr lang="en" sz="1500"/>
              <a:t>Aligns both subspaces and the distributions </a:t>
            </a:r>
            <a:endParaRPr sz="1500"/>
          </a:p>
          <a:p>
            <a:pPr indent="-323850" lvl="0" marL="457200" rtl="0" algn="l">
              <a:spcBef>
                <a:spcPts val="0"/>
              </a:spcBef>
              <a:spcAft>
                <a:spcPts val="0"/>
              </a:spcAft>
              <a:buSzPts val="1500"/>
              <a:buAutoNum type="arabicPeriod"/>
            </a:pPr>
            <a:r>
              <a:rPr b="1" lang="en" sz="1500"/>
              <a:t>Geodesic Flow Kernel (GFK) </a:t>
            </a:r>
            <a:endParaRPr b="1" sz="1500"/>
          </a:p>
          <a:p>
            <a:pPr indent="-323850" lvl="1" marL="914400" rtl="0" algn="l">
              <a:spcBef>
                <a:spcPts val="0"/>
              </a:spcBef>
              <a:spcAft>
                <a:spcPts val="0"/>
              </a:spcAft>
              <a:buSzPts val="1500"/>
              <a:buChar char="○"/>
            </a:pPr>
            <a:r>
              <a:rPr lang="en" sz="1500"/>
              <a:t>based on Geodesic Flow Subspaces integrates infinite number of subspaces located on geodesic curve from the source to the target subspace </a:t>
            </a:r>
            <a:endParaRPr b="1" sz="1500"/>
          </a:p>
          <a:p>
            <a:pPr indent="-323850" lvl="0" marL="457200" rtl="0" algn="l">
              <a:spcBef>
                <a:spcPts val="0"/>
              </a:spcBef>
              <a:spcAft>
                <a:spcPts val="0"/>
              </a:spcAft>
              <a:buSzPts val="1500"/>
              <a:buAutoNum type="arabicPeriod"/>
            </a:pPr>
            <a:r>
              <a:rPr b="1" lang="en" sz="1500"/>
              <a:t>Co-Relation Alignment (CORAL) </a:t>
            </a:r>
            <a:endParaRPr b="1" sz="1500"/>
          </a:p>
          <a:p>
            <a:pPr indent="-323850" lvl="1" marL="914400" rtl="0" algn="l">
              <a:spcBef>
                <a:spcPts val="0"/>
              </a:spcBef>
              <a:spcAft>
                <a:spcPts val="0"/>
              </a:spcAft>
              <a:buSzPts val="1500"/>
              <a:buChar char="○"/>
            </a:pPr>
            <a:r>
              <a:rPr lang="en" sz="1500"/>
              <a:t>constructs transformation matrix by aligning the second-order statistic features i.e. covariance matrices </a:t>
            </a:r>
            <a:endParaRPr sz="1500"/>
          </a:p>
          <a:p>
            <a:pPr indent="0" lvl="0" marL="0" rtl="0" algn="l">
              <a:spcBef>
                <a:spcPts val="1600"/>
              </a:spcBef>
              <a:spcAft>
                <a:spcPts val="0"/>
              </a:spcAft>
              <a:buNone/>
            </a:pPr>
            <a:r>
              <a:t/>
            </a:r>
            <a:endParaRPr b="1" sz="1500"/>
          </a:p>
          <a:p>
            <a:pPr indent="0" lvl="0" marL="0" rtl="0" algn="l">
              <a:spcBef>
                <a:spcPts val="1600"/>
              </a:spcBef>
              <a:spcAft>
                <a:spcPts val="1600"/>
              </a:spcAft>
              <a:buNone/>
            </a:pPr>
            <a:r>
              <a:t/>
            </a:r>
            <a:endParaRPr sz="1500"/>
          </a:p>
        </p:txBody>
      </p:sp>
      <p:sp>
        <p:nvSpPr>
          <p:cNvPr id="314" name="Google Shape;314;p44"/>
          <p:cNvSpPr txBox="1"/>
          <p:nvPr>
            <p:ph type="title"/>
          </p:nvPr>
        </p:nvSpPr>
        <p:spPr>
          <a:xfrm>
            <a:off x="729450" y="5584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Based Interpretation</a:t>
            </a:r>
            <a:endParaRPr/>
          </a:p>
        </p:txBody>
      </p:sp>
      <p:pic>
        <p:nvPicPr>
          <p:cNvPr id="315" name="Google Shape;315;p44"/>
          <p:cNvPicPr preferRelativeResize="0"/>
          <p:nvPr/>
        </p:nvPicPr>
        <p:blipFill>
          <a:blip r:embed="rId3">
            <a:alphaModFix/>
          </a:blip>
          <a:stretch>
            <a:fillRect/>
          </a:stretch>
        </p:blipFill>
        <p:spPr>
          <a:xfrm>
            <a:off x="6420838" y="2660750"/>
            <a:ext cx="2265716" cy="25362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4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Feature Alignment </a:t>
            </a:r>
            <a:endParaRPr sz="2000"/>
          </a:p>
        </p:txBody>
      </p:sp>
      <p:sp>
        <p:nvSpPr>
          <p:cNvPr id="321" name="Google Shape;321;p45"/>
          <p:cNvSpPr txBox="1"/>
          <p:nvPr>
            <p:ph idx="1" type="body"/>
          </p:nvPr>
        </p:nvSpPr>
        <p:spPr>
          <a:xfrm>
            <a:off x="729450" y="1794875"/>
            <a:ext cx="8305800" cy="290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500"/>
              <a:t>5.   Spectral Feature Alignment (SFA):</a:t>
            </a:r>
            <a:endParaRPr b="1" sz="1500"/>
          </a:p>
          <a:p>
            <a:pPr indent="-323850" lvl="0" marL="457200" rtl="0" algn="l">
              <a:spcBef>
                <a:spcPts val="0"/>
              </a:spcBef>
              <a:spcAft>
                <a:spcPts val="0"/>
              </a:spcAft>
              <a:buSzPts val="1500"/>
              <a:buChar char="●"/>
            </a:pPr>
            <a:r>
              <a:rPr lang="en" sz="1500"/>
              <a:t>Algorithm </a:t>
            </a:r>
            <a:r>
              <a:rPr lang="en" sz="1500"/>
              <a:t>for sentiment classification based on </a:t>
            </a:r>
            <a:r>
              <a:rPr i="1" lang="en" sz="1500"/>
              <a:t>spectral clustering</a:t>
            </a:r>
            <a:r>
              <a:rPr lang="en" sz="1500"/>
              <a:t> and </a:t>
            </a:r>
            <a:r>
              <a:rPr i="1" lang="en" sz="1500"/>
              <a:t>feature alignment</a:t>
            </a:r>
            <a:r>
              <a:rPr lang="en" sz="1500"/>
              <a:t> </a:t>
            </a:r>
            <a:endParaRPr sz="1500"/>
          </a:p>
          <a:p>
            <a:pPr indent="-323850" lvl="0" marL="457200" rtl="0" algn="l">
              <a:spcBef>
                <a:spcPts val="0"/>
              </a:spcBef>
              <a:spcAft>
                <a:spcPts val="0"/>
              </a:spcAft>
              <a:buSzPts val="1500"/>
              <a:buChar char="●"/>
            </a:pPr>
            <a:r>
              <a:rPr lang="en" sz="1500"/>
              <a:t>SFA generally consists of following 5-steps: </a:t>
            </a:r>
            <a:endParaRPr sz="1500"/>
          </a:p>
          <a:p>
            <a:pPr indent="-323850" lvl="1" marL="914400" rtl="0" algn="l">
              <a:spcBef>
                <a:spcPts val="0"/>
              </a:spcBef>
              <a:spcAft>
                <a:spcPts val="0"/>
              </a:spcAft>
              <a:buSzPts val="1500"/>
              <a:buChar char="○"/>
            </a:pPr>
            <a:r>
              <a:rPr b="1" lang="en" sz="1500"/>
              <a:t>Feature Selection</a:t>
            </a:r>
            <a:r>
              <a:rPr lang="en" sz="1500"/>
              <a:t>:  Select domain independent/pivot features </a:t>
            </a:r>
            <a:endParaRPr sz="1500"/>
          </a:p>
          <a:p>
            <a:pPr indent="-323850" lvl="1" marL="914400" rtl="0" algn="l">
              <a:spcBef>
                <a:spcPts val="0"/>
              </a:spcBef>
              <a:spcAft>
                <a:spcPts val="0"/>
              </a:spcAft>
              <a:buSzPts val="1500"/>
              <a:buChar char="○"/>
            </a:pPr>
            <a:r>
              <a:rPr b="1" lang="en" sz="1500"/>
              <a:t>Similarity Matrix Construction</a:t>
            </a:r>
            <a:r>
              <a:rPr lang="en" sz="1500"/>
              <a:t>: Construct a bipartite graph </a:t>
            </a:r>
            <a:endParaRPr sz="1500"/>
          </a:p>
          <a:p>
            <a:pPr indent="-323850" lvl="1" marL="914400" rtl="0" algn="l">
              <a:spcBef>
                <a:spcPts val="0"/>
              </a:spcBef>
              <a:spcAft>
                <a:spcPts val="0"/>
              </a:spcAft>
              <a:buSzPts val="1500"/>
              <a:buChar char="○"/>
            </a:pPr>
            <a:r>
              <a:rPr b="1" lang="en" sz="1500"/>
              <a:t>Spectral Feature Alignment:</a:t>
            </a:r>
            <a:r>
              <a:rPr lang="en" sz="1500"/>
              <a:t> Adapting spectral clustering algorithm</a:t>
            </a:r>
            <a:endParaRPr sz="1500"/>
          </a:p>
          <a:p>
            <a:pPr indent="-323850" lvl="1" marL="914400" rtl="0" algn="l">
              <a:spcBef>
                <a:spcPts val="0"/>
              </a:spcBef>
              <a:spcAft>
                <a:spcPts val="0"/>
              </a:spcAft>
              <a:buSzPts val="1500"/>
              <a:buChar char="○"/>
            </a:pPr>
            <a:r>
              <a:rPr b="1" lang="en" sz="1500"/>
              <a:t>Feature Stacking:</a:t>
            </a:r>
            <a:r>
              <a:rPr lang="en" sz="1500"/>
              <a:t> Original features and low dimensional features </a:t>
            </a:r>
            <a:endParaRPr sz="1500"/>
          </a:p>
          <a:p>
            <a:pPr indent="-323850" lvl="1" marL="914400" rtl="0" algn="l">
              <a:spcBef>
                <a:spcPts val="0"/>
              </a:spcBef>
              <a:spcAft>
                <a:spcPts val="0"/>
              </a:spcAft>
              <a:buSzPts val="1500"/>
              <a:buChar char="○"/>
            </a:pPr>
            <a:r>
              <a:rPr b="1" lang="en" sz="1500"/>
              <a:t>Learner Training</a:t>
            </a:r>
            <a:r>
              <a:rPr lang="en" sz="1500"/>
              <a:t>: On final representation using labeled instances </a:t>
            </a:r>
            <a:endParaRPr sz="1500"/>
          </a:p>
          <a:p>
            <a:pPr indent="0" lvl="0" marL="0" rtl="0" algn="l">
              <a:spcBef>
                <a:spcPts val="0"/>
              </a:spcBef>
              <a:spcAft>
                <a:spcPts val="1600"/>
              </a:spcAft>
              <a:buNone/>
            </a:pPr>
            <a:r>
              <a:t/>
            </a:r>
            <a:endParaRPr sz="1500"/>
          </a:p>
        </p:txBody>
      </p:sp>
      <p:sp>
        <p:nvSpPr>
          <p:cNvPr id="322" name="Google Shape;322;p45"/>
          <p:cNvSpPr txBox="1"/>
          <p:nvPr>
            <p:ph type="title"/>
          </p:nvPr>
        </p:nvSpPr>
        <p:spPr>
          <a:xfrm>
            <a:off x="729450" y="5584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Based Interpretation</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46"/>
          <p:cNvSpPr txBox="1"/>
          <p:nvPr>
            <p:ph type="title"/>
          </p:nvPr>
        </p:nvSpPr>
        <p:spPr>
          <a:xfrm>
            <a:off x="729450" y="5795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Based </a:t>
            </a:r>
            <a:r>
              <a:rPr lang="en"/>
              <a:t>Interpretation</a:t>
            </a:r>
            <a:endParaRPr/>
          </a:p>
        </p:txBody>
      </p:sp>
      <p:sp>
        <p:nvSpPr>
          <p:cNvPr id="328" name="Google Shape;328;p4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descr="Diagram&#10;&#10;Description automatically generated" id="329" name="Google Shape;329;p46"/>
          <p:cNvPicPr preferRelativeResize="0"/>
          <p:nvPr/>
        </p:nvPicPr>
        <p:blipFill>
          <a:blip r:embed="rId3">
            <a:alphaModFix/>
          </a:blip>
          <a:stretch>
            <a:fillRect/>
          </a:stretch>
        </p:blipFill>
        <p:spPr>
          <a:xfrm>
            <a:off x="1492600" y="1479825"/>
            <a:ext cx="6638926" cy="3303876"/>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4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Model</a:t>
            </a:r>
            <a:r>
              <a:rPr lang="en" sz="2000"/>
              <a:t> Control Strategy</a:t>
            </a:r>
            <a:endParaRPr sz="2000"/>
          </a:p>
        </p:txBody>
      </p:sp>
      <p:sp>
        <p:nvSpPr>
          <p:cNvPr id="335" name="Google Shape;335;p47"/>
          <p:cNvSpPr txBox="1"/>
          <p:nvPr>
            <p:ph idx="1" type="body"/>
          </p:nvPr>
        </p:nvSpPr>
        <p:spPr>
          <a:xfrm>
            <a:off x="729450" y="2078875"/>
            <a:ext cx="8142600" cy="22611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Add the model-level regularizers to the learner’s objective function so the knowledge contained in the pre-obtained source models can be transferred into the target model during the training  </a:t>
            </a:r>
            <a:endParaRPr sz="1500"/>
          </a:p>
          <a:p>
            <a:pPr indent="-323850" lvl="0" marL="457200" rtl="0" algn="l">
              <a:spcBef>
                <a:spcPts val="0"/>
              </a:spcBef>
              <a:spcAft>
                <a:spcPts val="0"/>
              </a:spcAft>
              <a:buSzPts val="1500"/>
              <a:buChar char="●"/>
            </a:pPr>
            <a:r>
              <a:rPr lang="en" sz="1500"/>
              <a:t>Domain Adaptation Machine (DAM) - for multi-source transfer learning </a:t>
            </a:r>
            <a:endParaRPr sz="1500"/>
          </a:p>
          <a:p>
            <a:pPr indent="-323850" lvl="1" marL="914400" rtl="0" algn="l">
              <a:spcBef>
                <a:spcPts val="0"/>
              </a:spcBef>
              <a:spcAft>
                <a:spcPts val="0"/>
              </a:spcAft>
              <a:buSzPts val="1500"/>
              <a:buChar char="○"/>
            </a:pPr>
            <a:r>
              <a:rPr lang="en" sz="1500"/>
              <a:t>Goal: construct a classifier for the target domain with the help of some pre-obtained base classifiers that are respectively trained on multiple source domains </a:t>
            </a:r>
            <a:endParaRPr sz="1500"/>
          </a:p>
          <a:p>
            <a:pPr indent="-323850" lvl="1" marL="914400" rtl="0" algn="l">
              <a:spcBef>
                <a:spcPts val="0"/>
              </a:spcBef>
              <a:spcAft>
                <a:spcPts val="0"/>
              </a:spcAft>
              <a:buSzPts val="1500"/>
              <a:buChar char="○"/>
            </a:pPr>
            <a:r>
              <a:rPr lang="en" sz="1500"/>
              <a:t>Objective:  </a:t>
            </a:r>
            <a:endParaRPr sz="1500"/>
          </a:p>
        </p:txBody>
      </p:sp>
      <p:sp>
        <p:nvSpPr>
          <p:cNvPr id="336" name="Google Shape;336;p47"/>
          <p:cNvSpPr txBox="1"/>
          <p:nvPr>
            <p:ph type="title"/>
          </p:nvPr>
        </p:nvSpPr>
        <p:spPr>
          <a:xfrm>
            <a:off x="729450" y="5584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Based Interpretation</a:t>
            </a:r>
            <a:endParaRPr/>
          </a:p>
        </p:txBody>
      </p:sp>
      <p:pic>
        <p:nvPicPr>
          <p:cNvPr id="337" name="Google Shape;337;p47"/>
          <p:cNvPicPr preferRelativeResize="0"/>
          <p:nvPr/>
        </p:nvPicPr>
        <p:blipFill>
          <a:blip r:embed="rId3">
            <a:alphaModFix/>
          </a:blip>
          <a:stretch>
            <a:fillRect/>
          </a:stretch>
        </p:blipFill>
        <p:spPr>
          <a:xfrm>
            <a:off x="2809875" y="3777000"/>
            <a:ext cx="3300393" cy="5352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4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Parameter Control Strategy</a:t>
            </a:r>
            <a:endParaRPr sz="2000"/>
          </a:p>
        </p:txBody>
      </p:sp>
      <p:sp>
        <p:nvSpPr>
          <p:cNvPr id="343" name="Google Shape;343;p48"/>
          <p:cNvSpPr txBox="1"/>
          <p:nvPr>
            <p:ph idx="1" type="body"/>
          </p:nvPr>
        </p:nvSpPr>
        <p:spPr>
          <a:xfrm>
            <a:off x="729450" y="1850275"/>
            <a:ext cx="81426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This strategy focuses on the parameters of models. </a:t>
            </a:r>
            <a:endParaRPr sz="1500"/>
          </a:p>
          <a:p>
            <a:pPr indent="0" lvl="0" marL="0" rtl="0" algn="l">
              <a:spcBef>
                <a:spcPts val="1600"/>
              </a:spcBef>
              <a:spcAft>
                <a:spcPts val="0"/>
              </a:spcAft>
              <a:buNone/>
            </a:pPr>
            <a:r>
              <a:rPr b="1" lang="en" sz="1500"/>
              <a:t>Parameter Sharing</a:t>
            </a:r>
            <a:r>
              <a:rPr lang="en" sz="1500"/>
              <a:t>: directly share the parameters of the source learner to the target learner</a:t>
            </a:r>
            <a:endParaRPr sz="1500"/>
          </a:p>
          <a:p>
            <a:pPr indent="-323850" lvl="0" marL="457200" rtl="0" algn="l">
              <a:spcBef>
                <a:spcPts val="0"/>
              </a:spcBef>
              <a:spcAft>
                <a:spcPts val="0"/>
              </a:spcAft>
              <a:buSzPts val="1500"/>
              <a:buChar char="●"/>
            </a:pPr>
            <a:r>
              <a:rPr lang="en" sz="1500"/>
              <a:t>Network based parameter sharing:  </a:t>
            </a:r>
            <a:endParaRPr sz="1500"/>
          </a:p>
          <a:p>
            <a:pPr indent="-323850" lvl="1" marL="914400" rtl="0" algn="l">
              <a:spcBef>
                <a:spcPts val="0"/>
              </a:spcBef>
              <a:spcAft>
                <a:spcPts val="0"/>
              </a:spcAft>
              <a:buSzPts val="1500"/>
              <a:buChar char="○"/>
            </a:pPr>
            <a:r>
              <a:rPr lang="en" sz="1500"/>
              <a:t>if we have a neural network for the source task, we can freeze (or say, share) most of its layers and only finetune the last few layers to produce a target network </a:t>
            </a:r>
            <a:endParaRPr sz="1500"/>
          </a:p>
          <a:p>
            <a:pPr indent="-323850" lvl="0" marL="457200" rtl="0" algn="l">
              <a:spcBef>
                <a:spcPts val="0"/>
              </a:spcBef>
              <a:spcAft>
                <a:spcPts val="0"/>
              </a:spcAft>
              <a:buSzPts val="1500"/>
              <a:buChar char="●"/>
            </a:pPr>
            <a:r>
              <a:rPr lang="en" sz="1500"/>
              <a:t>Matrix factorization-based parameter sharing: </a:t>
            </a:r>
            <a:endParaRPr sz="1500"/>
          </a:p>
          <a:p>
            <a:pPr indent="-323850" lvl="1" marL="914400" rtl="0" algn="l">
              <a:spcBef>
                <a:spcPts val="0"/>
              </a:spcBef>
              <a:spcAft>
                <a:spcPts val="0"/>
              </a:spcAft>
              <a:buSzPts val="1500"/>
              <a:buChar char="○"/>
            </a:pPr>
            <a:r>
              <a:rPr lang="en" sz="1500"/>
              <a:t>Matrix Tri-Factorization Based Classification Framework (MTrick) by Zhuang et al. </a:t>
            </a:r>
            <a:endParaRPr sz="1500"/>
          </a:p>
          <a:p>
            <a:pPr indent="-323850" lvl="1" marL="914400" rtl="0" algn="l">
              <a:spcBef>
                <a:spcPts val="0"/>
              </a:spcBef>
              <a:spcAft>
                <a:spcPts val="0"/>
              </a:spcAft>
              <a:buSzPts val="1500"/>
              <a:buChar char="○"/>
            </a:pPr>
            <a:r>
              <a:rPr lang="en" sz="1500"/>
              <a:t>Triplex Transfer Learning (TriTL) by Zhuang et al. (an extension of MTrick) </a:t>
            </a:r>
            <a:endParaRPr sz="1500"/>
          </a:p>
        </p:txBody>
      </p:sp>
      <p:sp>
        <p:nvSpPr>
          <p:cNvPr id="344" name="Google Shape;344;p48"/>
          <p:cNvSpPr txBox="1"/>
          <p:nvPr>
            <p:ph type="title"/>
          </p:nvPr>
        </p:nvSpPr>
        <p:spPr>
          <a:xfrm>
            <a:off x="729450" y="5584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a:t>
            </a:r>
            <a:r>
              <a:rPr lang="en"/>
              <a:t> Based Interpretation</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4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Parameter Control Strategy</a:t>
            </a:r>
            <a:endParaRPr sz="2000"/>
          </a:p>
        </p:txBody>
      </p:sp>
      <p:sp>
        <p:nvSpPr>
          <p:cNvPr id="350" name="Google Shape;350;p49"/>
          <p:cNvSpPr txBox="1"/>
          <p:nvPr>
            <p:ph idx="1" type="body"/>
          </p:nvPr>
        </p:nvSpPr>
        <p:spPr>
          <a:xfrm>
            <a:off x="729450" y="1850275"/>
            <a:ext cx="8142600" cy="319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500"/>
              <a:t>Parameter Restriction</a:t>
            </a:r>
            <a:r>
              <a:rPr lang="en" sz="1500"/>
              <a:t> </a:t>
            </a:r>
            <a:endParaRPr sz="1500"/>
          </a:p>
          <a:p>
            <a:pPr indent="-323850" lvl="0" marL="457200" rtl="0" algn="l">
              <a:spcBef>
                <a:spcPts val="0"/>
              </a:spcBef>
              <a:spcAft>
                <a:spcPts val="0"/>
              </a:spcAft>
              <a:buSzPts val="1500"/>
              <a:buChar char="●"/>
            </a:pPr>
            <a:r>
              <a:rPr lang="en" sz="1500"/>
              <a:t>Unlike </a:t>
            </a:r>
            <a:r>
              <a:rPr i="1" lang="en" sz="1500"/>
              <a:t>parameter sharing strategy</a:t>
            </a:r>
            <a:r>
              <a:rPr lang="en" sz="1500"/>
              <a:t> that enforces the models to share some parameters, </a:t>
            </a:r>
            <a:r>
              <a:rPr i="1" lang="en" sz="1500"/>
              <a:t>parameter restriction strategy</a:t>
            </a:r>
            <a:r>
              <a:rPr lang="en" sz="1500"/>
              <a:t> only requires the parameters of the source and the target models to be similar </a:t>
            </a:r>
            <a:endParaRPr sz="1500"/>
          </a:p>
          <a:p>
            <a:pPr indent="-323850" lvl="0" marL="457200" rtl="0" algn="l">
              <a:spcBef>
                <a:spcPts val="0"/>
              </a:spcBef>
              <a:spcAft>
                <a:spcPts val="0"/>
              </a:spcAft>
              <a:buSzPts val="1500"/>
              <a:buChar char="●"/>
            </a:pPr>
            <a:r>
              <a:rPr lang="en" sz="1500"/>
              <a:t>Proposed Approaches:  </a:t>
            </a:r>
            <a:endParaRPr sz="1500"/>
          </a:p>
          <a:p>
            <a:pPr indent="-323850" lvl="1" marL="914400" rtl="0" algn="l">
              <a:spcBef>
                <a:spcPts val="0"/>
              </a:spcBef>
              <a:spcAft>
                <a:spcPts val="0"/>
              </a:spcAft>
              <a:buSzPts val="1500"/>
              <a:buChar char="○"/>
            </a:pPr>
            <a:r>
              <a:rPr lang="en" sz="1500"/>
              <a:t>Single-Model Knowledge Transfer (SMKL) by Tommasi et al. </a:t>
            </a:r>
            <a:endParaRPr sz="1500"/>
          </a:p>
          <a:p>
            <a:pPr indent="-323850" lvl="1" marL="914400" rtl="0" algn="l">
              <a:spcBef>
                <a:spcPts val="0"/>
              </a:spcBef>
              <a:spcAft>
                <a:spcPts val="0"/>
              </a:spcAft>
              <a:buSzPts val="1500"/>
              <a:buChar char="○"/>
            </a:pPr>
            <a:r>
              <a:rPr lang="en" sz="1500"/>
              <a:t>Multi-Model Knowledge Transfer (MMKL) by Tommasi et al. (extension of SMKL) </a:t>
            </a:r>
            <a:endParaRPr sz="1500"/>
          </a:p>
        </p:txBody>
      </p:sp>
      <p:sp>
        <p:nvSpPr>
          <p:cNvPr id="351" name="Google Shape;351;p49"/>
          <p:cNvSpPr txBox="1"/>
          <p:nvPr>
            <p:ph type="title"/>
          </p:nvPr>
        </p:nvSpPr>
        <p:spPr>
          <a:xfrm>
            <a:off x="729450" y="5584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Based Interpretation</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5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Mode</a:t>
            </a:r>
            <a:r>
              <a:rPr lang="en" sz="2000"/>
              <a:t>l Ensemble Strategy</a:t>
            </a:r>
            <a:endParaRPr sz="2000"/>
          </a:p>
        </p:txBody>
      </p:sp>
      <p:sp>
        <p:nvSpPr>
          <p:cNvPr id="357" name="Google Shape;357;p50"/>
          <p:cNvSpPr txBox="1"/>
          <p:nvPr>
            <p:ph idx="1" type="body"/>
          </p:nvPr>
        </p:nvSpPr>
        <p:spPr>
          <a:xfrm>
            <a:off x="729450" y="1850275"/>
            <a:ext cx="8142600" cy="319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Aims to combine a number of weak classifiers to make the final predictions</a:t>
            </a:r>
            <a:r>
              <a:rPr b="1" lang="en" sz="1500"/>
              <a:t>. </a:t>
            </a:r>
            <a:r>
              <a:rPr lang="en" sz="1500"/>
              <a:t>Approaches:  </a:t>
            </a:r>
            <a:endParaRPr sz="1500"/>
          </a:p>
          <a:p>
            <a:pPr indent="-323850" lvl="0" marL="457200" rtl="0" algn="l">
              <a:spcBef>
                <a:spcPts val="0"/>
              </a:spcBef>
              <a:spcAft>
                <a:spcPts val="0"/>
              </a:spcAft>
              <a:buSzPts val="1500"/>
              <a:buChar char="●"/>
            </a:pPr>
            <a:r>
              <a:rPr b="1" lang="en" sz="1500"/>
              <a:t>TaskTrAdaBoost</a:t>
            </a:r>
            <a:r>
              <a:rPr lang="en" sz="1500"/>
              <a:t>  (extension of TrAdaBoost for multi-source scenarios):</a:t>
            </a:r>
            <a:endParaRPr sz="1500"/>
          </a:p>
          <a:p>
            <a:pPr indent="-323850" lvl="1" marL="914400" rtl="0" algn="l">
              <a:spcBef>
                <a:spcPts val="0"/>
              </a:spcBef>
              <a:spcAft>
                <a:spcPts val="0"/>
              </a:spcAft>
              <a:buSzPts val="1500"/>
              <a:buChar char="○"/>
            </a:pPr>
            <a:r>
              <a:rPr lang="en" sz="1500"/>
              <a:t>Candidate Classifier Construction</a:t>
            </a:r>
            <a:endParaRPr sz="1500"/>
          </a:p>
          <a:p>
            <a:pPr indent="-323850" lvl="1" marL="914400" rtl="0" algn="l">
              <a:spcBef>
                <a:spcPts val="0"/>
              </a:spcBef>
              <a:spcAft>
                <a:spcPts val="0"/>
              </a:spcAft>
              <a:buSzPts val="1500"/>
              <a:buChar char="○"/>
            </a:pPr>
            <a:r>
              <a:rPr lang="en" sz="1500"/>
              <a:t>Classifier Selection and Ensemble</a:t>
            </a:r>
            <a:endParaRPr sz="1500"/>
          </a:p>
          <a:p>
            <a:pPr indent="-323850" lvl="0" marL="457200" rtl="0" algn="l">
              <a:spcBef>
                <a:spcPts val="0"/>
              </a:spcBef>
              <a:spcAft>
                <a:spcPts val="0"/>
              </a:spcAft>
              <a:buSzPts val="1500"/>
              <a:buChar char="●"/>
            </a:pPr>
            <a:r>
              <a:rPr b="1" lang="en" sz="1500"/>
              <a:t>Locally Weighted Ensemble (LWE)</a:t>
            </a:r>
            <a:endParaRPr b="1" sz="1500"/>
          </a:p>
          <a:p>
            <a:pPr indent="-323850" lvl="1" marL="914400" rtl="0" algn="l">
              <a:spcBef>
                <a:spcPts val="0"/>
              </a:spcBef>
              <a:spcAft>
                <a:spcPts val="0"/>
              </a:spcAft>
              <a:buSzPts val="1500"/>
              <a:buChar char="○"/>
            </a:pPr>
            <a:r>
              <a:rPr lang="en" sz="1500"/>
              <a:t>focuses on the ensemble process of various learners</a:t>
            </a:r>
            <a:endParaRPr sz="1500"/>
          </a:p>
          <a:p>
            <a:pPr indent="-323850" lvl="1" marL="914400" rtl="0" algn="l">
              <a:spcBef>
                <a:spcPts val="0"/>
              </a:spcBef>
              <a:spcAft>
                <a:spcPts val="0"/>
              </a:spcAft>
              <a:buSzPts val="1500"/>
              <a:buChar char="○"/>
            </a:pPr>
            <a:r>
              <a:rPr lang="en" sz="1500"/>
              <a:t>these learners could be constructed on different source domains, or be built by performing different learning algorithms on a single source domain </a:t>
            </a:r>
            <a:endParaRPr sz="1500"/>
          </a:p>
          <a:p>
            <a:pPr indent="-323850" lvl="0" marL="457200" rtl="0" algn="l">
              <a:spcBef>
                <a:spcPts val="0"/>
              </a:spcBef>
              <a:spcAft>
                <a:spcPts val="0"/>
              </a:spcAft>
              <a:buSzPts val="1500"/>
              <a:buChar char="●"/>
            </a:pPr>
            <a:r>
              <a:rPr b="1" lang="en" sz="1500"/>
              <a:t>Ensemble Framework of Anchor Adapters (ENCHOR) </a:t>
            </a:r>
            <a:endParaRPr b="1" sz="1500"/>
          </a:p>
          <a:p>
            <a:pPr indent="-323850" lvl="1" marL="914400" rtl="0" algn="l">
              <a:spcBef>
                <a:spcPts val="0"/>
              </a:spcBef>
              <a:spcAft>
                <a:spcPts val="0"/>
              </a:spcAft>
              <a:buSzPts val="1500"/>
              <a:buChar char="○"/>
            </a:pPr>
            <a:r>
              <a:rPr lang="en" sz="1500"/>
              <a:t>Constructs a group of weak learners via using different representations of the instances produced by anchors.</a:t>
            </a:r>
            <a:endParaRPr sz="1500"/>
          </a:p>
        </p:txBody>
      </p:sp>
      <p:sp>
        <p:nvSpPr>
          <p:cNvPr id="358" name="Google Shape;358;p50"/>
          <p:cNvSpPr txBox="1"/>
          <p:nvPr>
            <p:ph type="title"/>
          </p:nvPr>
        </p:nvSpPr>
        <p:spPr>
          <a:xfrm>
            <a:off x="729450" y="5584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Based Interpretation</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5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Deep Learning</a:t>
            </a:r>
            <a:r>
              <a:rPr lang="en" sz="2000"/>
              <a:t> Strategy</a:t>
            </a:r>
            <a:endParaRPr sz="2000"/>
          </a:p>
        </p:txBody>
      </p:sp>
      <p:sp>
        <p:nvSpPr>
          <p:cNvPr id="364" name="Google Shape;364;p51"/>
          <p:cNvSpPr txBox="1"/>
          <p:nvPr>
            <p:ph idx="1" type="body"/>
          </p:nvPr>
        </p:nvSpPr>
        <p:spPr>
          <a:xfrm>
            <a:off x="729450" y="1850275"/>
            <a:ext cx="8142600" cy="31920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SDA and mSLDA approaches utilize deep learning techniques </a:t>
            </a:r>
            <a:endParaRPr sz="1500"/>
          </a:p>
          <a:p>
            <a:pPr indent="-323850" lvl="0" marL="457200" rtl="0" algn="l">
              <a:spcBef>
                <a:spcPts val="0"/>
              </a:spcBef>
              <a:spcAft>
                <a:spcPts val="0"/>
              </a:spcAft>
              <a:buSzPts val="1500"/>
              <a:buChar char="●"/>
            </a:pPr>
            <a:r>
              <a:rPr lang="en" sz="1500"/>
              <a:t>2 types of approaches</a:t>
            </a:r>
            <a:endParaRPr sz="1500"/>
          </a:p>
          <a:p>
            <a:pPr indent="-323850" lvl="0" marL="914400" rtl="0" algn="l">
              <a:spcBef>
                <a:spcPts val="0"/>
              </a:spcBef>
              <a:spcAft>
                <a:spcPts val="0"/>
              </a:spcAft>
              <a:buSzPts val="1500"/>
              <a:buChar char="●"/>
            </a:pPr>
            <a:r>
              <a:rPr b="1" lang="en" sz="1500"/>
              <a:t>Traditional Deep Learning (non-adversarial)</a:t>
            </a:r>
            <a:endParaRPr sz="1500"/>
          </a:p>
          <a:p>
            <a:pPr indent="-323850" lvl="0" marL="914400" rtl="0" algn="l">
              <a:spcBef>
                <a:spcPts val="0"/>
              </a:spcBef>
              <a:spcAft>
                <a:spcPts val="0"/>
              </a:spcAft>
              <a:buSzPts val="1500"/>
              <a:buChar char="●"/>
            </a:pPr>
            <a:r>
              <a:rPr b="1" lang="en" sz="1500"/>
              <a:t>Adversarial Deep Learning</a:t>
            </a:r>
            <a:endParaRPr sz="1500"/>
          </a:p>
        </p:txBody>
      </p:sp>
      <p:sp>
        <p:nvSpPr>
          <p:cNvPr id="365" name="Google Shape;365;p51"/>
          <p:cNvSpPr txBox="1"/>
          <p:nvPr>
            <p:ph type="title"/>
          </p:nvPr>
        </p:nvSpPr>
        <p:spPr>
          <a:xfrm>
            <a:off x="729450" y="5584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Based Interpretation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Related Areas</a:t>
            </a:r>
            <a:endParaRPr/>
          </a:p>
        </p:txBody>
      </p:sp>
      <p:sp>
        <p:nvSpPr>
          <p:cNvPr id="107" name="Google Shape;107;p1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500"/>
              <a:t>Semi-Supervised Learning (SSL) </a:t>
            </a:r>
            <a:endParaRPr b="1" sz="1500"/>
          </a:p>
          <a:p>
            <a:pPr indent="-323850" lvl="0" marL="457200" rtl="0" algn="l">
              <a:spcBef>
                <a:spcPts val="1600"/>
              </a:spcBef>
              <a:spcAft>
                <a:spcPts val="0"/>
              </a:spcAft>
              <a:buSzPts val="1500"/>
              <a:buChar char="●"/>
            </a:pPr>
            <a:r>
              <a:rPr lang="en" sz="1500"/>
              <a:t>Combines abundant unlabeled instances with a limited number of labeled instances to train a learner</a:t>
            </a:r>
            <a:endParaRPr sz="1500"/>
          </a:p>
          <a:p>
            <a:pPr indent="-323850" lvl="0" marL="457200" rtl="0" algn="l">
              <a:spcBef>
                <a:spcPts val="0"/>
              </a:spcBef>
              <a:spcAft>
                <a:spcPts val="0"/>
              </a:spcAft>
              <a:buSzPts val="1500"/>
              <a:buChar char="●"/>
            </a:pPr>
            <a:r>
              <a:rPr lang="en" sz="1500"/>
              <a:t>Relaxes the dependence on labeled instances thereby reducing labeling costs</a:t>
            </a:r>
            <a:endParaRPr sz="1500"/>
          </a:p>
          <a:p>
            <a:pPr indent="-323850" lvl="0" marL="457200" rtl="0" algn="l">
              <a:spcBef>
                <a:spcPts val="0"/>
              </a:spcBef>
              <a:spcAft>
                <a:spcPts val="0"/>
              </a:spcAft>
              <a:buSzPts val="1500"/>
              <a:buChar char="●"/>
            </a:pPr>
            <a:r>
              <a:rPr lang="en" sz="1500"/>
              <a:t>Both instances are drawn from same distribution</a:t>
            </a:r>
            <a:endParaRPr sz="1500"/>
          </a:p>
          <a:p>
            <a:pPr indent="-323850" lvl="0" marL="457200" rtl="0" algn="l">
              <a:spcBef>
                <a:spcPts val="0"/>
              </a:spcBef>
              <a:spcAft>
                <a:spcPts val="0"/>
              </a:spcAft>
              <a:buSzPts val="1500"/>
              <a:buChar char="●"/>
            </a:pPr>
            <a:r>
              <a:rPr lang="en" sz="1500"/>
              <a:t>In contrasts, the distributions of source and target domains are different in TL</a:t>
            </a:r>
            <a:endParaRPr sz="1500"/>
          </a:p>
          <a:p>
            <a:pPr indent="-323850" lvl="0" marL="457200" rtl="0" algn="l">
              <a:spcBef>
                <a:spcPts val="0"/>
              </a:spcBef>
              <a:spcAft>
                <a:spcPts val="0"/>
              </a:spcAft>
              <a:buSzPts val="1500"/>
              <a:buChar char="●"/>
            </a:pPr>
            <a:r>
              <a:rPr lang="en" sz="1500"/>
              <a:t>Key assumptions of smoothness, cluster, and manifold hold both in case of semi-supervised and transfer learning</a:t>
            </a:r>
            <a:endParaRPr sz="1500"/>
          </a:p>
          <a:p>
            <a:pPr indent="-323850" lvl="0" marL="457200" rtl="0" algn="l">
              <a:spcBef>
                <a:spcPts val="0"/>
              </a:spcBef>
              <a:spcAft>
                <a:spcPts val="0"/>
              </a:spcAft>
              <a:buSzPts val="1500"/>
              <a:buChar char="●"/>
            </a:pPr>
            <a:r>
              <a:rPr lang="en" sz="1500"/>
              <a:t>Many a times TL absorbs the technology of SSL </a:t>
            </a:r>
            <a:endParaRPr sz="1500"/>
          </a:p>
          <a:p>
            <a:pPr indent="0" lvl="0" marL="0" rtl="0" algn="l">
              <a:spcBef>
                <a:spcPts val="1600"/>
              </a:spcBef>
              <a:spcAft>
                <a:spcPts val="0"/>
              </a:spcAft>
              <a:buNone/>
            </a:pPr>
            <a:r>
              <a:t/>
            </a:r>
            <a:endParaRPr sz="1500"/>
          </a:p>
          <a:p>
            <a:pPr indent="0" lvl="0" marL="0" rtl="0" algn="l">
              <a:spcBef>
                <a:spcPts val="1600"/>
              </a:spcBef>
              <a:spcAft>
                <a:spcPts val="1600"/>
              </a:spcAft>
              <a:buNone/>
            </a:pPr>
            <a:r>
              <a:t/>
            </a:r>
            <a:endParaRPr sz="1500"/>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5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Traditional Deep Learning</a:t>
            </a:r>
            <a:endParaRPr sz="2000"/>
          </a:p>
        </p:txBody>
      </p:sp>
      <p:sp>
        <p:nvSpPr>
          <p:cNvPr id="371" name="Google Shape;371;p52"/>
          <p:cNvSpPr txBox="1"/>
          <p:nvPr>
            <p:ph idx="1" type="body"/>
          </p:nvPr>
        </p:nvSpPr>
        <p:spPr>
          <a:xfrm>
            <a:off x="729450" y="1850275"/>
            <a:ext cx="8142600" cy="319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In additional to SDA and mSLDA, there are other reconstruction-based TL approaches:</a:t>
            </a:r>
            <a:endParaRPr sz="1500"/>
          </a:p>
          <a:p>
            <a:pPr indent="-323850" lvl="0" marL="457200" rtl="0" algn="l">
              <a:spcBef>
                <a:spcPts val="1600"/>
              </a:spcBef>
              <a:spcAft>
                <a:spcPts val="0"/>
              </a:spcAft>
              <a:buSzPts val="1500"/>
              <a:buChar char="●"/>
            </a:pPr>
            <a:r>
              <a:rPr lang="en" sz="1500"/>
              <a:t>Transfer Learning with Deep Autoencoders (TLDA)</a:t>
            </a:r>
            <a:endParaRPr sz="1500"/>
          </a:p>
          <a:p>
            <a:pPr indent="-323850" lvl="1" marL="914400" rtl="0" algn="l">
              <a:spcBef>
                <a:spcPts val="0"/>
              </a:spcBef>
              <a:spcAft>
                <a:spcPts val="0"/>
              </a:spcAft>
              <a:buSzPts val="1500"/>
              <a:buChar char="○"/>
            </a:pPr>
            <a:r>
              <a:rPr lang="en" sz="1500"/>
              <a:t>Adopts 2-autoencoders for the source and target domain (share the parameters and have 2-layers each for encoder and decoder) </a:t>
            </a:r>
            <a:endParaRPr sz="1500"/>
          </a:p>
          <a:p>
            <a:pPr indent="-323850" lvl="1" marL="914400" rtl="0" algn="l">
              <a:spcBef>
                <a:spcPts val="0"/>
              </a:spcBef>
              <a:spcAft>
                <a:spcPts val="0"/>
              </a:spcAft>
              <a:buSzPts val="1500"/>
              <a:buChar char="○"/>
            </a:pPr>
            <a:r>
              <a:rPr lang="en" sz="1500"/>
              <a:t>Several objectives of TLDA :</a:t>
            </a:r>
            <a:endParaRPr sz="1500"/>
          </a:p>
          <a:p>
            <a:pPr indent="-323850" lvl="2" marL="1371600" rtl="0" algn="l">
              <a:spcBef>
                <a:spcPts val="0"/>
              </a:spcBef>
              <a:spcAft>
                <a:spcPts val="0"/>
              </a:spcAft>
              <a:buSzPts val="1500"/>
              <a:buChar char="■"/>
            </a:pPr>
            <a:r>
              <a:rPr lang="en" sz="1500"/>
              <a:t>Reconstruction error minimization: for decoder output (X) </a:t>
            </a:r>
            <a:endParaRPr sz="1500"/>
          </a:p>
          <a:p>
            <a:pPr indent="-323850" lvl="2" marL="1371600" rtl="0" algn="l">
              <a:spcBef>
                <a:spcPts val="0"/>
              </a:spcBef>
              <a:spcAft>
                <a:spcPts val="0"/>
              </a:spcAft>
              <a:buSzPts val="1500"/>
              <a:buChar char="■"/>
            </a:pPr>
            <a:r>
              <a:rPr lang="en" sz="1500"/>
              <a:t>Distribution Adaptation: for intermediate layer output (Q) </a:t>
            </a:r>
            <a:endParaRPr sz="1500"/>
          </a:p>
          <a:p>
            <a:pPr indent="-323850" lvl="2" marL="1371600" rtl="0" algn="l">
              <a:spcBef>
                <a:spcPts val="0"/>
              </a:spcBef>
              <a:spcAft>
                <a:spcPts val="0"/>
              </a:spcAft>
              <a:buSzPts val="1500"/>
              <a:buChar char="■"/>
            </a:pPr>
            <a:r>
              <a:rPr lang="en" sz="1500"/>
              <a:t>Regression error minimization: for encoder output with labels (R) </a:t>
            </a:r>
            <a:endParaRPr sz="1500"/>
          </a:p>
          <a:p>
            <a:pPr indent="0" lvl="0" marL="457200" rtl="0" algn="l">
              <a:spcBef>
                <a:spcPts val="1600"/>
              </a:spcBef>
              <a:spcAft>
                <a:spcPts val="1600"/>
              </a:spcAft>
              <a:buNone/>
            </a:pPr>
            <a:r>
              <a:t/>
            </a:r>
            <a:endParaRPr sz="1500"/>
          </a:p>
        </p:txBody>
      </p:sp>
      <p:sp>
        <p:nvSpPr>
          <p:cNvPr id="372" name="Google Shape;372;p52"/>
          <p:cNvSpPr txBox="1"/>
          <p:nvPr>
            <p:ph type="title"/>
          </p:nvPr>
        </p:nvSpPr>
        <p:spPr>
          <a:xfrm>
            <a:off x="729450" y="5584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Based Interpretation</a:t>
            </a:r>
            <a:endParaRPr/>
          </a:p>
        </p:txBody>
      </p:sp>
      <p:pic>
        <p:nvPicPr>
          <p:cNvPr descr="Text&#10;&#10;Description automatically generated" id="373" name="Google Shape;373;p52"/>
          <p:cNvPicPr preferRelativeResize="0"/>
          <p:nvPr/>
        </p:nvPicPr>
        <p:blipFill>
          <a:blip r:embed="rId3">
            <a:alphaModFix/>
          </a:blip>
          <a:stretch>
            <a:fillRect/>
          </a:stretch>
        </p:blipFill>
        <p:spPr>
          <a:xfrm>
            <a:off x="2588325" y="4317825"/>
            <a:ext cx="3970951" cy="57955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5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Traditional Deep Learning</a:t>
            </a:r>
            <a:endParaRPr sz="2000"/>
          </a:p>
        </p:txBody>
      </p:sp>
      <p:sp>
        <p:nvSpPr>
          <p:cNvPr id="379" name="Google Shape;379;p53"/>
          <p:cNvSpPr txBox="1"/>
          <p:nvPr>
            <p:ph idx="1" type="body"/>
          </p:nvPr>
        </p:nvSpPr>
        <p:spPr>
          <a:xfrm>
            <a:off x="729450" y="1850275"/>
            <a:ext cx="8142600" cy="31920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Deep Adaptation Network (DAN)</a:t>
            </a:r>
            <a:endParaRPr sz="1500"/>
          </a:p>
          <a:p>
            <a:pPr indent="-323850" lvl="1" marL="914400" rtl="0" algn="l">
              <a:spcBef>
                <a:spcPts val="0"/>
              </a:spcBef>
              <a:spcAft>
                <a:spcPts val="0"/>
              </a:spcAft>
              <a:buSzPts val="1500"/>
              <a:buChar char="○"/>
            </a:pPr>
            <a:r>
              <a:rPr lang="en" sz="1500"/>
              <a:t>Multi-layer adaptation utilizing multi-kernel technique </a:t>
            </a:r>
            <a:endParaRPr sz="1500"/>
          </a:p>
          <a:p>
            <a:pPr indent="-323850" lvl="1" marL="914400" rtl="0" algn="l">
              <a:spcBef>
                <a:spcPts val="0"/>
              </a:spcBef>
              <a:spcAft>
                <a:spcPts val="0"/>
              </a:spcAft>
              <a:buSzPts val="1500"/>
              <a:buChar char="○"/>
            </a:pPr>
            <a:r>
              <a:rPr lang="en" sz="1500"/>
              <a:t>Train of thought is similar to Generative Adversarial Networks (GANs) </a:t>
            </a:r>
            <a:endParaRPr sz="1500"/>
          </a:p>
          <a:p>
            <a:pPr indent="-323850" lvl="0" marL="457200" rtl="0" algn="l">
              <a:spcBef>
                <a:spcPts val="0"/>
              </a:spcBef>
              <a:spcAft>
                <a:spcPts val="0"/>
              </a:spcAft>
              <a:buSzPts val="1500"/>
              <a:buChar char="●"/>
            </a:pPr>
            <a:r>
              <a:rPr lang="en" sz="1500"/>
              <a:t>Deep CORAL (DCORAL) by Sun and Saenko </a:t>
            </a:r>
            <a:endParaRPr sz="1500"/>
          </a:p>
          <a:p>
            <a:pPr indent="-323850" lvl="1" marL="914400" rtl="0" algn="l">
              <a:spcBef>
                <a:spcPts val="0"/>
              </a:spcBef>
              <a:spcAft>
                <a:spcPts val="0"/>
              </a:spcAft>
              <a:buSzPts val="1500"/>
              <a:buChar char="○"/>
            </a:pPr>
            <a:r>
              <a:rPr lang="en" sz="1500"/>
              <a:t>Extends CORAL for deep domain adaptation </a:t>
            </a:r>
            <a:endParaRPr sz="1500"/>
          </a:p>
          <a:p>
            <a:pPr indent="-323850" lvl="1" marL="914400" rtl="0" algn="l">
              <a:spcBef>
                <a:spcPts val="0"/>
              </a:spcBef>
              <a:spcAft>
                <a:spcPts val="0"/>
              </a:spcAft>
              <a:buSzPts val="1500"/>
              <a:buChar char="○"/>
            </a:pPr>
            <a:r>
              <a:rPr lang="en" sz="1500"/>
              <a:t>CORAL loss is added to minimize the feature covariance </a:t>
            </a:r>
            <a:endParaRPr sz="1500"/>
          </a:p>
          <a:p>
            <a:pPr indent="-323850" lvl="0" marL="457200" rtl="0" algn="l">
              <a:spcBef>
                <a:spcPts val="0"/>
              </a:spcBef>
              <a:spcAft>
                <a:spcPts val="0"/>
              </a:spcAft>
              <a:buSzPts val="1500"/>
              <a:buChar char="●"/>
            </a:pPr>
            <a:r>
              <a:rPr lang="en" sz="1500"/>
              <a:t>Contrastive Adaptation Network (CAN) by Kang et al. </a:t>
            </a:r>
            <a:endParaRPr sz="1500"/>
          </a:p>
          <a:p>
            <a:pPr indent="-323850" lvl="1" marL="914400" rtl="0" algn="l">
              <a:spcBef>
                <a:spcPts val="0"/>
              </a:spcBef>
              <a:spcAft>
                <a:spcPts val="0"/>
              </a:spcAft>
              <a:buSzPts val="1500"/>
              <a:buChar char="○"/>
            </a:pPr>
            <a:r>
              <a:rPr lang="en" sz="1500"/>
              <a:t>Based on discrepancy metric termed contrastive domain discrepancy </a:t>
            </a:r>
            <a:endParaRPr sz="1500"/>
          </a:p>
          <a:p>
            <a:pPr indent="-323850" lvl="0" marL="457200" rtl="0" algn="l">
              <a:spcBef>
                <a:spcPts val="0"/>
              </a:spcBef>
              <a:spcAft>
                <a:spcPts val="0"/>
              </a:spcAft>
              <a:buSzPts val="1500"/>
              <a:buChar char="●"/>
            </a:pPr>
            <a:r>
              <a:rPr lang="en" sz="1500"/>
              <a:t>Multi-Representation Adaptation Network (MRAN) by Zhu et al. </a:t>
            </a:r>
            <a:endParaRPr sz="1500"/>
          </a:p>
          <a:p>
            <a:pPr indent="-323850" lvl="1" marL="914400" rtl="0" algn="l">
              <a:spcBef>
                <a:spcPts val="0"/>
              </a:spcBef>
              <a:spcAft>
                <a:spcPts val="0"/>
              </a:spcAft>
              <a:buSzPts val="1500"/>
              <a:buChar char="○"/>
            </a:pPr>
            <a:r>
              <a:rPr lang="en" sz="1500"/>
              <a:t>Adapts the extracted multiple feature representation </a:t>
            </a:r>
            <a:endParaRPr sz="1500"/>
          </a:p>
          <a:p>
            <a:pPr indent="0" lvl="0" marL="457200" rtl="0" algn="l">
              <a:spcBef>
                <a:spcPts val="1600"/>
              </a:spcBef>
              <a:spcAft>
                <a:spcPts val="1600"/>
              </a:spcAft>
              <a:buNone/>
            </a:pPr>
            <a:r>
              <a:t/>
            </a:r>
            <a:endParaRPr sz="1500"/>
          </a:p>
        </p:txBody>
      </p:sp>
      <p:sp>
        <p:nvSpPr>
          <p:cNvPr id="380" name="Google Shape;380;p53"/>
          <p:cNvSpPr txBox="1"/>
          <p:nvPr>
            <p:ph type="title"/>
          </p:nvPr>
        </p:nvSpPr>
        <p:spPr>
          <a:xfrm>
            <a:off x="729450" y="5584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Based Interpretation</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5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Traditional Deep Learning</a:t>
            </a:r>
            <a:endParaRPr sz="2000"/>
          </a:p>
        </p:txBody>
      </p:sp>
      <p:sp>
        <p:nvSpPr>
          <p:cNvPr id="386" name="Google Shape;386;p54"/>
          <p:cNvSpPr txBox="1"/>
          <p:nvPr>
            <p:ph idx="1" type="body"/>
          </p:nvPr>
        </p:nvSpPr>
        <p:spPr>
          <a:xfrm>
            <a:off x="729450" y="1850275"/>
            <a:ext cx="8142600" cy="31920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Multiple Feature Spaces Adaptation Network (MSFAN) by Zhu et al. </a:t>
            </a:r>
            <a:endParaRPr sz="1500"/>
          </a:p>
          <a:p>
            <a:pPr indent="-323850" lvl="1" marL="914400" rtl="0" algn="l">
              <a:spcBef>
                <a:spcPts val="0"/>
              </a:spcBef>
              <a:spcAft>
                <a:spcPts val="0"/>
              </a:spcAft>
              <a:buSzPts val="1500"/>
              <a:buChar char="○"/>
            </a:pPr>
            <a:r>
              <a:rPr lang="en" sz="1500"/>
              <a:t>Deep learning technique for multi-source transfer learning </a:t>
            </a:r>
            <a:endParaRPr sz="1500"/>
          </a:p>
          <a:p>
            <a:pPr indent="-323850" lvl="1" marL="914400" rtl="0" algn="l">
              <a:spcBef>
                <a:spcPts val="0"/>
              </a:spcBef>
              <a:spcAft>
                <a:spcPts val="0"/>
              </a:spcAft>
              <a:buSzPts val="1500"/>
              <a:buChar char="○"/>
            </a:pPr>
            <a:r>
              <a:rPr lang="en" sz="1500"/>
              <a:t>Architecture consists of: Common feature extractor,  Domain specific feature extractor, Domain specific classifier </a:t>
            </a:r>
            <a:endParaRPr sz="1500"/>
          </a:p>
          <a:p>
            <a:pPr indent="-323850" lvl="1" marL="914400" rtl="0" algn="l">
              <a:spcBef>
                <a:spcPts val="0"/>
              </a:spcBef>
              <a:spcAft>
                <a:spcPts val="0"/>
              </a:spcAft>
              <a:buSzPts val="1500"/>
              <a:buChar char="○"/>
            </a:pPr>
            <a:r>
              <a:rPr lang="en" sz="1500"/>
              <a:t>Step in each iteration: Common Feature Extraction, Specific Feature Extraction, Data Classification, Parameter Updating </a:t>
            </a:r>
            <a:endParaRPr sz="1500"/>
          </a:p>
          <a:p>
            <a:pPr indent="-323850" lvl="1" marL="914400" rtl="0" algn="l">
              <a:spcBef>
                <a:spcPts val="0"/>
              </a:spcBef>
              <a:spcAft>
                <a:spcPts val="0"/>
              </a:spcAft>
              <a:buSzPts val="1500"/>
              <a:buChar char="○"/>
            </a:pPr>
            <a:r>
              <a:rPr lang="en" sz="1500"/>
              <a:t>3</a:t>
            </a:r>
            <a:r>
              <a:rPr lang="en" sz="1500"/>
              <a:t> main objectives: Classification error minimization, Distribution Adaptation, Consensus Regularization </a:t>
            </a:r>
            <a:endParaRPr sz="1500"/>
          </a:p>
          <a:p>
            <a:pPr indent="0" lvl="0" marL="457200" rtl="0" algn="l">
              <a:spcBef>
                <a:spcPts val="1600"/>
              </a:spcBef>
              <a:spcAft>
                <a:spcPts val="1600"/>
              </a:spcAft>
              <a:buNone/>
            </a:pPr>
            <a:r>
              <a:t/>
            </a:r>
            <a:endParaRPr sz="1500"/>
          </a:p>
        </p:txBody>
      </p:sp>
      <p:sp>
        <p:nvSpPr>
          <p:cNvPr id="387" name="Google Shape;387;p54"/>
          <p:cNvSpPr txBox="1"/>
          <p:nvPr>
            <p:ph type="title"/>
          </p:nvPr>
        </p:nvSpPr>
        <p:spPr>
          <a:xfrm>
            <a:off x="729450" y="5584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Based Interpretation</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5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Adversarial</a:t>
            </a:r>
            <a:r>
              <a:rPr lang="en" sz="2000"/>
              <a:t> Deep Learning</a:t>
            </a:r>
            <a:endParaRPr sz="2000"/>
          </a:p>
        </p:txBody>
      </p:sp>
      <p:sp>
        <p:nvSpPr>
          <p:cNvPr id="393" name="Google Shape;393;p55"/>
          <p:cNvSpPr txBox="1"/>
          <p:nvPr>
            <p:ph idx="1" type="body"/>
          </p:nvPr>
        </p:nvSpPr>
        <p:spPr>
          <a:xfrm>
            <a:off x="729450" y="1850275"/>
            <a:ext cx="8142600" cy="319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Many TL approaches, motivated by GAN, aassumes that a good feature representation contains almost no discriminative information about the instance’s original domain </a:t>
            </a:r>
            <a:endParaRPr sz="1500"/>
          </a:p>
          <a:p>
            <a:pPr indent="-323850" lvl="0" marL="457200" rtl="0" algn="l">
              <a:spcBef>
                <a:spcPts val="1600"/>
              </a:spcBef>
              <a:spcAft>
                <a:spcPts val="0"/>
              </a:spcAft>
              <a:buSzPts val="1500"/>
              <a:buChar char="●"/>
            </a:pPr>
            <a:r>
              <a:rPr lang="en" sz="1500"/>
              <a:t>Deep Adversarial Neural Network (DANN) </a:t>
            </a:r>
            <a:endParaRPr sz="1500"/>
          </a:p>
          <a:p>
            <a:pPr indent="-323850" lvl="1" marL="914400" rtl="0" algn="l">
              <a:spcBef>
                <a:spcPts val="0"/>
              </a:spcBef>
              <a:spcAft>
                <a:spcPts val="0"/>
              </a:spcAft>
              <a:buSzPts val="1500"/>
              <a:buChar char="○"/>
            </a:pPr>
            <a:r>
              <a:rPr lang="en" sz="1500"/>
              <a:t>Assumes no labeled target instances </a:t>
            </a:r>
            <a:endParaRPr sz="1500"/>
          </a:p>
          <a:p>
            <a:pPr indent="-323850" lvl="1" marL="914400" rtl="0" algn="l">
              <a:spcBef>
                <a:spcPts val="0"/>
              </a:spcBef>
              <a:spcAft>
                <a:spcPts val="0"/>
              </a:spcAft>
              <a:buSzPts val="1500"/>
              <a:buChar char="○"/>
            </a:pPr>
            <a:r>
              <a:rPr lang="en" sz="1500"/>
              <a:t>Architecture consists of: </a:t>
            </a:r>
            <a:endParaRPr sz="1500"/>
          </a:p>
          <a:p>
            <a:pPr indent="-323850" lvl="2" marL="1371600" rtl="0" algn="l">
              <a:spcBef>
                <a:spcPts val="0"/>
              </a:spcBef>
              <a:spcAft>
                <a:spcPts val="0"/>
              </a:spcAft>
              <a:buSzPts val="1500"/>
              <a:buChar char="■"/>
            </a:pPr>
            <a:r>
              <a:rPr lang="en" sz="1500"/>
              <a:t>feature extractor: acts like generator </a:t>
            </a:r>
            <a:endParaRPr sz="1500"/>
          </a:p>
          <a:p>
            <a:pPr indent="-323850" lvl="2" marL="1371600" rtl="0" algn="l">
              <a:spcBef>
                <a:spcPts val="0"/>
              </a:spcBef>
              <a:spcAft>
                <a:spcPts val="0"/>
              </a:spcAft>
              <a:buSzPts val="1500"/>
              <a:buChar char="■"/>
            </a:pPr>
            <a:r>
              <a:rPr lang="en" sz="1500"/>
              <a:t>label predictor: label prediction of the instances </a:t>
            </a:r>
            <a:endParaRPr sz="1500"/>
          </a:p>
          <a:p>
            <a:pPr indent="-323850" lvl="2" marL="1371600" rtl="0" algn="l">
              <a:spcBef>
                <a:spcPts val="0"/>
              </a:spcBef>
              <a:spcAft>
                <a:spcPts val="0"/>
              </a:spcAft>
              <a:buSzPts val="1500"/>
              <a:buChar char="■"/>
            </a:pPr>
            <a:r>
              <a:rPr lang="en" sz="1500"/>
              <a:t>domain classifier: acts like discriminator </a:t>
            </a:r>
            <a:endParaRPr sz="1500"/>
          </a:p>
          <a:p>
            <a:pPr indent="0" lvl="0" marL="457200" rtl="0" algn="l">
              <a:spcBef>
                <a:spcPts val="1600"/>
              </a:spcBef>
              <a:spcAft>
                <a:spcPts val="1600"/>
              </a:spcAft>
              <a:buNone/>
            </a:pPr>
            <a:r>
              <a:t/>
            </a:r>
            <a:endParaRPr sz="1500"/>
          </a:p>
        </p:txBody>
      </p:sp>
      <p:sp>
        <p:nvSpPr>
          <p:cNvPr id="394" name="Google Shape;394;p55"/>
          <p:cNvSpPr txBox="1"/>
          <p:nvPr>
            <p:ph type="title"/>
          </p:nvPr>
        </p:nvSpPr>
        <p:spPr>
          <a:xfrm>
            <a:off x="729450" y="5584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Based Interpretation</a:t>
            </a:r>
            <a:endParaRPr/>
          </a:p>
        </p:txBody>
      </p:sp>
      <p:pic>
        <p:nvPicPr>
          <p:cNvPr descr="Text, letter&#10;&#10;Description automatically generated" id="395" name="Google Shape;395;p55"/>
          <p:cNvPicPr preferRelativeResize="0"/>
          <p:nvPr/>
        </p:nvPicPr>
        <p:blipFill>
          <a:blip r:embed="rId3">
            <a:alphaModFix/>
          </a:blip>
          <a:stretch>
            <a:fillRect/>
          </a:stretch>
        </p:blipFill>
        <p:spPr>
          <a:xfrm>
            <a:off x="5848275" y="2798475"/>
            <a:ext cx="2895600" cy="876424"/>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5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Adversarial Deep Learning</a:t>
            </a:r>
            <a:endParaRPr sz="2000"/>
          </a:p>
        </p:txBody>
      </p:sp>
      <p:sp>
        <p:nvSpPr>
          <p:cNvPr id="401" name="Google Shape;401;p56"/>
          <p:cNvSpPr txBox="1"/>
          <p:nvPr>
            <p:ph idx="1" type="body"/>
          </p:nvPr>
        </p:nvSpPr>
        <p:spPr>
          <a:xfrm>
            <a:off x="729450" y="1853850"/>
            <a:ext cx="8142600" cy="31920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Conditional Domain Adversarial Network (CDAN) </a:t>
            </a:r>
            <a:endParaRPr sz="1500"/>
          </a:p>
          <a:p>
            <a:pPr indent="-323850" lvl="1" marL="914400" rtl="0" algn="l">
              <a:spcBef>
                <a:spcPts val="0"/>
              </a:spcBef>
              <a:spcAft>
                <a:spcPts val="0"/>
              </a:spcAft>
              <a:buSzPts val="1500"/>
              <a:buChar char="○"/>
            </a:pPr>
            <a:r>
              <a:rPr lang="en" sz="1500"/>
              <a:t>utilizes conditional domain discriminator to assist adversarial adaptation</a:t>
            </a:r>
            <a:endParaRPr sz="1500"/>
          </a:p>
          <a:p>
            <a:pPr indent="-323850" lvl="0" marL="457200" rtl="0" algn="l">
              <a:spcBef>
                <a:spcPts val="0"/>
              </a:spcBef>
              <a:spcAft>
                <a:spcPts val="0"/>
              </a:spcAft>
              <a:buSzPts val="1500"/>
              <a:buChar char="●"/>
            </a:pPr>
            <a:r>
              <a:rPr lang="en" sz="1500"/>
              <a:t>Importance Weighted Adversarial Nets-Based Domain Adaptation (IWANDA)  </a:t>
            </a:r>
            <a:endParaRPr sz="1500"/>
          </a:p>
          <a:p>
            <a:pPr indent="-323850" lvl="1" marL="914400" rtl="0" algn="l">
              <a:spcBef>
                <a:spcPts val="0"/>
              </a:spcBef>
              <a:spcAft>
                <a:spcPts val="0"/>
              </a:spcAft>
              <a:buSzPts val="1500"/>
              <a:buChar char="○"/>
            </a:pPr>
            <a:r>
              <a:rPr lang="en" sz="1500"/>
              <a:t>2-domain-specific feature extractors for source and target domains </a:t>
            </a:r>
            <a:endParaRPr sz="1500"/>
          </a:p>
          <a:p>
            <a:pPr indent="-323850" lvl="1" marL="914400" rtl="0" algn="l">
              <a:spcBef>
                <a:spcPts val="0"/>
              </a:spcBef>
              <a:spcAft>
                <a:spcPts val="0"/>
              </a:spcAft>
              <a:buSzPts val="1500"/>
              <a:buChar char="○"/>
            </a:pPr>
            <a:r>
              <a:rPr lang="en" sz="1500"/>
              <a:t>2-domain classifiers but only 1 label predictor </a:t>
            </a:r>
            <a:endParaRPr sz="1500"/>
          </a:p>
          <a:p>
            <a:pPr indent="0" lvl="0" marL="457200" rtl="0" algn="l">
              <a:spcBef>
                <a:spcPts val="1600"/>
              </a:spcBef>
              <a:spcAft>
                <a:spcPts val="1600"/>
              </a:spcAft>
              <a:buNone/>
            </a:pPr>
            <a:r>
              <a:t/>
            </a:r>
            <a:endParaRPr sz="1500"/>
          </a:p>
        </p:txBody>
      </p:sp>
      <p:sp>
        <p:nvSpPr>
          <p:cNvPr id="402" name="Google Shape;402;p56"/>
          <p:cNvSpPr txBox="1"/>
          <p:nvPr>
            <p:ph type="title"/>
          </p:nvPr>
        </p:nvSpPr>
        <p:spPr>
          <a:xfrm>
            <a:off x="729450" y="5584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Based Interpretation</a:t>
            </a:r>
            <a:endParaRPr/>
          </a:p>
        </p:txBody>
      </p:sp>
      <p:pic>
        <p:nvPicPr>
          <p:cNvPr descr="Text, letter&#10;&#10;Description automatically generated" id="403" name="Google Shape;403;p56"/>
          <p:cNvPicPr preferRelativeResize="0"/>
          <p:nvPr/>
        </p:nvPicPr>
        <p:blipFill>
          <a:blip r:embed="rId3">
            <a:alphaModFix/>
          </a:blip>
          <a:stretch>
            <a:fillRect/>
          </a:stretch>
        </p:blipFill>
        <p:spPr>
          <a:xfrm>
            <a:off x="2935063" y="3276550"/>
            <a:ext cx="3277476" cy="1718425"/>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57"/>
          <p:cNvSpPr txBox="1"/>
          <p:nvPr>
            <p:ph type="title"/>
          </p:nvPr>
        </p:nvSpPr>
        <p:spPr>
          <a:xfrm>
            <a:off x="729450" y="5670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Application</a:t>
            </a:r>
            <a:endParaRPr/>
          </a:p>
        </p:txBody>
      </p:sp>
      <p:sp>
        <p:nvSpPr>
          <p:cNvPr id="409" name="Google Shape;409;p57"/>
          <p:cNvSpPr txBox="1"/>
          <p:nvPr>
            <p:ph idx="1" type="body"/>
          </p:nvPr>
        </p:nvSpPr>
        <p:spPr>
          <a:xfrm>
            <a:off x="729450" y="1383925"/>
            <a:ext cx="7688700" cy="34230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b="1" lang="en" sz="1500"/>
              <a:t>Medical</a:t>
            </a:r>
            <a:endParaRPr sz="1500"/>
          </a:p>
          <a:p>
            <a:pPr indent="-323850" lvl="1" marL="914400" rtl="0" algn="l">
              <a:spcBef>
                <a:spcPts val="0"/>
              </a:spcBef>
              <a:spcAft>
                <a:spcPts val="0"/>
              </a:spcAft>
              <a:buSzPts val="1500"/>
              <a:buChar char="○"/>
            </a:pPr>
            <a:r>
              <a:rPr lang="en" sz="1500"/>
              <a:t>ML and computer aided diagnosis for medical imaging</a:t>
            </a:r>
            <a:endParaRPr sz="1500"/>
          </a:p>
          <a:p>
            <a:pPr indent="-323850" lvl="0" marL="457200" rtl="0" algn="l">
              <a:spcBef>
                <a:spcPts val="0"/>
              </a:spcBef>
              <a:spcAft>
                <a:spcPts val="0"/>
              </a:spcAft>
              <a:buSzPts val="1500"/>
              <a:buChar char="●"/>
            </a:pPr>
            <a:r>
              <a:rPr b="1" lang="en" sz="1500"/>
              <a:t>BioInformatics</a:t>
            </a:r>
            <a:endParaRPr sz="1500"/>
          </a:p>
          <a:p>
            <a:pPr indent="-323850" lvl="1" marL="914400" rtl="0" algn="l">
              <a:spcBef>
                <a:spcPts val="0"/>
              </a:spcBef>
              <a:spcAft>
                <a:spcPts val="0"/>
              </a:spcAft>
              <a:buSzPts val="1500"/>
              <a:buChar char="○"/>
            </a:pPr>
            <a:r>
              <a:rPr lang="en" sz="1500"/>
              <a:t>Understanding of some organisms can be transferred to other organisms </a:t>
            </a:r>
            <a:endParaRPr sz="1500"/>
          </a:p>
          <a:p>
            <a:pPr indent="-323850" lvl="0" marL="457200" rtl="0" algn="l">
              <a:spcBef>
                <a:spcPts val="0"/>
              </a:spcBef>
              <a:spcAft>
                <a:spcPts val="0"/>
              </a:spcAft>
              <a:buSzPts val="1500"/>
              <a:buChar char="●"/>
            </a:pPr>
            <a:r>
              <a:rPr b="1" lang="en" sz="1500"/>
              <a:t>Transportation</a:t>
            </a:r>
            <a:endParaRPr sz="1500"/>
          </a:p>
          <a:p>
            <a:pPr indent="-323850" lvl="1" marL="914400" rtl="0" algn="l">
              <a:spcBef>
                <a:spcPts val="0"/>
              </a:spcBef>
              <a:spcAft>
                <a:spcPts val="0"/>
              </a:spcAft>
              <a:buSzPts val="1500"/>
              <a:buChar char="○"/>
            </a:pPr>
            <a:r>
              <a:rPr lang="en" sz="1500"/>
              <a:t>Understanding Traffic Image Scenes that suffers from variations due to weather and light conditions </a:t>
            </a:r>
            <a:endParaRPr sz="1500"/>
          </a:p>
          <a:p>
            <a:pPr indent="-323850" lvl="0" marL="457200" rtl="0" algn="l">
              <a:spcBef>
                <a:spcPts val="0"/>
              </a:spcBef>
              <a:spcAft>
                <a:spcPts val="0"/>
              </a:spcAft>
              <a:buSzPts val="1500"/>
              <a:buChar char="●"/>
            </a:pPr>
            <a:r>
              <a:rPr b="1" lang="en" sz="1500"/>
              <a:t>Recommender System</a:t>
            </a:r>
            <a:endParaRPr b="1" sz="1500"/>
          </a:p>
          <a:p>
            <a:pPr indent="-323850" lvl="1" marL="914400" rtl="0" algn="l">
              <a:spcBef>
                <a:spcPts val="0"/>
              </a:spcBef>
              <a:spcAft>
                <a:spcPts val="0"/>
              </a:spcAft>
              <a:buSzPts val="1500"/>
              <a:buChar char="○"/>
            </a:pPr>
            <a:r>
              <a:rPr lang="en" sz="1500"/>
              <a:t>Helps in cases where data is sparse (e.g. when data doesn’t exist for new users) </a:t>
            </a:r>
            <a:endParaRPr sz="1500"/>
          </a:p>
          <a:p>
            <a:pPr indent="-323850" lvl="0" marL="457200" rtl="0" algn="l">
              <a:spcBef>
                <a:spcPts val="0"/>
              </a:spcBef>
              <a:spcAft>
                <a:spcPts val="0"/>
              </a:spcAft>
              <a:buSzPts val="1500"/>
              <a:buChar char="●"/>
            </a:pPr>
            <a:r>
              <a:rPr b="1" lang="en" sz="1500"/>
              <a:t>Communication</a:t>
            </a:r>
            <a:endParaRPr b="1" sz="1500"/>
          </a:p>
          <a:p>
            <a:pPr indent="-323850" lvl="0" marL="457200" rtl="0" algn="l">
              <a:spcBef>
                <a:spcPts val="0"/>
              </a:spcBef>
              <a:spcAft>
                <a:spcPts val="0"/>
              </a:spcAft>
              <a:buSzPts val="1500"/>
              <a:buChar char="●"/>
            </a:pPr>
            <a:r>
              <a:rPr b="1" lang="en" sz="1500"/>
              <a:t>Urban Computing</a:t>
            </a:r>
            <a:endParaRPr b="1" sz="1500"/>
          </a:p>
          <a:p>
            <a:pPr indent="-323850" lvl="1" marL="914400" rtl="0" algn="l">
              <a:spcBef>
                <a:spcPts val="0"/>
              </a:spcBef>
              <a:spcAft>
                <a:spcPts val="0"/>
              </a:spcAft>
              <a:buSzPts val="1500"/>
              <a:buChar char="○"/>
            </a:pPr>
            <a:r>
              <a:rPr lang="en" sz="1500"/>
              <a:t>help deal with data scarcity </a:t>
            </a:r>
            <a:r>
              <a:rPr lang="en" sz="1500"/>
              <a:t>on traffic monitoring, health care, social security, etc </a:t>
            </a:r>
            <a:endParaRPr sz="1500"/>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58"/>
          <p:cNvSpPr txBox="1"/>
          <p:nvPr>
            <p:ph type="title"/>
          </p:nvPr>
        </p:nvSpPr>
        <p:spPr>
          <a:xfrm>
            <a:off x="729450" y="5670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Experiment</a:t>
            </a:r>
            <a:endParaRPr/>
          </a:p>
        </p:txBody>
      </p:sp>
      <p:sp>
        <p:nvSpPr>
          <p:cNvPr id="415" name="Google Shape;415;p58"/>
          <p:cNvSpPr txBox="1"/>
          <p:nvPr>
            <p:ph idx="1" type="body"/>
          </p:nvPr>
        </p:nvSpPr>
        <p:spPr>
          <a:xfrm>
            <a:off x="729450" y="1383925"/>
            <a:ext cx="7688700" cy="342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2 mainstream research areas:</a:t>
            </a:r>
            <a:endParaRPr sz="1500"/>
          </a:p>
          <a:p>
            <a:pPr indent="-323850" lvl="0" marL="457200" rtl="0" algn="l">
              <a:spcBef>
                <a:spcPts val="1600"/>
              </a:spcBef>
              <a:spcAft>
                <a:spcPts val="0"/>
              </a:spcAft>
              <a:buSzPts val="1500"/>
              <a:buAutoNum type="arabicPeriod"/>
            </a:pPr>
            <a:r>
              <a:rPr lang="en" sz="1500"/>
              <a:t>Object Recognition </a:t>
            </a:r>
            <a:endParaRPr sz="1500"/>
          </a:p>
          <a:p>
            <a:pPr indent="-323850" lvl="0" marL="457200" rtl="0" algn="l">
              <a:spcBef>
                <a:spcPts val="0"/>
              </a:spcBef>
              <a:spcAft>
                <a:spcPts val="0"/>
              </a:spcAft>
              <a:buSzPts val="1500"/>
              <a:buAutoNum type="arabicPeriod"/>
            </a:pPr>
            <a:r>
              <a:rPr lang="en" sz="1500"/>
              <a:t>Text Classification </a:t>
            </a:r>
            <a:endParaRPr sz="1500"/>
          </a:p>
          <a:p>
            <a:pPr indent="0" lvl="0" marL="0" rtl="0" algn="l">
              <a:spcBef>
                <a:spcPts val="1600"/>
              </a:spcBef>
              <a:spcAft>
                <a:spcPts val="0"/>
              </a:spcAft>
              <a:buNone/>
            </a:pPr>
            <a:r>
              <a:rPr lang="en" sz="1500"/>
              <a:t>Dataset &amp; PreProcessing:</a:t>
            </a:r>
            <a:endParaRPr sz="1500"/>
          </a:p>
          <a:p>
            <a:pPr indent="-323850" lvl="0" marL="457200" rtl="0" algn="l">
              <a:spcBef>
                <a:spcPts val="1600"/>
              </a:spcBef>
              <a:spcAft>
                <a:spcPts val="0"/>
              </a:spcAft>
              <a:buSzPts val="1500"/>
              <a:buAutoNum type="arabicPeriod"/>
            </a:pPr>
            <a:r>
              <a:rPr b="1" lang="en" sz="1500"/>
              <a:t>Amazon Reviews:</a:t>
            </a:r>
            <a:r>
              <a:rPr lang="en" sz="1500"/>
              <a:t> Multi-domain sentiment dataset from Amazon.com  in 4 domains (Books, Kitchen, Electronics, and DVD’s)</a:t>
            </a:r>
            <a:endParaRPr sz="1500"/>
          </a:p>
          <a:p>
            <a:pPr indent="-323850" lvl="0" marL="457200" rtl="0" algn="l">
              <a:spcBef>
                <a:spcPts val="0"/>
              </a:spcBef>
              <a:spcAft>
                <a:spcPts val="0"/>
              </a:spcAft>
              <a:buSzPts val="1500"/>
              <a:buAutoNum type="arabicPeriod"/>
            </a:pPr>
            <a:r>
              <a:rPr b="1" lang="en" sz="1500"/>
              <a:t>Reuters-21578</a:t>
            </a:r>
            <a:r>
              <a:rPr lang="en" sz="1500"/>
              <a:t> : Text categorization dataset with hierarchical structure </a:t>
            </a:r>
            <a:endParaRPr sz="1500"/>
          </a:p>
          <a:p>
            <a:pPr indent="-323850" lvl="0" marL="457200" rtl="0" algn="l">
              <a:spcBef>
                <a:spcPts val="0"/>
              </a:spcBef>
              <a:spcAft>
                <a:spcPts val="0"/>
              </a:spcAft>
              <a:buSzPts val="1500"/>
              <a:buAutoNum type="arabicPeriod"/>
            </a:pPr>
            <a:r>
              <a:rPr b="1" lang="en" sz="1500"/>
              <a:t>Office-31</a:t>
            </a:r>
            <a:r>
              <a:rPr lang="en" sz="1500"/>
              <a:t>: Object recognition dataset with 31 categories and 3 domains (Amazon, Webcam, DSLR)</a:t>
            </a:r>
            <a:endParaRPr sz="1500"/>
          </a:p>
        </p:txBody>
      </p:sp>
      <p:pic>
        <p:nvPicPr>
          <p:cNvPr descr="Table&#10;&#10;Description automatically generated" id="416" name="Google Shape;416;p58"/>
          <p:cNvPicPr preferRelativeResize="0"/>
          <p:nvPr/>
        </p:nvPicPr>
        <p:blipFill>
          <a:blip r:embed="rId3">
            <a:alphaModFix/>
          </a:blip>
          <a:stretch>
            <a:fillRect/>
          </a:stretch>
        </p:blipFill>
        <p:spPr>
          <a:xfrm>
            <a:off x="4484325" y="1600975"/>
            <a:ext cx="3933826" cy="970782"/>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59"/>
          <p:cNvSpPr txBox="1"/>
          <p:nvPr>
            <p:ph type="title"/>
          </p:nvPr>
        </p:nvSpPr>
        <p:spPr>
          <a:xfrm>
            <a:off x="729450" y="5670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Experiment Result (Amazon Reviews)</a:t>
            </a:r>
            <a:endParaRPr/>
          </a:p>
        </p:txBody>
      </p:sp>
      <p:sp>
        <p:nvSpPr>
          <p:cNvPr id="422" name="Google Shape;422;p59"/>
          <p:cNvSpPr txBox="1"/>
          <p:nvPr>
            <p:ph idx="1" type="body"/>
          </p:nvPr>
        </p:nvSpPr>
        <p:spPr>
          <a:xfrm>
            <a:off x="729450" y="1383925"/>
            <a:ext cx="8074200" cy="3423000"/>
          </a:xfrm>
          <a:prstGeom prst="rect">
            <a:avLst/>
          </a:prstGeom>
        </p:spPr>
        <p:txBody>
          <a:bodyPr anchorCtr="0" anchor="t" bIns="91425" lIns="91425" spcFirstLastPara="1" rIns="91425" wrap="square" tIns="91425">
            <a:noAutofit/>
          </a:bodyPr>
          <a:lstStyle/>
          <a:p>
            <a:pPr indent="-323850" lvl="0" marL="228600" rtl="0" algn="l">
              <a:spcBef>
                <a:spcPts val="0"/>
              </a:spcBef>
              <a:spcAft>
                <a:spcPts val="0"/>
              </a:spcAft>
              <a:buClr>
                <a:srgbClr val="595959"/>
              </a:buClr>
              <a:buSzPts val="1500"/>
              <a:buFont typeface="Lato"/>
              <a:buChar char="●"/>
            </a:pPr>
            <a:r>
              <a:rPr lang="en" sz="1500">
                <a:solidFill>
                  <a:srgbClr val="595959"/>
                </a:solidFill>
                <a:highlight>
                  <a:srgbClr val="FFFFFF"/>
                </a:highlight>
              </a:rPr>
              <a:t>Most algorithms performed relatively well when the source domain is </a:t>
            </a:r>
            <a:r>
              <a:rPr i="1" lang="en" sz="1500">
                <a:solidFill>
                  <a:srgbClr val="595959"/>
                </a:solidFill>
                <a:highlight>
                  <a:srgbClr val="FFFFFF"/>
                </a:highlight>
              </a:rPr>
              <a:t>electronics</a:t>
            </a:r>
            <a:r>
              <a:rPr lang="en" sz="1500">
                <a:solidFill>
                  <a:srgbClr val="595959"/>
                </a:solidFill>
                <a:highlight>
                  <a:srgbClr val="FFFFFF"/>
                </a:highlight>
              </a:rPr>
              <a:t> / </a:t>
            </a:r>
            <a:r>
              <a:rPr i="1" lang="en" sz="1500">
                <a:solidFill>
                  <a:srgbClr val="595959"/>
                </a:solidFill>
                <a:highlight>
                  <a:srgbClr val="FFFFFF"/>
                </a:highlight>
              </a:rPr>
              <a:t>kitchen</a:t>
            </a:r>
            <a:r>
              <a:rPr lang="en" sz="1500">
                <a:solidFill>
                  <a:srgbClr val="595959"/>
                </a:solidFill>
                <a:highlight>
                  <a:srgbClr val="FFFFFF"/>
                </a:highlight>
              </a:rPr>
              <a:t> </a:t>
            </a:r>
            <a:endParaRPr sz="1500">
              <a:solidFill>
                <a:srgbClr val="595959"/>
              </a:solidFill>
              <a:highlight>
                <a:srgbClr val="FFFFFF"/>
              </a:highlight>
            </a:endParaRPr>
          </a:p>
          <a:p>
            <a:pPr indent="-323850" lvl="0" marL="685800" rtl="0" algn="l">
              <a:spcBef>
                <a:spcPts val="0"/>
              </a:spcBef>
              <a:spcAft>
                <a:spcPts val="0"/>
              </a:spcAft>
              <a:buClr>
                <a:srgbClr val="595959"/>
              </a:buClr>
              <a:buSzPts val="1500"/>
              <a:buFont typeface="Lato"/>
              <a:buChar char="○"/>
            </a:pPr>
            <a:r>
              <a:rPr lang="en" sz="1500">
                <a:solidFill>
                  <a:srgbClr val="595959"/>
                </a:solidFill>
                <a:highlight>
                  <a:srgbClr val="FFFFFF"/>
                </a:highlight>
              </a:rPr>
              <a:t>These domains may contain more transferable information </a:t>
            </a:r>
            <a:endParaRPr sz="1500">
              <a:solidFill>
                <a:srgbClr val="595959"/>
              </a:solidFill>
              <a:highlight>
                <a:srgbClr val="FFFFFF"/>
              </a:highlight>
            </a:endParaRPr>
          </a:p>
          <a:p>
            <a:pPr indent="-323850" lvl="0" marL="228600" rtl="0" algn="l">
              <a:spcBef>
                <a:spcPts val="0"/>
              </a:spcBef>
              <a:spcAft>
                <a:spcPts val="0"/>
              </a:spcAft>
              <a:buClr>
                <a:srgbClr val="595959"/>
              </a:buClr>
              <a:buSzPts val="1500"/>
              <a:buFont typeface="Lato"/>
              <a:buChar char="●"/>
            </a:pPr>
            <a:r>
              <a:rPr lang="en" sz="1500">
                <a:solidFill>
                  <a:srgbClr val="595959"/>
                </a:solidFill>
                <a:highlight>
                  <a:srgbClr val="FFFFFF"/>
                </a:highlight>
              </a:rPr>
              <a:t>Performed relatively well in all 12 tasks  </a:t>
            </a:r>
            <a:endParaRPr sz="1500">
              <a:solidFill>
                <a:srgbClr val="595959"/>
              </a:solidFill>
              <a:highlight>
                <a:srgbClr val="FFFFFF"/>
              </a:highlight>
            </a:endParaRPr>
          </a:p>
          <a:p>
            <a:pPr indent="-323850" lvl="0" marL="685800" rtl="0" algn="l">
              <a:spcBef>
                <a:spcPts val="0"/>
              </a:spcBef>
              <a:spcAft>
                <a:spcPts val="0"/>
              </a:spcAft>
              <a:buClr>
                <a:srgbClr val="595959"/>
              </a:buClr>
              <a:buSzPts val="1500"/>
              <a:buFont typeface="Lato"/>
              <a:buChar char="○"/>
            </a:pPr>
            <a:r>
              <a:rPr lang="en" sz="1500">
                <a:solidFill>
                  <a:srgbClr val="595959"/>
                </a:solidFill>
                <a:highlight>
                  <a:srgbClr val="FFFFFF"/>
                </a:highlight>
              </a:rPr>
              <a:t>HIDC (feature reduction – clustering) </a:t>
            </a:r>
            <a:endParaRPr sz="1500">
              <a:solidFill>
                <a:srgbClr val="595959"/>
              </a:solidFill>
              <a:highlight>
                <a:srgbClr val="FFFFFF"/>
              </a:highlight>
            </a:endParaRPr>
          </a:p>
          <a:p>
            <a:pPr indent="-323850" lvl="0" marL="685800" rtl="0" algn="l">
              <a:spcBef>
                <a:spcPts val="0"/>
              </a:spcBef>
              <a:spcAft>
                <a:spcPts val="0"/>
              </a:spcAft>
              <a:buClr>
                <a:srgbClr val="595959"/>
              </a:buClr>
              <a:buSzPts val="1500"/>
              <a:buFont typeface="Lato"/>
              <a:buChar char="○"/>
            </a:pPr>
            <a:r>
              <a:rPr lang="en" sz="1500">
                <a:solidFill>
                  <a:srgbClr val="595959"/>
                </a:solidFill>
                <a:highlight>
                  <a:srgbClr val="FFFFFF"/>
                </a:highlight>
              </a:rPr>
              <a:t>SCL (feature selection) </a:t>
            </a:r>
            <a:endParaRPr sz="1500">
              <a:solidFill>
                <a:srgbClr val="595959"/>
              </a:solidFill>
              <a:highlight>
                <a:srgbClr val="FFFFFF"/>
              </a:highlight>
            </a:endParaRPr>
          </a:p>
          <a:p>
            <a:pPr indent="-323850" lvl="0" marL="685800" rtl="0" algn="l">
              <a:spcBef>
                <a:spcPts val="0"/>
              </a:spcBef>
              <a:spcAft>
                <a:spcPts val="0"/>
              </a:spcAft>
              <a:buClr>
                <a:srgbClr val="595959"/>
              </a:buClr>
              <a:buSzPts val="1500"/>
              <a:buFont typeface="Lato"/>
              <a:buChar char="○"/>
            </a:pPr>
            <a:r>
              <a:rPr lang="en" sz="1500">
                <a:solidFill>
                  <a:srgbClr val="595959"/>
                </a:solidFill>
                <a:highlight>
                  <a:srgbClr val="FFFFFF"/>
                </a:highlight>
              </a:rPr>
              <a:t>SFA (feature alignment) </a:t>
            </a:r>
            <a:endParaRPr sz="1500">
              <a:solidFill>
                <a:srgbClr val="595959"/>
              </a:solidFill>
              <a:highlight>
                <a:srgbClr val="FFFFFF"/>
              </a:highlight>
            </a:endParaRPr>
          </a:p>
          <a:p>
            <a:pPr indent="-323850" lvl="0" marL="685800" rtl="0" algn="l">
              <a:spcBef>
                <a:spcPts val="0"/>
              </a:spcBef>
              <a:spcAft>
                <a:spcPts val="0"/>
              </a:spcAft>
              <a:buClr>
                <a:srgbClr val="595959"/>
              </a:buClr>
              <a:buSzPts val="1500"/>
              <a:buFont typeface="Lato"/>
              <a:buChar char="○"/>
            </a:pPr>
            <a:r>
              <a:rPr lang="en" sz="1500">
                <a:solidFill>
                  <a:srgbClr val="595959"/>
                </a:solidFill>
                <a:highlight>
                  <a:srgbClr val="FFFFFF"/>
                </a:highlight>
              </a:rPr>
              <a:t>MTrick (feature reduction – clustering)  </a:t>
            </a:r>
            <a:endParaRPr sz="1500">
              <a:solidFill>
                <a:srgbClr val="595959"/>
              </a:solidFill>
              <a:highlight>
                <a:srgbClr val="FFFFFF"/>
              </a:highlight>
            </a:endParaRPr>
          </a:p>
          <a:p>
            <a:pPr indent="-323850" lvl="0" marL="685800" rtl="0" algn="l">
              <a:spcBef>
                <a:spcPts val="0"/>
              </a:spcBef>
              <a:spcAft>
                <a:spcPts val="0"/>
              </a:spcAft>
              <a:buClr>
                <a:srgbClr val="595959"/>
              </a:buClr>
              <a:buSzPts val="1500"/>
              <a:buFont typeface="Lato"/>
              <a:buChar char="○"/>
            </a:pPr>
            <a:r>
              <a:rPr lang="en" sz="1500">
                <a:solidFill>
                  <a:srgbClr val="595959"/>
                </a:solidFill>
                <a:highlight>
                  <a:srgbClr val="FFFFFF"/>
                </a:highlight>
              </a:rPr>
              <a:t>SDA (feature encoding)  </a:t>
            </a:r>
            <a:endParaRPr sz="1500">
              <a:solidFill>
                <a:srgbClr val="595959"/>
              </a:solidFill>
              <a:highlight>
                <a:srgbClr val="FFFFFF"/>
              </a:highlight>
            </a:endParaRPr>
          </a:p>
          <a:p>
            <a:pPr indent="0" lvl="0" marL="0" rtl="0" algn="l">
              <a:spcBef>
                <a:spcPts val="0"/>
              </a:spcBef>
              <a:spcAft>
                <a:spcPts val="1600"/>
              </a:spcAft>
              <a:buNone/>
            </a:pPr>
            <a:r>
              <a:t/>
            </a:r>
            <a:endParaRPr sz="1500">
              <a:solidFill>
                <a:srgbClr val="595959"/>
              </a:solidFill>
            </a:endParaRPr>
          </a:p>
        </p:txBody>
      </p:sp>
      <p:pic>
        <p:nvPicPr>
          <p:cNvPr descr="Chart, radar chart&#10;&#10;Description automatically generated" id="423" name="Google Shape;423;p59"/>
          <p:cNvPicPr preferRelativeResize="0"/>
          <p:nvPr/>
        </p:nvPicPr>
        <p:blipFill>
          <a:blip r:embed="rId3">
            <a:alphaModFix/>
          </a:blip>
          <a:stretch>
            <a:fillRect/>
          </a:stretch>
        </p:blipFill>
        <p:spPr>
          <a:xfrm>
            <a:off x="5051913" y="2073700"/>
            <a:ext cx="3751628" cy="2809875"/>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60"/>
          <p:cNvSpPr txBox="1"/>
          <p:nvPr>
            <p:ph type="title"/>
          </p:nvPr>
        </p:nvSpPr>
        <p:spPr>
          <a:xfrm>
            <a:off x="729450" y="5670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Experiment Result (Amazon Reviews)</a:t>
            </a:r>
            <a:endParaRPr/>
          </a:p>
        </p:txBody>
      </p:sp>
      <p:sp>
        <p:nvSpPr>
          <p:cNvPr id="429" name="Google Shape;429;p60"/>
          <p:cNvSpPr txBox="1"/>
          <p:nvPr>
            <p:ph idx="1" type="body"/>
          </p:nvPr>
        </p:nvSpPr>
        <p:spPr>
          <a:xfrm>
            <a:off x="729450" y="1383925"/>
            <a:ext cx="7688700" cy="3423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sz="1500">
              <a:solidFill>
                <a:srgbClr val="595959"/>
              </a:solidFill>
            </a:endParaRPr>
          </a:p>
        </p:txBody>
      </p:sp>
      <p:pic>
        <p:nvPicPr>
          <p:cNvPr descr="Table&#10;&#10;Description automatically generated" id="430" name="Google Shape;430;p60"/>
          <p:cNvPicPr preferRelativeResize="0"/>
          <p:nvPr/>
        </p:nvPicPr>
        <p:blipFill>
          <a:blip r:embed="rId3">
            <a:alphaModFix/>
          </a:blip>
          <a:stretch>
            <a:fillRect/>
          </a:stretch>
        </p:blipFill>
        <p:spPr>
          <a:xfrm>
            <a:off x="727650" y="1619375"/>
            <a:ext cx="7688700" cy="3081927"/>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pic>
        <p:nvPicPr>
          <p:cNvPr descr="Chart, radar chart&#10;&#10;Description automatically generated" id="435" name="Google Shape;435;p61"/>
          <p:cNvPicPr preferRelativeResize="0"/>
          <p:nvPr/>
        </p:nvPicPr>
        <p:blipFill>
          <a:blip r:embed="rId3">
            <a:alphaModFix/>
          </a:blip>
          <a:stretch>
            <a:fillRect/>
          </a:stretch>
        </p:blipFill>
        <p:spPr>
          <a:xfrm>
            <a:off x="1512675" y="3150824"/>
            <a:ext cx="6186751" cy="1749450"/>
          </a:xfrm>
          <a:prstGeom prst="rect">
            <a:avLst/>
          </a:prstGeom>
          <a:noFill/>
          <a:ln>
            <a:noFill/>
          </a:ln>
        </p:spPr>
      </p:pic>
      <p:sp>
        <p:nvSpPr>
          <p:cNvPr id="436" name="Google Shape;436;p61"/>
          <p:cNvSpPr txBox="1"/>
          <p:nvPr>
            <p:ph type="title"/>
          </p:nvPr>
        </p:nvSpPr>
        <p:spPr>
          <a:xfrm>
            <a:off x="729450" y="5670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Experiment Result (</a:t>
            </a:r>
            <a:r>
              <a:rPr lang="en"/>
              <a:t>Reuters-21578 </a:t>
            </a:r>
            <a:r>
              <a:rPr lang="en"/>
              <a:t>)</a:t>
            </a:r>
            <a:endParaRPr/>
          </a:p>
        </p:txBody>
      </p:sp>
      <p:sp>
        <p:nvSpPr>
          <p:cNvPr id="437" name="Google Shape;437;p61"/>
          <p:cNvSpPr txBox="1"/>
          <p:nvPr>
            <p:ph idx="1" type="body"/>
          </p:nvPr>
        </p:nvSpPr>
        <p:spPr>
          <a:xfrm>
            <a:off x="729450" y="1791425"/>
            <a:ext cx="7753200" cy="15759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Clr>
                <a:srgbClr val="595959"/>
              </a:buClr>
              <a:buSzPts val="1500"/>
              <a:buFont typeface="Verdana"/>
              <a:buChar char="●"/>
            </a:pPr>
            <a:r>
              <a:rPr lang="en" sz="1500">
                <a:solidFill>
                  <a:srgbClr val="595959"/>
                </a:solidFill>
                <a:highlight>
                  <a:srgbClr val="FFFFFF"/>
                </a:highlight>
              </a:rPr>
              <a:t>Most algorithms performed relatively well for </a:t>
            </a:r>
            <a:r>
              <a:rPr lang="en" sz="1500" u="sng">
                <a:solidFill>
                  <a:srgbClr val="595959"/>
                </a:solidFill>
                <a:highlight>
                  <a:srgbClr val="FFFFFF"/>
                </a:highlight>
              </a:rPr>
              <a:t>Orgs vs People and Orgs vs Places</a:t>
            </a:r>
            <a:r>
              <a:rPr lang="en" sz="1500">
                <a:solidFill>
                  <a:srgbClr val="595959"/>
                </a:solidFill>
                <a:highlight>
                  <a:srgbClr val="FFFFFF"/>
                </a:highlight>
              </a:rPr>
              <a:t> but poor for </a:t>
            </a:r>
            <a:r>
              <a:rPr lang="en" sz="1500" u="sng">
                <a:solidFill>
                  <a:srgbClr val="595959"/>
                </a:solidFill>
                <a:highlight>
                  <a:srgbClr val="FFFFFF"/>
                </a:highlight>
              </a:rPr>
              <a:t>People vs Places</a:t>
            </a:r>
            <a:endParaRPr sz="1500" u="sng">
              <a:solidFill>
                <a:srgbClr val="595959"/>
              </a:solidFill>
              <a:highlight>
                <a:srgbClr val="FFFFFF"/>
              </a:highlight>
            </a:endParaRPr>
          </a:p>
          <a:p>
            <a:pPr indent="-323850" lvl="0" marL="457200" rtl="0" algn="l">
              <a:spcBef>
                <a:spcPts val="0"/>
              </a:spcBef>
              <a:spcAft>
                <a:spcPts val="0"/>
              </a:spcAft>
              <a:buClr>
                <a:srgbClr val="595959"/>
              </a:buClr>
              <a:buSzPts val="1500"/>
              <a:buFont typeface="Verdana"/>
              <a:buChar char="●"/>
            </a:pPr>
            <a:r>
              <a:rPr lang="en" sz="1500">
                <a:highlight>
                  <a:srgbClr val="FFFFFF"/>
                </a:highlight>
              </a:rPr>
              <a:t>Consistent Performance across 3 tasks: HIDC, SFA, MTrick</a:t>
            </a:r>
            <a:endParaRPr sz="1500">
              <a:highlight>
                <a:srgbClr val="FFFFFF"/>
              </a:highlight>
            </a:endParaRPr>
          </a:p>
          <a:p>
            <a:pPr indent="-323850" lvl="0" marL="457200" rtl="0" algn="l">
              <a:spcBef>
                <a:spcPts val="0"/>
              </a:spcBef>
              <a:spcAft>
                <a:spcPts val="0"/>
              </a:spcAft>
              <a:buClr>
                <a:srgbClr val="595959"/>
              </a:buClr>
              <a:buSzPts val="1500"/>
              <a:buFont typeface="Verdana"/>
              <a:buChar char="●"/>
            </a:pPr>
            <a:r>
              <a:rPr lang="en" sz="1500">
                <a:solidFill>
                  <a:srgbClr val="595959"/>
                </a:solidFill>
                <a:highlight>
                  <a:srgbClr val="FFFFFF"/>
                </a:highlight>
              </a:rPr>
              <a:t>Top Performers for People vs Places:  TrAdaBoost, CoCC </a:t>
            </a:r>
            <a:endParaRPr sz="1500">
              <a:solidFill>
                <a:srgbClr val="595959"/>
              </a:solidFill>
              <a:highlight>
                <a:srgbClr val="FFFFFF"/>
              </a:highlight>
            </a:endParaRPr>
          </a:p>
          <a:p>
            <a:pPr indent="0" lvl="0" marL="0" rtl="0" algn="l">
              <a:spcBef>
                <a:spcPts val="0"/>
              </a:spcBef>
              <a:spcAft>
                <a:spcPts val="0"/>
              </a:spcAft>
              <a:buNone/>
            </a:pPr>
            <a:r>
              <a:t/>
            </a:r>
            <a:endParaRPr sz="1500">
              <a:solidFill>
                <a:srgbClr val="595959"/>
              </a:solidFill>
              <a:highlight>
                <a:srgbClr val="FFFFFF"/>
              </a:highlight>
            </a:endParaRPr>
          </a:p>
          <a:p>
            <a:pPr indent="0" lvl="0" marL="0" rtl="0" algn="l">
              <a:spcBef>
                <a:spcPts val="0"/>
              </a:spcBef>
              <a:spcAft>
                <a:spcPts val="1600"/>
              </a:spcAft>
              <a:buNone/>
            </a:pPr>
            <a:r>
              <a:t/>
            </a:r>
            <a:endParaRPr sz="1500">
              <a:solidFill>
                <a:srgbClr val="595959"/>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Related Areas</a:t>
            </a:r>
            <a:endParaRPr/>
          </a:p>
        </p:txBody>
      </p:sp>
      <p:sp>
        <p:nvSpPr>
          <p:cNvPr id="113" name="Google Shape;113;p17"/>
          <p:cNvSpPr txBox="1"/>
          <p:nvPr>
            <p:ph idx="1" type="body"/>
          </p:nvPr>
        </p:nvSpPr>
        <p:spPr>
          <a:xfrm>
            <a:off x="729450" y="2078875"/>
            <a:ext cx="80703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500"/>
              <a:t>Multi-View Learning (MVL) </a:t>
            </a:r>
            <a:endParaRPr b="1" sz="1500"/>
          </a:p>
          <a:p>
            <a:pPr indent="-323850" lvl="0" marL="457200" rtl="0" algn="l">
              <a:spcBef>
                <a:spcPts val="0"/>
              </a:spcBef>
              <a:spcAft>
                <a:spcPts val="0"/>
              </a:spcAft>
              <a:buSzPts val="1500"/>
              <a:buChar char="●"/>
            </a:pPr>
            <a:r>
              <a:rPr lang="en" sz="1500"/>
              <a:t>MVL focuses on ML for multi-view data – Object is described from multiple views </a:t>
            </a:r>
            <a:endParaRPr sz="1500"/>
          </a:p>
          <a:p>
            <a:pPr indent="-323850" lvl="0" marL="457200" rtl="0" algn="l">
              <a:spcBef>
                <a:spcPts val="0"/>
              </a:spcBef>
              <a:spcAft>
                <a:spcPts val="0"/>
              </a:spcAft>
              <a:buSzPts val="1500"/>
              <a:buChar char="●"/>
            </a:pPr>
            <a:r>
              <a:rPr lang="en" sz="1500"/>
              <a:t>Example: Video Object with image signal and audio signal </a:t>
            </a:r>
            <a:endParaRPr sz="1500"/>
          </a:p>
          <a:p>
            <a:pPr indent="-323850" lvl="0" marL="457200" rtl="0" algn="l">
              <a:spcBef>
                <a:spcPts val="0"/>
              </a:spcBef>
              <a:spcAft>
                <a:spcPts val="0"/>
              </a:spcAft>
              <a:buSzPts val="1500"/>
              <a:buChar char="●"/>
            </a:pPr>
            <a:r>
              <a:rPr lang="en" sz="1500"/>
              <a:t>Learning can be improved by considering information from all the available views </a:t>
            </a:r>
            <a:endParaRPr sz="1500"/>
          </a:p>
          <a:p>
            <a:pPr indent="-323850" lvl="0" marL="457200" rtl="0" algn="l">
              <a:spcBef>
                <a:spcPts val="0"/>
              </a:spcBef>
              <a:spcAft>
                <a:spcPts val="0"/>
              </a:spcAft>
              <a:buSzPts val="1500"/>
              <a:buChar char="●"/>
            </a:pPr>
            <a:r>
              <a:rPr lang="en" sz="1500"/>
              <a:t>Strategies include – Subspace Learning, Multi-kernel learning, and co-training </a:t>
            </a:r>
            <a:endParaRPr sz="1500"/>
          </a:p>
          <a:p>
            <a:pPr indent="-323850" lvl="0" marL="457200" rtl="0" algn="l">
              <a:spcBef>
                <a:spcPts val="0"/>
              </a:spcBef>
              <a:spcAft>
                <a:spcPts val="0"/>
              </a:spcAft>
              <a:buSzPts val="1500"/>
              <a:buChar char="●"/>
            </a:pPr>
            <a:r>
              <a:rPr lang="en" sz="1500"/>
              <a:t>Approaches are also adopted in TL – Zhang et al. proposed a multi-view TL framework which imposes the consistency among multiple views </a:t>
            </a:r>
            <a:endParaRPr sz="1500"/>
          </a:p>
          <a:p>
            <a:pPr indent="-323850" lvl="0" marL="457200" rtl="0" algn="l">
              <a:spcBef>
                <a:spcPts val="0"/>
              </a:spcBef>
              <a:spcAft>
                <a:spcPts val="0"/>
              </a:spcAft>
              <a:buSzPts val="1500"/>
              <a:buChar char="●"/>
            </a:pPr>
            <a:r>
              <a:rPr lang="en" sz="1500"/>
              <a:t>Yang and Gao – Multi-view information across different domains for knowledge transfer </a:t>
            </a:r>
            <a:endParaRPr sz="1500"/>
          </a:p>
          <a:p>
            <a:pPr indent="-323850" lvl="0" marL="457200" rtl="0" algn="l">
              <a:spcBef>
                <a:spcPts val="0"/>
              </a:spcBef>
              <a:spcAft>
                <a:spcPts val="0"/>
              </a:spcAft>
              <a:buSzPts val="1500"/>
              <a:buChar char="●"/>
            </a:pPr>
            <a:r>
              <a:rPr lang="en" sz="1500"/>
              <a:t>Feuz and Cook – Multi-view TL for activity learning: Knowledge transfer between heterogeneous sensor platform </a:t>
            </a:r>
            <a:endParaRPr sz="1500"/>
          </a:p>
          <a:p>
            <a:pPr indent="0" lvl="0" marL="0" rtl="0" algn="l">
              <a:spcBef>
                <a:spcPts val="1600"/>
              </a:spcBef>
              <a:spcAft>
                <a:spcPts val="0"/>
              </a:spcAft>
              <a:buNone/>
            </a:pPr>
            <a:r>
              <a:t/>
            </a:r>
            <a:endParaRPr sz="1500"/>
          </a:p>
          <a:p>
            <a:pPr indent="0" lvl="0" marL="0" rtl="0" algn="l">
              <a:spcBef>
                <a:spcPts val="1600"/>
              </a:spcBef>
              <a:spcAft>
                <a:spcPts val="1600"/>
              </a:spcAft>
              <a:buNone/>
            </a:pPr>
            <a:r>
              <a:t/>
            </a:r>
            <a:endParaRPr sz="1500"/>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62"/>
          <p:cNvSpPr txBox="1"/>
          <p:nvPr>
            <p:ph type="title"/>
          </p:nvPr>
        </p:nvSpPr>
        <p:spPr>
          <a:xfrm>
            <a:off x="729450" y="5670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Experiment Result (Reuters-21578 )</a:t>
            </a:r>
            <a:endParaRPr/>
          </a:p>
        </p:txBody>
      </p:sp>
      <p:sp>
        <p:nvSpPr>
          <p:cNvPr id="443" name="Google Shape;443;p62"/>
          <p:cNvSpPr txBox="1"/>
          <p:nvPr>
            <p:ph idx="1" type="body"/>
          </p:nvPr>
        </p:nvSpPr>
        <p:spPr>
          <a:xfrm>
            <a:off x="729450" y="1791425"/>
            <a:ext cx="7753200" cy="15759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sz="1500">
              <a:solidFill>
                <a:srgbClr val="595959"/>
              </a:solidFill>
              <a:highlight>
                <a:srgbClr val="FFFFFF"/>
              </a:highlight>
            </a:endParaRPr>
          </a:p>
          <a:p>
            <a:pPr indent="0" lvl="0" marL="0" rtl="0" algn="l">
              <a:spcBef>
                <a:spcPts val="0"/>
              </a:spcBef>
              <a:spcAft>
                <a:spcPts val="0"/>
              </a:spcAft>
              <a:buNone/>
            </a:pPr>
            <a:r>
              <a:t/>
            </a:r>
            <a:endParaRPr sz="1500">
              <a:solidFill>
                <a:srgbClr val="595959"/>
              </a:solidFill>
              <a:highlight>
                <a:srgbClr val="FFFFFF"/>
              </a:highlight>
            </a:endParaRPr>
          </a:p>
          <a:p>
            <a:pPr indent="0" lvl="0" marL="0" rtl="0" algn="l">
              <a:spcBef>
                <a:spcPts val="0"/>
              </a:spcBef>
              <a:spcAft>
                <a:spcPts val="1600"/>
              </a:spcAft>
              <a:buNone/>
            </a:pPr>
            <a:r>
              <a:t/>
            </a:r>
            <a:endParaRPr sz="1500">
              <a:solidFill>
                <a:srgbClr val="595959"/>
              </a:solidFill>
            </a:endParaRPr>
          </a:p>
        </p:txBody>
      </p:sp>
      <p:pic>
        <p:nvPicPr>
          <p:cNvPr descr="Table&#10;&#10;Description automatically generated" id="444" name="Google Shape;444;p62"/>
          <p:cNvPicPr preferRelativeResize="0"/>
          <p:nvPr/>
        </p:nvPicPr>
        <p:blipFill>
          <a:blip r:embed="rId3">
            <a:alphaModFix/>
          </a:blip>
          <a:stretch>
            <a:fillRect/>
          </a:stretch>
        </p:blipFill>
        <p:spPr>
          <a:xfrm>
            <a:off x="2488938" y="1102225"/>
            <a:ext cx="4169716" cy="4048125"/>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63"/>
          <p:cNvSpPr txBox="1"/>
          <p:nvPr>
            <p:ph type="title"/>
          </p:nvPr>
        </p:nvSpPr>
        <p:spPr>
          <a:xfrm>
            <a:off x="729450" y="5670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Experiment Result (Office-31 )</a:t>
            </a:r>
            <a:endParaRPr/>
          </a:p>
        </p:txBody>
      </p:sp>
      <p:sp>
        <p:nvSpPr>
          <p:cNvPr id="450" name="Google Shape;450;p63"/>
          <p:cNvSpPr txBox="1"/>
          <p:nvPr>
            <p:ph idx="1" type="body"/>
          </p:nvPr>
        </p:nvSpPr>
        <p:spPr>
          <a:xfrm>
            <a:off x="729450" y="1791425"/>
            <a:ext cx="7753200" cy="15759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Clr>
                <a:srgbClr val="595959"/>
              </a:buClr>
              <a:buSzPts val="1500"/>
              <a:buFont typeface="Verdana"/>
              <a:buChar char="●"/>
            </a:pPr>
            <a:r>
              <a:rPr lang="en" sz="1500">
                <a:solidFill>
                  <a:srgbClr val="595959"/>
                </a:solidFill>
                <a:highlight>
                  <a:srgbClr val="FFFFFF"/>
                </a:highlight>
              </a:rPr>
              <a:t>All 7 algorithms have excellent performance on tasks D-&gt; W and W-&gt;D </a:t>
            </a:r>
            <a:endParaRPr sz="1500">
              <a:solidFill>
                <a:srgbClr val="595959"/>
              </a:solidFill>
              <a:highlight>
                <a:srgbClr val="FFFFFF"/>
              </a:highlight>
            </a:endParaRPr>
          </a:p>
          <a:p>
            <a:pPr indent="-323850" lvl="1" marL="914400" rtl="0" algn="l">
              <a:spcBef>
                <a:spcPts val="0"/>
              </a:spcBef>
              <a:spcAft>
                <a:spcPts val="0"/>
              </a:spcAft>
              <a:buClr>
                <a:srgbClr val="595959"/>
              </a:buClr>
              <a:buSzPts val="1500"/>
              <a:buFont typeface="Arial"/>
              <a:buChar char="○"/>
            </a:pPr>
            <a:r>
              <a:rPr lang="en" sz="1500">
                <a:solidFill>
                  <a:srgbClr val="595959"/>
                </a:solidFill>
                <a:highlight>
                  <a:srgbClr val="FFFFFF"/>
                </a:highlight>
              </a:rPr>
              <a:t>Consistent with the fact that WebCam and DSLR are more similar to each other than Amazon </a:t>
            </a:r>
            <a:endParaRPr sz="1500">
              <a:solidFill>
                <a:srgbClr val="595959"/>
              </a:solidFill>
              <a:highlight>
                <a:srgbClr val="FFFFFF"/>
              </a:highlight>
            </a:endParaRPr>
          </a:p>
          <a:p>
            <a:pPr indent="-323850" lvl="0" marL="457200" rtl="0" algn="l">
              <a:spcBef>
                <a:spcPts val="0"/>
              </a:spcBef>
              <a:spcAft>
                <a:spcPts val="0"/>
              </a:spcAft>
              <a:buClr>
                <a:srgbClr val="595959"/>
              </a:buClr>
              <a:buSzPts val="1500"/>
              <a:buFont typeface="Verdana"/>
              <a:buChar char="●"/>
            </a:pPr>
            <a:r>
              <a:rPr lang="en" sz="1500">
                <a:solidFill>
                  <a:srgbClr val="595959"/>
                </a:solidFill>
                <a:highlight>
                  <a:srgbClr val="FFFFFF"/>
                </a:highlight>
              </a:rPr>
              <a:t>CAN outperforms other 6 algorithms and </a:t>
            </a:r>
            <a:endParaRPr sz="1500">
              <a:solidFill>
                <a:srgbClr val="595959"/>
              </a:solidFill>
              <a:highlight>
                <a:srgbClr val="FFFFFF"/>
              </a:highlight>
            </a:endParaRPr>
          </a:p>
          <a:p>
            <a:pPr indent="0" lvl="0" marL="457200" rtl="0" algn="l">
              <a:spcBef>
                <a:spcPts val="0"/>
              </a:spcBef>
              <a:spcAft>
                <a:spcPts val="0"/>
              </a:spcAft>
              <a:buNone/>
            </a:pPr>
            <a:r>
              <a:rPr lang="en" sz="1500">
                <a:solidFill>
                  <a:srgbClr val="595959"/>
                </a:solidFill>
                <a:highlight>
                  <a:srgbClr val="FFFFFF"/>
                </a:highlight>
              </a:rPr>
              <a:t>DAN and DANN do a good job as well </a:t>
            </a:r>
            <a:endParaRPr sz="1500">
              <a:solidFill>
                <a:srgbClr val="595959"/>
              </a:solidFill>
              <a:highlight>
                <a:srgbClr val="FFFFFF"/>
              </a:highlight>
            </a:endParaRPr>
          </a:p>
          <a:p>
            <a:pPr indent="-323850" lvl="1" marL="914400" rtl="0" algn="l">
              <a:spcBef>
                <a:spcPts val="0"/>
              </a:spcBef>
              <a:spcAft>
                <a:spcPts val="0"/>
              </a:spcAft>
              <a:buClr>
                <a:srgbClr val="595959"/>
              </a:buClr>
              <a:buSzPts val="1500"/>
              <a:buFont typeface="Arial"/>
              <a:buChar char="○"/>
            </a:pPr>
            <a:r>
              <a:rPr lang="en" sz="1500">
                <a:solidFill>
                  <a:srgbClr val="595959"/>
                </a:solidFill>
                <a:highlight>
                  <a:srgbClr val="FFFFFF"/>
                </a:highlight>
              </a:rPr>
              <a:t>Adversarial learning is effective </a:t>
            </a:r>
            <a:endParaRPr sz="1500">
              <a:solidFill>
                <a:srgbClr val="595959"/>
              </a:solidFill>
              <a:highlight>
                <a:srgbClr val="FFFFFF"/>
              </a:highlight>
            </a:endParaRPr>
          </a:p>
          <a:p>
            <a:pPr indent="0" lvl="0" marL="0" rtl="0" algn="l">
              <a:spcBef>
                <a:spcPts val="0"/>
              </a:spcBef>
              <a:spcAft>
                <a:spcPts val="0"/>
              </a:spcAft>
              <a:buNone/>
            </a:pPr>
            <a:r>
              <a:t/>
            </a:r>
            <a:endParaRPr sz="1500">
              <a:solidFill>
                <a:srgbClr val="595959"/>
              </a:solidFill>
              <a:highlight>
                <a:srgbClr val="FFFFFF"/>
              </a:highlight>
            </a:endParaRPr>
          </a:p>
          <a:p>
            <a:pPr indent="0" lvl="0" marL="0" rtl="0" algn="l">
              <a:spcBef>
                <a:spcPts val="0"/>
              </a:spcBef>
              <a:spcAft>
                <a:spcPts val="1600"/>
              </a:spcAft>
              <a:buNone/>
            </a:pPr>
            <a:r>
              <a:t/>
            </a:r>
            <a:endParaRPr sz="1500">
              <a:solidFill>
                <a:srgbClr val="595959"/>
              </a:solidFill>
            </a:endParaRPr>
          </a:p>
        </p:txBody>
      </p:sp>
      <p:pic>
        <p:nvPicPr>
          <p:cNvPr descr="Chart, radar chart&#10;&#10;Description automatically generated" id="451" name="Google Shape;451;p63"/>
          <p:cNvPicPr preferRelativeResize="0"/>
          <p:nvPr/>
        </p:nvPicPr>
        <p:blipFill>
          <a:blip r:embed="rId3">
            <a:alphaModFix/>
          </a:blip>
          <a:stretch>
            <a:fillRect/>
          </a:stretch>
        </p:blipFill>
        <p:spPr>
          <a:xfrm>
            <a:off x="5377400" y="2524925"/>
            <a:ext cx="2849123" cy="2400300"/>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p64"/>
          <p:cNvSpPr txBox="1"/>
          <p:nvPr>
            <p:ph type="title"/>
          </p:nvPr>
        </p:nvSpPr>
        <p:spPr>
          <a:xfrm>
            <a:off x="729450" y="5670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Experiment Result (Office-31 )</a:t>
            </a:r>
            <a:endParaRPr/>
          </a:p>
        </p:txBody>
      </p:sp>
      <p:pic>
        <p:nvPicPr>
          <p:cNvPr descr="Table&#10;&#10;Description automatically generated" id="457" name="Google Shape;457;p64"/>
          <p:cNvPicPr preferRelativeResize="0"/>
          <p:nvPr/>
        </p:nvPicPr>
        <p:blipFill>
          <a:blip r:embed="rId3">
            <a:alphaModFix/>
          </a:blip>
          <a:stretch>
            <a:fillRect/>
          </a:stretch>
        </p:blipFill>
        <p:spPr>
          <a:xfrm>
            <a:off x="2206638" y="1680225"/>
            <a:ext cx="4734326" cy="3117600"/>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p6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 </a:t>
            </a:r>
            <a:endParaRPr/>
          </a:p>
        </p:txBody>
      </p:sp>
      <p:sp>
        <p:nvSpPr>
          <p:cNvPr id="463" name="Google Shape;463;p6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Performance of some algorithms is less than ideal </a:t>
            </a:r>
            <a:endParaRPr sz="1500"/>
          </a:p>
          <a:p>
            <a:pPr indent="-323850" lvl="0" marL="457200" rtl="0" algn="l">
              <a:spcBef>
                <a:spcPts val="0"/>
              </a:spcBef>
              <a:spcAft>
                <a:spcPts val="0"/>
              </a:spcAft>
              <a:buSzPts val="1500"/>
              <a:buChar char="●"/>
            </a:pPr>
            <a:r>
              <a:rPr lang="en" sz="1500"/>
              <a:t>Parameters selected may not be suitable for the datasets </a:t>
            </a:r>
            <a:endParaRPr sz="1500"/>
          </a:p>
          <a:p>
            <a:pPr indent="-323850" lvl="0" marL="457200" rtl="0" algn="l">
              <a:spcBef>
                <a:spcPts val="0"/>
              </a:spcBef>
              <a:spcAft>
                <a:spcPts val="0"/>
              </a:spcAft>
              <a:buSzPts val="1500"/>
              <a:buChar char="●"/>
            </a:pPr>
            <a:r>
              <a:rPr lang="en" sz="1500"/>
              <a:t>Suitability of algorithms is likely domain dependent </a:t>
            </a:r>
            <a:endParaRPr sz="1500"/>
          </a:p>
          <a:p>
            <a:pPr indent="-323850" lvl="0" marL="457200" rtl="0" algn="l">
              <a:spcBef>
                <a:spcPts val="0"/>
              </a:spcBef>
              <a:spcAft>
                <a:spcPts val="0"/>
              </a:spcAft>
              <a:buSzPts val="1500"/>
              <a:buChar char="●"/>
            </a:pPr>
            <a:r>
              <a:rPr lang="en" sz="1500"/>
              <a:t>Selection of Transfer Learning model is a complex issue and an important research topic</a:t>
            </a:r>
            <a:endParaRPr sz="1500"/>
          </a:p>
          <a:p>
            <a:pPr indent="0" lvl="0" marL="0" rtl="0" algn="l">
              <a:spcBef>
                <a:spcPts val="1600"/>
              </a:spcBef>
              <a:spcAft>
                <a:spcPts val="1600"/>
              </a:spcAft>
              <a:buNone/>
            </a:pPr>
            <a:r>
              <a:t/>
            </a:r>
            <a:endParaRPr sz="1500"/>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7" name="Shape 467"/>
        <p:cNvGrpSpPr/>
        <p:nvPr/>
      </p:nvGrpSpPr>
      <p:grpSpPr>
        <a:xfrm>
          <a:off x="0" y="0"/>
          <a:ext cx="0" cy="0"/>
          <a:chOff x="0" y="0"/>
          <a:chExt cx="0" cy="0"/>
        </a:xfrm>
      </p:grpSpPr>
      <p:sp>
        <p:nvSpPr>
          <p:cNvPr id="468" name="Google Shape;468;p6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Future Areas of Exploration </a:t>
            </a:r>
            <a:r>
              <a:rPr lang="en"/>
              <a:t> </a:t>
            </a:r>
            <a:endParaRPr/>
          </a:p>
        </p:txBody>
      </p:sp>
      <p:sp>
        <p:nvSpPr>
          <p:cNvPr id="469" name="Google Shape;469;p6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Application of transfer learning to wider range of applications </a:t>
            </a:r>
            <a:endParaRPr sz="1500"/>
          </a:p>
          <a:p>
            <a:pPr indent="-323850" lvl="0" marL="457200" rtl="0" algn="l">
              <a:spcBef>
                <a:spcPts val="0"/>
              </a:spcBef>
              <a:spcAft>
                <a:spcPts val="0"/>
              </a:spcAft>
              <a:buSzPts val="1500"/>
              <a:buChar char="●"/>
            </a:pPr>
            <a:r>
              <a:rPr lang="en" sz="1500"/>
              <a:t>User privacy protection </a:t>
            </a:r>
            <a:endParaRPr sz="1500"/>
          </a:p>
          <a:p>
            <a:pPr indent="-323850" lvl="0" marL="457200" rtl="0" algn="l">
              <a:spcBef>
                <a:spcPts val="0"/>
              </a:spcBef>
              <a:spcAft>
                <a:spcPts val="0"/>
              </a:spcAft>
              <a:buSzPts val="1500"/>
              <a:buChar char="●"/>
            </a:pPr>
            <a:r>
              <a:rPr lang="en" sz="1500"/>
              <a:t>How to avoid negative transfers? </a:t>
            </a:r>
            <a:endParaRPr sz="1500"/>
          </a:p>
          <a:p>
            <a:pPr indent="-323850" lvl="0" marL="457200" rtl="0" algn="l">
              <a:spcBef>
                <a:spcPts val="0"/>
              </a:spcBef>
              <a:spcAft>
                <a:spcPts val="0"/>
              </a:spcAft>
              <a:buSzPts val="1500"/>
              <a:buChar char="●"/>
            </a:pPr>
            <a:r>
              <a:rPr lang="en" sz="1500"/>
              <a:t>Measuring transferability across domains </a:t>
            </a:r>
            <a:endParaRPr sz="1500"/>
          </a:p>
          <a:p>
            <a:pPr indent="-323850" lvl="0" marL="457200" rtl="0" algn="l">
              <a:spcBef>
                <a:spcPts val="0"/>
              </a:spcBef>
              <a:spcAft>
                <a:spcPts val="0"/>
              </a:spcAft>
              <a:buSzPts val="1500"/>
              <a:buChar char="●"/>
            </a:pPr>
            <a:r>
              <a:rPr lang="en" sz="1500"/>
              <a:t>Interpretability of transfer learning </a:t>
            </a:r>
            <a:endParaRPr sz="1500"/>
          </a:p>
          <a:p>
            <a:pPr indent="-323850" lvl="0" marL="457200" rtl="0" algn="l">
              <a:spcBef>
                <a:spcPts val="0"/>
              </a:spcBef>
              <a:spcAft>
                <a:spcPts val="0"/>
              </a:spcAft>
              <a:buSzPts val="1500"/>
              <a:buChar char="●"/>
            </a:pPr>
            <a:r>
              <a:rPr lang="en" sz="1500"/>
              <a:t>Theoretical support for transfer learning </a:t>
            </a:r>
            <a:endParaRPr sz="1500"/>
          </a:p>
          <a:p>
            <a:pPr indent="-323850" lvl="0" marL="457200" rtl="0" algn="l">
              <a:spcBef>
                <a:spcPts val="0"/>
              </a:spcBef>
              <a:spcAft>
                <a:spcPts val="0"/>
              </a:spcAft>
              <a:buSzPts val="1500"/>
              <a:buChar char="●"/>
            </a:pPr>
            <a:r>
              <a:rPr lang="en" sz="1500"/>
              <a:t>Heterogenous transfer learning </a:t>
            </a:r>
            <a:endParaRPr sz="1500"/>
          </a:p>
          <a:p>
            <a:pPr indent="0" lvl="0" marL="0" rtl="0" algn="l">
              <a:spcBef>
                <a:spcPts val="1600"/>
              </a:spcBef>
              <a:spcAft>
                <a:spcPts val="0"/>
              </a:spcAft>
              <a:buNone/>
            </a:pPr>
            <a:r>
              <a:t/>
            </a:r>
            <a:endParaRPr sz="1500"/>
          </a:p>
          <a:p>
            <a:pPr indent="0" lvl="0" marL="0" rtl="0" algn="l">
              <a:spcBef>
                <a:spcPts val="1600"/>
              </a:spcBef>
              <a:spcAft>
                <a:spcPts val="1600"/>
              </a:spcAft>
              <a:buNone/>
            </a:pPr>
            <a:r>
              <a:t/>
            </a:r>
            <a:endParaRPr sz="15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Related Areas</a:t>
            </a:r>
            <a:endParaRPr/>
          </a:p>
        </p:txBody>
      </p:sp>
      <p:sp>
        <p:nvSpPr>
          <p:cNvPr id="119" name="Google Shape;119;p18"/>
          <p:cNvSpPr txBox="1"/>
          <p:nvPr>
            <p:ph idx="1" type="body"/>
          </p:nvPr>
        </p:nvSpPr>
        <p:spPr>
          <a:xfrm>
            <a:off x="729450" y="2078875"/>
            <a:ext cx="80703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500"/>
              <a:t> Multi-Task Learning (MTL) </a:t>
            </a:r>
            <a:endParaRPr b="1" sz="1500"/>
          </a:p>
          <a:p>
            <a:pPr indent="-323850" lvl="0" marL="457200" rtl="0" algn="l">
              <a:spcBef>
                <a:spcPts val="0"/>
              </a:spcBef>
              <a:spcAft>
                <a:spcPts val="0"/>
              </a:spcAft>
              <a:buSzPts val="1500"/>
              <a:buChar char="●"/>
            </a:pPr>
            <a:r>
              <a:rPr lang="en" sz="1500"/>
              <a:t>Jointly learn a group of related tasks </a:t>
            </a:r>
            <a:endParaRPr sz="1500"/>
          </a:p>
          <a:p>
            <a:pPr indent="-323850" lvl="0" marL="457200" rtl="0" algn="l">
              <a:spcBef>
                <a:spcPts val="0"/>
              </a:spcBef>
              <a:spcAft>
                <a:spcPts val="0"/>
              </a:spcAft>
              <a:buSzPts val="1500"/>
              <a:buChar char="●"/>
            </a:pPr>
            <a:r>
              <a:rPr lang="en" sz="1500"/>
              <a:t>Reinforces each task by taking advantage of interconnections </a:t>
            </a:r>
            <a:endParaRPr sz="1500"/>
          </a:p>
          <a:p>
            <a:pPr indent="-323850" lvl="0" marL="457200" rtl="0" algn="l">
              <a:spcBef>
                <a:spcPts val="0"/>
              </a:spcBef>
              <a:spcAft>
                <a:spcPts val="0"/>
              </a:spcAft>
              <a:buSzPts val="1500"/>
              <a:buChar char="●"/>
            </a:pPr>
            <a:r>
              <a:rPr lang="en" sz="1500"/>
              <a:t>Considers inter-task relevance and inter-task difference – enhances generalization </a:t>
            </a:r>
            <a:endParaRPr sz="1500"/>
          </a:p>
          <a:p>
            <a:pPr indent="-323850" lvl="0" marL="457200" rtl="0" algn="l">
              <a:spcBef>
                <a:spcPts val="0"/>
              </a:spcBef>
              <a:spcAft>
                <a:spcPts val="0"/>
              </a:spcAft>
              <a:buSzPts val="1500"/>
              <a:buChar char="●"/>
            </a:pPr>
            <a:r>
              <a:rPr lang="en" sz="1500"/>
              <a:t>MTL vs TL: MTL pays equal attention to each task; TL pays more attention to Target task </a:t>
            </a:r>
            <a:endParaRPr sz="1500"/>
          </a:p>
          <a:p>
            <a:pPr indent="-323850" lvl="0" marL="457200" rtl="0" algn="l">
              <a:spcBef>
                <a:spcPts val="0"/>
              </a:spcBef>
              <a:spcAft>
                <a:spcPts val="0"/>
              </a:spcAft>
              <a:buSzPts val="1500"/>
              <a:buChar char="●"/>
            </a:pPr>
            <a:r>
              <a:rPr lang="en" sz="1500"/>
              <a:t>Zhang et al. employs MTL and TL for biological image analysis </a:t>
            </a:r>
            <a:endParaRPr sz="1500"/>
          </a:p>
          <a:p>
            <a:pPr indent="-323850" lvl="0" marL="457200" rtl="0" algn="l">
              <a:spcBef>
                <a:spcPts val="0"/>
              </a:spcBef>
              <a:spcAft>
                <a:spcPts val="0"/>
              </a:spcAft>
              <a:buSzPts val="1500"/>
              <a:buChar char="●"/>
            </a:pPr>
            <a:r>
              <a:rPr lang="en" sz="1500"/>
              <a:t>Liu et al. proposes a framework for human-action recognition based on MTL and TL</a:t>
            </a:r>
            <a:endParaRPr sz="1500"/>
          </a:p>
          <a:p>
            <a:pPr indent="0" lvl="0" marL="0" rtl="0" algn="l">
              <a:spcBef>
                <a:spcPts val="1600"/>
              </a:spcBef>
              <a:spcAft>
                <a:spcPts val="0"/>
              </a:spcAft>
              <a:buNone/>
            </a:pPr>
            <a:r>
              <a:t/>
            </a:r>
            <a:endParaRPr sz="1500"/>
          </a:p>
          <a:p>
            <a:pPr indent="0" lvl="0" marL="0" rtl="0" algn="l">
              <a:spcBef>
                <a:spcPts val="1600"/>
              </a:spcBef>
              <a:spcAft>
                <a:spcPts val="1600"/>
              </a:spcAft>
              <a:buNone/>
            </a:pPr>
            <a:r>
              <a:t/>
            </a:r>
            <a:endParaRPr sz="15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Transfer Learning Overview</a:t>
            </a:r>
            <a:endParaRPr/>
          </a:p>
        </p:txBody>
      </p:sp>
      <p:sp>
        <p:nvSpPr>
          <p:cNvPr id="125" name="Google Shape;125;p1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Definitions:</a:t>
            </a:r>
            <a:endParaRPr sz="1500"/>
          </a:p>
          <a:p>
            <a:pPr indent="-323850" lvl="0" marL="457200" rtl="0" algn="l">
              <a:spcBef>
                <a:spcPts val="1600"/>
              </a:spcBef>
              <a:spcAft>
                <a:spcPts val="0"/>
              </a:spcAft>
              <a:buSzPts val="1500"/>
              <a:buChar char="●"/>
            </a:pPr>
            <a:r>
              <a:rPr b="1" lang="en" sz="1500"/>
              <a:t>Domain</a:t>
            </a:r>
            <a:r>
              <a:rPr lang="en" sz="1500"/>
              <a:t>: comprises of feature space </a:t>
            </a:r>
            <a:r>
              <a:rPr b="1" i="1" lang="en" sz="1500"/>
              <a:t>X</a:t>
            </a:r>
            <a:r>
              <a:rPr b="1" lang="en" sz="1500"/>
              <a:t> </a:t>
            </a:r>
            <a:r>
              <a:rPr lang="en" sz="1500"/>
              <a:t>and a marginal distribution </a:t>
            </a:r>
            <a:r>
              <a:rPr b="1" i="1" lang="en" sz="1500"/>
              <a:t>P(X)</a:t>
            </a:r>
            <a:r>
              <a:rPr i="1" lang="en" sz="1500"/>
              <a:t> </a:t>
            </a:r>
            <a:endParaRPr i="1" sz="1500"/>
          </a:p>
          <a:p>
            <a:pPr indent="-323850" lvl="0" marL="457200" rtl="0" algn="l">
              <a:spcBef>
                <a:spcPts val="0"/>
              </a:spcBef>
              <a:spcAft>
                <a:spcPts val="0"/>
              </a:spcAft>
              <a:buSzPts val="1500"/>
              <a:buChar char="●"/>
            </a:pPr>
            <a:r>
              <a:rPr b="1" lang="en" sz="1500"/>
              <a:t>Task</a:t>
            </a:r>
            <a:r>
              <a:rPr lang="en" sz="1500"/>
              <a:t>: consists of label space </a:t>
            </a:r>
            <a:r>
              <a:rPr b="1" i="1" lang="en" sz="1500"/>
              <a:t>Y</a:t>
            </a:r>
            <a:r>
              <a:rPr lang="en" sz="1500"/>
              <a:t> and a decision function </a:t>
            </a:r>
            <a:r>
              <a:rPr b="1" i="1" lang="en" sz="1500"/>
              <a:t>f</a:t>
            </a:r>
            <a:r>
              <a:rPr lang="en" sz="1500"/>
              <a:t> to be learned from the data </a:t>
            </a:r>
            <a:endParaRPr sz="1500"/>
          </a:p>
          <a:p>
            <a:pPr indent="-323850" lvl="0" marL="457200" rtl="0" algn="l">
              <a:spcBef>
                <a:spcPts val="0"/>
              </a:spcBef>
              <a:spcAft>
                <a:spcPts val="0"/>
              </a:spcAft>
              <a:buSzPts val="1500"/>
              <a:buChar char="●"/>
            </a:pPr>
            <a:r>
              <a:rPr b="1" lang="en" sz="1500"/>
              <a:t>Transfer Learning</a:t>
            </a:r>
            <a:r>
              <a:rPr lang="en" sz="1500"/>
              <a:t> will utilize knowledge implied in source domain to improve performance of the learned decision function </a:t>
            </a:r>
            <a:r>
              <a:rPr b="1" i="1" lang="en" sz="1500"/>
              <a:t>f</a:t>
            </a:r>
            <a:r>
              <a:rPr b="1" baseline="30000" i="1" lang="en" sz="1500"/>
              <a:t>T</a:t>
            </a:r>
            <a:r>
              <a:rPr b="1" lang="en" sz="1500"/>
              <a:t> </a:t>
            </a:r>
            <a:r>
              <a:rPr lang="en" sz="1500"/>
              <a:t>on the target domain </a:t>
            </a:r>
            <a:endParaRPr sz="1500"/>
          </a:p>
          <a:p>
            <a:pPr indent="-323850" lvl="0" marL="457200" rtl="0" algn="l">
              <a:spcBef>
                <a:spcPts val="0"/>
              </a:spcBef>
              <a:spcAft>
                <a:spcPts val="0"/>
              </a:spcAft>
              <a:buSzPts val="1500"/>
              <a:buChar char="●"/>
            </a:pPr>
            <a:r>
              <a:rPr lang="en" sz="1500"/>
              <a:t> </a:t>
            </a:r>
            <a:r>
              <a:rPr b="1" lang="en" sz="1500"/>
              <a:t>Domain</a:t>
            </a:r>
            <a:r>
              <a:rPr lang="en" sz="1500"/>
              <a:t> </a:t>
            </a:r>
            <a:r>
              <a:rPr b="1" lang="en" sz="1500"/>
              <a:t>Adaptation</a:t>
            </a:r>
            <a:r>
              <a:rPr lang="en" sz="1500"/>
              <a:t>: process of adapting 1 (or more) source domains to transfer knowledge and improve the performance of the target learner </a:t>
            </a:r>
            <a:endParaRPr sz="15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Transfer Learning Categorization</a:t>
            </a:r>
            <a:endParaRPr/>
          </a:p>
        </p:txBody>
      </p:sp>
      <p:pic>
        <p:nvPicPr>
          <p:cNvPr descr="Diagram&#10;&#10;Description automatically generated" id="131" name="Google Shape;131;p20"/>
          <p:cNvPicPr preferRelativeResize="0"/>
          <p:nvPr/>
        </p:nvPicPr>
        <p:blipFill>
          <a:blip r:embed="rId3">
            <a:alphaModFix/>
          </a:blip>
          <a:stretch>
            <a:fillRect/>
          </a:stretch>
        </p:blipFill>
        <p:spPr>
          <a:xfrm>
            <a:off x="1252538" y="1966275"/>
            <a:ext cx="6638926" cy="271781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pic>
        <p:nvPicPr>
          <p:cNvPr descr="Diagram&#10;&#10;Description automatically generated" id="136" name="Google Shape;136;p21"/>
          <p:cNvPicPr preferRelativeResize="0"/>
          <p:nvPr/>
        </p:nvPicPr>
        <p:blipFill>
          <a:blip r:embed="rId3">
            <a:alphaModFix/>
          </a:blip>
          <a:stretch>
            <a:fillRect/>
          </a:stretch>
        </p:blipFill>
        <p:spPr>
          <a:xfrm>
            <a:off x="1473150" y="535200"/>
            <a:ext cx="6197698" cy="4465375"/>
          </a:xfrm>
          <a:prstGeom prst="rect">
            <a:avLst/>
          </a:prstGeom>
          <a:noFill/>
          <a:ln>
            <a:noFill/>
          </a:ln>
        </p:spPr>
      </p:pic>
      <p:sp>
        <p:nvSpPr>
          <p:cNvPr id="137" name="Google Shape;137;p21"/>
          <p:cNvSpPr txBox="1"/>
          <p:nvPr>
            <p:ph type="title"/>
          </p:nvPr>
        </p:nvSpPr>
        <p:spPr>
          <a:xfrm>
            <a:off x="727650" y="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Based Interpretation</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