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74" r:id="rId4"/>
    <p:sldId id="272" r:id="rId5"/>
    <p:sldId id="258" r:id="rId6"/>
    <p:sldId id="268" r:id="rId7"/>
    <p:sldId id="275" r:id="rId8"/>
    <p:sldId id="276" r:id="rId9"/>
    <p:sldId id="278" r:id="rId10"/>
    <p:sldId id="282" r:id="rId11"/>
    <p:sldId id="283" r:id="rId12"/>
    <p:sldId id="281" r:id="rId13"/>
    <p:sldId id="262" r:id="rId14"/>
    <p:sldId id="265" r:id="rId15"/>
    <p:sldId id="284" r:id="rId16"/>
    <p:sldId id="285" r:id="rId17"/>
    <p:sldId id="286" r:id="rId18"/>
    <p:sldId id="287"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8395" autoAdjust="0"/>
  </p:normalViewPr>
  <p:slideViewPr>
    <p:cSldViewPr snapToGrid="0">
      <p:cViewPr varScale="1">
        <p:scale>
          <a:sx n="101" d="100"/>
          <a:sy n="101" d="100"/>
        </p:scale>
        <p:origin x="876" y="108"/>
      </p:cViewPr>
      <p:guideLst/>
    </p:cSldViewPr>
  </p:slideViewPr>
  <p:notesTextViewPr>
    <p:cViewPr>
      <p:scale>
        <a:sx n="1" d="1"/>
        <a:sy n="1" d="1"/>
      </p:scale>
      <p:origin x="0" y="-22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96382-9019-4C82-AF4D-3BC6501F32F3}" type="datetimeFigureOut">
              <a:rPr lang="en-US" smtClean="0"/>
              <a:t>5/14/2023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F701C-1FE6-4B6F-B2CB-C637CB247573}" type="slidenum">
              <a:rPr lang="en-US" smtClean="0"/>
              <a:t>‹#›</a:t>
            </a:fld>
            <a:endParaRPr lang="en-US"/>
          </a:p>
        </p:txBody>
      </p:sp>
    </p:spTree>
    <p:extLst>
      <p:ext uri="{BB962C8B-B14F-4D97-AF65-F5344CB8AC3E}">
        <p14:creationId xmlns:p14="http://schemas.microsoft.com/office/powerpoint/2010/main" val="113969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I’m Taha Ahmad and I’m going to talk a little about the statistical analysis I did on predicting playtime on Steam.</a:t>
            </a:r>
          </a:p>
        </p:txBody>
      </p:sp>
      <p:sp>
        <p:nvSpPr>
          <p:cNvPr id="4" name="Slide Number Placeholder 3"/>
          <p:cNvSpPr>
            <a:spLocks noGrp="1"/>
          </p:cNvSpPr>
          <p:nvPr>
            <p:ph type="sldNum" sz="quarter" idx="5"/>
          </p:nvPr>
        </p:nvSpPr>
        <p:spPr/>
        <p:txBody>
          <a:bodyPr/>
          <a:lstStyle/>
          <a:p>
            <a:fld id="{491F701C-1FE6-4B6F-B2CB-C637CB247573}" type="slidenum">
              <a:rPr lang="en-US" smtClean="0"/>
              <a:t>1</a:t>
            </a:fld>
            <a:endParaRPr lang="en-US"/>
          </a:p>
        </p:txBody>
      </p:sp>
    </p:spTree>
    <p:extLst>
      <p:ext uri="{BB962C8B-B14F-4D97-AF65-F5344CB8AC3E}">
        <p14:creationId xmlns:p14="http://schemas.microsoft.com/office/powerpoint/2010/main" val="1329147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Ultimately, the goal was to break the description down into tokens grouped by each game.</a:t>
            </a:r>
            <a:br>
              <a:rPr lang="en-US" dirty="0"/>
            </a:br>
            <a:r>
              <a:rPr lang="en-US" dirty="0"/>
              <a:t>Here we have a word cloud from the aggregate of the tokenized descriptions after removing stop words and changing terms to the root.</a:t>
            </a:r>
          </a:p>
        </p:txBody>
      </p:sp>
      <p:sp>
        <p:nvSpPr>
          <p:cNvPr id="4" name="Slide Number Placeholder 3"/>
          <p:cNvSpPr>
            <a:spLocks noGrp="1"/>
          </p:cNvSpPr>
          <p:nvPr>
            <p:ph type="sldNum" sz="quarter" idx="5"/>
          </p:nvPr>
        </p:nvSpPr>
        <p:spPr/>
        <p:txBody>
          <a:bodyPr/>
          <a:lstStyle/>
          <a:p>
            <a:fld id="{491F701C-1FE6-4B6F-B2CB-C637CB247573}" type="slidenum">
              <a:rPr lang="en-US" smtClean="0"/>
              <a:t>10</a:t>
            </a:fld>
            <a:endParaRPr lang="en-US"/>
          </a:p>
        </p:txBody>
      </p:sp>
    </p:spTree>
    <p:extLst>
      <p:ext uri="{BB962C8B-B14F-4D97-AF65-F5344CB8AC3E}">
        <p14:creationId xmlns:p14="http://schemas.microsoft.com/office/powerpoint/2010/main" val="932260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proceeded to load in the NRC emotion lexicon. This lexicon provides us with 8 different human emotions that are mapped to specific words along with a general sentiment of positive or negative as a category. </a:t>
            </a:r>
          </a:p>
          <a:p>
            <a:r>
              <a:rPr lang="en-US" dirty="0"/>
              <a:t>I took this lexicon and joined it to our tokenized descriptions, then counted values grouped by both the </a:t>
            </a:r>
            <a:r>
              <a:rPr lang="en-US" dirty="0" err="1"/>
              <a:t>appid</a:t>
            </a:r>
            <a:r>
              <a:rPr lang="en-US" dirty="0"/>
              <a:t> and sentiment to get the amount of words that fall into each emotion or sentiment per app. </a:t>
            </a:r>
          </a:p>
          <a:p>
            <a:r>
              <a:rPr lang="en-US" dirty="0"/>
              <a:t>Afterwards, I pivoted the </a:t>
            </a:r>
            <a:r>
              <a:rPr lang="en-US" dirty="0" err="1"/>
              <a:t>dataframe</a:t>
            </a:r>
            <a:r>
              <a:rPr lang="en-US" dirty="0"/>
              <a:t> to have each application as a row which will be necessary for our predictive models.</a:t>
            </a:r>
            <a:br>
              <a:rPr lang="en-US" dirty="0"/>
            </a:br>
            <a:r>
              <a:rPr lang="en-US" dirty="0"/>
              <a:t>The new data that we want to analyze is essentially as shown.</a:t>
            </a:r>
          </a:p>
        </p:txBody>
      </p:sp>
      <p:sp>
        <p:nvSpPr>
          <p:cNvPr id="4" name="Slide Number Placeholder 3"/>
          <p:cNvSpPr>
            <a:spLocks noGrp="1"/>
          </p:cNvSpPr>
          <p:nvPr>
            <p:ph type="sldNum" sz="quarter" idx="5"/>
          </p:nvPr>
        </p:nvSpPr>
        <p:spPr/>
        <p:txBody>
          <a:bodyPr/>
          <a:lstStyle/>
          <a:p>
            <a:fld id="{491F701C-1FE6-4B6F-B2CB-C637CB247573}" type="slidenum">
              <a:rPr lang="en-US" smtClean="0"/>
              <a:t>11</a:t>
            </a:fld>
            <a:endParaRPr lang="en-US"/>
          </a:p>
        </p:txBody>
      </p:sp>
    </p:spTree>
    <p:extLst>
      <p:ext uri="{BB962C8B-B14F-4D97-AF65-F5344CB8AC3E}">
        <p14:creationId xmlns:p14="http://schemas.microsoft.com/office/powerpoint/2010/main" val="466696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as a whole is surprisingly much better distributed at first glance than the data from the previous project.</a:t>
            </a:r>
          </a:p>
          <a:p>
            <a:r>
              <a:rPr lang="en-US" dirty="0"/>
              <a:t>For the most part, each sentiment column is close in median and mode, indicating little skewing. However, we anticipate a floor effect at 0 causing slight rightward skews in each instance. </a:t>
            </a:r>
          </a:p>
          <a:p>
            <a:r>
              <a:rPr lang="en-US" dirty="0"/>
              <a:t>Additionally, as there are large rightward outliers such as a count of 120 positive words in the max instance. </a:t>
            </a:r>
            <a:br>
              <a:rPr lang="en-US" dirty="0"/>
            </a:br>
            <a:r>
              <a:rPr lang="en-US" dirty="0"/>
              <a:t>This means that there are large outliers within those categories that we might want to deal with to prevent our regression model from not being generalizable.</a:t>
            </a:r>
          </a:p>
        </p:txBody>
      </p:sp>
      <p:sp>
        <p:nvSpPr>
          <p:cNvPr id="4" name="Slide Number Placeholder 3"/>
          <p:cNvSpPr>
            <a:spLocks noGrp="1"/>
          </p:cNvSpPr>
          <p:nvPr>
            <p:ph type="sldNum" sz="quarter" idx="5"/>
          </p:nvPr>
        </p:nvSpPr>
        <p:spPr/>
        <p:txBody>
          <a:bodyPr/>
          <a:lstStyle/>
          <a:p>
            <a:fld id="{491F701C-1FE6-4B6F-B2CB-C637CB247573}" type="slidenum">
              <a:rPr lang="en-US" smtClean="0"/>
              <a:t>12</a:t>
            </a:fld>
            <a:endParaRPr lang="en-US"/>
          </a:p>
        </p:txBody>
      </p:sp>
    </p:spTree>
    <p:extLst>
      <p:ext uri="{BB962C8B-B14F-4D97-AF65-F5344CB8AC3E}">
        <p14:creationId xmlns:p14="http://schemas.microsoft.com/office/powerpoint/2010/main" val="881307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looked at the new variables for skewness and outliers.</a:t>
            </a:r>
            <a:br>
              <a:rPr lang="en-US" dirty="0"/>
            </a:br>
            <a:r>
              <a:rPr lang="en-US" dirty="0"/>
              <a:t>For example:</a:t>
            </a:r>
            <a:br>
              <a:rPr lang="en-US" dirty="0"/>
            </a:br>
            <a:r>
              <a:rPr lang="en-US" dirty="0"/>
              <a:t>Looking at the histogram and boxplot for the character count of the description we notice one simply egregious outlier present. </a:t>
            </a:r>
            <a:br>
              <a:rPr lang="en-US" dirty="0"/>
            </a:br>
            <a:r>
              <a:rPr lang="en-US" dirty="0"/>
              <a:t>With triple the value of our third quartile. This is a prime target for outlier removal.</a:t>
            </a:r>
            <a:br>
              <a:rPr lang="en-US" dirty="0"/>
            </a:br>
            <a:r>
              <a:rPr lang="en-US" dirty="0"/>
              <a:t>This gets processed and removed</a:t>
            </a:r>
          </a:p>
        </p:txBody>
      </p:sp>
      <p:sp>
        <p:nvSpPr>
          <p:cNvPr id="4" name="Slide Number Placeholder 3"/>
          <p:cNvSpPr>
            <a:spLocks noGrp="1"/>
          </p:cNvSpPr>
          <p:nvPr>
            <p:ph type="sldNum" sz="quarter" idx="5"/>
          </p:nvPr>
        </p:nvSpPr>
        <p:spPr/>
        <p:txBody>
          <a:bodyPr/>
          <a:lstStyle/>
          <a:p>
            <a:fld id="{491F701C-1FE6-4B6F-B2CB-C637CB247573}" type="slidenum">
              <a:rPr lang="en-US" smtClean="0"/>
              <a:t>13</a:t>
            </a:fld>
            <a:endParaRPr lang="en-US"/>
          </a:p>
        </p:txBody>
      </p:sp>
    </p:spTree>
    <p:extLst>
      <p:ext uri="{BB962C8B-B14F-4D97-AF65-F5344CB8AC3E}">
        <p14:creationId xmlns:p14="http://schemas.microsoft.com/office/powerpoint/2010/main" val="1122624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Finally, we’ll take a look at the pair plots for determining if we have </a:t>
            </a:r>
            <a:r>
              <a:rPr lang="en-US" b="0" i="0" dirty="0" err="1">
                <a:solidFill>
                  <a:srgbClr val="333333"/>
                </a:solidFill>
                <a:effectLst/>
                <a:latin typeface="Helvetica Neue"/>
              </a:rPr>
              <a:t>colinearity</a:t>
            </a:r>
            <a:r>
              <a:rPr lang="en-US" b="0" i="0" dirty="0">
                <a:solidFill>
                  <a:srgbClr val="333333"/>
                </a:solidFill>
                <a:effectLst/>
                <a:latin typeface="Helvetica Neue"/>
              </a:rPr>
              <a:t> between variables. </a:t>
            </a:r>
          </a:p>
          <a:p>
            <a:r>
              <a:rPr lang="en-US" b="0" i="0" dirty="0">
                <a:solidFill>
                  <a:srgbClr val="333333"/>
                </a:solidFill>
                <a:effectLst/>
                <a:latin typeface="Helvetica Neue"/>
              </a:rPr>
              <a:t>Perhaps unsurprisingly, the sentiments are very correlated with each other. As we have correlations greater than 0.50 for nearly every pair of sentiments. </a:t>
            </a:r>
          </a:p>
          <a:p>
            <a:r>
              <a:rPr lang="en-US" b="0" i="0" dirty="0">
                <a:solidFill>
                  <a:srgbClr val="333333"/>
                </a:solidFill>
                <a:effectLst/>
                <a:latin typeface="Helvetica Neue"/>
              </a:rPr>
              <a:t>It’s especially noticeable looking at something like the correlation of 0.9 between fear and negative count. </a:t>
            </a:r>
          </a:p>
          <a:p>
            <a:r>
              <a:rPr lang="en-US" b="0" i="0" dirty="0">
                <a:solidFill>
                  <a:srgbClr val="333333"/>
                </a:solidFill>
                <a:effectLst/>
                <a:latin typeface="Helvetica Neue"/>
              </a:rPr>
              <a:t>The assumption of </a:t>
            </a:r>
            <a:r>
              <a:rPr lang="en-US" b="0" i="0" dirty="0" err="1">
                <a:solidFill>
                  <a:srgbClr val="333333"/>
                </a:solidFill>
                <a:effectLst/>
                <a:latin typeface="Helvetica Neue"/>
              </a:rPr>
              <a:t>colinearity</a:t>
            </a:r>
            <a:r>
              <a:rPr lang="en-US" b="0" i="0" dirty="0">
                <a:solidFill>
                  <a:srgbClr val="333333"/>
                </a:solidFill>
                <a:effectLst/>
                <a:latin typeface="Helvetica Neue"/>
              </a:rPr>
              <a:t> being violated should be kept in mind for our new models.</a:t>
            </a:r>
            <a:endParaRPr lang="en-US" dirty="0"/>
          </a:p>
        </p:txBody>
      </p:sp>
      <p:sp>
        <p:nvSpPr>
          <p:cNvPr id="4" name="Slide Number Placeholder 3"/>
          <p:cNvSpPr>
            <a:spLocks noGrp="1"/>
          </p:cNvSpPr>
          <p:nvPr>
            <p:ph type="sldNum" sz="quarter" idx="5"/>
          </p:nvPr>
        </p:nvSpPr>
        <p:spPr/>
        <p:txBody>
          <a:bodyPr/>
          <a:lstStyle/>
          <a:p>
            <a:fld id="{491F701C-1FE6-4B6F-B2CB-C637CB247573}" type="slidenum">
              <a:rPr lang="en-US" smtClean="0"/>
              <a:t>14</a:t>
            </a:fld>
            <a:endParaRPr lang="en-US"/>
          </a:p>
        </p:txBody>
      </p:sp>
    </p:spTree>
    <p:extLst>
      <p:ext uri="{BB962C8B-B14F-4D97-AF65-F5344CB8AC3E}">
        <p14:creationId xmlns:p14="http://schemas.microsoft.com/office/powerpoint/2010/main" val="2258812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Helvetica Neue"/>
              </a:rPr>
              <a:t>We first approach this analysis by making a multiple regression model between our sentiment analysis variables and playtime.</a:t>
            </a:r>
            <a:br>
              <a:rPr lang="en-US" b="0" i="0" dirty="0">
                <a:solidFill>
                  <a:srgbClr val="333333"/>
                </a:solidFill>
                <a:effectLst/>
                <a:latin typeface="Helvetica Neue"/>
              </a:rPr>
            </a:br>
            <a:br>
              <a:rPr lang="en-US" b="0" i="0" dirty="0">
                <a:solidFill>
                  <a:srgbClr val="333333"/>
                </a:solidFill>
                <a:effectLst/>
                <a:latin typeface="Helvetica Neue"/>
              </a:rPr>
            </a:br>
            <a:r>
              <a:rPr lang="en-US" b="0" i="0" dirty="0">
                <a:solidFill>
                  <a:srgbClr val="333333"/>
                </a:solidFill>
                <a:effectLst/>
                <a:latin typeface="Helvetica Neue"/>
              </a:rPr>
              <a:t>Our most powerful predictors include sad words and angry words in the description. For each sad word in the description our regression model says median playtime will go up by 0.66 hours, while for angry words playtime will go up by 0.44 hours. However, disgust is a powerful predictor in the other direction. For each word with a sentiment of disgust associated with it players will play -0.67 hours less.</a:t>
            </a:r>
            <a:br>
              <a:rPr lang="en-US" b="0" i="0" dirty="0">
                <a:solidFill>
                  <a:srgbClr val="333333"/>
                </a:solidFill>
                <a:effectLst/>
                <a:latin typeface="Helvetica Neue"/>
              </a:rPr>
            </a:br>
            <a:endParaRPr lang="en-US" b="0" i="0" dirty="0">
              <a:solidFill>
                <a:srgbClr val="333333"/>
              </a:solidFill>
              <a:effectLst/>
              <a:latin typeface="Helvetica Neue"/>
            </a:endParaRPr>
          </a:p>
          <a:p>
            <a:pPr algn="l"/>
            <a:r>
              <a:rPr lang="en-US" b="0" i="0" dirty="0">
                <a:solidFill>
                  <a:srgbClr val="333333"/>
                </a:solidFill>
                <a:effectLst/>
                <a:latin typeface="Helvetica Neue"/>
              </a:rPr>
              <a:t>Looking at the goodness of fit with the adjusted R-squared value. At 0.3285 we know that the model only accounts for 33% of variation in the data. However, with our overall p-value at 3.433e-06, we are almost certain then the utilizing this regression model is better than randomly guessing.</a:t>
            </a:r>
            <a:br>
              <a:rPr lang="en-US" b="0" i="0" dirty="0">
                <a:solidFill>
                  <a:srgbClr val="333333"/>
                </a:solidFill>
                <a:effectLst/>
                <a:latin typeface="Helvetica Neue"/>
              </a:rPr>
            </a:br>
            <a:br>
              <a:rPr lang="en-US" b="0" i="0" dirty="0">
                <a:solidFill>
                  <a:srgbClr val="333333"/>
                </a:solidFill>
                <a:effectLst/>
                <a:latin typeface="Helvetica Neue"/>
              </a:rPr>
            </a:br>
            <a:r>
              <a:rPr lang="en-US" b="0" i="0" dirty="0">
                <a:solidFill>
                  <a:srgbClr val="333333"/>
                </a:solidFill>
                <a:effectLst/>
                <a:latin typeface="Helvetica Neue"/>
              </a:rPr>
              <a:t>It should be noted that although not show here, we have violated every assumption for regressions so the information provided should not be used.</a:t>
            </a:r>
          </a:p>
          <a:p>
            <a:endParaRPr lang="en-US" dirty="0"/>
          </a:p>
        </p:txBody>
      </p:sp>
      <p:sp>
        <p:nvSpPr>
          <p:cNvPr id="4" name="Slide Number Placeholder 3"/>
          <p:cNvSpPr>
            <a:spLocks noGrp="1"/>
          </p:cNvSpPr>
          <p:nvPr>
            <p:ph type="sldNum" sz="quarter" idx="5"/>
          </p:nvPr>
        </p:nvSpPr>
        <p:spPr/>
        <p:txBody>
          <a:bodyPr/>
          <a:lstStyle/>
          <a:p>
            <a:fld id="{491F701C-1FE6-4B6F-B2CB-C637CB247573}" type="slidenum">
              <a:rPr lang="en-US" smtClean="0"/>
              <a:t>15</a:t>
            </a:fld>
            <a:endParaRPr lang="en-US"/>
          </a:p>
        </p:txBody>
      </p:sp>
    </p:spTree>
    <p:extLst>
      <p:ext uri="{BB962C8B-B14F-4D97-AF65-F5344CB8AC3E}">
        <p14:creationId xmlns:p14="http://schemas.microsoft.com/office/powerpoint/2010/main" val="493855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We next see if we can improve our multiple regression model by adding in the variables gathered from the previous project.</a:t>
            </a:r>
          </a:p>
          <a:p>
            <a:endParaRPr lang="en-US" b="0" i="0" dirty="0">
              <a:solidFill>
                <a:srgbClr val="333333"/>
              </a:solidFill>
              <a:effectLst/>
              <a:latin typeface="Helvetica Neue"/>
            </a:endParaRPr>
          </a:p>
          <a:p>
            <a:pPr algn="l"/>
            <a:r>
              <a:rPr lang="en-US" b="0" i="0" dirty="0">
                <a:solidFill>
                  <a:srgbClr val="333333"/>
                </a:solidFill>
                <a:effectLst/>
                <a:latin typeface="Helvetica Neue"/>
              </a:rPr>
              <a:t>Our most powerful predictors again include sad words and angry words in the description again. For each sad word in the description our regression model says median playtime will go up by 0.68 hours, while for angry words playtime will go up by 0.50 hours. However, disgust is a powerful predictor in the other direction. For each word with a sentiment of disgust associated with it players will play -0.75 hours less.</a:t>
            </a:r>
            <a:br>
              <a:rPr lang="en-US" b="0" i="0" dirty="0">
                <a:solidFill>
                  <a:srgbClr val="333333"/>
                </a:solidFill>
                <a:effectLst/>
                <a:latin typeface="Helvetica Neue"/>
              </a:rPr>
            </a:br>
            <a:endParaRPr lang="en-US" b="0" i="0" dirty="0">
              <a:solidFill>
                <a:srgbClr val="333333"/>
              </a:solidFill>
              <a:effectLst/>
              <a:latin typeface="Helvetica Neue"/>
            </a:endParaRPr>
          </a:p>
          <a:p>
            <a:pPr algn="l"/>
            <a:r>
              <a:rPr lang="en-US" b="0" i="0" dirty="0">
                <a:solidFill>
                  <a:srgbClr val="333333"/>
                </a:solidFill>
                <a:effectLst/>
                <a:latin typeface="Helvetica Neue"/>
              </a:rPr>
              <a:t>Looking at the goodness of fit with the adjusted R-squared value. At 0.3565 we know that the model only accounts for 35% of variation in the data which is an increase from the final state of our previous model. The residual standard error has also gone down to 4.225 hours. However, our overall p-value has gone up to 1.145e-05, which is still significant.</a:t>
            </a:r>
          </a:p>
          <a:p>
            <a:br>
              <a:rPr lang="en-US" dirty="0"/>
            </a:br>
            <a:r>
              <a:rPr lang="en-US" dirty="0"/>
              <a:t>Note once again all multiple regression assumptions are violated.</a:t>
            </a:r>
          </a:p>
        </p:txBody>
      </p:sp>
      <p:sp>
        <p:nvSpPr>
          <p:cNvPr id="4" name="Slide Number Placeholder 3"/>
          <p:cNvSpPr>
            <a:spLocks noGrp="1"/>
          </p:cNvSpPr>
          <p:nvPr>
            <p:ph type="sldNum" sz="quarter" idx="5"/>
          </p:nvPr>
        </p:nvSpPr>
        <p:spPr/>
        <p:txBody>
          <a:bodyPr/>
          <a:lstStyle/>
          <a:p>
            <a:fld id="{491F701C-1FE6-4B6F-B2CB-C637CB247573}" type="slidenum">
              <a:rPr lang="en-US" smtClean="0"/>
              <a:t>16</a:t>
            </a:fld>
            <a:endParaRPr lang="en-US"/>
          </a:p>
        </p:txBody>
      </p:sp>
    </p:spTree>
    <p:extLst>
      <p:ext uri="{BB962C8B-B14F-4D97-AF65-F5344CB8AC3E}">
        <p14:creationId xmlns:p14="http://schemas.microsoft.com/office/powerpoint/2010/main" val="62951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my last model, I decided to attempt something that we have not learned in class. That being a random forest model. A random forest model is a type of decision tree learning where multiple decisions trees are repeatedly made by random chance finding one that is the most optimized.</a:t>
            </a:r>
            <a:br>
              <a:rPr lang="en-US" dirty="0"/>
            </a:br>
            <a:br>
              <a:rPr lang="en-US" dirty="0"/>
            </a:br>
            <a:r>
              <a:rPr lang="en-US" b="0" i="0" dirty="0">
                <a:solidFill>
                  <a:srgbClr val="333333"/>
                </a:solidFill>
                <a:effectLst/>
                <a:latin typeface="Helvetica Neue"/>
              </a:rPr>
              <a:t>After creating our random forest tree, we can see that we’re getting an R squared of 0.17. The random forest ends up being worse at accounting for variation than the previous two regression models. However, it is still better than the negative r squared from the first project.</a:t>
            </a:r>
          </a:p>
          <a:p>
            <a:endParaRPr lang="en-US" b="0" i="0" dirty="0">
              <a:solidFill>
                <a:srgbClr val="333333"/>
              </a:solidFill>
              <a:effectLst/>
              <a:latin typeface="Helvetica Neue"/>
            </a:endParaRPr>
          </a:p>
          <a:p>
            <a:r>
              <a:rPr lang="en-US" b="0" i="0" dirty="0">
                <a:solidFill>
                  <a:srgbClr val="333333"/>
                </a:solidFill>
                <a:effectLst/>
                <a:latin typeface="Helvetica Neue"/>
              </a:rPr>
              <a:t>Notice the random forest predictions have a much tighter spread compared to the multiple regression models. However, because of this tighter spread the residuals balance out less leading to a worse prediction error (Mean Square).</a:t>
            </a:r>
            <a:endParaRPr lang="en-US" dirty="0"/>
          </a:p>
        </p:txBody>
      </p:sp>
      <p:sp>
        <p:nvSpPr>
          <p:cNvPr id="4" name="Slide Number Placeholder 3"/>
          <p:cNvSpPr>
            <a:spLocks noGrp="1"/>
          </p:cNvSpPr>
          <p:nvPr>
            <p:ph type="sldNum" sz="quarter" idx="5"/>
          </p:nvPr>
        </p:nvSpPr>
        <p:spPr/>
        <p:txBody>
          <a:bodyPr/>
          <a:lstStyle/>
          <a:p>
            <a:fld id="{491F701C-1FE6-4B6F-B2CB-C637CB247573}" type="slidenum">
              <a:rPr lang="en-US" smtClean="0"/>
              <a:t>17</a:t>
            </a:fld>
            <a:endParaRPr lang="en-US"/>
          </a:p>
        </p:txBody>
      </p:sp>
    </p:spTree>
    <p:extLst>
      <p:ext uri="{BB962C8B-B14F-4D97-AF65-F5344CB8AC3E}">
        <p14:creationId xmlns:p14="http://schemas.microsoft.com/office/powerpoint/2010/main" val="3181827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best two models had significant coefficients that suggested that video game developers who are looking to list their games on Steam should focus on loading their description with words that sounds angry and sad, while avoiding words that sound disgusting in order to maximize user retention according to our flawed model.</a:t>
            </a:r>
            <a:br>
              <a:rPr lang="en-US" dirty="0"/>
            </a:br>
            <a:r>
              <a:rPr lang="en-US" dirty="0"/>
              <a:t>However, these factors should not be considered as even associated with success as the assumptions used to build each model were violated, this renders the information found from the models not valid.</a:t>
            </a:r>
          </a:p>
        </p:txBody>
      </p:sp>
      <p:sp>
        <p:nvSpPr>
          <p:cNvPr id="4" name="Slide Number Placeholder 3"/>
          <p:cNvSpPr>
            <a:spLocks noGrp="1"/>
          </p:cNvSpPr>
          <p:nvPr>
            <p:ph type="sldNum" sz="quarter" idx="5"/>
          </p:nvPr>
        </p:nvSpPr>
        <p:spPr/>
        <p:txBody>
          <a:bodyPr/>
          <a:lstStyle/>
          <a:p>
            <a:fld id="{491F701C-1FE6-4B6F-B2CB-C637CB247573}" type="slidenum">
              <a:rPr lang="en-US" smtClean="0"/>
              <a:t>18</a:t>
            </a:fld>
            <a:endParaRPr lang="en-US"/>
          </a:p>
        </p:txBody>
      </p:sp>
    </p:spTree>
    <p:extLst>
      <p:ext uri="{BB962C8B-B14F-4D97-AF65-F5344CB8AC3E}">
        <p14:creationId xmlns:p14="http://schemas.microsoft.com/office/powerpoint/2010/main" val="59530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start off with, let’s define what Steam is so my presentation can actually be understood.  </a:t>
            </a:r>
          </a:p>
          <a:p>
            <a:r>
              <a:rPr lang="en-US" dirty="0"/>
              <a:t>Valve corporation’s Steam is the most popular store front for digital computer games. Nearly every video game that is released these days which supports being played on computers will be listed for sale on Steam. Valve also provides robust API access to stats regarding both players and games for developers to utilize. This makes it ideal for gathering data on sales and engagement about video games.</a:t>
            </a:r>
          </a:p>
          <a:p>
            <a:r>
              <a:rPr lang="en-US" dirty="0"/>
              <a:t>The crux of my project is approaching from the perspective of someone marketing their software on Steam, we want to make a data driven analysis to attempt to answer:</a:t>
            </a:r>
          </a:p>
        </p:txBody>
      </p:sp>
      <p:sp>
        <p:nvSpPr>
          <p:cNvPr id="4" name="Slide Number Placeholder 3"/>
          <p:cNvSpPr>
            <a:spLocks noGrp="1"/>
          </p:cNvSpPr>
          <p:nvPr>
            <p:ph type="sldNum" sz="quarter" idx="5"/>
          </p:nvPr>
        </p:nvSpPr>
        <p:spPr/>
        <p:txBody>
          <a:bodyPr/>
          <a:lstStyle/>
          <a:p>
            <a:fld id="{491F701C-1FE6-4B6F-B2CB-C637CB247573}" type="slidenum">
              <a:rPr lang="en-US" smtClean="0"/>
              <a:t>2</a:t>
            </a:fld>
            <a:endParaRPr lang="en-US"/>
          </a:p>
        </p:txBody>
      </p:sp>
    </p:spTree>
    <p:extLst>
      <p:ext uri="{BB962C8B-B14F-4D97-AF65-F5344CB8AC3E}">
        <p14:creationId xmlns:p14="http://schemas.microsoft.com/office/powerpoint/2010/main" val="2540057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factors lead to the success of a game on the Steam storefront. With success being defined as a high user engagement, or a high median playtime in hours of users who consume the software.</a:t>
            </a:r>
          </a:p>
        </p:txBody>
      </p:sp>
      <p:sp>
        <p:nvSpPr>
          <p:cNvPr id="4" name="Slide Number Placeholder 3"/>
          <p:cNvSpPr>
            <a:spLocks noGrp="1"/>
          </p:cNvSpPr>
          <p:nvPr>
            <p:ph type="sldNum" sz="quarter" idx="5"/>
          </p:nvPr>
        </p:nvSpPr>
        <p:spPr/>
        <p:txBody>
          <a:bodyPr/>
          <a:lstStyle/>
          <a:p>
            <a:fld id="{491F701C-1FE6-4B6F-B2CB-C637CB247573}" type="slidenum">
              <a:rPr lang="en-US" smtClean="0"/>
              <a:t>3</a:t>
            </a:fld>
            <a:endParaRPr lang="en-US"/>
          </a:p>
        </p:txBody>
      </p:sp>
    </p:spTree>
    <p:extLst>
      <p:ext uri="{BB962C8B-B14F-4D97-AF65-F5344CB8AC3E}">
        <p14:creationId xmlns:p14="http://schemas.microsoft.com/office/powerpoint/2010/main" val="2251236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this project is actually an extension of my DATA 606 project which tackled the research question specifically on if user ratings were related to median playtime on Steam. </a:t>
            </a:r>
            <a:br>
              <a:rPr lang="en-US" dirty="0"/>
            </a:br>
            <a:r>
              <a:rPr lang="en-US" dirty="0"/>
              <a:t>Since the previous project is essential to this project, I will explain the summarized version.</a:t>
            </a:r>
          </a:p>
          <a:p>
            <a:endParaRPr lang="en-US" dirty="0"/>
          </a:p>
        </p:txBody>
      </p:sp>
      <p:sp>
        <p:nvSpPr>
          <p:cNvPr id="4" name="Slide Number Placeholder 3"/>
          <p:cNvSpPr>
            <a:spLocks noGrp="1"/>
          </p:cNvSpPr>
          <p:nvPr>
            <p:ph type="sldNum" sz="quarter" idx="5"/>
          </p:nvPr>
        </p:nvSpPr>
        <p:spPr/>
        <p:txBody>
          <a:bodyPr/>
          <a:lstStyle/>
          <a:p>
            <a:fld id="{491F701C-1FE6-4B6F-B2CB-C637CB247573}" type="slidenum">
              <a:rPr lang="en-US" smtClean="0"/>
              <a:t>4</a:t>
            </a:fld>
            <a:endParaRPr lang="en-US"/>
          </a:p>
        </p:txBody>
      </p:sp>
    </p:spTree>
    <p:extLst>
      <p:ext uri="{BB962C8B-B14F-4D97-AF65-F5344CB8AC3E}">
        <p14:creationId xmlns:p14="http://schemas.microsoft.com/office/powerpoint/2010/main" val="1620936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extracted data from the Steam Spy API which gave me a variety of information about the applications such as the amount of reviews, the amount of owners, the price of the games, and the playtime. </a:t>
            </a:r>
          </a:p>
          <a:p>
            <a:r>
              <a:rPr lang="en-US" dirty="0"/>
              <a:t>In R I had processed this data to calculate the user rating, factorizing the owner category, and converting playtime to hours. </a:t>
            </a:r>
          </a:p>
        </p:txBody>
      </p:sp>
      <p:sp>
        <p:nvSpPr>
          <p:cNvPr id="4" name="Slide Number Placeholder 3"/>
          <p:cNvSpPr>
            <a:spLocks noGrp="1"/>
          </p:cNvSpPr>
          <p:nvPr>
            <p:ph type="sldNum" sz="quarter" idx="5"/>
          </p:nvPr>
        </p:nvSpPr>
        <p:spPr/>
        <p:txBody>
          <a:bodyPr/>
          <a:lstStyle/>
          <a:p>
            <a:fld id="{491F701C-1FE6-4B6F-B2CB-C637CB247573}" type="slidenum">
              <a:rPr lang="en-US" smtClean="0"/>
              <a:t>5</a:t>
            </a:fld>
            <a:endParaRPr lang="en-US"/>
          </a:p>
        </p:txBody>
      </p:sp>
    </p:spTree>
    <p:extLst>
      <p:ext uri="{BB962C8B-B14F-4D97-AF65-F5344CB8AC3E}">
        <p14:creationId xmlns:p14="http://schemas.microsoft.com/office/powerpoint/2010/main" val="2486789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 was then processed to attempt to make the best multiple regression model I could with the data that I had.</a:t>
            </a:r>
            <a:br>
              <a:rPr lang="en-US" dirty="0"/>
            </a:br>
            <a:r>
              <a:rPr lang="en-US" dirty="0"/>
              <a:t>Unfortunately with the data on hand the best multiple regression model I could make shown above, had a negative adjusted R-squared value!</a:t>
            </a:r>
            <a:br>
              <a:rPr lang="en-US" dirty="0"/>
            </a:br>
            <a:r>
              <a:rPr lang="en-US" dirty="0"/>
              <a:t>This meant our initial research question ended on:</a:t>
            </a:r>
            <a:br>
              <a:rPr lang="en-US" dirty="0"/>
            </a:br>
            <a:r>
              <a:rPr lang="en-US" sz="1200" dirty="0"/>
              <a:t>The user ratings, reported by Steam, are </a:t>
            </a:r>
            <a:r>
              <a:rPr lang="en-US" sz="1200" b="1" dirty="0"/>
              <a:t>not</a:t>
            </a:r>
            <a:r>
              <a:rPr lang="en-US" sz="1200" dirty="0"/>
              <a:t> related to median playtime based on creating a regression model from the data.</a:t>
            </a:r>
          </a:p>
          <a:p>
            <a:endParaRPr lang="en-US" dirty="0"/>
          </a:p>
        </p:txBody>
      </p:sp>
      <p:sp>
        <p:nvSpPr>
          <p:cNvPr id="4" name="Slide Number Placeholder 3"/>
          <p:cNvSpPr>
            <a:spLocks noGrp="1"/>
          </p:cNvSpPr>
          <p:nvPr>
            <p:ph type="sldNum" sz="quarter" idx="5"/>
          </p:nvPr>
        </p:nvSpPr>
        <p:spPr/>
        <p:txBody>
          <a:bodyPr/>
          <a:lstStyle/>
          <a:p>
            <a:fld id="{491F701C-1FE6-4B6F-B2CB-C637CB247573}" type="slidenum">
              <a:rPr lang="en-US" smtClean="0"/>
              <a:t>6</a:t>
            </a:fld>
            <a:endParaRPr lang="en-US"/>
          </a:p>
        </p:txBody>
      </p:sp>
    </p:spTree>
    <p:extLst>
      <p:ext uri="{BB962C8B-B14F-4D97-AF65-F5344CB8AC3E}">
        <p14:creationId xmlns:p14="http://schemas.microsoft.com/office/powerpoint/2010/main" val="1788003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want to take our existing data and work on top of it to answer a more generalized question, as to what would predict higher median playtime for games on steam?</a:t>
            </a:r>
          </a:p>
        </p:txBody>
      </p:sp>
      <p:sp>
        <p:nvSpPr>
          <p:cNvPr id="4" name="Slide Number Placeholder 3"/>
          <p:cNvSpPr>
            <a:spLocks noGrp="1"/>
          </p:cNvSpPr>
          <p:nvPr>
            <p:ph type="sldNum" sz="quarter" idx="5"/>
          </p:nvPr>
        </p:nvSpPr>
        <p:spPr/>
        <p:txBody>
          <a:bodyPr/>
          <a:lstStyle/>
          <a:p>
            <a:fld id="{491F701C-1FE6-4B6F-B2CB-C637CB247573}" type="slidenum">
              <a:rPr lang="en-US" smtClean="0"/>
              <a:t>7</a:t>
            </a:fld>
            <a:endParaRPr lang="en-US"/>
          </a:p>
        </p:txBody>
      </p:sp>
    </p:spTree>
    <p:extLst>
      <p:ext uri="{BB962C8B-B14F-4D97-AF65-F5344CB8AC3E}">
        <p14:creationId xmlns:p14="http://schemas.microsoft.com/office/powerpoint/2010/main" val="1626248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extend the previous project I needed extra data to use for new predictors. </a:t>
            </a:r>
          </a:p>
          <a:p>
            <a:r>
              <a:rPr lang="en-US" dirty="0"/>
              <a:t>Ideally the predictors would be different enough between game to game to allow for fitting a model to it while also accounting for the reasons someone may play a game more often.</a:t>
            </a:r>
          </a:p>
          <a:p>
            <a:r>
              <a:rPr lang="en-US" dirty="0"/>
              <a:t>I settled on the game description within the Steam website itself, I was going to programmatically scrape the data for each </a:t>
            </a:r>
            <a:r>
              <a:rPr lang="en-US" dirty="0" err="1"/>
              <a:t>AppID</a:t>
            </a:r>
            <a:r>
              <a:rPr lang="en-US" dirty="0"/>
              <a:t> within the </a:t>
            </a:r>
            <a:r>
              <a:rPr lang="en-US" dirty="0" err="1"/>
              <a:t>dataframe</a:t>
            </a:r>
            <a:r>
              <a:rPr lang="en-US" dirty="0"/>
              <a:t> I had previously gotten via </a:t>
            </a:r>
            <a:r>
              <a:rPr lang="en-US" dirty="0" err="1"/>
              <a:t>SteamSpy</a:t>
            </a:r>
            <a:r>
              <a:rPr lang="en-US" dirty="0"/>
              <a:t> API.</a:t>
            </a:r>
          </a:p>
        </p:txBody>
      </p:sp>
      <p:sp>
        <p:nvSpPr>
          <p:cNvPr id="4" name="Slide Number Placeholder 3"/>
          <p:cNvSpPr>
            <a:spLocks noGrp="1"/>
          </p:cNvSpPr>
          <p:nvPr>
            <p:ph type="sldNum" sz="quarter" idx="5"/>
          </p:nvPr>
        </p:nvSpPr>
        <p:spPr/>
        <p:txBody>
          <a:bodyPr/>
          <a:lstStyle/>
          <a:p>
            <a:fld id="{491F701C-1FE6-4B6F-B2CB-C637CB247573}" type="slidenum">
              <a:rPr lang="en-US" smtClean="0"/>
              <a:t>8</a:t>
            </a:fld>
            <a:endParaRPr lang="en-US"/>
          </a:p>
        </p:txBody>
      </p:sp>
    </p:spTree>
    <p:extLst>
      <p:ext uri="{BB962C8B-B14F-4D97-AF65-F5344CB8AC3E}">
        <p14:creationId xmlns:p14="http://schemas.microsoft.com/office/powerpoint/2010/main" val="1307500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to the URL structure of Steam being very simple, I was easily able to loop through the store pages of each game I wanted to collect data on.</a:t>
            </a:r>
            <a:br>
              <a:rPr lang="en-US" dirty="0"/>
            </a:br>
            <a:r>
              <a:rPr lang="en-US" dirty="0"/>
              <a:t>However, I noticed that about 12 or so games ended up with an empty description value.</a:t>
            </a:r>
            <a:br>
              <a:rPr lang="en-US" dirty="0"/>
            </a:br>
            <a:r>
              <a:rPr lang="en-US" dirty="0"/>
              <a:t>Looking through the variables I had set in the loop, I saw the problem being that the HTML for these pages was completely different than the other pages.</a:t>
            </a:r>
          </a:p>
          <a:p>
            <a:r>
              <a:rPr lang="en-US" dirty="0"/>
              <a:t>The reason being these games had age restrictions due to being deemed as having mature content.</a:t>
            </a:r>
            <a:br>
              <a:rPr lang="en-US" dirty="0"/>
            </a:br>
            <a:r>
              <a:rPr lang="en-US" dirty="0"/>
              <a:t>I needed to get around the age restriction somehow while still within my for loop.</a:t>
            </a:r>
            <a:br>
              <a:rPr lang="en-US" dirty="0"/>
            </a:br>
            <a:r>
              <a:rPr lang="en-US" dirty="0"/>
              <a:t>The way I managed was by adding </a:t>
            </a:r>
            <a:r>
              <a:rPr lang="en-US" dirty="0" err="1"/>
              <a:t>httr’s</a:t>
            </a:r>
            <a:r>
              <a:rPr lang="en-US" dirty="0"/>
              <a:t> GET on top of </a:t>
            </a:r>
            <a:r>
              <a:rPr lang="en-US" dirty="0" err="1"/>
              <a:t>rvest’s</a:t>
            </a:r>
            <a:r>
              <a:rPr lang="en-US" dirty="0"/>
              <a:t> </a:t>
            </a:r>
            <a:r>
              <a:rPr lang="en-US" dirty="0" err="1"/>
              <a:t>read_html</a:t>
            </a:r>
            <a:r>
              <a:rPr lang="en-US" dirty="0"/>
              <a:t> , as GET allows you to set cookies.</a:t>
            </a:r>
            <a:br>
              <a:rPr lang="en-US" dirty="0"/>
            </a:br>
            <a:r>
              <a:rPr lang="en-US" dirty="0"/>
              <a:t>However, figuring this out was a bit of a tough time.</a:t>
            </a:r>
            <a:br>
              <a:rPr lang="en-US" dirty="0"/>
            </a:br>
            <a:r>
              <a:rPr lang="en-US" dirty="0"/>
              <a:t>It turns out cookies are kept with your birthdate and if you want to view mature content that allow for viewing these pages.</a:t>
            </a:r>
          </a:p>
        </p:txBody>
      </p:sp>
      <p:sp>
        <p:nvSpPr>
          <p:cNvPr id="4" name="Slide Number Placeholder 3"/>
          <p:cNvSpPr>
            <a:spLocks noGrp="1"/>
          </p:cNvSpPr>
          <p:nvPr>
            <p:ph type="sldNum" sz="quarter" idx="5"/>
          </p:nvPr>
        </p:nvSpPr>
        <p:spPr/>
        <p:txBody>
          <a:bodyPr/>
          <a:lstStyle/>
          <a:p>
            <a:fld id="{491F701C-1FE6-4B6F-B2CB-C637CB247573}" type="slidenum">
              <a:rPr lang="en-US" smtClean="0"/>
              <a:t>9</a:t>
            </a:fld>
            <a:endParaRPr lang="en-US"/>
          </a:p>
        </p:txBody>
      </p:sp>
    </p:spTree>
    <p:extLst>
      <p:ext uri="{BB962C8B-B14F-4D97-AF65-F5344CB8AC3E}">
        <p14:creationId xmlns:p14="http://schemas.microsoft.com/office/powerpoint/2010/main" val="41900758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5/14/2023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5/14/2023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5/14/2023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teamspy.com/about" TargetMode="External"/><Relationship Id="rId2" Type="http://schemas.openxmlformats.org/officeDocument/2006/relationships/hyperlink" Target="https://d3.harvard.edu/platform-digit/submission/steam-the-gaming-platform-before-there-were-platforms/"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4305F-DA22-E1F1-967F-18C59D63D6D3}"/>
              </a:ext>
            </a:extLst>
          </p:cNvPr>
          <p:cNvSpPr>
            <a:spLocks noGrp="1"/>
          </p:cNvSpPr>
          <p:nvPr>
            <p:ph type="ctrTitle"/>
          </p:nvPr>
        </p:nvSpPr>
        <p:spPr>
          <a:xfrm>
            <a:off x="475013" y="463138"/>
            <a:ext cx="9963397" cy="4314243"/>
          </a:xfrm>
        </p:spPr>
        <p:txBody>
          <a:bodyPr/>
          <a:lstStyle/>
          <a:p>
            <a:r>
              <a:rPr lang="en-US" dirty="0"/>
              <a:t>Predicting Playtime on Steam</a:t>
            </a:r>
            <a:r>
              <a:rPr lang="en-US" baseline="-25000" dirty="0"/>
              <a:t>2</a:t>
            </a:r>
          </a:p>
        </p:txBody>
      </p:sp>
      <p:sp>
        <p:nvSpPr>
          <p:cNvPr id="3" name="Subtitle 2">
            <a:extLst>
              <a:ext uri="{FF2B5EF4-FFF2-40B4-BE49-F238E27FC236}">
                <a16:creationId xmlns:a16="http://schemas.microsoft.com/office/drawing/2014/main" id="{53B8633E-88C0-4723-BB2D-CE71714320DA}"/>
              </a:ext>
            </a:extLst>
          </p:cNvPr>
          <p:cNvSpPr>
            <a:spLocks noGrp="1"/>
          </p:cNvSpPr>
          <p:nvPr>
            <p:ph type="subTitle" idx="1"/>
          </p:nvPr>
        </p:nvSpPr>
        <p:spPr/>
        <p:txBody>
          <a:bodyPr/>
          <a:lstStyle/>
          <a:p>
            <a:r>
              <a:rPr lang="en-US" dirty="0"/>
              <a:t>Taha Ahmad</a:t>
            </a:r>
          </a:p>
        </p:txBody>
      </p:sp>
    </p:spTree>
    <p:extLst>
      <p:ext uri="{BB962C8B-B14F-4D97-AF65-F5344CB8AC3E}">
        <p14:creationId xmlns:p14="http://schemas.microsoft.com/office/powerpoint/2010/main" val="122295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915F-EFDC-C993-803C-3E7D634F3F47}"/>
              </a:ext>
            </a:extLst>
          </p:cNvPr>
          <p:cNvSpPr>
            <a:spLocks noGrp="1"/>
          </p:cNvSpPr>
          <p:nvPr>
            <p:ph type="title"/>
          </p:nvPr>
        </p:nvSpPr>
        <p:spPr/>
        <p:txBody>
          <a:bodyPr/>
          <a:lstStyle/>
          <a:p>
            <a:r>
              <a:rPr lang="en-US" dirty="0"/>
              <a:t>Tokenization</a:t>
            </a:r>
          </a:p>
        </p:txBody>
      </p:sp>
      <p:pic>
        <p:nvPicPr>
          <p:cNvPr id="9" name="Content Placeholder 8">
            <a:extLst>
              <a:ext uri="{FF2B5EF4-FFF2-40B4-BE49-F238E27FC236}">
                <a16:creationId xmlns:a16="http://schemas.microsoft.com/office/drawing/2014/main" id="{DAE97692-5E25-D106-936C-21889FACCC79}"/>
              </a:ext>
            </a:extLst>
          </p:cNvPr>
          <p:cNvPicPr>
            <a:picLocks noGrp="1" noChangeAspect="1"/>
          </p:cNvPicPr>
          <p:nvPr>
            <p:ph idx="1"/>
          </p:nvPr>
        </p:nvPicPr>
        <p:blipFill>
          <a:blip r:embed="rId3"/>
          <a:stretch>
            <a:fillRect/>
          </a:stretch>
        </p:blipFill>
        <p:spPr>
          <a:xfrm>
            <a:off x="3860006" y="2603500"/>
            <a:ext cx="3416300" cy="3416300"/>
          </a:xfrm>
        </p:spPr>
      </p:pic>
    </p:spTree>
    <p:extLst>
      <p:ext uri="{BB962C8B-B14F-4D97-AF65-F5344CB8AC3E}">
        <p14:creationId xmlns:p14="http://schemas.microsoft.com/office/powerpoint/2010/main" val="76395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915F-EFDC-C993-803C-3E7D634F3F47}"/>
              </a:ext>
            </a:extLst>
          </p:cNvPr>
          <p:cNvSpPr>
            <a:spLocks noGrp="1"/>
          </p:cNvSpPr>
          <p:nvPr>
            <p:ph type="title"/>
          </p:nvPr>
        </p:nvSpPr>
        <p:spPr/>
        <p:txBody>
          <a:bodyPr/>
          <a:lstStyle/>
          <a:p>
            <a:r>
              <a:rPr lang="en-US" dirty="0"/>
              <a:t>Sentiment Analysis</a:t>
            </a:r>
          </a:p>
        </p:txBody>
      </p:sp>
      <p:pic>
        <p:nvPicPr>
          <p:cNvPr id="7" name="Content Placeholder 6">
            <a:extLst>
              <a:ext uri="{FF2B5EF4-FFF2-40B4-BE49-F238E27FC236}">
                <a16:creationId xmlns:a16="http://schemas.microsoft.com/office/drawing/2014/main" id="{55040E1B-A909-4948-C646-C896C7A2967C}"/>
              </a:ext>
            </a:extLst>
          </p:cNvPr>
          <p:cNvPicPr>
            <a:picLocks noGrp="1" noChangeAspect="1"/>
          </p:cNvPicPr>
          <p:nvPr>
            <p:ph idx="1"/>
          </p:nvPr>
        </p:nvPicPr>
        <p:blipFill>
          <a:blip r:embed="rId3"/>
          <a:stretch>
            <a:fillRect/>
          </a:stretch>
        </p:blipFill>
        <p:spPr>
          <a:xfrm>
            <a:off x="1176518" y="2971800"/>
            <a:ext cx="9739438" cy="2440141"/>
          </a:xfrm>
        </p:spPr>
      </p:pic>
    </p:spTree>
    <p:extLst>
      <p:ext uri="{BB962C8B-B14F-4D97-AF65-F5344CB8AC3E}">
        <p14:creationId xmlns:p14="http://schemas.microsoft.com/office/powerpoint/2010/main" val="3116734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915F-EFDC-C993-803C-3E7D634F3F47}"/>
              </a:ext>
            </a:extLst>
          </p:cNvPr>
          <p:cNvSpPr>
            <a:spLocks noGrp="1"/>
          </p:cNvSpPr>
          <p:nvPr>
            <p:ph type="title"/>
          </p:nvPr>
        </p:nvSpPr>
        <p:spPr/>
        <p:txBody>
          <a:bodyPr/>
          <a:lstStyle/>
          <a:p>
            <a:r>
              <a:rPr lang="en-US" dirty="0"/>
              <a:t>Summary Statistics</a:t>
            </a:r>
          </a:p>
        </p:txBody>
      </p:sp>
      <p:pic>
        <p:nvPicPr>
          <p:cNvPr id="5" name="Content Placeholder 4">
            <a:extLst>
              <a:ext uri="{FF2B5EF4-FFF2-40B4-BE49-F238E27FC236}">
                <a16:creationId xmlns:a16="http://schemas.microsoft.com/office/drawing/2014/main" id="{00437731-8117-FCD4-5BCC-55DB6579C2FD}"/>
              </a:ext>
            </a:extLst>
          </p:cNvPr>
          <p:cNvPicPr>
            <a:picLocks noGrp="1" noChangeAspect="1"/>
          </p:cNvPicPr>
          <p:nvPr>
            <p:ph idx="1"/>
          </p:nvPr>
        </p:nvPicPr>
        <p:blipFill>
          <a:blip r:embed="rId3"/>
          <a:stretch>
            <a:fillRect/>
          </a:stretch>
        </p:blipFill>
        <p:spPr>
          <a:xfrm>
            <a:off x="1155700" y="2665846"/>
            <a:ext cx="8824913" cy="3291607"/>
          </a:xfrm>
        </p:spPr>
      </p:pic>
    </p:spTree>
    <p:extLst>
      <p:ext uri="{BB962C8B-B14F-4D97-AF65-F5344CB8AC3E}">
        <p14:creationId xmlns:p14="http://schemas.microsoft.com/office/powerpoint/2010/main" val="4272743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B9315-8AB0-5A08-F35C-86F4A3B25DA3}"/>
              </a:ext>
            </a:extLst>
          </p:cNvPr>
          <p:cNvSpPr>
            <a:spLocks noGrp="1"/>
          </p:cNvSpPr>
          <p:nvPr>
            <p:ph type="title"/>
          </p:nvPr>
        </p:nvSpPr>
        <p:spPr/>
        <p:txBody>
          <a:bodyPr/>
          <a:lstStyle/>
          <a:p>
            <a:r>
              <a:rPr lang="en-US" dirty="0"/>
              <a:t>Distributions and Outlier Removal</a:t>
            </a:r>
          </a:p>
        </p:txBody>
      </p:sp>
      <p:pic>
        <p:nvPicPr>
          <p:cNvPr id="9" name="Content Placeholder 8">
            <a:extLst>
              <a:ext uri="{FF2B5EF4-FFF2-40B4-BE49-F238E27FC236}">
                <a16:creationId xmlns:a16="http://schemas.microsoft.com/office/drawing/2014/main" id="{08699B03-828B-3929-CA94-D0CAF42C7A33}"/>
              </a:ext>
            </a:extLst>
          </p:cNvPr>
          <p:cNvPicPr>
            <a:picLocks noGrp="1" noChangeAspect="1"/>
          </p:cNvPicPr>
          <p:nvPr>
            <p:ph sz="half" idx="1"/>
          </p:nvPr>
        </p:nvPicPr>
        <p:blipFill>
          <a:blip r:embed="rId3"/>
          <a:stretch>
            <a:fillRect/>
          </a:stretch>
        </p:blipFill>
        <p:spPr>
          <a:xfrm>
            <a:off x="554037" y="2479873"/>
            <a:ext cx="5541963" cy="3404459"/>
          </a:xfrm>
        </p:spPr>
      </p:pic>
      <p:pic>
        <p:nvPicPr>
          <p:cNvPr id="11" name="Content Placeholder 10">
            <a:extLst>
              <a:ext uri="{FF2B5EF4-FFF2-40B4-BE49-F238E27FC236}">
                <a16:creationId xmlns:a16="http://schemas.microsoft.com/office/drawing/2014/main" id="{7AE804B2-05DC-0653-3F7E-9BEFD5DE0519}"/>
              </a:ext>
            </a:extLst>
          </p:cNvPr>
          <p:cNvPicPr>
            <a:picLocks noGrp="1" noChangeAspect="1"/>
          </p:cNvPicPr>
          <p:nvPr>
            <p:ph sz="half" idx="2"/>
          </p:nvPr>
        </p:nvPicPr>
        <p:blipFill>
          <a:blip r:embed="rId4"/>
          <a:stretch>
            <a:fillRect/>
          </a:stretch>
        </p:blipFill>
        <p:spPr>
          <a:xfrm>
            <a:off x="6208712" y="2590800"/>
            <a:ext cx="5153699" cy="3235005"/>
          </a:xfrm>
        </p:spPr>
      </p:pic>
    </p:spTree>
    <p:extLst>
      <p:ext uri="{BB962C8B-B14F-4D97-AF65-F5344CB8AC3E}">
        <p14:creationId xmlns:p14="http://schemas.microsoft.com/office/powerpoint/2010/main" val="577785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0AE3-E3EA-0F59-71D8-3241663F10AC}"/>
              </a:ext>
            </a:extLst>
          </p:cNvPr>
          <p:cNvSpPr>
            <a:spLocks noGrp="1"/>
          </p:cNvSpPr>
          <p:nvPr>
            <p:ph type="title"/>
          </p:nvPr>
        </p:nvSpPr>
        <p:spPr/>
        <p:txBody>
          <a:bodyPr/>
          <a:lstStyle/>
          <a:p>
            <a:r>
              <a:rPr lang="en-US" dirty="0"/>
              <a:t>Pair Plots</a:t>
            </a:r>
          </a:p>
        </p:txBody>
      </p:sp>
      <p:pic>
        <p:nvPicPr>
          <p:cNvPr id="7" name="Content Placeholder 6">
            <a:extLst>
              <a:ext uri="{FF2B5EF4-FFF2-40B4-BE49-F238E27FC236}">
                <a16:creationId xmlns:a16="http://schemas.microsoft.com/office/drawing/2014/main" id="{1CA96CB6-4BCC-F5B1-3B4E-999C1667A3D4}"/>
              </a:ext>
            </a:extLst>
          </p:cNvPr>
          <p:cNvPicPr>
            <a:picLocks noGrp="1" noChangeAspect="1"/>
          </p:cNvPicPr>
          <p:nvPr>
            <p:ph idx="1"/>
          </p:nvPr>
        </p:nvPicPr>
        <p:blipFill>
          <a:blip r:embed="rId3"/>
          <a:stretch>
            <a:fillRect/>
          </a:stretch>
        </p:blipFill>
        <p:spPr>
          <a:xfrm>
            <a:off x="2100760" y="2041524"/>
            <a:ext cx="7990479" cy="4416425"/>
          </a:xfrm>
        </p:spPr>
      </p:pic>
    </p:spTree>
    <p:extLst>
      <p:ext uri="{BB962C8B-B14F-4D97-AF65-F5344CB8AC3E}">
        <p14:creationId xmlns:p14="http://schemas.microsoft.com/office/powerpoint/2010/main" val="4126377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212D3-8291-E9AB-0681-C456F7BA1222}"/>
              </a:ext>
            </a:extLst>
          </p:cNvPr>
          <p:cNvSpPr>
            <a:spLocks noGrp="1"/>
          </p:cNvSpPr>
          <p:nvPr>
            <p:ph type="title"/>
          </p:nvPr>
        </p:nvSpPr>
        <p:spPr/>
        <p:txBody>
          <a:bodyPr/>
          <a:lstStyle/>
          <a:p>
            <a:r>
              <a:rPr lang="en-US" dirty="0"/>
              <a:t>Multiple Regression – New Predictors</a:t>
            </a:r>
          </a:p>
        </p:txBody>
      </p:sp>
      <p:pic>
        <p:nvPicPr>
          <p:cNvPr id="6" name="Content Placeholder 5">
            <a:extLst>
              <a:ext uri="{FF2B5EF4-FFF2-40B4-BE49-F238E27FC236}">
                <a16:creationId xmlns:a16="http://schemas.microsoft.com/office/drawing/2014/main" id="{3CCB5C3F-36D2-D1CE-B436-FADE74E88D2E}"/>
              </a:ext>
            </a:extLst>
          </p:cNvPr>
          <p:cNvPicPr>
            <a:picLocks noGrp="1" noChangeAspect="1"/>
          </p:cNvPicPr>
          <p:nvPr>
            <p:ph sz="half" idx="1"/>
          </p:nvPr>
        </p:nvPicPr>
        <p:blipFill>
          <a:blip r:embed="rId3"/>
          <a:stretch>
            <a:fillRect/>
          </a:stretch>
        </p:blipFill>
        <p:spPr>
          <a:xfrm>
            <a:off x="1154953" y="2232024"/>
            <a:ext cx="4601699" cy="4156644"/>
          </a:xfrm>
        </p:spPr>
      </p:pic>
      <p:pic>
        <p:nvPicPr>
          <p:cNvPr id="8" name="Content Placeholder 7">
            <a:extLst>
              <a:ext uri="{FF2B5EF4-FFF2-40B4-BE49-F238E27FC236}">
                <a16:creationId xmlns:a16="http://schemas.microsoft.com/office/drawing/2014/main" id="{DF9964EB-6586-7B8B-27C7-79D4AC3DA4BC}"/>
              </a:ext>
            </a:extLst>
          </p:cNvPr>
          <p:cNvPicPr>
            <a:picLocks noGrp="1" noChangeAspect="1"/>
          </p:cNvPicPr>
          <p:nvPr>
            <p:ph sz="half" idx="2"/>
          </p:nvPr>
        </p:nvPicPr>
        <p:blipFill>
          <a:blip r:embed="rId4"/>
          <a:stretch>
            <a:fillRect/>
          </a:stretch>
        </p:blipFill>
        <p:spPr>
          <a:xfrm>
            <a:off x="6435349" y="2631228"/>
            <a:ext cx="4824412" cy="3358237"/>
          </a:xfrm>
        </p:spPr>
      </p:pic>
    </p:spTree>
    <p:extLst>
      <p:ext uri="{BB962C8B-B14F-4D97-AF65-F5344CB8AC3E}">
        <p14:creationId xmlns:p14="http://schemas.microsoft.com/office/powerpoint/2010/main" val="1272585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212D3-8291-E9AB-0681-C456F7BA1222}"/>
              </a:ext>
            </a:extLst>
          </p:cNvPr>
          <p:cNvSpPr>
            <a:spLocks noGrp="1"/>
          </p:cNvSpPr>
          <p:nvPr>
            <p:ph type="title"/>
          </p:nvPr>
        </p:nvSpPr>
        <p:spPr>
          <a:xfrm>
            <a:off x="1154954" y="973668"/>
            <a:ext cx="9627346" cy="706964"/>
          </a:xfrm>
        </p:spPr>
        <p:txBody>
          <a:bodyPr/>
          <a:lstStyle/>
          <a:p>
            <a:r>
              <a:rPr lang="en-US" dirty="0"/>
              <a:t>Multiple Regression – Combined Predictors</a:t>
            </a:r>
          </a:p>
        </p:txBody>
      </p:sp>
      <p:pic>
        <p:nvPicPr>
          <p:cNvPr id="12" name="Content Placeholder 11">
            <a:extLst>
              <a:ext uri="{FF2B5EF4-FFF2-40B4-BE49-F238E27FC236}">
                <a16:creationId xmlns:a16="http://schemas.microsoft.com/office/drawing/2014/main" id="{C23B19AD-E130-A6FF-14FF-D6E68820A946}"/>
              </a:ext>
            </a:extLst>
          </p:cNvPr>
          <p:cNvPicPr>
            <a:picLocks noGrp="1" noChangeAspect="1"/>
          </p:cNvPicPr>
          <p:nvPr>
            <p:ph sz="half" idx="2"/>
          </p:nvPr>
        </p:nvPicPr>
        <p:blipFill>
          <a:blip r:embed="rId3"/>
          <a:stretch>
            <a:fillRect/>
          </a:stretch>
        </p:blipFill>
        <p:spPr>
          <a:xfrm>
            <a:off x="6096000" y="2506185"/>
            <a:ext cx="5402262" cy="3774506"/>
          </a:xfrm>
        </p:spPr>
      </p:pic>
      <p:pic>
        <p:nvPicPr>
          <p:cNvPr id="10" name="Content Placeholder 9">
            <a:extLst>
              <a:ext uri="{FF2B5EF4-FFF2-40B4-BE49-F238E27FC236}">
                <a16:creationId xmlns:a16="http://schemas.microsoft.com/office/drawing/2014/main" id="{9FC645E7-00C1-F442-549A-2F4BCB398B85}"/>
              </a:ext>
            </a:extLst>
          </p:cNvPr>
          <p:cNvPicPr>
            <a:picLocks noGrp="1" noChangeAspect="1"/>
          </p:cNvPicPr>
          <p:nvPr>
            <p:ph sz="half" idx="1"/>
          </p:nvPr>
        </p:nvPicPr>
        <p:blipFill>
          <a:blip r:embed="rId4"/>
          <a:stretch>
            <a:fillRect/>
          </a:stretch>
        </p:blipFill>
        <p:spPr>
          <a:xfrm>
            <a:off x="1381125" y="2346023"/>
            <a:ext cx="4083267" cy="3934668"/>
          </a:xfrm>
        </p:spPr>
      </p:pic>
    </p:spTree>
    <p:extLst>
      <p:ext uri="{BB962C8B-B14F-4D97-AF65-F5344CB8AC3E}">
        <p14:creationId xmlns:p14="http://schemas.microsoft.com/office/powerpoint/2010/main" val="2997496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212D3-8291-E9AB-0681-C456F7BA1222}"/>
              </a:ext>
            </a:extLst>
          </p:cNvPr>
          <p:cNvSpPr>
            <a:spLocks noGrp="1"/>
          </p:cNvSpPr>
          <p:nvPr>
            <p:ph type="title"/>
          </p:nvPr>
        </p:nvSpPr>
        <p:spPr>
          <a:xfrm>
            <a:off x="1154954" y="973668"/>
            <a:ext cx="9627346" cy="706964"/>
          </a:xfrm>
        </p:spPr>
        <p:txBody>
          <a:bodyPr/>
          <a:lstStyle/>
          <a:p>
            <a:r>
              <a:rPr lang="en-US" dirty="0"/>
              <a:t>Random Forest</a:t>
            </a:r>
          </a:p>
        </p:txBody>
      </p:sp>
      <p:pic>
        <p:nvPicPr>
          <p:cNvPr id="8" name="Content Placeholder 7">
            <a:extLst>
              <a:ext uri="{FF2B5EF4-FFF2-40B4-BE49-F238E27FC236}">
                <a16:creationId xmlns:a16="http://schemas.microsoft.com/office/drawing/2014/main" id="{ACF46BCF-360D-058A-33C7-6E47792A385E}"/>
              </a:ext>
            </a:extLst>
          </p:cNvPr>
          <p:cNvPicPr>
            <a:picLocks noGrp="1" noChangeAspect="1"/>
          </p:cNvPicPr>
          <p:nvPr>
            <p:ph sz="half" idx="1"/>
          </p:nvPr>
        </p:nvPicPr>
        <p:blipFill>
          <a:blip r:embed="rId3"/>
          <a:stretch>
            <a:fillRect/>
          </a:stretch>
        </p:blipFill>
        <p:spPr>
          <a:xfrm>
            <a:off x="627168" y="2990850"/>
            <a:ext cx="6572146" cy="2237169"/>
          </a:xfrm>
        </p:spPr>
      </p:pic>
      <p:pic>
        <p:nvPicPr>
          <p:cNvPr id="11" name="Content Placeholder 10">
            <a:extLst>
              <a:ext uri="{FF2B5EF4-FFF2-40B4-BE49-F238E27FC236}">
                <a16:creationId xmlns:a16="http://schemas.microsoft.com/office/drawing/2014/main" id="{5760113F-2FDD-1DBB-EEE3-06FB23EA628D}"/>
              </a:ext>
            </a:extLst>
          </p:cNvPr>
          <p:cNvPicPr>
            <a:picLocks noGrp="1" noChangeAspect="1"/>
          </p:cNvPicPr>
          <p:nvPr>
            <p:ph sz="half" idx="2"/>
          </p:nvPr>
        </p:nvPicPr>
        <p:blipFill>
          <a:blip r:embed="rId4"/>
          <a:stretch>
            <a:fillRect/>
          </a:stretch>
        </p:blipFill>
        <p:spPr>
          <a:xfrm>
            <a:off x="6211889" y="2468708"/>
            <a:ext cx="5238786" cy="3817708"/>
          </a:xfrm>
        </p:spPr>
      </p:pic>
    </p:spTree>
    <p:extLst>
      <p:ext uri="{BB962C8B-B14F-4D97-AF65-F5344CB8AC3E}">
        <p14:creationId xmlns:p14="http://schemas.microsoft.com/office/powerpoint/2010/main" val="1938603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265DD-97AA-A1EA-826D-9F7E1160562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741602E-2A3B-2213-16B5-38D851D95E25}"/>
              </a:ext>
            </a:extLst>
          </p:cNvPr>
          <p:cNvSpPr>
            <a:spLocks noGrp="1"/>
          </p:cNvSpPr>
          <p:nvPr>
            <p:ph idx="1"/>
          </p:nvPr>
        </p:nvSpPr>
        <p:spPr/>
        <p:txBody>
          <a:bodyPr/>
          <a:lstStyle/>
          <a:p>
            <a:r>
              <a:rPr lang="en-US" dirty="0"/>
              <a:t>Significant coefficients suggested to increase retention developers should focus on crafting their description with words that evoke:</a:t>
            </a:r>
          </a:p>
          <a:p>
            <a:pPr lvl="1"/>
            <a:r>
              <a:rPr lang="en-US" dirty="0"/>
              <a:t>Anger</a:t>
            </a:r>
          </a:p>
          <a:p>
            <a:pPr lvl="1"/>
            <a:r>
              <a:rPr lang="en-US" dirty="0"/>
              <a:t>Sadness</a:t>
            </a:r>
          </a:p>
          <a:p>
            <a:r>
              <a:rPr lang="en-US" dirty="0"/>
              <a:t>While avoiding words that evoke:</a:t>
            </a:r>
          </a:p>
          <a:p>
            <a:pPr lvl="1"/>
            <a:r>
              <a:rPr lang="en-US" dirty="0"/>
              <a:t>Disgust</a:t>
            </a:r>
          </a:p>
          <a:p>
            <a:r>
              <a:rPr lang="en-US" dirty="0"/>
              <a:t>Results are invalid as assumptions have been violated</a:t>
            </a:r>
          </a:p>
        </p:txBody>
      </p:sp>
    </p:spTree>
    <p:extLst>
      <p:ext uri="{BB962C8B-B14F-4D97-AF65-F5344CB8AC3E}">
        <p14:creationId xmlns:p14="http://schemas.microsoft.com/office/powerpoint/2010/main" val="3668163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7493-983B-5EA4-0232-52C9B63A42AB}"/>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6ECEBAAD-3269-ED96-4358-758D43D4C97B}"/>
              </a:ext>
            </a:extLst>
          </p:cNvPr>
          <p:cNvSpPr>
            <a:spLocks noGrp="1"/>
          </p:cNvSpPr>
          <p:nvPr>
            <p:ph type="body" sz="half" idx="2"/>
          </p:nvPr>
        </p:nvSpPr>
        <p:spPr/>
        <p:txBody>
          <a:bodyPr/>
          <a:lstStyle/>
          <a:p>
            <a:pPr>
              <a:buFont typeface="Arial" panose="020B0604020202020204" pitchFamily="34" charset="0"/>
              <a:buChar char="•"/>
            </a:pPr>
            <a:r>
              <a:rPr lang="en-US" dirty="0">
                <a:hlinkClick r:id="rId2"/>
              </a:rPr>
              <a:t>Yun Yu’s Harvard post</a:t>
            </a:r>
            <a:r>
              <a:rPr lang="en-US" dirty="0"/>
              <a:t> was used for the introduction assumptions on Steam’s popularity.</a:t>
            </a:r>
          </a:p>
          <a:p>
            <a:pPr>
              <a:buFont typeface="Arial" panose="020B0604020202020204" pitchFamily="34" charset="0"/>
              <a:buChar char="•"/>
            </a:pPr>
            <a:r>
              <a:rPr lang="en-US" dirty="0">
                <a:hlinkClick r:id="rId3"/>
              </a:rPr>
              <a:t>Steam Spy</a:t>
            </a:r>
            <a:r>
              <a:rPr lang="en-US" dirty="0"/>
              <a:t> was used for its API data.</a:t>
            </a:r>
          </a:p>
        </p:txBody>
      </p:sp>
    </p:spTree>
    <p:extLst>
      <p:ext uri="{BB962C8B-B14F-4D97-AF65-F5344CB8AC3E}">
        <p14:creationId xmlns:p14="http://schemas.microsoft.com/office/powerpoint/2010/main" val="2449499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7B38-F6FE-BEC0-E53A-29B1B65B773A}"/>
              </a:ext>
            </a:extLst>
          </p:cNvPr>
          <p:cNvSpPr>
            <a:spLocks noGrp="1"/>
          </p:cNvSpPr>
          <p:nvPr>
            <p:ph type="title"/>
          </p:nvPr>
        </p:nvSpPr>
        <p:spPr/>
        <p:txBody>
          <a:bodyPr/>
          <a:lstStyle/>
          <a:p>
            <a:r>
              <a:rPr lang="en-US" dirty="0"/>
              <a:t>What is Steam?</a:t>
            </a:r>
          </a:p>
        </p:txBody>
      </p:sp>
      <p:pic>
        <p:nvPicPr>
          <p:cNvPr id="5" name="Content Placeholder 4">
            <a:extLst>
              <a:ext uri="{FF2B5EF4-FFF2-40B4-BE49-F238E27FC236}">
                <a16:creationId xmlns:a16="http://schemas.microsoft.com/office/drawing/2014/main" id="{2F566D84-9A94-22EF-9DDE-90339866A109}"/>
              </a:ext>
            </a:extLst>
          </p:cNvPr>
          <p:cNvPicPr>
            <a:picLocks noGrp="1" noChangeAspect="1"/>
          </p:cNvPicPr>
          <p:nvPr>
            <p:ph idx="1"/>
          </p:nvPr>
        </p:nvPicPr>
        <p:blipFill>
          <a:blip r:embed="rId3"/>
          <a:stretch>
            <a:fillRect/>
          </a:stretch>
        </p:blipFill>
        <p:spPr>
          <a:xfrm>
            <a:off x="3013197" y="2330368"/>
            <a:ext cx="6386123" cy="4279466"/>
          </a:xfrm>
        </p:spPr>
      </p:pic>
    </p:spTree>
    <p:extLst>
      <p:ext uri="{BB962C8B-B14F-4D97-AF65-F5344CB8AC3E}">
        <p14:creationId xmlns:p14="http://schemas.microsoft.com/office/powerpoint/2010/main" val="3063056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9F6DC-9DE3-41A7-BEF8-7B82DCD2A510}"/>
              </a:ext>
            </a:extLst>
          </p:cNvPr>
          <p:cNvSpPr>
            <a:spLocks noGrp="1"/>
          </p:cNvSpPr>
          <p:nvPr>
            <p:ph type="title"/>
          </p:nvPr>
        </p:nvSpPr>
        <p:spPr/>
        <p:txBody>
          <a:bodyPr/>
          <a:lstStyle/>
          <a:p>
            <a:r>
              <a:rPr lang="en-US" dirty="0"/>
              <a:t>What are we trying to answer?</a:t>
            </a:r>
          </a:p>
        </p:txBody>
      </p:sp>
      <p:sp>
        <p:nvSpPr>
          <p:cNvPr id="3" name="Content Placeholder 2">
            <a:extLst>
              <a:ext uri="{FF2B5EF4-FFF2-40B4-BE49-F238E27FC236}">
                <a16:creationId xmlns:a16="http://schemas.microsoft.com/office/drawing/2014/main" id="{66D5277E-BD6F-341F-1216-5845F433FAFF}"/>
              </a:ext>
            </a:extLst>
          </p:cNvPr>
          <p:cNvSpPr>
            <a:spLocks noGrp="1"/>
          </p:cNvSpPr>
          <p:nvPr>
            <p:ph idx="1"/>
          </p:nvPr>
        </p:nvSpPr>
        <p:spPr/>
        <p:txBody>
          <a:bodyPr>
            <a:normAutofit/>
          </a:bodyPr>
          <a:lstStyle/>
          <a:p>
            <a:r>
              <a:rPr lang="en-US" sz="3600" dirty="0"/>
              <a:t>What factors lead to the success of a game on the Steam storefront?</a:t>
            </a:r>
          </a:p>
          <a:p>
            <a:pPr lvl="1"/>
            <a:r>
              <a:rPr lang="en-US" sz="3200" dirty="0"/>
              <a:t>Success being defined as a high user engagement, or a high median playtime in hours of users who consume the software.</a:t>
            </a:r>
          </a:p>
        </p:txBody>
      </p:sp>
    </p:spTree>
    <p:extLst>
      <p:ext uri="{BB962C8B-B14F-4D97-AF65-F5344CB8AC3E}">
        <p14:creationId xmlns:p14="http://schemas.microsoft.com/office/powerpoint/2010/main" val="2740700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D2504-594F-2EF0-E45A-55E7CA253BF4}"/>
              </a:ext>
            </a:extLst>
          </p:cNvPr>
          <p:cNvSpPr>
            <a:spLocks noGrp="1"/>
          </p:cNvSpPr>
          <p:nvPr>
            <p:ph type="title"/>
          </p:nvPr>
        </p:nvSpPr>
        <p:spPr/>
        <p:txBody>
          <a:bodyPr/>
          <a:lstStyle/>
          <a:p>
            <a:r>
              <a:rPr lang="en-US" dirty="0"/>
              <a:t>Predicting Playtime on Steam</a:t>
            </a:r>
            <a:r>
              <a:rPr lang="en-US" baseline="-25000" dirty="0"/>
              <a:t>1</a:t>
            </a:r>
            <a:endParaRPr lang="en-US" dirty="0"/>
          </a:p>
        </p:txBody>
      </p:sp>
    </p:spTree>
    <p:extLst>
      <p:ext uri="{BB962C8B-B14F-4D97-AF65-F5344CB8AC3E}">
        <p14:creationId xmlns:p14="http://schemas.microsoft.com/office/powerpoint/2010/main" val="3423252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4C2F-31EB-99FC-3921-DEF1991E6777}"/>
              </a:ext>
            </a:extLst>
          </p:cNvPr>
          <p:cNvSpPr>
            <a:spLocks noGrp="1"/>
          </p:cNvSpPr>
          <p:nvPr>
            <p:ph type="title"/>
          </p:nvPr>
        </p:nvSpPr>
        <p:spPr/>
        <p:txBody>
          <a:bodyPr/>
          <a:lstStyle/>
          <a:p>
            <a:r>
              <a:rPr lang="en-US" dirty="0"/>
              <a:t>The Data</a:t>
            </a:r>
          </a:p>
        </p:txBody>
      </p:sp>
      <p:pic>
        <p:nvPicPr>
          <p:cNvPr id="5" name="Content Placeholder 4">
            <a:extLst>
              <a:ext uri="{FF2B5EF4-FFF2-40B4-BE49-F238E27FC236}">
                <a16:creationId xmlns:a16="http://schemas.microsoft.com/office/drawing/2014/main" id="{EA1C5FAC-DD2C-AFF0-219D-9F3FF1D8F1C7}"/>
              </a:ext>
            </a:extLst>
          </p:cNvPr>
          <p:cNvPicPr>
            <a:picLocks noGrp="1" noChangeAspect="1"/>
          </p:cNvPicPr>
          <p:nvPr>
            <p:ph idx="1"/>
          </p:nvPr>
        </p:nvPicPr>
        <p:blipFill>
          <a:blip r:embed="rId3"/>
          <a:stretch>
            <a:fillRect/>
          </a:stretch>
        </p:blipFill>
        <p:spPr>
          <a:xfrm>
            <a:off x="1186045" y="3158964"/>
            <a:ext cx="8764223" cy="2305372"/>
          </a:xfrm>
        </p:spPr>
      </p:pic>
    </p:spTree>
    <p:extLst>
      <p:ext uri="{BB962C8B-B14F-4D97-AF65-F5344CB8AC3E}">
        <p14:creationId xmlns:p14="http://schemas.microsoft.com/office/powerpoint/2010/main" val="3238986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66FE4-50F6-8CF2-F6D2-8D9BB78970AE}"/>
              </a:ext>
            </a:extLst>
          </p:cNvPr>
          <p:cNvSpPr>
            <a:spLocks noGrp="1"/>
          </p:cNvSpPr>
          <p:nvPr>
            <p:ph type="title"/>
          </p:nvPr>
        </p:nvSpPr>
        <p:spPr/>
        <p:txBody>
          <a:bodyPr/>
          <a:lstStyle/>
          <a:p>
            <a:r>
              <a:rPr lang="en-US" dirty="0"/>
              <a:t>Multiple Regression</a:t>
            </a:r>
            <a:r>
              <a:rPr lang="en-US" baseline="-25000" dirty="0"/>
              <a:t>1</a:t>
            </a:r>
            <a:endParaRPr lang="en-US" dirty="0"/>
          </a:p>
        </p:txBody>
      </p:sp>
      <p:pic>
        <p:nvPicPr>
          <p:cNvPr id="5" name="Content Placeholder 4">
            <a:extLst>
              <a:ext uri="{FF2B5EF4-FFF2-40B4-BE49-F238E27FC236}">
                <a16:creationId xmlns:a16="http://schemas.microsoft.com/office/drawing/2014/main" id="{CD36F535-2722-7EF7-E220-5EEC6B5A7F10}"/>
              </a:ext>
            </a:extLst>
          </p:cNvPr>
          <p:cNvPicPr>
            <a:picLocks noGrp="1" noChangeAspect="1"/>
          </p:cNvPicPr>
          <p:nvPr>
            <p:ph idx="1"/>
          </p:nvPr>
        </p:nvPicPr>
        <p:blipFill>
          <a:blip r:embed="rId3"/>
          <a:stretch>
            <a:fillRect/>
          </a:stretch>
        </p:blipFill>
        <p:spPr>
          <a:xfrm>
            <a:off x="517352" y="2437846"/>
            <a:ext cx="5018308" cy="3888483"/>
          </a:xfrm>
        </p:spPr>
      </p:pic>
      <p:pic>
        <p:nvPicPr>
          <p:cNvPr id="7" name="Picture 6">
            <a:extLst>
              <a:ext uri="{FF2B5EF4-FFF2-40B4-BE49-F238E27FC236}">
                <a16:creationId xmlns:a16="http://schemas.microsoft.com/office/drawing/2014/main" id="{05617C8D-AB9E-B8D7-A08A-A7B84751D5F7}"/>
              </a:ext>
            </a:extLst>
          </p:cNvPr>
          <p:cNvPicPr>
            <a:picLocks noChangeAspect="1"/>
          </p:cNvPicPr>
          <p:nvPr/>
        </p:nvPicPr>
        <p:blipFill>
          <a:blip r:embed="rId4"/>
          <a:stretch>
            <a:fillRect/>
          </a:stretch>
        </p:blipFill>
        <p:spPr>
          <a:xfrm>
            <a:off x="5486400" y="3001216"/>
            <a:ext cx="6379949" cy="594515"/>
          </a:xfrm>
          <a:prstGeom prst="rect">
            <a:avLst/>
          </a:prstGeom>
        </p:spPr>
      </p:pic>
    </p:spTree>
    <p:extLst>
      <p:ext uri="{BB962C8B-B14F-4D97-AF65-F5344CB8AC3E}">
        <p14:creationId xmlns:p14="http://schemas.microsoft.com/office/powerpoint/2010/main" val="4033399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D2504-594F-2EF0-E45A-55E7CA253BF4}"/>
              </a:ext>
            </a:extLst>
          </p:cNvPr>
          <p:cNvSpPr>
            <a:spLocks noGrp="1"/>
          </p:cNvSpPr>
          <p:nvPr>
            <p:ph type="title"/>
          </p:nvPr>
        </p:nvSpPr>
        <p:spPr/>
        <p:txBody>
          <a:bodyPr/>
          <a:lstStyle/>
          <a:p>
            <a:r>
              <a:rPr lang="en-US" dirty="0"/>
              <a:t>Predicting Playtime on Steam</a:t>
            </a:r>
            <a:r>
              <a:rPr lang="en-US" baseline="-25000" dirty="0"/>
              <a:t>2</a:t>
            </a:r>
            <a:endParaRPr lang="en-US" dirty="0"/>
          </a:p>
        </p:txBody>
      </p:sp>
      <p:sp>
        <p:nvSpPr>
          <p:cNvPr id="3" name="TextBox 2">
            <a:extLst>
              <a:ext uri="{FF2B5EF4-FFF2-40B4-BE49-F238E27FC236}">
                <a16:creationId xmlns:a16="http://schemas.microsoft.com/office/drawing/2014/main" id="{8176CF16-5502-68E1-3614-234279FA780C}"/>
              </a:ext>
            </a:extLst>
          </p:cNvPr>
          <p:cNvSpPr txBox="1"/>
          <p:nvPr/>
        </p:nvSpPr>
        <p:spPr>
          <a:xfrm>
            <a:off x="6895574" y="2828835"/>
            <a:ext cx="4810652" cy="1200329"/>
          </a:xfrm>
          <a:prstGeom prst="rect">
            <a:avLst/>
          </a:prstGeom>
          <a:noFill/>
        </p:spPr>
        <p:txBody>
          <a:bodyPr wrap="square" rtlCol="0">
            <a:spAutoFit/>
          </a:bodyPr>
          <a:lstStyle/>
          <a:p>
            <a:r>
              <a:rPr lang="en-US" sz="2400" dirty="0"/>
              <a:t>What predicts higher median playtime (engagement) for games on Steam? </a:t>
            </a:r>
          </a:p>
        </p:txBody>
      </p:sp>
    </p:spTree>
    <p:extLst>
      <p:ext uri="{BB962C8B-B14F-4D97-AF65-F5344CB8AC3E}">
        <p14:creationId xmlns:p14="http://schemas.microsoft.com/office/powerpoint/2010/main" val="2111177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32B2D-8F0D-2C5E-9A39-84D80A98B867}"/>
              </a:ext>
            </a:extLst>
          </p:cNvPr>
          <p:cNvSpPr>
            <a:spLocks noGrp="1"/>
          </p:cNvSpPr>
          <p:nvPr>
            <p:ph type="title"/>
          </p:nvPr>
        </p:nvSpPr>
        <p:spPr/>
        <p:txBody>
          <a:bodyPr/>
          <a:lstStyle/>
          <a:p>
            <a:r>
              <a:rPr lang="en-US" dirty="0"/>
              <a:t>The New Data</a:t>
            </a:r>
          </a:p>
        </p:txBody>
      </p:sp>
      <p:pic>
        <p:nvPicPr>
          <p:cNvPr id="5" name="Content Placeholder 4">
            <a:extLst>
              <a:ext uri="{FF2B5EF4-FFF2-40B4-BE49-F238E27FC236}">
                <a16:creationId xmlns:a16="http://schemas.microsoft.com/office/drawing/2014/main" id="{89DAF167-D2A0-ACDA-A46D-80CAF6F3BCB2}"/>
              </a:ext>
            </a:extLst>
          </p:cNvPr>
          <p:cNvPicPr>
            <a:picLocks noGrp="1" noChangeAspect="1"/>
          </p:cNvPicPr>
          <p:nvPr>
            <p:ph idx="1"/>
          </p:nvPr>
        </p:nvPicPr>
        <p:blipFill>
          <a:blip r:embed="rId3"/>
          <a:stretch>
            <a:fillRect/>
          </a:stretch>
        </p:blipFill>
        <p:spPr>
          <a:xfrm>
            <a:off x="1637879" y="1829861"/>
            <a:ext cx="8916242" cy="4880664"/>
          </a:xfrm>
        </p:spPr>
      </p:pic>
    </p:spTree>
    <p:extLst>
      <p:ext uri="{BB962C8B-B14F-4D97-AF65-F5344CB8AC3E}">
        <p14:creationId xmlns:p14="http://schemas.microsoft.com/office/powerpoint/2010/main" val="1490307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18B88-8838-F61C-9E98-206C27622ABE}"/>
              </a:ext>
            </a:extLst>
          </p:cNvPr>
          <p:cNvSpPr>
            <a:spLocks noGrp="1"/>
          </p:cNvSpPr>
          <p:nvPr>
            <p:ph type="title"/>
          </p:nvPr>
        </p:nvSpPr>
        <p:spPr/>
        <p:txBody>
          <a:bodyPr/>
          <a:lstStyle/>
          <a:p>
            <a:r>
              <a:rPr lang="en-US" dirty="0"/>
              <a:t>A Roadblock</a:t>
            </a:r>
          </a:p>
        </p:txBody>
      </p:sp>
      <p:pic>
        <p:nvPicPr>
          <p:cNvPr id="6" name="Content Placeholder 5">
            <a:extLst>
              <a:ext uri="{FF2B5EF4-FFF2-40B4-BE49-F238E27FC236}">
                <a16:creationId xmlns:a16="http://schemas.microsoft.com/office/drawing/2014/main" id="{342A3917-8BC4-C9D7-737B-07CCD7FEE51B}"/>
              </a:ext>
            </a:extLst>
          </p:cNvPr>
          <p:cNvPicPr>
            <a:picLocks noGrp="1" noChangeAspect="1"/>
          </p:cNvPicPr>
          <p:nvPr>
            <p:ph sz="half" idx="1"/>
          </p:nvPr>
        </p:nvPicPr>
        <p:blipFill>
          <a:blip r:embed="rId3"/>
          <a:stretch>
            <a:fillRect/>
          </a:stretch>
        </p:blipFill>
        <p:spPr>
          <a:xfrm>
            <a:off x="580239" y="2648919"/>
            <a:ext cx="5963436" cy="3416300"/>
          </a:xfrm>
        </p:spPr>
      </p:pic>
      <p:pic>
        <p:nvPicPr>
          <p:cNvPr id="8" name="Content Placeholder 7">
            <a:extLst>
              <a:ext uri="{FF2B5EF4-FFF2-40B4-BE49-F238E27FC236}">
                <a16:creationId xmlns:a16="http://schemas.microsoft.com/office/drawing/2014/main" id="{B593C7EC-CF50-F708-A2C7-71093A2B7C9D}"/>
              </a:ext>
            </a:extLst>
          </p:cNvPr>
          <p:cNvPicPr>
            <a:picLocks noGrp="1" noChangeAspect="1"/>
          </p:cNvPicPr>
          <p:nvPr>
            <p:ph sz="half" idx="2"/>
          </p:nvPr>
        </p:nvPicPr>
        <p:blipFill>
          <a:blip r:embed="rId4"/>
          <a:stretch>
            <a:fillRect/>
          </a:stretch>
        </p:blipFill>
        <p:spPr>
          <a:xfrm>
            <a:off x="6910902" y="2829807"/>
            <a:ext cx="4847901" cy="3054525"/>
          </a:xfrm>
        </p:spPr>
      </p:pic>
    </p:spTree>
    <p:extLst>
      <p:ext uri="{BB962C8B-B14F-4D97-AF65-F5344CB8AC3E}">
        <p14:creationId xmlns:p14="http://schemas.microsoft.com/office/powerpoint/2010/main" val="25561856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145</TotalTime>
  <Words>1863</Words>
  <Application>Microsoft Office PowerPoint</Application>
  <PresentationFormat>Widescreen</PresentationFormat>
  <Paragraphs>87</Paragraphs>
  <Slides>19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Helvetica Neue</vt:lpstr>
      <vt:lpstr>Wingdings 3</vt:lpstr>
      <vt:lpstr>Ion Boardroom</vt:lpstr>
      <vt:lpstr>Predicting Playtime on Steam2</vt:lpstr>
      <vt:lpstr>What is Steam?</vt:lpstr>
      <vt:lpstr>What are we trying to answer?</vt:lpstr>
      <vt:lpstr>Predicting Playtime on Steam1</vt:lpstr>
      <vt:lpstr>The Data</vt:lpstr>
      <vt:lpstr>Multiple Regression1</vt:lpstr>
      <vt:lpstr>Predicting Playtime on Steam2</vt:lpstr>
      <vt:lpstr>The New Data</vt:lpstr>
      <vt:lpstr>A Roadblock</vt:lpstr>
      <vt:lpstr>Tokenization</vt:lpstr>
      <vt:lpstr>Sentiment Analysis</vt:lpstr>
      <vt:lpstr>Summary Statistics</vt:lpstr>
      <vt:lpstr>Distributions and Outlier Removal</vt:lpstr>
      <vt:lpstr>Pair Plots</vt:lpstr>
      <vt:lpstr>Multiple Regression – New Predictors</vt:lpstr>
      <vt:lpstr>Multiple Regression – Combined Predictors</vt:lpstr>
      <vt:lpstr>Random Forest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Playtime on Steam</dc:title>
  <dc:creator>Alamor Sedith</dc:creator>
  <cp:lastModifiedBy>Alamor Sedith</cp:lastModifiedBy>
  <cp:revision>5</cp:revision>
  <dcterms:created xsi:type="dcterms:W3CDTF">2023-05-04T23:15:24Z</dcterms:created>
  <dcterms:modified xsi:type="dcterms:W3CDTF">2023-05-15T03:31:57Z</dcterms:modified>
</cp:coreProperties>
</file>