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0b42296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0b42296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0b422967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0b422967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0b422967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0b422967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0b42296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0b42296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0b42296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0b42296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0b422967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0b422967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0b422967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0b422967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0b42296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0b42296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0b42296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0b42296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0b422967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0b422967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bnvanand/swe-proj/project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001650" y="748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/>
              <a:t>Washeteria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SE Course Project</a:t>
            </a:r>
            <a:endParaRPr sz="2000"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539150" y="3174200"/>
            <a:ext cx="34707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No  11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Abhinav Anand </a:t>
            </a:r>
            <a:r>
              <a:rPr lang="en-GB"/>
              <a:t>(2018201037)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Nishant Goyal </a:t>
            </a:r>
            <a:r>
              <a:rPr lang="en-GB"/>
              <a:t>(2018201038)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Lokesh Singh Mahar </a:t>
            </a:r>
            <a:r>
              <a:rPr lang="en-GB"/>
              <a:t>(2018201049)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Neeraj Barthwal </a:t>
            </a:r>
            <a:r>
              <a:rPr lang="en-GB"/>
              <a:t>(2018201069)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Shubham Rawat </a:t>
            </a:r>
            <a:r>
              <a:rPr lang="en-GB"/>
              <a:t>(2018201098)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Sailendra D S  (20161216)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Management</a:t>
            </a:r>
            <a:endParaRPr b="1"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297500" y="1307850"/>
            <a:ext cx="70389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Build and Dependency Management:</a:t>
            </a:r>
            <a:r>
              <a:rPr lang="en-GB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Apache maven is used for managing dependency and creating deployable build artefact.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Code Management/ Version control:</a:t>
            </a:r>
            <a:r>
              <a:rPr b="1" lang="en-GB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Git and Github are used to collaborate code from multiple team members.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Jamboard</a:t>
            </a:r>
            <a:r>
              <a:rPr b="1"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FFFFF"/>
                </a:solidFill>
              </a:rPr>
              <a:t>is used during brainstorming sessions while designing application architecture, setting REST APIs endpoints and finalizing application functionality.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 u="sng">
                <a:solidFill>
                  <a:srgbClr val="FFFFFF"/>
                </a:solidFill>
              </a:rPr>
              <a:t>Integration and Testing</a:t>
            </a:r>
            <a:r>
              <a:rPr lang="en-GB" sz="1600">
                <a:solidFill>
                  <a:srgbClr val="FFFFFF"/>
                </a:solidFill>
              </a:rPr>
              <a:t>: Used ngrok to create a secure tunnel for localhost so that server can be publicly accessed from any client. Tested the application by simulation several users.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 Improvements</a:t>
            </a:r>
            <a:endParaRPr b="1"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Application can use computer vision to identify the remaining time from the washing machine control </a:t>
            </a:r>
            <a:r>
              <a:rPr lang="en-GB" sz="1600">
                <a:solidFill>
                  <a:srgbClr val="FFFFFF"/>
                </a:solidFill>
              </a:rPr>
              <a:t>panel</a:t>
            </a:r>
            <a:r>
              <a:rPr lang="en-GB" sz="1600">
                <a:solidFill>
                  <a:srgbClr val="FFFFFF"/>
                </a:solidFill>
              </a:rPr>
              <a:t> image to provide real time status.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IIIT-H CAS authentication can be used for user validation.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Once Students started using app for machine booking, data can be collected about machines usage and analysis can be done and details can be publish which might help in better </a:t>
            </a:r>
            <a:r>
              <a:rPr lang="en-GB" sz="1600">
                <a:solidFill>
                  <a:srgbClr val="FFFFFF"/>
                </a:solidFill>
              </a:rPr>
              <a:t>maintenance</a:t>
            </a:r>
            <a:r>
              <a:rPr lang="en-GB" sz="1600">
                <a:solidFill>
                  <a:srgbClr val="FFFFFF"/>
                </a:solidFill>
              </a:rPr>
              <a:t> of washing machine.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</a:t>
            </a:r>
            <a:endParaRPr b="1"/>
          </a:p>
        </p:txBody>
      </p:sp>
      <p:sp>
        <p:nvSpPr>
          <p:cNvPr id="272" name="Google Shape;272;p28"/>
          <p:cNvSpPr txBox="1"/>
          <p:nvPr/>
        </p:nvSpPr>
        <p:spPr>
          <a:xfrm>
            <a:off x="1297500" y="1307850"/>
            <a:ext cx="6762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1297500" y="2485650"/>
            <a:ext cx="2357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Overview</a:t>
            </a:r>
            <a:endParaRPr b="1"/>
          </a:p>
        </p:txBody>
      </p:sp>
      <p:sp>
        <p:nvSpPr>
          <p:cNvPr id="201" name="Google Shape;201;p18"/>
          <p:cNvSpPr txBox="1"/>
          <p:nvPr/>
        </p:nvSpPr>
        <p:spPr>
          <a:xfrm>
            <a:off x="1297500" y="1307850"/>
            <a:ext cx="3455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GB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roblem Statement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1700275" y="1676850"/>
            <a:ext cx="6636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Develop a system to manage the usage of washing machines in a public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washing machine setting typically a college hostel.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297500" y="2485650"/>
            <a:ext cx="2357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700275" y="2854650"/>
            <a:ext cx="6359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Congestion is often caused by students seeking the availability of a washing machine. Many a time queues of buckets(with clothes) throng the washing machine area because the students walk around to inspect the occupancy of individual machines.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297500" y="393750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Product Features</a:t>
            </a:r>
            <a:endParaRPr b="1"/>
          </a:p>
        </p:txBody>
      </p:sp>
      <p:sp>
        <p:nvSpPr>
          <p:cNvPr id="211" name="Google Shape;211;p19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2" name="Google Shape;212;p19"/>
          <p:cNvSpPr txBox="1"/>
          <p:nvPr>
            <p:ph idx="2" type="body"/>
          </p:nvPr>
        </p:nvSpPr>
        <p:spPr>
          <a:xfrm>
            <a:off x="1257150" y="1471425"/>
            <a:ext cx="67902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User can access the application using a mobile phone.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Current status : User will be able to view current status of each machine installed in respective hostels.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View slots (Calendar):App provides a calendar like view where users can view reserved/free slots in any date.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Reserve / Cancel a slot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Notification before a reserved slot.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Scheduling assistant (Automatically suggests free slots)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297500" y="393750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Innovations</a:t>
            </a:r>
            <a:endParaRPr b="1"/>
          </a:p>
        </p:txBody>
      </p:sp>
      <p:sp>
        <p:nvSpPr>
          <p:cNvPr id="218" name="Google Shape;218;p20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9" name="Google Shape;219;p20"/>
          <p:cNvSpPr txBox="1"/>
          <p:nvPr>
            <p:ph idx="2" type="body"/>
          </p:nvPr>
        </p:nvSpPr>
        <p:spPr>
          <a:xfrm>
            <a:off x="1257150" y="1259900"/>
            <a:ext cx="67902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 u="sng">
                <a:solidFill>
                  <a:srgbClr val="FFFFFF"/>
                </a:solidFill>
              </a:rPr>
              <a:t>Ready to use Application :</a:t>
            </a:r>
            <a:r>
              <a:rPr b="1" lang="en-GB" sz="1600">
                <a:solidFill>
                  <a:srgbClr val="FFFFFF"/>
                </a:solidFill>
              </a:rPr>
              <a:t> </a:t>
            </a:r>
            <a:r>
              <a:rPr lang="en-GB" sz="1600">
                <a:solidFill>
                  <a:srgbClr val="FFFFFF"/>
                </a:solidFill>
              </a:rPr>
              <a:t> We present a first cut, one stop solution for reserving machines for laundry at college.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 u="sng"/>
              <a:t>Assisted Booking: </a:t>
            </a:r>
            <a:r>
              <a:rPr b="1" lang="en-GB" sz="1600"/>
              <a:t> </a:t>
            </a:r>
            <a:r>
              <a:rPr lang="en-GB" sz="1600"/>
              <a:t>Leave it to us to find you a best slot for washing your clothes. Ofcourse we will ask for your preferences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 u="sng"/>
              <a:t>Seamless UX design:</a:t>
            </a:r>
            <a:r>
              <a:rPr b="1" lang="en-GB" sz="1600"/>
              <a:t> </a:t>
            </a:r>
            <a:r>
              <a:rPr lang="en-GB" sz="1600"/>
              <a:t>Washeteria provides you with a seamless UX to fulfill all you laundry needs.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/>
              <a:t>Secure and Fault Tolerant</a:t>
            </a:r>
            <a:r>
              <a:rPr b="1" lang="en-GB" sz="1600"/>
              <a:t> :</a:t>
            </a:r>
            <a:r>
              <a:rPr lang="en-GB" sz="1600"/>
              <a:t> Reverse proxy and token based authentication is used for authorization and backend servers are load balanced to support minimum application downtime.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1297500" y="174050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Principles</a:t>
            </a:r>
            <a:endParaRPr b="1"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1297500" y="1030875"/>
            <a:ext cx="70389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Client Side uses MVVM architecture.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App uses the local database as the single source of truth (driving UI from a model).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Once app launches the user is immediately shown the locally cached data while the app refreshes in the background.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App follows separation of concerns:</a:t>
            </a:r>
            <a:endParaRPr sz="1600">
              <a:solidFill>
                <a:srgbClr val="F3F3F3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-GB" sz="1600">
                <a:solidFill>
                  <a:srgbClr val="F3F3F3"/>
                </a:solidFill>
              </a:rPr>
              <a:t>This means that every activity is only responsible for its UI elements  where all  its data is managed by the corresponding  viewmodel. </a:t>
            </a:r>
            <a:endParaRPr sz="1600">
              <a:solidFill>
                <a:srgbClr val="F3F3F3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-GB" sz="1600">
                <a:solidFill>
                  <a:srgbClr val="F3F3F3"/>
                </a:solidFill>
              </a:rPr>
              <a:t> Viewmodel is a kind of glue between View(UI) and Model(Data)</a:t>
            </a:r>
            <a:endParaRPr sz="1600">
              <a:solidFill>
                <a:srgbClr val="F3F3F3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-GB" sz="1600">
                <a:solidFill>
                  <a:srgbClr val="F3F3F3"/>
                </a:solidFill>
              </a:rPr>
              <a:t> The actual data is managed by repository classes, so even the viewmodel doesn’t know where the actual data comes from (local db or sharedprefs or backend APIs)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-393950" y="2284825"/>
            <a:ext cx="1599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1297500" y="393750"/>
            <a:ext cx="70389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Principles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1297500" y="1298625"/>
            <a:ext cx="70389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>
                <a:latin typeface="Montserrat"/>
                <a:ea typeface="Montserrat"/>
                <a:cs typeface="Montserrat"/>
                <a:sym typeface="Montserrat"/>
              </a:rPr>
              <a:t>Naming conventions:</a:t>
            </a:r>
            <a:r>
              <a:rPr b="1" lang="en-GB" sz="1600"/>
              <a:t> </a:t>
            </a:r>
            <a:r>
              <a:rPr lang="en-GB" sz="1600"/>
              <a:t>All variables and functions follow camel case naming and are designated in a way that is meaningful to the context and present actors in the  use case for which the code is written.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 u="sng">
                <a:latin typeface="Montserrat"/>
                <a:ea typeface="Montserrat"/>
                <a:cs typeface="Montserrat"/>
                <a:sym typeface="Montserrat"/>
              </a:rPr>
              <a:t>lean code:</a:t>
            </a:r>
            <a:r>
              <a:rPr b="1" lang="en-GB" sz="1600"/>
              <a:t> </a:t>
            </a:r>
            <a:r>
              <a:rPr lang="en-GB" sz="1600"/>
              <a:t>The code follows best practices of a clean code with single-responsibility functions and classes. Logic is broken down into smaller functions which are easy to comprehend. Comments wherever necessary.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75" y="2361425"/>
            <a:ext cx="6166750" cy="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1297500" y="393750"/>
            <a:ext cx="64113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Design Patterns:</a:t>
            </a:r>
            <a:endParaRPr b="1"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230550" y="898800"/>
            <a:ext cx="70389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The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DAO design pattern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is used at layers of code which interact with the database.</a:t>
            </a:r>
            <a:r>
              <a:rPr b="1" lang="en-GB" sz="1600">
                <a:solidFill>
                  <a:srgbClr val="F3F3F3"/>
                </a:solidFill>
              </a:rPr>
              <a:t>  </a:t>
            </a:r>
            <a:endParaRPr b="1" sz="1600">
              <a:solidFill>
                <a:srgbClr val="F3F3F3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DTO pattern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is used for data flow across the various layers of application and client interaction.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Facade pattern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is used to implement authentication. </a:t>
            </a:r>
            <a:endParaRPr sz="16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-GB" sz="1600">
                <a:solidFill>
                  <a:srgbClr val="F3F3F3"/>
                </a:solidFill>
              </a:rPr>
              <a:t>Complex object constructions use </a:t>
            </a: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builder pattern</a:t>
            </a:r>
            <a:r>
              <a:rPr lang="en-GB" sz="1600">
                <a:solidFill>
                  <a:srgbClr val="F3F3F3"/>
                </a:solidFill>
              </a:rPr>
              <a:t>(eg Assisted Event)</a:t>
            </a:r>
            <a:endParaRPr sz="16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-GB" sz="1600">
                <a:solidFill>
                  <a:srgbClr val="F3F3F3"/>
                </a:solidFill>
              </a:rPr>
              <a:t>The UI has got observers subscribed to local db changes.(</a:t>
            </a:r>
            <a:r>
              <a:rPr b="1" lang="en-GB" sz="1600" u="sng">
                <a:solidFill>
                  <a:srgbClr val="F3F3F3"/>
                </a:solidFill>
              </a:rPr>
              <a:t>Observer pattern</a:t>
            </a:r>
            <a:r>
              <a:rPr lang="en-GB" sz="1600">
                <a:solidFill>
                  <a:srgbClr val="F3F3F3"/>
                </a:solidFill>
              </a:rPr>
              <a:t>)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-GB" sz="1600">
                <a:solidFill>
                  <a:srgbClr val="F3F3F3"/>
                </a:solidFill>
              </a:rPr>
              <a:t>The client side uses </a:t>
            </a:r>
            <a:r>
              <a:rPr b="1" lang="en-GB" sz="1600" u="sng">
                <a:solidFill>
                  <a:srgbClr val="F3F3F3"/>
                </a:solidFill>
              </a:rPr>
              <a:t>singleton pattern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for making network calls.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Connection Pooling</a:t>
            </a:r>
            <a:r>
              <a:rPr b="1" lang="en-GB" sz="1600" u="sng">
                <a:solidFill>
                  <a:srgbClr val="F3F3F3"/>
                </a:solidFill>
              </a:rPr>
              <a:t>: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All DB connections are handled via a connection pool and the application performs a JNDI lookup for obtaining connections.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1297500" y="36699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Design Principles:</a:t>
            </a:r>
            <a:endParaRPr b="1"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1297500" y="1385725"/>
            <a:ext cx="70389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Distributed and Scalable</a:t>
            </a:r>
            <a:r>
              <a:rPr b="1" lang="en-GB" sz="1600" u="sng">
                <a:solidFill>
                  <a:srgbClr val="F3F3F3"/>
                </a:solidFill>
              </a:rPr>
              <a:t>:</a:t>
            </a:r>
            <a:r>
              <a:rPr b="1"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The application is deployed on multiple load-balanced servers which can be distributed geographically. </a:t>
            </a:r>
            <a:endParaRPr sz="16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Fault tolerant:</a:t>
            </a:r>
            <a:r>
              <a:rPr lang="en-GB" sz="1600">
                <a:solidFill>
                  <a:srgbClr val="F3F3F3"/>
                </a:solidFill>
              </a:rPr>
              <a:t> Database is deployed in master-slave with stream replication.</a:t>
            </a:r>
            <a:endParaRPr sz="16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Interaction:</a:t>
            </a:r>
            <a:r>
              <a:rPr b="1" lang="en-GB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The backend exposes a set of restful apis for performing various actions (e.g. CRUD) on the available resources.</a:t>
            </a:r>
            <a:endParaRPr sz="16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Layered-Architecture:</a:t>
            </a:r>
            <a:r>
              <a:rPr b="1" lang="en-GB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Various layers in the application perform their specific task such as client-interaction, business logic and database queries.</a:t>
            </a:r>
            <a:endParaRPr sz="16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b="1" lang="en-GB" sz="1600" u="sng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Security:</a:t>
            </a:r>
            <a:r>
              <a:rPr b="1" lang="en-GB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Application provides authentication via IIIT reverse proxy and authorization via generated token. </a:t>
            </a:r>
            <a:endParaRPr sz="1900">
              <a:solidFill>
                <a:srgbClr val="F3F3F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 flipH="1" rot="10800000">
            <a:off x="132750" y="1567425"/>
            <a:ext cx="684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1297500" y="393750"/>
            <a:ext cx="70389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1297500" y="1245075"/>
            <a:ext cx="70389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600">
                <a:solidFill>
                  <a:srgbClr val="F3F3F3"/>
                </a:solidFill>
              </a:rPr>
              <a:t>We separated our project code base into two separate repos:-</a:t>
            </a:r>
            <a:endParaRPr sz="1600">
              <a:solidFill>
                <a:srgbClr val="F3F3F3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-GB" sz="1600">
                <a:solidFill>
                  <a:srgbClr val="F3F3F3"/>
                </a:solidFill>
              </a:rPr>
              <a:t> </a:t>
            </a:r>
            <a:r>
              <a:rPr lang="en-GB" sz="1600">
                <a:solidFill>
                  <a:srgbClr val="F3F3F3"/>
                </a:solidFill>
              </a:rPr>
              <a:t>Main repo includes these two sub repos as git submodules.</a:t>
            </a:r>
            <a:endParaRPr sz="1600">
              <a:solidFill>
                <a:srgbClr val="F3F3F3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-GB" sz="1600">
                <a:solidFill>
                  <a:srgbClr val="F3F3F3"/>
                </a:solidFill>
              </a:rPr>
              <a:t> This way the members involved in working on the frontend code base didn’t need to  worry about pulling the latest changes from backend repo.</a:t>
            </a:r>
            <a:endParaRPr sz="21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600">
                <a:solidFill>
                  <a:srgbClr val="F3F3F3"/>
                </a:solidFill>
              </a:rPr>
              <a:t>We used github project board for planning and tracking the tasks and to keep track of backlogs. </a:t>
            </a:r>
            <a:r>
              <a:rPr lang="en-GB" sz="1600" u="sng">
                <a:solidFill>
                  <a:srgbClr val="4A86E8"/>
                </a:solidFill>
                <a:hlinkClick r:id="rId3"/>
              </a:rPr>
              <a:t>Link to project board</a:t>
            </a:r>
            <a:endParaRPr sz="1800">
              <a:solidFill>
                <a:srgbClr val="4A86E8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Char char="●"/>
            </a:pPr>
            <a:r>
              <a:rPr lang="en-GB" sz="1600">
                <a:solidFill>
                  <a:srgbClr val="F3F3F3"/>
                </a:solidFill>
              </a:rPr>
              <a:t>The project board is divided into 4 sections:- To Do, High Priority, Low Priority and Closed(Done)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b="1" lang="en-GB" sz="1600" u="sng">
                <a:latin typeface="Montserrat"/>
                <a:ea typeface="Montserrat"/>
                <a:cs typeface="Montserrat"/>
                <a:sym typeface="Montserrat"/>
              </a:rPr>
              <a:t>Microsoft Teams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/>
              <a:t>is used extensively to collaborate between team members.</a:t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