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2" r:id="rId2"/>
    <p:sldId id="606" r:id="rId3"/>
    <p:sldId id="615" r:id="rId4"/>
    <p:sldId id="554" r:id="rId5"/>
    <p:sldId id="616" r:id="rId6"/>
    <p:sldId id="555" r:id="rId7"/>
    <p:sldId id="577" r:id="rId8"/>
    <p:sldId id="579" r:id="rId9"/>
    <p:sldId id="575" r:id="rId10"/>
    <p:sldId id="607" r:id="rId11"/>
    <p:sldId id="558" r:id="rId12"/>
    <p:sldId id="609" r:id="rId13"/>
    <p:sldId id="580" r:id="rId14"/>
    <p:sldId id="561" r:id="rId15"/>
    <p:sldId id="560" r:id="rId16"/>
    <p:sldId id="582" r:id="rId17"/>
    <p:sldId id="583" r:id="rId18"/>
    <p:sldId id="611" r:id="rId19"/>
    <p:sldId id="598" r:id="rId20"/>
    <p:sldId id="605" r:id="rId21"/>
    <p:sldId id="604" r:id="rId22"/>
    <p:sldId id="599" r:id="rId23"/>
    <p:sldId id="600" r:id="rId24"/>
    <p:sldId id="612" r:id="rId25"/>
    <p:sldId id="601" r:id="rId26"/>
    <p:sldId id="603" r:id="rId27"/>
    <p:sldId id="613" r:id="rId28"/>
    <p:sldId id="581" r:id="rId29"/>
    <p:sldId id="559" r:id="rId30"/>
    <p:sldId id="614" r:id="rId31"/>
    <p:sldId id="618" r:id="rId32"/>
    <p:sldId id="617" r:id="rId33"/>
    <p:sldId id="563" r:id="rId34"/>
    <p:sldId id="562" r:id="rId35"/>
    <p:sldId id="564" r:id="rId36"/>
    <p:sldId id="566" r:id="rId37"/>
    <p:sldId id="567" r:id="rId38"/>
    <p:sldId id="568" r:id="rId39"/>
    <p:sldId id="584" r:id="rId40"/>
    <p:sldId id="587" r:id="rId41"/>
    <p:sldId id="588" r:id="rId42"/>
    <p:sldId id="589" r:id="rId43"/>
    <p:sldId id="591" r:id="rId44"/>
    <p:sldId id="592" r:id="rId45"/>
    <p:sldId id="593" r:id="rId46"/>
    <p:sldId id="585" r:id="rId47"/>
    <p:sldId id="594" r:id="rId48"/>
    <p:sldId id="569" r:id="rId49"/>
    <p:sldId id="570" r:id="rId50"/>
    <p:sldId id="571" r:id="rId51"/>
    <p:sldId id="572" r:id="rId52"/>
    <p:sldId id="573" r:id="rId53"/>
    <p:sldId id="265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n hong" initials="dh" lastIdx="1" clrIdx="0">
    <p:extLst>
      <p:ext uri="{19B8F6BF-5375-455C-9EA6-DF929625EA0E}">
        <p15:presenceInfo xmlns:p15="http://schemas.microsoft.com/office/powerpoint/2012/main" userId="420bab496daa20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3399"/>
    <a:srgbClr val="EAEAEA"/>
    <a:srgbClr val="800080"/>
    <a:srgbClr val="990099"/>
    <a:srgbClr val="660033"/>
    <a:srgbClr val="F1F5E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9814" autoAdjust="0"/>
  </p:normalViewPr>
  <p:slideViewPr>
    <p:cSldViewPr>
      <p:cViewPr varScale="1">
        <p:scale>
          <a:sx n="100" d="100"/>
          <a:sy n="100" d="100"/>
        </p:scale>
        <p:origin x="1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25" d="100"/>
          <a:sy n="125" d="100"/>
        </p:scale>
        <p:origin x="-1350" y="4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754FA34-F9AF-4382-93DE-A0327373A342}" type="datetimeFigureOut">
              <a:rPr lang="zh-CN" altLang="en-US"/>
              <a:pPr>
                <a:defRPr/>
              </a:pPr>
              <a:t>2022/2/22</a:t>
            </a:fld>
            <a:endParaRPr lang="en-US" altLang="zh-CN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0533C3E-ED28-4E47-A7F7-62682D470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B5840FD-2D1F-48AE-9A94-DCFD4999C762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6F32EE-880C-46DD-9832-FAA92A627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791F8B-0D9D-45F5-9C85-18EDB7733F5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05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25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27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/>
                </a:solidFill>
              </a:rPr>
              <a:t>RFC3036 </a:t>
            </a:r>
            <a:r>
              <a:rPr lang="zh-CN" altLang="en-US" dirty="0">
                <a:solidFill>
                  <a:schemeClr val="tx1"/>
                </a:solidFill>
              </a:rPr>
              <a:t>分别定义了标签发布方式、标签分配控制方式、标签保持方式来决定</a:t>
            </a:r>
            <a:r>
              <a:rPr lang="en-US" altLang="zh-CN" dirty="0">
                <a:solidFill>
                  <a:schemeClr val="tx1"/>
                </a:solidFill>
              </a:rPr>
              <a:t>LSR </a:t>
            </a:r>
            <a:r>
              <a:rPr lang="zh-CN" altLang="en-US" dirty="0">
                <a:solidFill>
                  <a:schemeClr val="tx1"/>
                </a:solidFill>
              </a:rPr>
              <a:t>如何发布和管理标签。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0D8D-57C9-44C8-B561-58597CB08C7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34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/>
                </a:solidFill>
              </a:rPr>
              <a:t>RFC3036 </a:t>
            </a:r>
            <a:r>
              <a:rPr lang="zh-CN" altLang="en-US" dirty="0">
                <a:solidFill>
                  <a:schemeClr val="tx1"/>
                </a:solidFill>
              </a:rPr>
              <a:t>分别定义了标签发布方式、标签分配控制方式、标签保持方式来决定</a:t>
            </a:r>
            <a:r>
              <a:rPr lang="en-US" altLang="zh-CN" dirty="0">
                <a:solidFill>
                  <a:schemeClr val="tx1"/>
                </a:solidFill>
              </a:rPr>
              <a:t>LSR </a:t>
            </a:r>
            <a:r>
              <a:rPr lang="zh-CN" altLang="en-US" dirty="0">
                <a:solidFill>
                  <a:schemeClr val="tx1"/>
                </a:solidFill>
              </a:rPr>
              <a:t>如何发布和管理标签。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60D8D-57C9-44C8-B561-58597CB08C7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3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09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53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2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55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13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4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55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2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60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62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48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8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47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53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21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371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8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08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9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41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44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74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054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773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471F07-FD7F-4AB2-854E-03D9A3D9E43A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94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9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函数的目的  建立数据结构之间的关联；</a:t>
            </a:r>
            <a:endParaRPr lang="en-US" altLang="zh-CN" baseline="0" dirty="0"/>
          </a:p>
          <a:p>
            <a:r>
              <a:rPr lang="en-US" altLang="zh-CN" baseline="0" dirty="0"/>
              <a:t>2 </a:t>
            </a:r>
            <a:r>
              <a:rPr lang="zh-CN" altLang="en-US" baseline="0" dirty="0"/>
              <a:t>数据结构 可能是表项，也可能是 函数集；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68EB94-03F1-4A1D-A9D0-02100DC5BF8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3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           </a:t>
            </a:r>
          </a:p>
        </p:txBody>
      </p:sp>
      <p:pic>
        <p:nvPicPr>
          <p:cNvPr id="5" name="图片 12" descr="6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450" y="357188"/>
            <a:ext cx="191135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7" name="图片 15" descr="未标题-2c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715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任意多边形 7"/>
          <p:cNvSpPr/>
          <p:nvPr userDrawn="1"/>
        </p:nvSpPr>
        <p:spPr>
          <a:xfrm>
            <a:off x="61913" y="1073150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1071563"/>
            <a:ext cx="1428750" cy="2676525"/>
          </a:xfrm>
          <a:custGeom>
            <a:avLst/>
            <a:gdLst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1428728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571440 w 1428728"/>
              <a:gd name="connsiteY2" fmla="*/ 2676542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  <a:gd name="connsiteX0" fmla="*/ 0 w 1428728"/>
              <a:gd name="connsiteY0" fmla="*/ 0 h 2676542"/>
              <a:gd name="connsiteX1" fmla="*/ 1428728 w 1428728"/>
              <a:gd name="connsiteY1" fmla="*/ 0 h 2676542"/>
              <a:gd name="connsiteX2" fmla="*/ 661956 w 1428728"/>
              <a:gd name="connsiteY2" fmla="*/ 2676540 h 2676542"/>
              <a:gd name="connsiteX3" fmla="*/ 0 w 1428728"/>
              <a:gd name="connsiteY3" fmla="*/ 2676542 h 2676542"/>
              <a:gd name="connsiteX4" fmla="*/ 0 w 1428728"/>
              <a:gd name="connsiteY4" fmla="*/ 0 h 26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28" h="2676542">
                <a:moveTo>
                  <a:pt x="0" y="0"/>
                </a:moveTo>
                <a:lnTo>
                  <a:pt x="1428728" y="0"/>
                </a:lnTo>
                <a:lnTo>
                  <a:pt x="661956" y="2676540"/>
                </a:lnTo>
                <a:lnTo>
                  <a:pt x="0" y="267654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3929067"/>
            <a:ext cx="7772400" cy="642942"/>
          </a:xfrm>
        </p:spPr>
        <p:txBody>
          <a:bodyPr anchor="t"/>
          <a:lstStyle>
            <a:lvl1pPr algn="ctr">
              <a:defRPr sz="4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4857760"/>
            <a:ext cx="6500858" cy="571504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5BFD2-6A85-4DF5-8E65-32BC8BEC7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7A87-500A-402A-9694-A9D9F0847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12713-0D21-4458-8710-0EB40F2E2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822890" y="2714620"/>
            <a:ext cx="576967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chemeClr val="accent6">
                        <a:lumMod val="5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Thank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 </a:t>
            </a:r>
            <a:r>
              <a:rPr lang="en-US" altLang="zh-CN" sz="6000" b="1" kern="10" cap="all" dirty="0">
                <a:ln w="0"/>
                <a:gradFill flip="none"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49000">
                      <a:srgbClr val="FFC000"/>
                    </a:gs>
                    <a:gs pos="50000">
                      <a:srgbClr val="FF6600"/>
                    </a:gs>
                    <a:gs pos="92000">
                      <a:srgbClr val="CC0000"/>
                    </a:gs>
                    <a:gs pos="100000">
                      <a:srgbClr val="C00000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/>
                <a:cs typeface="Arial"/>
              </a:rPr>
              <a:t>You !</a:t>
            </a:r>
            <a:endParaRPr lang="zh-CN" altLang="en-US" sz="6000" b="1" cap="all" dirty="0">
              <a:ln w="0"/>
              <a:gradFill flip="none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49000">
                    <a:srgbClr val="FFC000"/>
                  </a:gs>
                  <a:gs pos="50000">
                    <a:srgbClr val="FF6600"/>
                  </a:gs>
                  <a:gs pos="92000">
                    <a:srgbClr val="CC0000"/>
                  </a:gs>
                  <a:gs pos="100000">
                    <a:srgbClr val="C00000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6858000" y="6357938"/>
            <a:ext cx="1643063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286625" y="6407150"/>
            <a:ext cx="1606550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075"/>
            <a:ext cx="8229600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8675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59B316F-E0B5-4E26-9A09-112009F83D0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7E8D-13DD-4A45-823D-FBDBBD4FB89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9144000" y="1143000"/>
            <a:ext cx="7143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7CE16-DE86-47C6-8592-060AD149F63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42pt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32pt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R204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G51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B0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</a:t>
            </a:r>
            <a:r>
              <a:rPr lang="en-US" altLang="zh-CN" sz="1200" dirty="0" err="1">
                <a:solidFill>
                  <a:schemeClr val="bg1"/>
                </a:solidFill>
                <a:latin typeface="Calibri" pitchFamily="34" charset="0"/>
              </a:rPr>
              <a:t>30pt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</a:t>
            </a:r>
            <a:r>
              <a:rPr lang="en-US" altLang="zh-CN" sz="1200" dirty="0" err="1">
                <a:solidFill>
                  <a:schemeClr val="bg1"/>
                </a:solidFill>
              </a:rPr>
              <a:t>20pt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9831-3E0F-4BA2-A42A-027F33BC3C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8AF5F-C8E1-4736-9545-5D0FB59749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 dirty="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特殊情况中文正文</a:t>
            </a:r>
            <a:r>
              <a:rPr lang="en-US" altLang="zh-CN" sz="1200" dirty="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颜色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字体</a:t>
            </a:r>
            <a:r>
              <a:rPr lang="en-US" altLang="zh-CN" sz="1200" dirty="0">
                <a:solidFill>
                  <a:schemeClr val="bg1"/>
                </a:solidFill>
              </a:rPr>
              <a:t>:</a:t>
            </a:r>
            <a:r>
              <a:rPr lang="zh-CN" altLang="en-US" sz="1200" dirty="0">
                <a:solidFill>
                  <a:schemeClr val="bg1"/>
                </a:solidFill>
              </a:rPr>
              <a:t>黑体</a:t>
            </a: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 dirty="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 dirty="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 dirty="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60AF9-6474-4A84-B267-6B1506720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B5699-A640-4150-B19E-AB7476D4FA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E6966-7EEA-42CF-A0A0-EAB78989D7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000250" y="142875"/>
            <a:ext cx="1928812" cy="8685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英文副标题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:25-32pt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Arial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:33-42pt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中文标题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:33-40pt  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 R204 G51 B0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黑体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英文正文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宋体 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/ Times NEW Roman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中文正文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:20-30pt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颜色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黑色</a:t>
            </a:r>
          </a:p>
          <a:p>
            <a:pPr marL="328613" indent="-328613" algn="r" defTabSz="877888">
              <a:lnSpc>
                <a:spcPct val="125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Calibri" pitchFamily="34" charset="0"/>
              </a:rPr>
              <a:t>字体</a:t>
            </a:r>
            <a:r>
              <a:rPr lang="en-US" altLang="zh-CN" sz="120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</a:p>
          <a:p>
            <a:pPr marL="328613" indent="-328613" algn="r" defTabSz="877888">
              <a:defRPr/>
            </a:pPr>
            <a:endParaRPr lang="zh-CN" altLang="en-US" sz="1200">
              <a:solidFill>
                <a:schemeClr val="bg1"/>
              </a:solidFill>
            </a:endParaRP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特殊情况中文正文</a:t>
            </a:r>
            <a:r>
              <a:rPr lang="en-US" altLang="zh-CN" sz="1200">
                <a:solidFill>
                  <a:schemeClr val="bg1"/>
                </a:solidFill>
              </a:rPr>
              <a:t>:12-20pt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颜色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黑色</a:t>
            </a:r>
          </a:p>
          <a:p>
            <a:pPr marL="328613" indent="-328613" algn="r" defTabSz="877888">
              <a:defRPr/>
            </a:pPr>
            <a:r>
              <a:rPr lang="zh-CN" altLang="en-US" sz="1200">
                <a:solidFill>
                  <a:schemeClr val="bg1"/>
                </a:solidFill>
              </a:rPr>
              <a:t>字体</a:t>
            </a:r>
            <a:r>
              <a:rPr lang="en-US" altLang="zh-CN" sz="1200">
                <a:solidFill>
                  <a:schemeClr val="bg1"/>
                </a:solidFill>
              </a:rPr>
              <a:t>:</a:t>
            </a:r>
            <a:r>
              <a:rPr lang="zh-CN" altLang="en-US" sz="1200">
                <a:solidFill>
                  <a:schemeClr val="bg1"/>
                </a:solidFill>
              </a:rPr>
              <a:t>黑体</a:t>
            </a: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en-US" altLang="zh-CN" sz="1200">
              <a:solidFill>
                <a:schemeClr val="bg1"/>
              </a:solidFill>
              <a:latin typeface="Calibri" pitchFamily="34" charset="0"/>
            </a:endParaRPr>
          </a:p>
          <a:p>
            <a:pPr marL="328613" indent="-328613" algn="r" defTabSz="877888">
              <a:lnSpc>
                <a:spcPct val="125000"/>
              </a:lnSpc>
              <a:defRPr/>
            </a:pPr>
            <a:endParaRPr lang="zh-CN" altLang="en-US" sz="1200">
              <a:latin typeface="Calibri" pitchFamily="34" charset="0"/>
            </a:endParaRPr>
          </a:p>
          <a:p>
            <a:pPr marL="328613" indent="-328613" defTabSz="877888">
              <a:defRPr/>
            </a:pPr>
            <a:endParaRPr lang="zh-CN" altLang="en-US" sz="1200"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14B0-F102-4100-816B-6A1DB6F937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00063" y="1143000"/>
            <a:ext cx="828675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9563" y="635635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0CEFAFD4-7020-48A5-8338-6A2539B1C77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0" y="954088"/>
            <a:ext cx="285750" cy="5903912"/>
          </a:xfrm>
          <a:custGeom>
            <a:avLst/>
            <a:gdLst>
              <a:gd name="connsiteX0" fmla="*/ 0 w 285720"/>
              <a:gd name="connsiteY0" fmla="*/ 0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0 h 5929330"/>
              <a:gd name="connsiteX0" fmla="*/ 0 w 285720"/>
              <a:gd name="connsiteY0" fmla="*/ 285728 h 5929330"/>
              <a:gd name="connsiteX1" fmla="*/ 285720 w 285720"/>
              <a:gd name="connsiteY1" fmla="*/ 0 h 5929330"/>
              <a:gd name="connsiteX2" fmla="*/ 285720 w 285720"/>
              <a:gd name="connsiteY2" fmla="*/ 5929330 h 5929330"/>
              <a:gd name="connsiteX3" fmla="*/ 0 w 285720"/>
              <a:gd name="connsiteY3" fmla="*/ 5929330 h 5929330"/>
              <a:gd name="connsiteX4" fmla="*/ 0 w 285720"/>
              <a:gd name="connsiteY4" fmla="*/ 285728 h 592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5929330">
                <a:moveTo>
                  <a:pt x="0" y="285728"/>
                </a:moveTo>
                <a:lnTo>
                  <a:pt x="285720" y="0"/>
                </a:lnTo>
                <a:lnTo>
                  <a:pt x="285720" y="5929330"/>
                </a:lnTo>
                <a:lnTo>
                  <a:pt x="0" y="5929330"/>
                </a:lnTo>
                <a:lnTo>
                  <a:pt x="0" y="28572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0" y="0"/>
            <a:ext cx="285750" cy="1214438"/>
          </a:xfrm>
          <a:custGeom>
            <a:avLst/>
            <a:gdLst>
              <a:gd name="connsiteX0" fmla="*/ 0 w 285720"/>
              <a:gd name="connsiteY0" fmla="*/ 0 h 928670"/>
              <a:gd name="connsiteX1" fmla="*/ 285720 w 285720"/>
              <a:gd name="connsiteY1" fmla="*/ 0 h 928670"/>
              <a:gd name="connsiteX2" fmla="*/ 285720 w 285720"/>
              <a:gd name="connsiteY2" fmla="*/ 928670 h 928670"/>
              <a:gd name="connsiteX3" fmla="*/ 0 w 285720"/>
              <a:gd name="connsiteY3" fmla="*/ 928670 h 928670"/>
              <a:gd name="connsiteX4" fmla="*/ 0 w 285720"/>
              <a:gd name="connsiteY4" fmla="*/ 0 h 928670"/>
              <a:gd name="connsiteX0" fmla="*/ 0 w 285720"/>
              <a:gd name="connsiteY0" fmla="*/ 0 h 1214422"/>
              <a:gd name="connsiteX1" fmla="*/ 285720 w 285720"/>
              <a:gd name="connsiteY1" fmla="*/ 285752 h 1214422"/>
              <a:gd name="connsiteX2" fmla="*/ 285720 w 285720"/>
              <a:gd name="connsiteY2" fmla="*/ 1214422 h 1214422"/>
              <a:gd name="connsiteX3" fmla="*/ 0 w 285720"/>
              <a:gd name="connsiteY3" fmla="*/ 1214422 h 1214422"/>
              <a:gd name="connsiteX4" fmla="*/ 0 w 285720"/>
              <a:gd name="connsiteY4" fmla="*/ 0 h 121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20" h="1214422">
                <a:moveTo>
                  <a:pt x="0" y="0"/>
                </a:moveTo>
                <a:lnTo>
                  <a:pt x="285720" y="285752"/>
                </a:lnTo>
                <a:lnTo>
                  <a:pt x="285720" y="1214422"/>
                </a:lnTo>
                <a:lnTo>
                  <a:pt x="0" y="121442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00063" y="928688"/>
            <a:ext cx="8286750" cy="158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29438" y="6407150"/>
            <a:ext cx="1857375" cy="27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ea typeface="+mn-ea"/>
                <a:cs typeface="Arial" pitchFamily="34" charset="0"/>
              </a:rPr>
              <a:t>www.raisecom.com /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ea typeface="+mn-ea"/>
              <a:cs typeface="Arial" pitchFamily="34" charset="0"/>
            </a:endParaRPr>
          </a:p>
        </p:txBody>
      </p:sp>
      <p:pic>
        <p:nvPicPr>
          <p:cNvPr id="1033" name="图片 13" descr="1.gif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43750" y="571500"/>
            <a:ext cx="1643063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42" r:id="rId1"/>
    <p:sldLayoutId id="2147484941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  <p:sldLayoutId id="214748495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kern="1200">
          <a:solidFill>
            <a:srgbClr val="CC3300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0" y="3929063"/>
            <a:ext cx="8858280" cy="642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分组</a:t>
            </a:r>
            <a:r>
              <a:rPr lang="en-US" altLang="zh-CN" dirty="0"/>
              <a:t>IPRAN</a:t>
            </a:r>
            <a:r>
              <a:rPr lang="zh-CN" altLang="en-US" dirty="0"/>
              <a:t>网络体系概念浅读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586542" y="5786454"/>
            <a:ext cx="2557458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Hong ding/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洪丁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3140968"/>
            <a:ext cx="7358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网络诉求的源头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（引流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3192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椭圆 22">
            <a:extLst>
              <a:ext uri="{FF2B5EF4-FFF2-40B4-BE49-F238E27FC236}">
                <a16:creationId xmlns:a16="http://schemas.microsoft.com/office/drawing/2014/main" id="{BF1868BA-AB32-4A87-B9E2-994353DCBDA5}"/>
              </a:ext>
            </a:extLst>
          </p:cNvPr>
          <p:cNvSpPr/>
          <p:nvPr/>
        </p:nvSpPr>
        <p:spPr>
          <a:xfrm>
            <a:off x="3518932" y="1688733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A09547D-908D-4042-B95B-EAFC939368AA}"/>
              </a:ext>
            </a:extLst>
          </p:cNvPr>
          <p:cNvSpPr/>
          <p:nvPr/>
        </p:nvSpPr>
        <p:spPr>
          <a:xfrm>
            <a:off x="5870655" y="2303653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01B0358-B02A-478C-938A-D9915B3E579A}"/>
              </a:ext>
            </a:extLst>
          </p:cNvPr>
          <p:cNvSpPr/>
          <p:nvPr/>
        </p:nvSpPr>
        <p:spPr>
          <a:xfrm>
            <a:off x="4882664" y="3025792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E3D16E3-F644-48A8-A38B-71736CE10158}"/>
              </a:ext>
            </a:extLst>
          </p:cNvPr>
          <p:cNvSpPr/>
          <p:nvPr/>
        </p:nvSpPr>
        <p:spPr>
          <a:xfrm>
            <a:off x="2587128" y="2303653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BE48D8D-8511-4562-9AE7-254CF211E2DE}"/>
              </a:ext>
            </a:extLst>
          </p:cNvPr>
          <p:cNvCxnSpPr>
            <a:cxnSpLocks/>
            <a:stCxn id="23" idx="4"/>
            <a:endCxn id="38" idx="0"/>
          </p:cNvCxnSpPr>
          <p:nvPr/>
        </p:nvCxnSpPr>
        <p:spPr>
          <a:xfrm rot="16200000" flipH="1">
            <a:off x="3921036" y="1836294"/>
            <a:ext cx="327759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FEDA7DA-5F16-48D1-A853-A4937D890D99}"/>
              </a:ext>
            </a:extLst>
          </p:cNvPr>
          <p:cNvCxnSpPr>
            <a:cxnSpLocks/>
            <a:stCxn id="26" idx="6"/>
            <a:endCxn id="38" idx="2"/>
          </p:cNvCxnSpPr>
          <p:nvPr/>
        </p:nvCxnSpPr>
        <p:spPr>
          <a:xfrm flipV="1">
            <a:off x="3060667" y="2432370"/>
            <a:ext cx="1045405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FC20361-1771-4AC7-BB2F-DBA28E086F50}"/>
              </a:ext>
            </a:extLst>
          </p:cNvPr>
          <p:cNvCxnSpPr>
            <a:cxnSpLocks/>
            <a:stCxn id="26" idx="7"/>
            <a:endCxn id="23" idx="3"/>
          </p:cNvCxnSpPr>
          <p:nvPr/>
        </p:nvCxnSpPr>
        <p:spPr>
          <a:xfrm rot="5400000" flipH="1" flipV="1">
            <a:off x="3085582" y="1831119"/>
            <a:ext cx="418874" cy="60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D5D083-AB6C-4AD9-9E66-78FF3E2AC51D}"/>
              </a:ext>
            </a:extLst>
          </p:cNvPr>
          <p:cNvCxnSpPr>
            <a:cxnSpLocks/>
            <a:stCxn id="23" idx="5"/>
            <a:endCxn id="24" idx="1"/>
          </p:cNvCxnSpPr>
          <p:nvPr/>
        </p:nvCxnSpPr>
        <p:spPr>
          <a:xfrm rot="16200000" flipH="1">
            <a:off x="4752549" y="1156802"/>
            <a:ext cx="418874" cy="1956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551022-9E33-4793-AC71-52089387951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rot="5400000">
            <a:off x="5350385" y="2476776"/>
            <a:ext cx="526089" cy="653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01420D-C12F-4D64-B185-63F915BF69ED}"/>
              </a:ext>
            </a:extLst>
          </p:cNvPr>
          <p:cNvCxnSpPr>
            <a:cxnSpLocks/>
            <a:stCxn id="26" idx="5"/>
            <a:endCxn id="25" idx="1"/>
          </p:cNvCxnSpPr>
          <p:nvPr/>
        </p:nvCxnSpPr>
        <p:spPr>
          <a:xfrm rot="16200000" flipH="1">
            <a:off x="3708621" y="1823003"/>
            <a:ext cx="526089" cy="196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90586A7-E2DA-4727-8F31-4F8DFE88FC59}"/>
              </a:ext>
            </a:extLst>
          </p:cNvPr>
          <p:cNvSpPr/>
          <p:nvPr/>
        </p:nvSpPr>
        <p:spPr>
          <a:xfrm>
            <a:off x="1035186" y="2331529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PC1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5B9551-1D03-49E0-AA43-797F89F406E6}"/>
              </a:ext>
            </a:extLst>
          </p:cNvPr>
          <p:cNvSpPr/>
          <p:nvPr/>
        </p:nvSpPr>
        <p:spPr>
          <a:xfrm>
            <a:off x="7211679" y="2310746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PC2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E3435F-85DD-4B93-989F-C43C9DFD03AB}"/>
              </a:ext>
            </a:extLst>
          </p:cNvPr>
          <p:cNvCxnSpPr>
            <a:stCxn id="33" idx="3"/>
            <a:endCxn id="26" idx="2"/>
          </p:cNvCxnSpPr>
          <p:nvPr/>
        </p:nvCxnSpPr>
        <p:spPr>
          <a:xfrm flipV="1">
            <a:off x="1641112" y="2442281"/>
            <a:ext cx="946016" cy="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BC801DB-A8A5-4795-837A-A06AEBC596C8}"/>
              </a:ext>
            </a:extLst>
          </p:cNvPr>
          <p:cNvCxnSpPr>
            <a:cxnSpLocks/>
            <a:stCxn id="24" idx="6"/>
            <a:endCxn id="34" idx="1"/>
          </p:cNvCxnSpPr>
          <p:nvPr/>
        </p:nvCxnSpPr>
        <p:spPr>
          <a:xfrm flipV="1">
            <a:off x="6344194" y="2429073"/>
            <a:ext cx="867485" cy="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3">
            <a:extLst>
              <a:ext uri="{FF2B5EF4-FFF2-40B4-BE49-F238E27FC236}">
                <a16:creationId xmlns:a16="http://schemas.microsoft.com/office/drawing/2014/main" id="{18F5DCB8-A985-4BEA-A1A3-31EB14888F64}"/>
              </a:ext>
            </a:extLst>
          </p:cNvPr>
          <p:cNvSpPr txBox="1"/>
          <p:nvPr/>
        </p:nvSpPr>
        <p:spPr>
          <a:xfrm>
            <a:off x="323528" y="3311995"/>
            <a:ext cx="8340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解读：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L3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网络：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对于用户接入（引流），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 标识网路用户信息的数据，即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IP+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数据，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就是业务；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对于拓扑构建，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 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建模了网络转发路径，</a:t>
            </a:r>
            <a:r>
              <a:rPr lang="en-US" altLang="zh-CN" sz="1600" dirty="0">
                <a:latin typeface="楷体" pitchFamily="49" charset="-122"/>
                <a:ea typeface="楷体" pitchFamily="49" charset="-122"/>
              </a:rPr>
              <a:t>IP+</a:t>
            </a:r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转发动作 构成路由，路由就是业务；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BC4CDF2-88F6-48B3-B3C4-0904E6766FAA}"/>
              </a:ext>
            </a:extLst>
          </p:cNvPr>
          <p:cNvSpPr/>
          <p:nvPr/>
        </p:nvSpPr>
        <p:spPr>
          <a:xfrm>
            <a:off x="4106072" y="229374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FBE8C6-D630-4279-A0E2-E1318D0C8236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>
            <a:off x="4650898" y="2432370"/>
            <a:ext cx="1219757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4299656-8C74-4B5F-8A13-97676163EDB3}"/>
              </a:ext>
            </a:extLst>
          </p:cNvPr>
          <p:cNvCxnSpPr>
            <a:cxnSpLocks/>
          </p:cNvCxnSpPr>
          <p:nvPr/>
        </p:nvCxnSpPr>
        <p:spPr>
          <a:xfrm rot="5400000">
            <a:off x="1219461" y="2238598"/>
            <a:ext cx="22363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5349E37-3433-4A87-AB0F-1D07AB5DEE91}"/>
              </a:ext>
            </a:extLst>
          </p:cNvPr>
          <p:cNvCxnSpPr>
            <a:cxnSpLocks/>
          </p:cNvCxnSpPr>
          <p:nvPr/>
        </p:nvCxnSpPr>
        <p:spPr>
          <a:xfrm rot="5400000">
            <a:off x="5603860" y="2244962"/>
            <a:ext cx="22236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67">
            <a:extLst>
              <a:ext uri="{FF2B5EF4-FFF2-40B4-BE49-F238E27FC236}">
                <a16:creationId xmlns:a16="http://schemas.microsoft.com/office/drawing/2014/main" id="{3876D0DC-29F4-43CD-BD4C-AE6A37C47B3E}"/>
              </a:ext>
            </a:extLst>
          </p:cNvPr>
          <p:cNvSpPr txBox="1"/>
          <p:nvPr/>
        </p:nvSpPr>
        <p:spPr>
          <a:xfrm>
            <a:off x="2984288" y="966833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网络</a:t>
            </a:r>
          </a:p>
        </p:txBody>
      </p:sp>
      <p:sp>
        <p:nvSpPr>
          <p:cNvPr id="43" name="文本框 68">
            <a:extLst>
              <a:ext uri="{FF2B5EF4-FFF2-40B4-BE49-F238E27FC236}">
                <a16:creationId xmlns:a16="http://schemas.microsoft.com/office/drawing/2014/main" id="{56D76F9A-B19A-4675-9290-887464656484}"/>
              </a:ext>
            </a:extLst>
          </p:cNvPr>
          <p:cNvSpPr txBox="1"/>
          <p:nvPr/>
        </p:nvSpPr>
        <p:spPr>
          <a:xfrm>
            <a:off x="928662" y="980177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4" name="文本框 69">
            <a:extLst>
              <a:ext uri="{FF2B5EF4-FFF2-40B4-BE49-F238E27FC236}">
                <a16:creationId xmlns:a16="http://schemas.microsoft.com/office/drawing/2014/main" id="{FC39EC6B-E69D-48CE-ACDE-22B69C3DD64B}"/>
              </a:ext>
            </a:extLst>
          </p:cNvPr>
          <p:cNvSpPr txBox="1"/>
          <p:nvPr/>
        </p:nvSpPr>
        <p:spPr>
          <a:xfrm>
            <a:off x="323528" y="4431108"/>
            <a:ext cx="8606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思考路线：</a:t>
            </a:r>
            <a:endParaRPr lang="en-US" altLang="zh-CN" sz="1600" dirty="0"/>
          </a:p>
          <a:p>
            <a:r>
              <a:rPr lang="en-US" altLang="zh-CN" sz="1600" dirty="0"/>
              <a:t>1   </a:t>
            </a:r>
            <a:r>
              <a:rPr lang="zh-CN" altLang="en-US" sz="1600" dirty="0"/>
              <a:t>实现网络数据通信 需要  </a:t>
            </a:r>
            <a:r>
              <a:rPr lang="en-US" altLang="zh-CN" sz="1600" dirty="0"/>
              <a:t>a</a:t>
            </a:r>
            <a:r>
              <a:rPr lang="zh-CN" altLang="en-US" sz="1600" dirty="0"/>
              <a:t>）构建拓扑网路业务路径；</a:t>
            </a:r>
            <a:r>
              <a:rPr lang="en-US" altLang="zh-CN" sz="1600" dirty="0"/>
              <a:t>b</a:t>
            </a:r>
            <a:r>
              <a:rPr lang="zh-CN" altLang="en-US" sz="1600" dirty="0"/>
              <a:t>）引流 客户业务到 网络业务路径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对于 </a:t>
            </a:r>
            <a:r>
              <a:rPr lang="en-US" altLang="zh-CN" sz="1600" dirty="0"/>
              <a:t>b) , IP</a:t>
            </a:r>
            <a:r>
              <a:rPr lang="zh-CN" altLang="en-US" sz="1600" dirty="0"/>
              <a:t>转发业务是天然的；</a:t>
            </a:r>
            <a:r>
              <a:rPr lang="en-US" altLang="zh-CN" sz="1600" dirty="0"/>
              <a:t>VPN</a:t>
            </a:r>
            <a:r>
              <a:rPr lang="zh-CN" altLang="en-US" sz="1600" dirty="0"/>
              <a:t>业务 引入 提取</a:t>
            </a:r>
            <a:r>
              <a:rPr lang="en-US" altLang="zh-CN" sz="1600" dirty="0"/>
              <a:t>/</a:t>
            </a:r>
            <a:r>
              <a:rPr lang="zh-CN" altLang="en-US" sz="1600" dirty="0"/>
              <a:t>封装概念；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如何部署？静态部署 和 动态部署；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比如</a:t>
            </a:r>
            <a:r>
              <a:rPr lang="en-US" altLang="zh-CN" sz="1600" dirty="0"/>
              <a:t>IP</a:t>
            </a:r>
            <a:r>
              <a:rPr lang="zh-CN" altLang="en-US" sz="1600" dirty="0"/>
              <a:t>转发业务，</a:t>
            </a:r>
            <a:r>
              <a:rPr lang="en-US" altLang="zh-CN" sz="1600" dirty="0"/>
              <a:t>OSPF</a:t>
            </a:r>
            <a:r>
              <a:rPr lang="zh-CN" altLang="en-US" sz="1600" dirty="0"/>
              <a:t>，</a:t>
            </a:r>
            <a:r>
              <a:rPr lang="en-US" altLang="zh-CN" sz="1600" dirty="0"/>
              <a:t>BGP</a:t>
            </a:r>
            <a:r>
              <a:rPr lang="zh-CN" altLang="en-US" sz="1600" dirty="0"/>
              <a:t>即是动态部署的方案；</a:t>
            </a:r>
            <a:endParaRPr lang="en-US" altLang="zh-CN" sz="1600" dirty="0"/>
          </a:p>
          <a:p>
            <a:pPr marL="342900" indent="-342900">
              <a:buAutoNum type="arabicPlain" startAt="2"/>
            </a:pPr>
            <a:r>
              <a:rPr lang="zh-CN" altLang="en-US" sz="1600" dirty="0"/>
              <a:t>针对 </a:t>
            </a:r>
            <a:r>
              <a:rPr lang="en-US" altLang="zh-CN" sz="1600" dirty="0"/>
              <a:t>OSPF</a:t>
            </a:r>
            <a:r>
              <a:rPr lang="zh-CN" altLang="en-US" sz="1600" dirty="0"/>
              <a:t>和</a:t>
            </a:r>
            <a:r>
              <a:rPr lang="en-US" altLang="zh-CN" sz="1600" dirty="0"/>
              <a:t>BGP,</a:t>
            </a:r>
            <a:r>
              <a:rPr lang="zh-CN" altLang="en-US" sz="1600" dirty="0"/>
              <a:t>从设计理念上 是 如何 </a:t>
            </a:r>
            <a:r>
              <a:rPr lang="zh-CN" altLang="en-US" sz="1600" b="1" dirty="0"/>
              <a:t>构建拓扑网络业务路径 </a:t>
            </a:r>
            <a:r>
              <a:rPr lang="zh-CN" altLang="en-US" sz="1600" dirty="0"/>
              <a:t>和 </a:t>
            </a:r>
            <a:r>
              <a:rPr lang="zh-CN" altLang="en-US" sz="1600" b="1" dirty="0"/>
              <a:t> 引流客户业务 </a:t>
            </a:r>
            <a:r>
              <a:rPr lang="zh-CN" altLang="en-US" sz="1600" dirty="0"/>
              <a:t>的 ？？？</a:t>
            </a:r>
          </a:p>
        </p:txBody>
      </p:sp>
      <p:sp>
        <p:nvSpPr>
          <p:cNvPr id="45" name="文本框 72">
            <a:extLst>
              <a:ext uri="{FF2B5EF4-FFF2-40B4-BE49-F238E27FC236}">
                <a16:creationId xmlns:a16="http://schemas.microsoft.com/office/drawing/2014/main" id="{0DF8EF8F-AF2F-4B54-94EA-4F77FC37D66F}"/>
              </a:ext>
            </a:extLst>
          </p:cNvPr>
          <p:cNvSpPr txBox="1"/>
          <p:nvPr/>
        </p:nvSpPr>
        <p:spPr>
          <a:xfrm>
            <a:off x="1955942" y="2105907"/>
            <a:ext cx="55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数据通信</a:t>
            </a:r>
          </a:p>
        </p:txBody>
      </p:sp>
      <p:sp>
        <p:nvSpPr>
          <p:cNvPr id="47" name="文本框 68">
            <a:extLst>
              <a:ext uri="{FF2B5EF4-FFF2-40B4-BE49-F238E27FC236}">
                <a16:creationId xmlns:a16="http://schemas.microsoft.com/office/drawing/2014/main" id="{860BBAEF-DADD-4F57-B3DA-4120AB464606}"/>
              </a:ext>
            </a:extLst>
          </p:cNvPr>
          <p:cNvSpPr txBox="1"/>
          <p:nvPr/>
        </p:nvSpPr>
        <p:spPr>
          <a:xfrm>
            <a:off x="7087138" y="972711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8" name="TextBox 101">
            <a:extLst>
              <a:ext uri="{FF2B5EF4-FFF2-40B4-BE49-F238E27FC236}">
                <a16:creationId xmlns:a16="http://schemas.microsoft.com/office/drawing/2014/main" id="{3E1941EE-9B91-4F48-BE82-9D42DC002BC5}"/>
              </a:ext>
            </a:extLst>
          </p:cNvPr>
          <p:cNvSpPr txBox="1"/>
          <p:nvPr/>
        </p:nvSpPr>
        <p:spPr>
          <a:xfrm>
            <a:off x="1714480" y="6143644"/>
            <a:ext cx="296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什么是控制面？</a:t>
            </a:r>
            <a:endParaRPr lang="en-US" altLang="zh-CN" sz="24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0034" y="428604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网络诉求的源头（引流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619672" y="1412776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284984"/>
            <a:ext cx="84382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控制面理念解读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MAC/ OSPF/ BGP/ LDP/ RSVPTE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739002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>
            <a:extLst>
              <a:ext uri="{FF2B5EF4-FFF2-40B4-BE49-F238E27FC236}">
                <a16:creationId xmlns:a16="http://schemas.microsoft.com/office/drawing/2014/main" id="{AA09547D-908D-4042-B95B-EAFC939368AA}"/>
              </a:ext>
            </a:extLst>
          </p:cNvPr>
          <p:cNvSpPr/>
          <p:nvPr/>
        </p:nvSpPr>
        <p:spPr>
          <a:xfrm>
            <a:off x="5870655" y="1702959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01B0358-B02A-478C-938A-D9915B3E579A}"/>
              </a:ext>
            </a:extLst>
          </p:cNvPr>
          <p:cNvSpPr/>
          <p:nvPr/>
        </p:nvSpPr>
        <p:spPr>
          <a:xfrm>
            <a:off x="4882664" y="2298062"/>
            <a:ext cx="1057488" cy="4042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switch</a:t>
            </a:r>
            <a:endParaRPr lang="zh-CN" altLang="en-US" sz="16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E3D16E3-F644-48A8-A38B-71736CE10158}"/>
              </a:ext>
            </a:extLst>
          </p:cNvPr>
          <p:cNvSpPr/>
          <p:nvPr/>
        </p:nvSpPr>
        <p:spPr>
          <a:xfrm>
            <a:off x="2587128" y="1702959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FEDA7DA-5F16-48D1-A853-A4937D890D99}"/>
              </a:ext>
            </a:extLst>
          </p:cNvPr>
          <p:cNvCxnSpPr>
            <a:cxnSpLocks/>
            <a:stCxn id="26" idx="6"/>
            <a:endCxn id="38" idx="2"/>
          </p:cNvCxnSpPr>
          <p:nvPr/>
        </p:nvCxnSpPr>
        <p:spPr>
          <a:xfrm flipV="1">
            <a:off x="3060667" y="1831676"/>
            <a:ext cx="1045405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1551022-9E33-4793-AC71-520893879517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>
            <a:off x="5785286" y="1939612"/>
            <a:ext cx="154717" cy="41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C01420D-C12F-4D64-B185-63F915BF69ED}"/>
              </a:ext>
            </a:extLst>
          </p:cNvPr>
          <p:cNvCxnSpPr>
            <a:cxnSpLocks/>
            <a:stCxn id="26" idx="5"/>
            <a:endCxn id="25" idx="1"/>
          </p:cNvCxnSpPr>
          <p:nvPr/>
        </p:nvCxnSpPr>
        <p:spPr>
          <a:xfrm>
            <a:off x="2991319" y="1939612"/>
            <a:ext cx="2046211" cy="417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90586A7-E2DA-4727-8F31-4F8DFE88FC59}"/>
              </a:ext>
            </a:extLst>
          </p:cNvPr>
          <p:cNvSpPr/>
          <p:nvPr/>
        </p:nvSpPr>
        <p:spPr>
          <a:xfrm>
            <a:off x="1035186" y="1730835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PC1</a:t>
            </a:r>
            <a:endParaRPr lang="zh-CN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5B9551-1D03-49E0-AA43-797F89F406E6}"/>
              </a:ext>
            </a:extLst>
          </p:cNvPr>
          <p:cNvSpPr/>
          <p:nvPr/>
        </p:nvSpPr>
        <p:spPr>
          <a:xfrm>
            <a:off x="7211679" y="1710052"/>
            <a:ext cx="605926" cy="236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PC2</a:t>
            </a:r>
            <a:endParaRPr lang="zh-CN" altLang="en-US" sz="14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E3435F-85DD-4B93-989F-C43C9DFD03AB}"/>
              </a:ext>
            </a:extLst>
          </p:cNvPr>
          <p:cNvCxnSpPr>
            <a:stCxn id="33" idx="3"/>
            <a:endCxn id="26" idx="2"/>
          </p:cNvCxnSpPr>
          <p:nvPr/>
        </p:nvCxnSpPr>
        <p:spPr>
          <a:xfrm flipV="1">
            <a:off x="1641112" y="1841587"/>
            <a:ext cx="946016" cy="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BC801DB-A8A5-4795-837A-A06AEBC596C8}"/>
              </a:ext>
            </a:extLst>
          </p:cNvPr>
          <p:cNvCxnSpPr>
            <a:cxnSpLocks/>
            <a:stCxn id="24" idx="6"/>
            <a:endCxn id="34" idx="1"/>
          </p:cNvCxnSpPr>
          <p:nvPr/>
        </p:nvCxnSpPr>
        <p:spPr>
          <a:xfrm flipV="1">
            <a:off x="6344194" y="1828379"/>
            <a:ext cx="867485" cy="13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BC4CDF2-88F6-48B3-B3C4-0904E6766FAA}"/>
              </a:ext>
            </a:extLst>
          </p:cNvPr>
          <p:cNvSpPr/>
          <p:nvPr/>
        </p:nvSpPr>
        <p:spPr>
          <a:xfrm>
            <a:off x="4106072" y="1693050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9FBE8C6-D630-4279-A0E2-E1318D0C8236}"/>
              </a:ext>
            </a:extLst>
          </p:cNvPr>
          <p:cNvCxnSpPr>
            <a:cxnSpLocks/>
            <a:stCxn id="38" idx="6"/>
            <a:endCxn id="24" idx="2"/>
          </p:cNvCxnSpPr>
          <p:nvPr/>
        </p:nvCxnSpPr>
        <p:spPr>
          <a:xfrm>
            <a:off x="4650898" y="1831676"/>
            <a:ext cx="1219757" cy="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4299656-8C74-4B5F-8A13-97676163EDB3}"/>
              </a:ext>
            </a:extLst>
          </p:cNvPr>
          <p:cNvCxnSpPr>
            <a:cxnSpLocks/>
          </p:cNvCxnSpPr>
          <p:nvPr/>
        </p:nvCxnSpPr>
        <p:spPr>
          <a:xfrm rot="5400000">
            <a:off x="1150369" y="2238598"/>
            <a:ext cx="223633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5349E37-3433-4A87-AB0F-1D07AB5DEE91}"/>
              </a:ext>
            </a:extLst>
          </p:cNvPr>
          <p:cNvCxnSpPr>
            <a:cxnSpLocks/>
          </p:cNvCxnSpPr>
          <p:nvPr/>
        </p:nvCxnSpPr>
        <p:spPr>
          <a:xfrm rot="5400000">
            <a:off x="5603860" y="2244962"/>
            <a:ext cx="22236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67">
            <a:extLst>
              <a:ext uri="{FF2B5EF4-FFF2-40B4-BE49-F238E27FC236}">
                <a16:creationId xmlns:a16="http://schemas.microsoft.com/office/drawing/2014/main" id="{3876D0DC-29F4-43CD-BD4C-AE6A37C47B3E}"/>
              </a:ext>
            </a:extLst>
          </p:cNvPr>
          <p:cNvSpPr txBox="1"/>
          <p:nvPr/>
        </p:nvSpPr>
        <p:spPr>
          <a:xfrm>
            <a:off x="2984288" y="966833"/>
            <a:ext cx="1731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L2</a:t>
            </a:r>
            <a:r>
              <a:rPr lang="zh-CN" altLang="en-US" sz="1400" dirty="0"/>
              <a:t>网络</a:t>
            </a:r>
          </a:p>
        </p:txBody>
      </p:sp>
      <p:sp>
        <p:nvSpPr>
          <p:cNvPr id="43" name="文本框 68">
            <a:extLst>
              <a:ext uri="{FF2B5EF4-FFF2-40B4-BE49-F238E27FC236}">
                <a16:creationId xmlns:a16="http://schemas.microsoft.com/office/drawing/2014/main" id="{56D76F9A-B19A-4675-9290-887464656484}"/>
              </a:ext>
            </a:extLst>
          </p:cNvPr>
          <p:cNvSpPr txBox="1"/>
          <p:nvPr/>
        </p:nvSpPr>
        <p:spPr>
          <a:xfrm>
            <a:off x="928662" y="980177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5" name="文本框 72">
            <a:extLst>
              <a:ext uri="{FF2B5EF4-FFF2-40B4-BE49-F238E27FC236}">
                <a16:creationId xmlns:a16="http://schemas.microsoft.com/office/drawing/2014/main" id="{0DF8EF8F-AF2F-4B54-94EA-4F77FC37D66F}"/>
              </a:ext>
            </a:extLst>
          </p:cNvPr>
          <p:cNvSpPr txBox="1"/>
          <p:nvPr/>
        </p:nvSpPr>
        <p:spPr>
          <a:xfrm>
            <a:off x="1763688" y="1340768"/>
            <a:ext cx="55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数据通信</a:t>
            </a:r>
          </a:p>
        </p:txBody>
      </p:sp>
      <p:sp>
        <p:nvSpPr>
          <p:cNvPr id="47" name="文本框 68">
            <a:extLst>
              <a:ext uri="{FF2B5EF4-FFF2-40B4-BE49-F238E27FC236}">
                <a16:creationId xmlns:a16="http://schemas.microsoft.com/office/drawing/2014/main" id="{860BBAEF-DADD-4F57-B3DA-4120AB464606}"/>
              </a:ext>
            </a:extLst>
          </p:cNvPr>
          <p:cNvSpPr txBox="1"/>
          <p:nvPr/>
        </p:nvSpPr>
        <p:spPr>
          <a:xfrm>
            <a:off x="7087138" y="972711"/>
            <a:ext cx="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C7EE49-81CA-47C7-B869-C8116A97AC98}"/>
              </a:ext>
            </a:extLst>
          </p:cNvPr>
          <p:cNvSpPr/>
          <p:nvPr/>
        </p:nvSpPr>
        <p:spPr>
          <a:xfrm>
            <a:off x="2339752" y="3044331"/>
            <a:ext cx="2770184" cy="888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mac       </a:t>
            </a:r>
            <a:r>
              <a:rPr lang="en-US" altLang="zh-CN" dirty="0" err="1">
                <a:solidFill>
                  <a:schemeClr val="tx1"/>
                </a:solidFill>
              </a:rPr>
              <a:t>vlan</a:t>
            </a:r>
            <a:r>
              <a:rPr lang="en-US" altLang="zh-CN" dirty="0">
                <a:solidFill>
                  <a:schemeClr val="tx1"/>
                </a:solidFill>
              </a:rPr>
              <a:t>       port</a:t>
            </a:r>
          </a:p>
          <a:p>
            <a:pPr algn="ctr"/>
            <a:r>
              <a:rPr lang="en-US" altLang="zh-CN" dirty="0">
                <a:solidFill>
                  <a:schemeClr val="accent6"/>
                </a:solidFill>
              </a:rPr>
              <a:t>mac1  vlan100     port1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573C0D-3840-4DC2-9564-A0395B630058}"/>
              </a:ext>
            </a:extLst>
          </p:cNvPr>
          <p:cNvSpPr txBox="1"/>
          <p:nvPr/>
        </p:nvSpPr>
        <p:spPr>
          <a:xfrm>
            <a:off x="4082103" y="2298062"/>
            <a:ext cx="81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port1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B7D61D9-D1B2-48D6-B072-A718308B91B4}"/>
              </a:ext>
            </a:extLst>
          </p:cNvPr>
          <p:cNvSpPr/>
          <p:nvPr/>
        </p:nvSpPr>
        <p:spPr>
          <a:xfrm>
            <a:off x="2555122" y="2364590"/>
            <a:ext cx="714380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mac1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98F527-FD0B-49DC-BCD2-46C096DACA0F}"/>
              </a:ext>
            </a:extLst>
          </p:cNvPr>
          <p:cNvSpPr/>
          <p:nvPr/>
        </p:nvSpPr>
        <p:spPr>
          <a:xfrm>
            <a:off x="3275856" y="2366542"/>
            <a:ext cx="714380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mac2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7DFF36-8991-454A-A0C6-4231A4CFDCAF}"/>
              </a:ext>
            </a:extLst>
          </p:cNvPr>
          <p:cNvSpPr/>
          <p:nvPr/>
        </p:nvSpPr>
        <p:spPr>
          <a:xfrm>
            <a:off x="899592" y="2362638"/>
            <a:ext cx="714380" cy="3177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E0452D-5B68-4DB2-8A71-C16A76377670}"/>
              </a:ext>
            </a:extLst>
          </p:cNvPr>
          <p:cNvSpPr/>
          <p:nvPr/>
        </p:nvSpPr>
        <p:spPr>
          <a:xfrm>
            <a:off x="1609106" y="2364590"/>
            <a:ext cx="946016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Vlan100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B2225B2-D348-49FB-8018-D8769B5B8B5A}"/>
              </a:ext>
            </a:extLst>
          </p:cNvPr>
          <p:cNvSpPr/>
          <p:nvPr/>
        </p:nvSpPr>
        <p:spPr>
          <a:xfrm>
            <a:off x="5940152" y="2830258"/>
            <a:ext cx="714380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mac1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C6C269B-FBB3-4814-B9F0-F5D104C95E44}"/>
              </a:ext>
            </a:extLst>
          </p:cNvPr>
          <p:cNvSpPr/>
          <p:nvPr/>
        </p:nvSpPr>
        <p:spPr>
          <a:xfrm>
            <a:off x="6661420" y="2828306"/>
            <a:ext cx="714380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mac2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8CE695-FFFE-437C-91FE-47466E093C6D}"/>
              </a:ext>
            </a:extLst>
          </p:cNvPr>
          <p:cNvSpPr/>
          <p:nvPr/>
        </p:nvSpPr>
        <p:spPr>
          <a:xfrm>
            <a:off x="8322116" y="2828306"/>
            <a:ext cx="714380" cy="3177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8B8CA4A-62EA-4DBF-B01A-643BCA9F0592}"/>
              </a:ext>
            </a:extLst>
          </p:cNvPr>
          <p:cNvSpPr/>
          <p:nvPr/>
        </p:nvSpPr>
        <p:spPr>
          <a:xfrm>
            <a:off x="7370400" y="2830258"/>
            <a:ext cx="946016" cy="3177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Vlan100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981A09F-6CB3-4C67-92B7-2CFD90CE7806}"/>
              </a:ext>
            </a:extLst>
          </p:cNvPr>
          <p:cNvCxnSpPr>
            <a:cxnSpLocks/>
          </p:cNvCxnSpPr>
          <p:nvPr/>
        </p:nvCxnSpPr>
        <p:spPr>
          <a:xfrm>
            <a:off x="2847948" y="2828306"/>
            <a:ext cx="1147135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12318D5-1D88-4044-8429-43CFC5E86C89}"/>
              </a:ext>
            </a:extLst>
          </p:cNvPr>
          <p:cNvCxnSpPr>
            <a:cxnSpLocks/>
          </p:cNvCxnSpPr>
          <p:nvPr/>
        </p:nvCxnSpPr>
        <p:spPr>
          <a:xfrm flipH="1">
            <a:off x="5942798" y="3317531"/>
            <a:ext cx="1077474" cy="0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F18D4B2-834B-4225-BC45-2ADFC783E01A}"/>
              </a:ext>
            </a:extLst>
          </p:cNvPr>
          <p:cNvSpPr txBox="1"/>
          <p:nvPr/>
        </p:nvSpPr>
        <p:spPr>
          <a:xfrm>
            <a:off x="1338148" y="4149080"/>
            <a:ext cx="61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学习 造成 </a:t>
            </a:r>
            <a:r>
              <a:rPr lang="en-US" altLang="zh-CN" dirty="0"/>
              <a:t>MAC</a:t>
            </a:r>
            <a:r>
              <a:rPr lang="zh-CN" altLang="en-US" dirty="0"/>
              <a:t>表项的创建；</a:t>
            </a:r>
            <a:r>
              <a:rPr lang="en-US" altLang="zh-CN" dirty="0"/>
              <a:t>MAC</a:t>
            </a:r>
            <a:r>
              <a:rPr lang="zh-CN" altLang="en-US" dirty="0"/>
              <a:t>表项即</a:t>
            </a:r>
            <a:r>
              <a:rPr lang="en-US" altLang="zh-CN" dirty="0"/>
              <a:t>MAC</a:t>
            </a:r>
            <a:r>
              <a:rPr lang="zh-CN" altLang="en-US" dirty="0"/>
              <a:t>路由，</a:t>
            </a:r>
            <a:r>
              <a:rPr lang="en-US" altLang="zh-CN" dirty="0">
                <a:solidFill>
                  <a:schemeClr val="accent6"/>
                </a:solidFill>
              </a:rPr>
              <a:t>MAC</a:t>
            </a:r>
            <a:r>
              <a:rPr lang="zh-CN" altLang="en-US" dirty="0">
                <a:solidFill>
                  <a:schemeClr val="accent6"/>
                </a:solidFill>
              </a:rPr>
              <a:t>学习 本质是</a:t>
            </a:r>
            <a:r>
              <a:rPr lang="en-US" altLang="zh-CN" dirty="0">
                <a:solidFill>
                  <a:schemeClr val="accent6"/>
                </a:solidFill>
              </a:rPr>
              <a:t>MAC</a:t>
            </a:r>
            <a:r>
              <a:rPr lang="zh-CN" altLang="en-US" dirty="0">
                <a:solidFill>
                  <a:schemeClr val="accent6"/>
                </a:solidFill>
              </a:rPr>
              <a:t>路由的传播！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8D37FDC-438F-4595-83AA-5F6DCAE7A5CF}"/>
              </a:ext>
            </a:extLst>
          </p:cNvPr>
          <p:cNvSpPr txBox="1"/>
          <p:nvPr/>
        </p:nvSpPr>
        <p:spPr>
          <a:xfrm>
            <a:off x="1331640" y="601199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</a:rPr>
              <a:t>基于</a:t>
            </a:r>
            <a:r>
              <a:rPr lang="en-US" altLang="zh-CN" dirty="0">
                <a:solidFill>
                  <a:schemeClr val="accent6"/>
                </a:solidFill>
              </a:rPr>
              <a:t>MAC</a:t>
            </a:r>
            <a:r>
              <a:rPr lang="zh-CN" altLang="en-US" dirty="0">
                <a:solidFill>
                  <a:schemeClr val="accent6"/>
                </a:solidFill>
              </a:rPr>
              <a:t>学习的</a:t>
            </a:r>
            <a:r>
              <a:rPr lang="en-US" altLang="zh-CN" dirty="0">
                <a:solidFill>
                  <a:schemeClr val="accent6"/>
                </a:solidFill>
              </a:rPr>
              <a:t>L2</a:t>
            </a:r>
            <a:r>
              <a:rPr lang="zh-CN" altLang="en-US" dirty="0">
                <a:solidFill>
                  <a:schemeClr val="accent6"/>
                </a:solidFill>
              </a:rPr>
              <a:t>交换 的 设计理念 是 控制面和转发面的合一。</a:t>
            </a:r>
          </a:p>
        </p:txBody>
      </p:sp>
      <p:sp>
        <p:nvSpPr>
          <p:cNvPr id="14" name="对话气泡: 椭圆形 13">
            <a:extLst>
              <a:ext uri="{FF2B5EF4-FFF2-40B4-BE49-F238E27FC236}">
                <a16:creationId xmlns:a16="http://schemas.microsoft.com/office/drawing/2014/main" id="{3628E8FA-AE47-40EB-AE18-C9C5FBAF6FD1}"/>
              </a:ext>
            </a:extLst>
          </p:cNvPr>
          <p:cNvSpPr/>
          <p:nvPr/>
        </p:nvSpPr>
        <p:spPr>
          <a:xfrm>
            <a:off x="3920175" y="4865704"/>
            <a:ext cx="3291503" cy="858346"/>
          </a:xfrm>
          <a:prstGeom prst="wedgeEllipseCallout">
            <a:avLst>
              <a:gd name="adj1" fmla="val -58820"/>
              <a:gd name="adj2" fmla="val -38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i="1" dirty="0">
                <a:solidFill>
                  <a:schemeClr val="accent6"/>
                </a:solidFill>
              </a:rPr>
              <a:t>联想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en-US" altLang="zh-CN" dirty="0"/>
              <a:t>BGP</a:t>
            </a:r>
            <a:r>
              <a:rPr lang="zh-CN" altLang="en-US" dirty="0"/>
              <a:t>的设计理念是</a:t>
            </a:r>
            <a:r>
              <a:rPr lang="en-US" altLang="zh-CN" dirty="0"/>
              <a:t>IP</a:t>
            </a:r>
            <a:r>
              <a:rPr lang="zh-CN" altLang="en-US" dirty="0"/>
              <a:t>路由的传播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408A76-3779-40F8-A726-5E83D2D11AA6}"/>
              </a:ext>
            </a:extLst>
          </p:cNvPr>
          <p:cNvSpPr txBox="1"/>
          <p:nvPr/>
        </p:nvSpPr>
        <p:spPr>
          <a:xfrm>
            <a:off x="3993191" y="2636912"/>
            <a:ext cx="14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mac1</a:t>
            </a:r>
            <a:r>
              <a:rPr lang="zh-CN" altLang="en-US" dirty="0"/>
              <a:t>学习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22CCC36-2705-42A9-A520-DC7946264D9E}"/>
              </a:ext>
            </a:extLst>
          </p:cNvPr>
          <p:cNvSpPr txBox="1"/>
          <p:nvPr/>
        </p:nvSpPr>
        <p:spPr>
          <a:xfrm>
            <a:off x="7089535" y="3140968"/>
            <a:ext cx="18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mac1</a:t>
            </a:r>
            <a:r>
              <a:rPr lang="zh-CN" altLang="en-US" dirty="0"/>
              <a:t>单播转发</a:t>
            </a:r>
          </a:p>
        </p:txBody>
      </p:sp>
      <p:sp>
        <p:nvSpPr>
          <p:cNvPr id="44" name="矩形 43"/>
          <p:cNvSpPr/>
          <p:nvPr/>
        </p:nvSpPr>
        <p:spPr>
          <a:xfrm>
            <a:off x="500034" y="428604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控制面的简单理解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学习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23139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F1868BA-AB32-4A87-B9E2-994353DCBDA5}"/>
              </a:ext>
            </a:extLst>
          </p:cNvPr>
          <p:cNvSpPr/>
          <p:nvPr/>
        </p:nvSpPr>
        <p:spPr>
          <a:xfrm>
            <a:off x="1181419" y="1000108"/>
            <a:ext cx="455518" cy="17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A09547D-908D-4042-B95B-EAFC939368AA}"/>
              </a:ext>
            </a:extLst>
          </p:cNvPr>
          <p:cNvSpPr/>
          <p:nvPr/>
        </p:nvSpPr>
        <p:spPr>
          <a:xfrm>
            <a:off x="3275856" y="1615030"/>
            <a:ext cx="395916" cy="17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1B0358-B02A-478C-938A-D9915B3E579A}"/>
              </a:ext>
            </a:extLst>
          </p:cNvPr>
          <p:cNvSpPr/>
          <p:nvPr/>
        </p:nvSpPr>
        <p:spPr>
          <a:xfrm>
            <a:off x="1817571" y="2141739"/>
            <a:ext cx="395916" cy="17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3D16E3-F644-48A8-A38B-71736CE10158}"/>
              </a:ext>
            </a:extLst>
          </p:cNvPr>
          <p:cNvSpPr/>
          <p:nvPr/>
        </p:nvSpPr>
        <p:spPr>
          <a:xfrm>
            <a:off x="359660" y="1615030"/>
            <a:ext cx="395916" cy="172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E48D8D-8511-4562-9AE7-254CF211E2DE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 rot="16200000" flipH="1">
            <a:off x="1486344" y="1095144"/>
            <a:ext cx="432809" cy="5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EDA7DA-5F16-48D1-A853-A4937D890D99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 flipV="1">
            <a:off x="755576" y="1691220"/>
            <a:ext cx="1012983" cy="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C20361-1771-4AC7-BB2F-DBA28E086F50}"/>
              </a:ext>
            </a:extLst>
          </p:cNvPr>
          <p:cNvCxnSpPr>
            <a:cxnSpLocks/>
            <a:stCxn id="6" idx="7"/>
            <a:endCxn id="3" idx="3"/>
          </p:cNvCxnSpPr>
          <p:nvPr/>
        </p:nvCxnSpPr>
        <p:spPr>
          <a:xfrm flipV="1">
            <a:off x="697595" y="1147092"/>
            <a:ext cx="550533" cy="49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D5D083-AB6C-4AD9-9E66-78FF3E2AC51D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70228" y="1147092"/>
            <a:ext cx="1763609" cy="49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1551022-9E33-4793-AC71-52089387951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155506" y="1762015"/>
            <a:ext cx="1178331" cy="404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C01420D-C12F-4D64-B185-63F915BF69ED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97595" y="1762015"/>
            <a:ext cx="1177957" cy="404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43">
            <a:extLst>
              <a:ext uri="{FF2B5EF4-FFF2-40B4-BE49-F238E27FC236}">
                <a16:creationId xmlns:a16="http://schemas.microsoft.com/office/drawing/2014/main" id="{18F5DCB8-A985-4BEA-A1A3-31EB14888F64}"/>
              </a:ext>
            </a:extLst>
          </p:cNvPr>
          <p:cNvSpPr txBox="1"/>
          <p:nvPr/>
        </p:nvSpPr>
        <p:spPr>
          <a:xfrm>
            <a:off x="263236" y="2852936"/>
            <a:ext cx="5331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解读：</a:t>
            </a:r>
            <a:endParaRPr lang="en-US" altLang="zh-CN" sz="1400" dirty="0"/>
          </a:p>
          <a:p>
            <a:pPr marL="342900" indent="-342900">
              <a:buAutoNum type="arabicPlain"/>
            </a:pPr>
            <a:r>
              <a:rPr lang="zh-CN" altLang="en-US" sz="1400" dirty="0"/>
              <a:t>一个</a:t>
            </a:r>
            <a:r>
              <a:rPr lang="en-US" altLang="zh-CN" sz="1400" dirty="0"/>
              <a:t>AS</a:t>
            </a:r>
            <a:r>
              <a:rPr lang="zh-CN" altLang="en-US" sz="1400" dirty="0"/>
              <a:t>内部</a:t>
            </a:r>
            <a:endParaRPr lang="en-US" altLang="zh-CN" sz="1400" dirty="0"/>
          </a:p>
          <a:p>
            <a:pPr marL="342900" indent="-342900">
              <a:buFontTx/>
              <a:buAutoNum type="arabicPlain"/>
            </a:pPr>
            <a:r>
              <a:rPr lang="en-US" altLang="zh-CN" sz="1400" dirty="0"/>
              <a:t>OSPF </a:t>
            </a:r>
            <a:r>
              <a:rPr lang="zh-CN" altLang="en-US" sz="1400" dirty="0"/>
              <a:t>核心算法：</a:t>
            </a:r>
            <a:r>
              <a:rPr lang="en-US" altLang="zh-CN" sz="1400" dirty="0"/>
              <a:t>SFP</a:t>
            </a:r>
            <a:r>
              <a:rPr lang="zh-CN" altLang="en-US" sz="1400" dirty="0"/>
              <a:t>算法</a:t>
            </a:r>
            <a:endParaRPr lang="en-US" altLang="zh-CN" sz="1400" dirty="0"/>
          </a:p>
          <a:p>
            <a:pPr marL="342900" indent="-342900">
              <a:buAutoNum type="arabicPlain"/>
            </a:pPr>
            <a:r>
              <a:rPr lang="en-US" altLang="zh-CN" sz="1400" dirty="0"/>
              <a:t>OSPF</a:t>
            </a:r>
            <a:r>
              <a:rPr lang="zh-CN" altLang="en-US" sz="1400" dirty="0"/>
              <a:t> 核心数据：</a:t>
            </a:r>
            <a:r>
              <a:rPr lang="en-US" altLang="zh-CN" sz="1400" dirty="0"/>
              <a:t>LSA (</a:t>
            </a:r>
            <a:r>
              <a:rPr lang="zh-CN" altLang="en-US" sz="1400" dirty="0"/>
              <a:t>连路状态通告</a:t>
            </a:r>
            <a:r>
              <a:rPr lang="en-US" altLang="zh-CN" sz="1400" dirty="0"/>
              <a:t>) </a:t>
            </a:r>
          </a:p>
          <a:p>
            <a:pPr marL="342900" indent="-342900">
              <a:buAutoNum type="arabicPlain"/>
            </a:pPr>
            <a:r>
              <a:rPr lang="en-US" altLang="zh-CN" sz="1400" dirty="0"/>
              <a:t>Type1</a:t>
            </a:r>
            <a:r>
              <a:rPr lang="zh-CN" altLang="en-US" sz="1400" dirty="0"/>
              <a:t>，</a:t>
            </a:r>
            <a:r>
              <a:rPr lang="en-US" altLang="zh-CN" sz="1400" dirty="0"/>
              <a:t>type2</a:t>
            </a:r>
            <a:r>
              <a:rPr lang="zh-CN" altLang="en-US" sz="1400" dirty="0"/>
              <a:t>可以理解为纯链路信息，其他 </a:t>
            </a:r>
            <a:r>
              <a:rPr lang="en-US" altLang="zh-CN" sz="1400" dirty="0"/>
              <a:t>type LSA</a:t>
            </a:r>
            <a:r>
              <a:rPr lang="zh-CN" altLang="en-US" sz="1400" dirty="0"/>
              <a:t>（</a:t>
            </a:r>
            <a:r>
              <a:rPr lang="en-US" altLang="zh-CN" sz="1400" dirty="0"/>
              <a:t>Type3</a:t>
            </a:r>
            <a:r>
              <a:rPr lang="zh-CN" altLang="en-US" sz="1400" dirty="0"/>
              <a:t>，</a:t>
            </a:r>
            <a:r>
              <a:rPr lang="en-US" altLang="zh-CN" sz="1400" dirty="0"/>
              <a:t>type4</a:t>
            </a:r>
            <a:r>
              <a:rPr lang="zh-CN" altLang="en-US" sz="1400" dirty="0"/>
              <a:t>，</a:t>
            </a:r>
            <a:r>
              <a:rPr lang="en-US" altLang="zh-CN" sz="1400" dirty="0"/>
              <a:t>AS-external-LSA</a:t>
            </a:r>
            <a:r>
              <a:rPr lang="zh-CN" altLang="en-US" sz="1400" dirty="0"/>
              <a:t>）本质上已经是路由了。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BC4CDF2-88F6-48B3-B3C4-0904E6766FAA}"/>
              </a:ext>
            </a:extLst>
          </p:cNvPr>
          <p:cNvSpPr/>
          <p:nvPr/>
        </p:nvSpPr>
        <p:spPr>
          <a:xfrm>
            <a:off x="1768559" y="1605119"/>
            <a:ext cx="455518" cy="172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FBE8C6-D630-4279-A0E2-E1318D0C8236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>
            <a:off x="2224077" y="1691220"/>
            <a:ext cx="1051779" cy="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4">
            <a:extLst>
              <a:ext uri="{FF2B5EF4-FFF2-40B4-BE49-F238E27FC236}">
                <a16:creationId xmlns:a16="http://schemas.microsoft.com/office/drawing/2014/main" id="{17F1FD99-CA2E-4801-8EDD-29F0122FF70B}"/>
              </a:ext>
            </a:extLst>
          </p:cNvPr>
          <p:cNvSpPr txBox="1"/>
          <p:nvPr/>
        </p:nvSpPr>
        <p:spPr>
          <a:xfrm>
            <a:off x="783593" y="1172428"/>
            <a:ext cx="16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7" name="文本框 31">
            <a:extLst>
              <a:ext uri="{FF2B5EF4-FFF2-40B4-BE49-F238E27FC236}">
                <a16:creationId xmlns:a16="http://schemas.microsoft.com/office/drawing/2014/main" id="{13128A8F-CE8E-42F1-A755-6DDEF42A1941}"/>
              </a:ext>
            </a:extLst>
          </p:cNvPr>
          <p:cNvSpPr txBox="1"/>
          <p:nvPr/>
        </p:nvSpPr>
        <p:spPr>
          <a:xfrm>
            <a:off x="2000232" y="1071546"/>
            <a:ext cx="192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</a:t>
            </a:r>
            <a:r>
              <a:rPr lang="zh-CN" altLang="en-US" sz="1400" dirty="0"/>
              <a:t>（节点</a:t>
            </a:r>
            <a:r>
              <a:rPr lang="en-US" altLang="zh-CN" sz="1400" dirty="0"/>
              <a:t>/</a:t>
            </a:r>
            <a:r>
              <a:rPr lang="zh-CN" altLang="en-US" sz="1400" dirty="0"/>
              <a:t>连接</a:t>
            </a:r>
            <a:r>
              <a:rPr lang="en-US" altLang="zh-CN" sz="1400" dirty="0"/>
              <a:t>/</a:t>
            </a:r>
            <a:r>
              <a:rPr lang="zh-CN" altLang="en-US" sz="1400" dirty="0"/>
              <a:t>权重）</a:t>
            </a:r>
          </a:p>
        </p:txBody>
      </p:sp>
      <p:sp>
        <p:nvSpPr>
          <p:cNvPr id="18" name="文本框 32">
            <a:extLst>
              <a:ext uri="{FF2B5EF4-FFF2-40B4-BE49-F238E27FC236}">
                <a16:creationId xmlns:a16="http://schemas.microsoft.com/office/drawing/2014/main" id="{A9FB6286-0652-4076-B53C-80129C6CC2DA}"/>
              </a:ext>
            </a:extLst>
          </p:cNvPr>
          <p:cNvSpPr txBox="1"/>
          <p:nvPr/>
        </p:nvSpPr>
        <p:spPr>
          <a:xfrm>
            <a:off x="1132402" y="1484784"/>
            <a:ext cx="302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</a:t>
            </a:r>
            <a:endParaRPr lang="zh-CN" altLang="en-US" sz="1400" dirty="0"/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E0AF8296-F5DC-41A4-90D8-CE7C26F2A570}"/>
              </a:ext>
            </a:extLst>
          </p:cNvPr>
          <p:cNvSpPr txBox="1"/>
          <p:nvPr/>
        </p:nvSpPr>
        <p:spPr>
          <a:xfrm>
            <a:off x="1837162" y="1249433"/>
            <a:ext cx="30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20" name="文本框 34">
            <a:extLst>
              <a:ext uri="{FF2B5EF4-FFF2-40B4-BE49-F238E27FC236}">
                <a16:creationId xmlns:a16="http://schemas.microsoft.com/office/drawing/2014/main" id="{5E829B60-B3A1-442B-98A3-F9996A3D5A05}"/>
              </a:ext>
            </a:extLst>
          </p:cNvPr>
          <p:cNvSpPr txBox="1"/>
          <p:nvPr/>
        </p:nvSpPr>
        <p:spPr>
          <a:xfrm>
            <a:off x="2648925" y="1463556"/>
            <a:ext cx="302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21" name="文本框 26">
            <a:extLst>
              <a:ext uri="{FF2B5EF4-FFF2-40B4-BE49-F238E27FC236}">
                <a16:creationId xmlns:a16="http://schemas.microsoft.com/office/drawing/2014/main" id="{ED00142A-2498-4B9D-AB3C-DFF724B5B7F5}"/>
              </a:ext>
            </a:extLst>
          </p:cNvPr>
          <p:cNvSpPr txBox="1"/>
          <p:nvPr/>
        </p:nvSpPr>
        <p:spPr>
          <a:xfrm>
            <a:off x="539552" y="2401143"/>
            <a:ext cx="288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Dijkstra</a:t>
            </a:r>
            <a:r>
              <a:rPr lang="zh-CN" altLang="en-US" sz="1400" dirty="0"/>
              <a:t>算法</a:t>
            </a:r>
            <a:r>
              <a:rPr lang="en-US" altLang="zh-CN" sz="1400" dirty="0"/>
              <a:t>/ </a:t>
            </a:r>
            <a:r>
              <a:rPr lang="zh-CN" altLang="en-US" sz="1400" dirty="0"/>
              <a:t>权重图</a:t>
            </a:r>
            <a:r>
              <a:rPr lang="en-US" altLang="zh-CN" sz="1400" dirty="0"/>
              <a:t>/</a:t>
            </a:r>
            <a:r>
              <a:rPr lang="zh-CN" altLang="en-US" sz="1400" dirty="0"/>
              <a:t>最短路径树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C4FA752-9ACF-4365-9ACD-E2B87E6337CC}"/>
              </a:ext>
            </a:extLst>
          </p:cNvPr>
          <p:cNvSpPr/>
          <p:nvPr/>
        </p:nvSpPr>
        <p:spPr>
          <a:xfrm>
            <a:off x="5580112" y="895163"/>
            <a:ext cx="1154014" cy="320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RouterC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47C5020-99E1-4232-9E76-14C6A5A52763}"/>
              </a:ext>
            </a:extLst>
          </p:cNvPr>
          <p:cNvSpPr/>
          <p:nvPr/>
        </p:nvSpPr>
        <p:spPr>
          <a:xfrm>
            <a:off x="7581858" y="1628800"/>
            <a:ext cx="1094598" cy="242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RouterE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6419A03-4FAE-48AD-A8BB-189A40E1FB94}"/>
              </a:ext>
            </a:extLst>
          </p:cNvPr>
          <p:cNvSpPr/>
          <p:nvPr/>
        </p:nvSpPr>
        <p:spPr>
          <a:xfrm>
            <a:off x="6228184" y="2163494"/>
            <a:ext cx="1176078" cy="304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RouterD</a:t>
            </a:r>
            <a:endParaRPr lang="zh-CN" altLang="en-US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CDD21C9-8E68-4073-BAC3-338BA2FD24FD}"/>
              </a:ext>
            </a:extLst>
          </p:cNvPr>
          <p:cNvSpPr/>
          <p:nvPr/>
        </p:nvSpPr>
        <p:spPr>
          <a:xfrm>
            <a:off x="4332844" y="1605119"/>
            <a:ext cx="1103252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RouterA</a:t>
            </a:r>
            <a:endParaRPr lang="zh-CN" altLang="en-US" sz="14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310FAE5-3050-4CBC-A711-7CDB64DA1B2F}"/>
              </a:ext>
            </a:extLst>
          </p:cNvPr>
          <p:cNvCxnSpPr>
            <a:cxnSpLocks/>
            <a:stCxn id="22" idx="4"/>
            <a:endCxn id="32" idx="0"/>
          </p:cNvCxnSpPr>
          <p:nvPr/>
        </p:nvCxnSpPr>
        <p:spPr>
          <a:xfrm>
            <a:off x="6157119" y="1215481"/>
            <a:ext cx="328848" cy="40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C17625D-5B79-4D24-9743-DAE7EF6793B5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5436096" y="1759008"/>
            <a:ext cx="504056" cy="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2D06235-54E2-4D45-BA47-26C80073401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5274528" y="1168572"/>
            <a:ext cx="474585" cy="481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C90A7FE-4D34-436F-B539-F9C00DCD195C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6565125" y="1168572"/>
            <a:ext cx="1177033" cy="495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41BA6B6-CA71-44D5-AF7E-B0821922DD57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7232029" y="1835442"/>
            <a:ext cx="510129" cy="37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9149014-74E5-45C6-9FEE-34CB82D1A25C}"/>
              </a:ext>
            </a:extLst>
          </p:cNvPr>
          <p:cNvCxnSpPr>
            <a:cxnSpLocks/>
            <a:stCxn id="25" idx="5"/>
            <a:endCxn id="24" idx="1"/>
          </p:cNvCxnSpPr>
          <p:nvPr/>
        </p:nvCxnSpPr>
        <p:spPr>
          <a:xfrm>
            <a:off x="5274528" y="1867823"/>
            <a:ext cx="1125889" cy="34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812B0C63-B6E2-4D95-84EB-7992F94E8B26}"/>
              </a:ext>
            </a:extLst>
          </p:cNvPr>
          <p:cNvSpPr/>
          <p:nvPr/>
        </p:nvSpPr>
        <p:spPr>
          <a:xfrm>
            <a:off x="5940152" y="1617729"/>
            <a:ext cx="1091630" cy="2991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RouterB</a:t>
            </a:r>
            <a:endParaRPr lang="zh-CN" altLang="en-US" sz="1400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ED3AC22-E2B1-4A8E-AF10-F9BE5A5A3ACA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7031782" y="1749848"/>
            <a:ext cx="550076" cy="1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7">
            <a:extLst>
              <a:ext uri="{FF2B5EF4-FFF2-40B4-BE49-F238E27FC236}">
                <a16:creationId xmlns:a16="http://schemas.microsoft.com/office/drawing/2014/main" id="{3A7C290F-77BA-4C8E-B34B-058A86163EEE}"/>
              </a:ext>
            </a:extLst>
          </p:cNvPr>
          <p:cNvSpPr txBox="1"/>
          <p:nvPr/>
        </p:nvSpPr>
        <p:spPr>
          <a:xfrm>
            <a:off x="5680050" y="1249015"/>
            <a:ext cx="350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LSA: </a:t>
            </a:r>
            <a:r>
              <a:rPr lang="zh-CN" altLang="en-US" sz="1400" dirty="0"/>
              <a:t>链路状态通告 （</a:t>
            </a:r>
            <a:r>
              <a:rPr lang="en-US" altLang="zh-CN" sz="1400" dirty="0"/>
              <a:t>type1, 2, 3 … … </a:t>
            </a:r>
            <a:r>
              <a:rPr lang="zh-CN" altLang="en-US" sz="1400" dirty="0"/>
              <a:t>）</a:t>
            </a:r>
          </a:p>
        </p:txBody>
      </p:sp>
      <p:sp>
        <p:nvSpPr>
          <p:cNvPr id="35" name="文本框 63">
            <a:extLst>
              <a:ext uri="{FF2B5EF4-FFF2-40B4-BE49-F238E27FC236}">
                <a16:creationId xmlns:a16="http://schemas.microsoft.com/office/drawing/2014/main" id="{A4979190-859C-4822-AA7C-4403F464227C}"/>
              </a:ext>
            </a:extLst>
          </p:cNvPr>
          <p:cNvSpPr txBox="1"/>
          <p:nvPr/>
        </p:nvSpPr>
        <p:spPr>
          <a:xfrm>
            <a:off x="5436096" y="2473151"/>
            <a:ext cx="242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OSPF / LSDB /</a:t>
            </a:r>
            <a:r>
              <a:rPr lang="zh-CN" altLang="en-US" sz="1400" dirty="0"/>
              <a:t>最短路径树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60F338-71AE-4AC0-B906-B56F27755181}"/>
              </a:ext>
            </a:extLst>
          </p:cNvPr>
          <p:cNvSpPr/>
          <p:nvPr/>
        </p:nvSpPr>
        <p:spPr>
          <a:xfrm>
            <a:off x="6854535" y="3714751"/>
            <a:ext cx="1260765" cy="434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控制面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OSPF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箭头: 下 39">
            <a:extLst>
              <a:ext uri="{FF2B5EF4-FFF2-40B4-BE49-F238E27FC236}">
                <a16:creationId xmlns:a16="http://schemas.microsoft.com/office/drawing/2014/main" id="{3CDF3676-724A-4A8C-AD05-3E000232FE95}"/>
              </a:ext>
            </a:extLst>
          </p:cNvPr>
          <p:cNvSpPr/>
          <p:nvPr/>
        </p:nvSpPr>
        <p:spPr>
          <a:xfrm>
            <a:off x="7286644" y="4214818"/>
            <a:ext cx="353291" cy="581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1AA89D8-3850-407B-B966-45DAAD4BB3D1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7316318" y="3236711"/>
            <a:ext cx="168600" cy="47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0388A9-6089-4B43-9B3A-156066B74EFE}"/>
              </a:ext>
            </a:extLst>
          </p:cNvPr>
          <p:cNvCxnSpPr>
            <a:cxnSpLocks/>
            <a:stCxn id="45" idx="2"/>
            <a:endCxn id="36" idx="6"/>
          </p:cNvCxnSpPr>
          <p:nvPr/>
        </p:nvCxnSpPr>
        <p:spPr>
          <a:xfrm flipH="1">
            <a:off x="8115300" y="3451025"/>
            <a:ext cx="237344" cy="48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2D7167-7121-4B90-B22D-CB37DAF2D859}"/>
              </a:ext>
            </a:extLst>
          </p:cNvPr>
          <p:cNvCxnSpPr>
            <a:cxnSpLocks/>
            <a:stCxn id="43" idx="2"/>
            <a:endCxn id="36" idx="1"/>
          </p:cNvCxnSpPr>
          <p:nvPr/>
        </p:nvCxnSpPr>
        <p:spPr>
          <a:xfrm>
            <a:off x="6435375" y="3542128"/>
            <a:ext cx="603795" cy="23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CE97C4-09A2-4A86-BC9A-253647B7D146}"/>
              </a:ext>
            </a:extLst>
          </p:cNvPr>
          <p:cNvCxnSpPr>
            <a:cxnSpLocks/>
            <a:stCxn id="42" idx="2"/>
            <a:endCxn id="36" idx="3"/>
          </p:cNvCxnSpPr>
          <p:nvPr/>
        </p:nvCxnSpPr>
        <p:spPr>
          <a:xfrm>
            <a:off x="6243199" y="4022529"/>
            <a:ext cx="795971" cy="6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4">
            <a:extLst>
              <a:ext uri="{FF2B5EF4-FFF2-40B4-BE49-F238E27FC236}">
                <a16:creationId xmlns:a16="http://schemas.microsoft.com/office/drawing/2014/main" id="{ECCBC867-D7AC-432C-B304-15F2504637FC}"/>
              </a:ext>
            </a:extLst>
          </p:cNvPr>
          <p:cNvSpPr txBox="1"/>
          <p:nvPr/>
        </p:nvSpPr>
        <p:spPr>
          <a:xfrm>
            <a:off x="5610142" y="3714752"/>
            <a:ext cx="126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LSA type1</a:t>
            </a:r>
            <a:endParaRPr lang="zh-CN" altLang="en-US" sz="1400" dirty="0"/>
          </a:p>
        </p:txBody>
      </p:sp>
      <p:sp>
        <p:nvSpPr>
          <p:cNvPr id="43" name="文本框 85">
            <a:extLst>
              <a:ext uri="{FF2B5EF4-FFF2-40B4-BE49-F238E27FC236}">
                <a16:creationId xmlns:a16="http://schemas.microsoft.com/office/drawing/2014/main" id="{6D62D1FE-6FC8-43AF-BEA2-575F8BE893BD}"/>
              </a:ext>
            </a:extLst>
          </p:cNvPr>
          <p:cNvSpPr txBox="1"/>
          <p:nvPr/>
        </p:nvSpPr>
        <p:spPr>
          <a:xfrm>
            <a:off x="5802318" y="3234351"/>
            <a:ext cx="1266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LSA type2</a:t>
            </a:r>
            <a:endParaRPr lang="zh-CN" altLang="en-US" sz="1400" dirty="0"/>
          </a:p>
        </p:txBody>
      </p:sp>
      <p:sp>
        <p:nvSpPr>
          <p:cNvPr id="44" name="文本框 86">
            <a:extLst>
              <a:ext uri="{FF2B5EF4-FFF2-40B4-BE49-F238E27FC236}">
                <a16:creationId xmlns:a16="http://schemas.microsoft.com/office/drawing/2014/main" id="{47CDAC2A-CA1E-4C8E-A736-9994F143E957}"/>
              </a:ext>
            </a:extLst>
          </p:cNvPr>
          <p:cNvSpPr txBox="1"/>
          <p:nvPr/>
        </p:nvSpPr>
        <p:spPr>
          <a:xfrm>
            <a:off x="6786578" y="2928934"/>
            <a:ext cx="105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LSA type3</a:t>
            </a:r>
            <a:endParaRPr lang="zh-CN" altLang="en-US" sz="1400" dirty="0"/>
          </a:p>
        </p:txBody>
      </p:sp>
      <p:sp>
        <p:nvSpPr>
          <p:cNvPr id="45" name="文本框 87">
            <a:extLst>
              <a:ext uri="{FF2B5EF4-FFF2-40B4-BE49-F238E27FC236}">
                <a16:creationId xmlns:a16="http://schemas.microsoft.com/office/drawing/2014/main" id="{61BC058F-BB1C-45E1-BE64-B376F88AE670}"/>
              </a:ext>
            </a:extLst>
          </p:cNvPr>
          <p:cNvSpPr txBox="1"/>
          <p:nvPr/>
        </p:nvSpPr>
        <p:spPr>
          <a:xfrm>
            <a:off x="7786710" y="3143248"/>
            <a:ext cx="113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LSA type N</a:t>
            </a:r>
            <a:endParaRPr lang="zh-CN" altLang="en-US" sz="1400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8102698-5317-4BAD-94B9-8851D387FC24}"/>
              </a:ext>
            </a:extLst>
          </p:cNvPr>
          <p:cNvSpPr/>
          <p:nvPr/>
        </p:nvSpPr>
        <p:spPr>
          <a:xfrm>
            <a:off x="7572396" y="5072074"/>
            <a:ext cx="595513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4CDE0C0-25DF-4240-A5C1-1EEF6B386D1A}"/>
              </a:ext>
            </a:extLst>
          </p:cNvPr>
          <p:cNvSpPr/>
          <p:nvPr/>
        </p:nvSpPr>
        <p:spPr>
          <a:xfrm>
            <a:off x="5776687" y="5072074"/>
            <a:ext cx="595513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8F75ED3-B66E-43ED-B7E4-E866072830CE}"/>
              </a:ext>
            </a:extLst>
          </p:cNvPr>
          <p:cNvCxnSpPr>
            <a:cxnSpLocks/>
            <a:stCxn id="47" idx="6"/>
            <a:endCxn id="53" idx="2"/>
          </p:cNvCxnSpPr>
          <p:nvPr/>
        </p:nvCxnSpPr>
        <p:spPr>
          <a:xfrm flipV="1">
            <a:off x="6372200" y="4927646"/>
            <a:ext cx="169463" cy="28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342D157-2A3B-420F-9A13-5B843F624731}"/>
              </a:ext>
            </a:extLst>
          </p:cNvPr>
          <p:cNvSpPr/>
          <p:nvPr/>
        </p:nvSpPr>
        <p:spPr>
          <a:xfrm>
            <a:off x="4716016" y="4725144"/>
            <a:ext cx="619125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PC1</a:t>
            </a:r>
            <a:endParaRPr lang="zh-CN" altLang="en-US" sz="1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D4E5E25-6AE7-494B-B96C-A98980B49165}"/>
              </a:ext>
            </a:extLst>
          </p:cNvPr>
          <p:cNvSpPr/>
          <p:nvPr/>
        </p:nvSpPr>
        <p:spPr>
          <a:xfrm>
            <a:off x="8512587" y="4725144"/>
            <a:ext cx="523909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PC2</a:t>
            </a:r>
            <a:endParaRPr lang="zh-CN" altLang="en-US" sz="14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0501ECF-F235-468B-B4DB-7D783D66F15E}"/>
              </a:ext>
            </a:extLst>
          </p:cNvPr>
          <p:cNvCxnSpPr>
            <a:stCxn id="49" idx="3"/>
            <a:endCxn id="47" idx="2"/>
          </p:cNvCxnSpPr>
          <p:nvPr/>
        </p:nvCxnSpPr>
        <p:spPr>
          <a:xfrm>
            <a:off x="5335141" y="4832301"/>
            <a:ext cx="441546" cy="37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F37ED45-E869-4C3B-8A41-416C2C528D20}"/>
              </a:ext>
            </a:extLst>
          </p:cNvPr>
          <p:cNvCxnSpPr>
            <a:cxnSpLocks/>
            <a:stCxn id="46" idx="6"/>
            <a:endCxn id="50" idx="1"/>
          </p:cNvCxnSpPr>
          <p:nvPr/>
        </p:nvCxnSpPr>
        <p:spPr>
          <a:xfrm flipV="1">
            <a:off x="8167909" y="4832301"/>
            <a:ext cx="344678" cy="37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EF718261-2908-4003-BE4B-FDD281FF971C}"/>
              </a:ext>
            </a:extLst>
          </p:cNvPr>
          <p:cNvSpPr/>
          <p:nvPr/>
        </p:nvSpPr>
        <p:spPr>
          <a:xfrm>
            <a:off x="6541663" y="4794213"/>
            <a:ext cx="685162" cy="26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F1FA27E-FCE6-441F-A4EE-AF2C5EDEA21A}"/>
              </a:ext>
            </a:extLst>
          </p:cNvPr>
          <p:cNvCxnSpPr>
            <a:cxnSpLocks/>
            <a:stCxn id="53" idx="6"/>
            <a:endCxn id="46" idx="2"/>
          </p:cNvCxnSpPr>
          <p:nvPr/>
        </p:nvCxnSpPr>
        <p:spPr>
          <a:xfrm>
            <a:off x="7226825" y="4927646"/>
            <a:ext cx="345571" cy="28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6ED1B69-3B24-4573-B8F3-775FFFFC2327}"/>
              </a:ext>
            </a:extLst>
          </p:cNvPr>
          <p:cNvCxnSpPr>
            <a:cxnSpLocks/>
          </p:cNvCxnSpPr>
          <p:nvPr/>
        </p:nvCxnSpPr>
        <p:spPr>
          <a:xfrm>
            <a:off x="5724128" y="4293096"/>
            <a:ext cx="0" cy="223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741548C-9634-409B-9B05-C21CD27E55C8}"/>
              </a:ext>
            </a:extLst>
          </p:cNvPr>
          <p:cNvCxnSpPr>
            <a:cxnSpLocks/>
          </p:cNvCxnSpPr>
          <p:nvPr/>
        </p:nvCxnSpPr>
        <p:spPr>
          <a:xfrm>
            <a:off x="8244408" y="4293096"/>
            <a:ext cx="0" cy="2236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113">
            <a:extLst>
              <a:ext uri="{FF2B5EF4-FFF2-40B4-BE49-F238E27FC236}">
                <a16:creationId xmlns:a16="http://schemas.microsoft.com/office/drawing/2014/main" id="{3F0E8710-F87F-49D4-AFA6-3355B6C1C1FE}"/>
              </a:ext>
            </a:extLst>
          </p:cNvPr>
          <p:cNvSpPr txBox="1"/>
          <p:nvPr/>
        </p:nvSpPr>
        <p:spPr>
          <a:xfrm>
            <a:off x="6956332" y="5877272"/>
            <a:ext cx="712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网络</a:t>
            </a:r>
          </a:p>
        </p:txBody>
      </p:sp>
      <p:sp>
        <p:nvSpPr>
          <p:cNvPr id="58" name="文本框 114">
            <a:extLst>
              <a:ext uri="{FF2B5EF4-FFF2-40B4-BE49-F238E27FC236}">
                <a16:creationId xmlns:a16="http://schemas.microsoft.com/office/drawing/2014/main" id="{39128D04-0141-440C-8DFF-064BC14D71C9}"/>
              </a:ext>
            </a:extLst>
          </p:cNvPr>
          <p:cNvSpPr txBox="1"/>
          <p:nvPr/>
        </p:nvSpPr>
        <p:spPr>
          <a:xfrm>
            <a:off x="5099203" y="5877272"/>
            <a:ext cx="91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用户</a:t>
            </a:r>
          </a:p>
        </p:txBody>
      </p:sp>
      <p:sp>
        <p:nvSpPr>
          <p:cNvPr id="59" name="文本框 116">
            <a:extLst>
              <a:ext uri="{FF2B5EF4-FFF2-40B4-BE49-F238E27FC236}">
                <a16:creationId xmlns:a16="http://schemas.microsoft.com/office/drawing/2014/main" id="{58D9AB40-1D8B-4C6E-910D-DED81923BD8E}"/>
              </a:ext>
            </a:extLst>
          </p:cNvPr>
          <p:cNvSpPr txBox="1"/>
          <p:nvPr/>
        </p:nvSpPr>
        <p:spPr>
          <a:xfrm>
            <a:off x="4796852" y="5425479"/>
            <a:ext cx="1431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引流客户业务 </a:t>
            </a:r>
            <a:endParaRPr lang="zh-CN" altLang="en-US" sz="1400" dirty="0"/>
          </a:p>
        </p:txBody>
      </p:sp>
      <p:sp>
        <p:nvSpPr>
          <p:cNvPr id="60" name="文本框 118">
            <a:extLst>
              <a:ext uri="{FF2B5EF4-FFF2-40B4-BE49-F238E27FC236}">
                <a16:creationId xmlns:a16="http://schemas.microsoft.com/office/drawing/2014/main" id="{6715122B-6159-41CD-9867-CC7E85D54571}"/>
              </a:ext>
            </a:extLst>
          </p:cNvPr>
          <p:cNvSpPr txBox="1"/>
          <p:nvPr/>
        </p:nvSpPr>
        <p:spPr>
          <a:xfrm>
            <a:off x="6295628" y="5538477"/>
            <a:ext cx="1981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构建拓扑网络业务路径 </a:t>
            </a:r>
            <a:endParaRPr lang="zh-CN" altLang="en-US" sz="1400" dirty="0"/>
          </a:p>
        </p:txBody>
      </p:sp>
      <p:sp>
        <p:nvSpPr>
          <p:cNvPr id="61" name="文本框 119">
            <a:extLst>
              <a:ext uri="{FF2B5EF4-FFF2-40B4-BE49-F238E27FC236}">
                <a16:creationId xmlns:a16="http://schemas.microsoft.com/office/drawing/2014/main" id="{A4B95521-75DA-44A1-B8DD-2808CCF9CCFD}"/>
              </a:ext>
            </a:extLst>
          </p:cNvPr>
          <p:cNvSpPr txBox="1"/>
          <p:nvPr/>
        </p:nvSpPr>
        <p:spPr>
          <a:xfrm>
            <a:off x="290121" y="5643825"/>
            <a:ext cx="4540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思考路线：</a:t>
            </a:r>
            <a:endParaRPr lang="en-US" altLang="zh-CN" sz="1400" dirty="0"/>
          </a:p>
          <a:p>
            <a:pPr marL="342900" indent="-342900">
              <a:buAutoNum type="arabicPlain"/>
            </a:pPr>
            <a:r>
              <a:rPr lang="en-US" altLang="zh-CN" sz="1400" dirty="0"/>
              <a:t>OSPF</a:t>
            </a:r>
            <a:r>
              <a:rPr lang="zh-CN" altLang="en-US" sz="1400" dirty="0"/>
              <a:t>设计理念 在于</a:t>
            </a:r>
            <a:r>
              <a:rPr lang="en-US" altLang="zh-CN" sz="1400" dirty="0"/>
              <a:t>:</a:t>
            </a:r>
            <a:r>
              <a:rPr lang="zh-CN" altLang="en-US" sz="1400" dirty="0"/>
              <a:t>  分布式计算 </a:t>
            </a:r>
            <a:r>
              <a:rPr lang="en-US" altLang="zh-CN" sz="1400" dirty="0"/>
              <a:t>+ </a:t>
            </a:r>
            <a:r>
              <a:rPr lang="zh-CN" altLang="en-US" sz="1400" dirty="0"/>
              <a:t>算法的一致性</a:t>
            </a:r>
            <a:r>
              <a:rPr lang="en-US" altLang="zh-CN" sz="1400" dirty="0"/>
              <a:t>+LSDB</a:t>
            </a:r>
            <a:r>
              <a:rPr lang="zh-CN" altLang="en-US" sz="1400" dirty="0"/>
              <a:t>的一致性（</a:t>
            </a:r>
            <a:r>
              <a:rPr lang="en-US" altLang="zh-CN" sz="1400" dirty="0"/>
              <a:t>LSA</a:t>
            </a:r>
            <a:r>
              <a:rPr lang="zh-CN" altLang="en-US" sz="1400" dirty="0"/>
              <a:t>洪泛）保证了业务（路由转发面）的一致。</a:t>
            </a:r>
            <a:endParaRPr lang="en-US" altLang="zh-CN" sz="1400" dirty="0"/>
          </a:p>
          <a:p>
            <a:pPr marL="342900" indent="-342900">
              <a:buAutoNum type="arabicPlain"/>
            </a:pPr>
            <a:r>
              <a:rPr lang="en-US" altLang="zh-CN" sz="1400" dirty="0"/>
              <a:t>BGP </a:t>
            </a:r>
            <a:r>
              <a:rPr lang="zh-CN" altLang="en-US" sz="1400" dirty="0"/>
              <a:t>呢？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DF8829D-C410-44D8-AB60-D02D9729499D}"/>
              </a:ext>
            </a:extLst>
          </p:cNvPr>
          <p:cNvSpPr txBox="1"/>
          <p:nvPr/>
        </p:nvSpPr>
        <p:spPr>
          <a:xfrm>
            <a:off x="3491880" y="2206605"/>
            <a:ext cx="93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节点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连接</a:t>
            </a:r>
          </a:p>
        </p:txBody>
      </p:sp>
      <p:sp>
        <p:nvSpPr>
          <p:cNvPr id="184" name="左大括号 183">
            <a:extLst>
              <a:ext uri="{FF2B5EF4-FFF2-40B4-BE49-F238E27FC236}">
                <a16:creationId xmlns:a16="http://schemas.microsoft.com/office/drawing/2014/main" id="{85F9B875-DD5F-47F4-B410-09E0E5D6E6C8}"/>
              </a:ext>
            </a:extLst>
          </p:cNvPr>
          <p:cNvSpPr/>
          <p:nvPr/>
        </p:nvSpPr>
        <p:spPr>
          <a:xfrm>
            <a:off x="3352915" y="2258566"/>
            <a:ext cx="318857" cy="594370"/>
          </a:xfrm>
          <a:prstGeom prst="leftBrac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对话气泡: 椭圆形 208">
            <a:extLst>
              <a:ext uri="{FF2B5EF4-FFF2-40B4-BE49-F238E27FC236}">
                <a16:creationId xmlns:a16="http://schemas.microsoft.com/office/drawing/2014/main" id="{2D63B75A-1BFC-4111-98C9-43B1ABC25921}"/>
              </a:ext>
            </a:extLst>
          </p:cNvPr>
          <p:cNvSpPr/>
          <p:nvPr/>
        </p:nvSpPr>
        <p:spPr>
          <a:xfrm>
            <a:off x="357158" y="4519207"/>
            <a:ext cx="4214842" cy="1169551"/>
          </a:xfrm>
          <a:prstGeom prst="wedgeEllipseCallout">
            <a:avLst>
              <a:gd name="adj1" fmla="val -12574"/>
              <a:gd name="adj2" fmla="val -74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OSPF </a:t>
            </a:r>
            <a:r>
              <a:rPr lang="en-US" altLang="zh-CN" sz="1800" dirty="0"/>
              <a:t>LSA</a:t>
            </a:r>
            <a:r>
              <a:rPr lang="zh-CN" altLang="en-US" sz="1800" dirty="0"/>
              <a:t>的内容设计 具有 </a:t>
            </a:r>
            <a:r>
              <a:rPr lang="zh-CN" altLang="en-US" sz="1800" b="1" dirty="0">
                <a:solidFill>
                  <a:schemeClr val="accent6"/>
                </a:solidFill>
              </a:rPr>
              <a:t>构建拓扑网络业务路径 </a:t>
            </a:r>
            <a:r>
              <a:rPr lang="zh-CN" altLang="en-US" sz="1800" b="1" dirty="0"/>
              <a:t>和 </a:t>
            </a:r>
            <a:r>
              <a:rPr lang="zh-CN" altLang="en-US" sz="1800" b="1" dirty="0">
                <a:solidFill>
                  <a:schemeClr val="accent6"/>
                </a:solidFill>
              </a:rPr>
              <a:t>引流客户业务 </a:t>
            </a:r>
            <a:r>
              <a:rPr lang="zh-CN" altLang="en-US" sz="1800" b="1" dirty="0"/>
              <a:t>的双重内涵</a:t>
            </a:r>
            <a:endParaRPr lang="en-US" altLang="zh-CN" sz="1800" b="1" dirty="0"/>
          </a:p>
        </p:txBody>
      </p:sp>
      <p:sp>
        <p:nvSpPr>
          <p:cNvPr id="65" name="矩形 64"/>
          <p:cNvSpPr/>
          <p:nvPr/>
        </p:nvSpPr>
        <p:spPr>
          <a:xfrm>
            <a:off x="500034" y="428604"/>
            <a:ext cx="4767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OSPF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3">
            <a:extLst>
              <a:ext uri="{FF2B5EF4-FFF2-40B4-BE49-F238E27FC236}">
                <a16:creationId xmlns:a16="http://schemas.microsoft.com/office/drawing/2014/main" id="{18F5DCB8-A985-4BEA-A1A3-31EB14888F64}"/>
              </a:ext>
            </a:extLst>
          </p:cNvPr>
          <p:cNvSpPr txBox="1"/>
          <p:nvPr/>
        </p:nvSpPr>
        <p:spPr>
          <a:xfrm>
            <a:off x="357158" y="3857628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解读：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BGP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的设计理念 是 路由传播，通过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update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报文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路由传播的路径就是业务路径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buAutoNum type="arabicPlain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路由传播的过程也是 一步一步引流的过程</a:t>
            </a:r>
          </a:p>
        </p:txBody>
      </p:sp>
      <p:sp>
        <p:nvSpPr>
          <p:cNvPr id="4" name="文本框 119">
            <a:extLst>
              <a:ext uri="{FF2B5EF4-FFF2-40B4-BE49-F238E27FC236}">
                <a16:creationId xmlns:a16="http://schemas.microsoft.com/office/drawing/2014/main" id="{A4B95521-75DA-44A1-B8DD-2808CCF9CCFD}"/>
              </a:ext>
            </a:extLst>
          </p:cNvPr>
          <p:cNvSpPr txBox="1"/>
          <p:nvPr/>
        </p:nvSpPr>
        <p:spPr>
          <a:xfrm>
            <a:off x="357158" y="5188407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思考路线：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BGP</a:t>
            </a:r>
            <a:r>
              <a:rPr lang="zh-CN" altLang="en-US" dirty="0"/>
              <a:t>的 路由传播理念 把 </a:t>
            </a:r>
            <a:r>
              <a:rPr lang="zh-CN" altLang="en-US" b="1" dirty="0"/>
              <a:t>构建拓扑网络业务路径 和 引流客户业务 两种内涵 </a:t>
            </a:r>
            <a:r>
              <a:rPr lang="zh-CN" altLang="en-US" dirty="0"/>
              <a:t>进行了统一；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多层数据转发面（如</a:t>
            </a:r>
            <a:r>
              <a:rPr lang="en-US" altLang="zh-CN" dirty="0"/>
              <a:t>VPN</a:t>
            </a:r>
            <a:r>
              <a:rPr lang="zh-CN" altLang="en-US" dirty="0"/>
              <a:t>）网络 如何 呈现 构建拓扑网络业务路径 和  引流客户业务 的内涵？？？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6E0E92-8EF2-48F2-B394-81C24A2094EA}"/>
              </a:ext>
            </a:extLst>
          </p:cNvPr>
          <p:cNvSpPr/>
          <p:nvPr/>
        </p:nvSpPr>
        <p:spPr>
          <a:xfrm>
            <a:off x="2153679" y="1500348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34CE54-6511-4573-A21D-A601BEF8B487}"/>
              </a:ext>
            </a:extLst>
          </p:cNvPr>
          <p:cNvSpPr/>
          <p:nvPr/>
        </p:nvSpPr>
        <p:spPr>
          <a:xfrm>
            <a:off x="1214415" y="2299431"/>
            <a:ext cx="408668" cy="2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3DA46F-933E-4EF1-B448-3B6D454EEFE8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 rot="16200000" flipH="1">
            <a:off x="2619319" y="1641299"/>
            <a:ext cx="569389" cy="69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733EF6-AB5B-4D74-833D-E7CB5003D9E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623083" y="2395236"/>
            <a:ext cx="1394838" cy="24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C8A1C1F-03EA-4D6A-B70C-ACEEAA94AB22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rot="5400000" flipH="1" flipV="1">
            <a:off x="1578366" y="1690477"/>
            <a:ext cx="629040" cy="65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B391EAFF-EDF1-4B1D-8D59-782340182EFB}"/>
              </a:ext>
            </a:extLst>
          </p:cNvPr>
          <p:cNvSpPr/>
          <p:nvPr/>
        </p:nvSpPr>
        <p:spPr>
          <a:xfrm>
            <a:off x="3017921" y="2274997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6F3111-F957-45B5-B59E-16116D218E05}"/>
              </a:ext>
            </a:extLst>
          </p:cNvPr>
          <p:cNvSpPr/>
          <p:nvPr/>
        </p:nvSpPr>
        <p:spPr>
          <a:xfrm>
            <a:off x="4389148" y="1142984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99F4AFB-38F9-4700-A1C7-965D9BA54931}"/>
              </a:ext>
            </a:extLst>
          </p:cNvPr>
          <p:cNvSpPr/>
          <p:nvPr/>
        </p:nvSpPr>
        <p:spPr>
          <a:xfrm>
            <a:off x="3598302" y="1768139"/>
            <a:ext cx="408668" cy="2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A75E96B-0D87-4C41-A199-3D71553BA34E}"/>
              </a:ext>
            </a:extLst>
          </p:cNvPr>
          <p:cNvCxnSpPr>
            <a:cxnSpLocks/>
            <a:stCxn id="11" idx="6"/>
            <a:endCxn id="16" idx="0"/>
          </p:cNvCxnSpPr>
          <p:nvPr/>
        </p:nvCxnSpPr>
        <p:spPr>
          <a:xfrm>
            <a:off x="4859337" y="1263223"/>
            <a:ext cx="645403" cy="495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6D376E-D938-49A4-87C2-F6921CA4EAA9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 flipV="1">
            <a:off x="4006970" y="1878467"/>
            <a:ext cx="1262675" cy="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249D2D5-DC61-4F24-8D37-34A3E61638C6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5400000" flipH="1" flipV="1">
            <a:off x="3843434" y="1222425"/>
            <a:ext cx="504916" cy="586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1DF884B-4651-46C4-B815-480BB5B7EF39}"/>
              </a:ext>
            </a:extLst>
          </p:cNvPr>
          <p:cNvSpPr/>
          <p:nvPr/>
        </p:nvSpPr>
        <p:spPr>
          <a:xfrm>
            <a:off x="5269645" y="1758228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1C3D1EC-E9B0-41F6-8371-486190DD8742}"/>
              </a:ext>
            </a:extLst>
          </p:cNvPr>
          <p:cNvSpPr/>
          <p:nvPr/>
        </p:nvSpPr>
        <p:spPr>
          <a:xfrm>
            <a:off x="7132614" y="1516271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DA77FAD-FF4E-422B-BF13-54EC6D5DE4FA}"/>
              </a:ext>
            </a:extLst>
          </p:cNvPr>
          <p:cNvSpPr/>
          <p:nvPr/>
        </p:nvSpPr>
        <p:spPr>
          <a:xfrm>
            <a:off x="6233239" y="2259826"/>
            <a:ext cx="408668" cy="2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129AD2-FFB1-4573-AE68-4ACAD524C16B}"/>
              </a:ext>
            </a:extLst>
          </p:cNvPr>
          <p:cNvCxnSpPr>
            <a:cxnSpLocks/>
            <a:stCxn id="17" idx="6"/>
            <a:endCxn id="22" idx="0"/>
          </p:cNvCxnSpPr>
          <p:nvPr/>
        </p:nvCxnSpPr>
        <p:spPr>
          <a:xfrm>
            <a:off x="7602803" y="1636510"/>
            <a:ext cx="734631" cy="62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0D77366-91F1-49E2-BA6D-279B0F7045A2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641907" y="2380063"/>
            <a:ext cx="146043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675F3E-8812-4F6C-BB3C-5DD23D327650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rot="5400000" flipH="1" flipV="1">
            <a:off x="6605009" y="1698581"/>
            <a:ext cx="573512" cy="61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23815AC6-6A02-4B74-B6B7-D220F93BEF2D}"/>
              </a:ext>
            </a:extLst>
          </p:cNvPr>
          <p:cNvSpPr/>
          <p:nvPr/>
        </p:nvSpPr>
        <p:spPr>
          <a:xfrm>
            <a:off x="8102339" y="2259824"/>
            <a:ext cx="470189" cy="240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EF963CB-6970-499D-AA8A-7548C32FF7E0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2623868" y="1620587"/>
            <a:ext cx="974434" cy="267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461F902-770D-40FA-86F3-A25A0B1309F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5739834" y="1636510"/>
            <a:ext cx="1392780" cy="241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5">
            <a:extLst>
              <a:ext uri="{FF2B5EF4-FFF2-40B4-BE49-F238E27FC236}">
                <a16:creationId xmlns:a16="http://schemas.microsoft.com/office/drawing/2014/main" id="{1A4F6FE6-1D02-4A6D-999F-5749ABC7D6AE}"/>
              </a:ext>
            </a:extLst>
          </p:cNvPr>
          <p:cNvSpPr txBox="1"/>
          <p:nvPr/>
        </p:nvSpPr>
        <p:spPr>
          <a:xfrm>
            <a:off x="1857356" y="2107983"/>
            <a:ext cx="110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AS1/OSPF</a:t>
            </a:r>
            <a:endParaRPr lang="zh-CN" altLang="en-US" sz="1400" dirty="0"/>
          </a:p>
        </p:txBody>
      </p:sp>
      <p:sp>
        <p:nvSpPr>
          <p:cNvPr id="26" name="文本框 108">
            <a:extLst>
              <a:ext uri="{FF2B5EF4-FFF2-40B4-BE49-F238E27FC236}">
                <a16:creationId xmlns:a16="http://schemas.microsoft.com/office/drawing/2014/main" id="{6C096E3F-C063-4283-B43E-5387037B37E3}"/>
              </a:ext>
            </a:extLst>
          </p:cNvPr>
          <p:cNvSpPr txBox="1"/>
          <p:nvPr/>
        </p:nvSpPr>
        <p:spPr>
          <a:xfrm>
            <a:off x="4178888" y="1470617"/>
            <a:ext cx="110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AS2/OSPF</a:t>
            </a:r>
            <a:endParaRPr lang="zh-CN" altLang="en-US" sz="1400" dirty="0"/>
          </a:p>
        </p:txBody>
      </p:sp>
      <p:sp>
        <p:nvSpPr>
          <p:cNvPr id="27" name="文本框 109">
            <a:extLst>
              <a:ext uri="{FF2B5EF4-FFF2-40B4-BE49-F238E27FC236}">
                <a16:creationId xmlns:a16="http://schemas.microsoft.com/office/drawing/2014/main" id="{610623BF-6F7E-4F53-8B4D-8EA4E2270C5F}"/>
              </a:ext>
            </a:extLst>
          </p:cNvPr>
          <p:cNvSpPr txBox="1"/>
          <p:nvPr/>
        </p:nvSpPr>
        <p:spPr>
          <a:xfrm>
            <a:off x="6929454" y="2045511"/>
            <a:ext cx="117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AS3/OSPF</a:t>
            </a:r>
            <a:endParaRPr lang="zh-CN" altLang="en-US" sz="1400" dirty="0"/>
          </a:p>
        </p:txBody>
      </p:sp>
      <p:sp>
        <p:nvSpPr>
          <p:cNvPr id="28" name="文本框 110">
            <a:extLst>
              <a:ext uri="{FF2B5EF4-FFF2-40B4-BE49-F238E27FC236}">
                <a16:creationId xmlns:a16="http://schemas.microsoft.com/office/drawing/2014/main" id="{23A80FEB-E4AD-4723-BD5F-FACFF46E0E97}"/>
              </a:ext>
            </a:extLst>
          </p:cNvPr>
          <p:cNvSpPr txBox="1"/>
          <p:nvPr/>
        </p:nvSpPr>
        <p:spPr>
          <a:xfrm>
            <a:off x="2850225" y="1308765"/>
            <a:ext cx="72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EBGP</a:t>
            </a:r>
            <a:endParaRPr lang="zh-CN" altLang="en-US" sz="1400" dirty="0"/>
          </a:p>
        </p:txBody>
      </p:sp>
      <p:sp>
        <p:nvSpPr>
          <p:cNvPr id="29" name="文本框 115">
            <a:extLst>
              <a:ext uri="{FF2B5EF4-FFF2-40B4-BE49-F238E27FC236}">
                <a16:creationId xmlns:a16="http://schemas.microsoft.com/office/drawing/2014/main" id="{4A7D8581-5607-41D5-A6FF-27867264C462}"/>
              </a:ext>
            </a:extLst>
          </p:cNvPr>
          <p:cNvSpPr txBox="1"/>
          <p:nvPr/>
        </p:nvSpPr>
        <p:spPr>
          <a:xfrm>
            <a:off x="6072198" y="1308765"/>
            <a:ext cx="75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EBGP</a:t>
            </a:r>
            <a:endParaRPr lang="zh-CN" altLang="en-US" sz="1400" dirty="0"/>
          </a:p>
        </p:txBody>
      </p:sp>
      <p:sp>
        <p:nvSpPr>
          <p:cNvPr id="30" name="文本框 117">
            <a:extLst>
              <a:ext uri="{FF2B5EF4-FFF2-40B4-BE49-F238E27FC236}">
                <a16:creationId xmlns:a16="http://schemas.microsoft.com/office/drawing/2014/main" id="{2E8041D4-34BC-4698-AAAC-C42DDAA1278F}"/>
              </a:ext>
            </a:extLst>
          </p:cNvPr>
          <p:cNvSpPr txBox="1"/>
          <p:nvPr/>
        </p:nvSpPr>
        <p:spPr>
          <a:xfrm>
            <a:off x="4351627" y="1868919"/>
            <a:ext cx="79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IBGP</a:t>
            </a:r>
            <a:endParaRPr lang="zh-CN" altLang="en-US" sz="1400" dirty="0"/>
          </a:p>
        </p:txBody>
      </p:sp>
      <p:sp>
        <p:nvSpPr>
          <p:cNvPr id="31" name="箭头: 下 128">
            <a:extLst>
              <a:ext uri="{FF2B5EF4-FFF2-40B4-BE49-F238E27FC236}">
                <a16:creationId xmlns:a16="http://schemas.microsoft.com/office/drawing/2014/main" id="{FA7D20ED-8654-439C-9019-94111EC87D25}"/>
              </a:ext>
            </a:extLst>
          </p:cNvPr>
          <p:cNvSpPr/>
          <p:nvPr/>
        </p:nvSpPr>
        <p:spPr>
          <a:xfrm>
            <a:off x="4572000" y="2714620"/>
            <a:ext cx="253205" cy="4265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94F5181-3111-4E6A-A65E-175CCDA9CFC2}"/>
              </a:ext>
            </a:extLst>
          </p:cNvPr>
          <p:cNvSpPr/>
          <p:nvPr/>
        </p:nvSpPr>
        <p:spPr>
          <a:xfrm>
            <a:off x="2071670" y="2928934"/>
            <a:ext cx="521791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FDC5D51-BED4-414D-B869-7D6353DD5E94}"/>
              </a:ext>
            </a:extLst>
          </p:cNvPr>
          <p:cNvSpPr/>
          <p:nvPr/>
        </p:nvSpPr>
        <p:spPr>
          <a:xfrm>
            <a:off x="3516293" y="3368947"/>
            <a:ext cx="453518" cy="214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DACA1E8-A4F7-4E99-BDE5-9F21F573CA74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3969811" y="3464719"/>
            <a:ext cx="1437720" cy="1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6B20CE99-1E30-4307-BC7E-01309AD9EF44}"/>
              </a:ext>
            </a:extLst>
          </p:cNvPr>
          <p:cNvSpPr/>
          <p:nvPr/>
        </p:nvSpPr>
        <p:spPr>
          <a:xfrm>
            <a:off x="5407531" y="3357562"/>
            <a:ext cx="521791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BC3F995-98FC-429F-8908-6956780B2DCC}"/>
              </a:ext>
            </a:extLst>
          </p:cNvPr>
          <p:cNvSpPr/>
          <p:nvPr/>
        </p:nvSpPr>
        <p:spPr>
          <a:xfrm>
            <a:off x="6858016" y="3000372"/>
            <a:ext cx="521791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EBE76CE-B37D-4E3A-A5A0-7E7A0BCE188B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2593461" y="3036091"/>
            <a:ext cx="922832" cy="44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C326A63-0743-4481-A072-85CF483498DB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929322" y="3107529"/>
            <a:ext cx="92869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37">
            <a:extLst>
              <a:ext uri="{FF2B5EF4-FFF2-40B4-BE49-F238E27FC236}">
                <a16:creationId xmlns:a16="http://schemas.microsoft.com/office/drawing/2014/main" id="{D4E843CD-4C10-4D35-A244-82904E565A69}"/>
              </a:ext>
            </a:extLst>
          </p:cNvPr>
          <p:cNvSpPr txBox="1"/>
          <p:nvPr/>
        </p:nvSpPr>
        <p:spPr>
          <a:xfrm>
            <a:off x="2768216" y="3205137"/>
            <a:ext cx="87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EBGP</a:t>
            </a:r>
            <a:endParaRPr lang="zh-CN" altLang="en-US" sz="1400" dirty="0"/>
          </a:p>
        </p:txBody>
      </p:sp>
      <p:sp>
        <p:nvSpPr>
          <p:cNvPr id="40" name="文本框 138">
            <a:extLst>
              <a:ext uri="{FF2B5EF4-FFF2-40B4-BE49-F238E27FC236}">
                <a16:creationId xmlns:a16="http://schemas.microsoft.com/office/drawing/2014/main" id="{83D26335-07D7-4343-A544-56E0AB9EE594}"/>
              </a:ext>
            </a:extLst>
          </p:cNvPr>
          <p:cNvSpPr txBox="1"/>
          <p:nvPr/>
        </p:nvSpPr>
        <p:spPr>
          <a:xfrm>
            <a:off x="6072198" y="3166153"/>
            <a:ext cx="91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EBGP</a:t>
            </a:r>
            <a:endParaRPr lang="zh-CN" altLang="en-US" sz="1400" dirty="0"/>
          </a:p>
        </p:txBody>
      </p:sp>
      <p:sp>
        <p:nvSpPr>
          <p:cNvPr id="41" name="文本框 139">
            <a:extLst>
              <a:ext uri="{FF2B5EF4-FFF2-40B4-BE49-F238E27FC236}">
                <a16:creationId xmlns:a16="http://schemas.microsoft.com/office/drawing/2014/main" id="{4739A2B1-8A85-4676-95AC-5B7C9B108BAE}"/>
              </a:ext>
            </a:extLst>
          </p:cNvPr>
          <p:cNvSpPr txBox="1"/>
          <p:nvPr/>
        </p:nvSpPr>
        <p:spPr>
          <a:xfrm>
            <a:off x="4389014" y="3181301"/>
            <a:ext cx="634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IBGP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500034" y="428604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BGP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0034" y="1047028"/>
            <a:ext cx="6480720" cy="52458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RSVP-TE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DOD+ Ordered+ Conservative 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0034" y="5643579"/>
            <a:ext cx="1398577" cy="428628"/>
          </a:xfrm>
          <a:prstGeom prst="wedgeRoundRectCallout">
            <a:avLst>
              <a:gd name="adj1" fmla="val 73505"/>
              <a:gd name="adj2" fmla="val -485359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Check BW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428596" y="4857760"/>
            <a:ext cx="1785950" cy="639763"/>
          </a:xfrm>
          <a:prstGeom prst="wedgeRoundRectCallout">
            <a:avLst>
              <a:gd name="adj1" fmla="val 28141"/>
              <a:gd name="adj2" fmla="val -219774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81388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Transit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651500" y="3095625"/>
            <a:ext cx="1033463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Transit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859713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Egress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346325" y="3503613"/>
            <a:ext cx="113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514850" y="3503613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723063" y="3486150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93725" y="3486150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893175" y="3486150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46325" y="2916231"/>
            <a:ext cx="113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346325" y="2500306"/>
            <a:ext cx="1033463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PATH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514850" y="2928934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514850" y="2513009"/>
            <a:ext cx="1033463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PATH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723063" y="2928934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723063" y="2513009"/>
            <a:ext cx="1033462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PATH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826250" y="4098930"/>
            <a:ext cx="1033463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RESV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6723063" y="4514855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618038" y="4084642"/>
            <a:ext cx="1033462" cy="414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RESV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>
            <a:off x="4514850" y="4498980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2447925" y="4071942"/>
            <a:ext cx="1033463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>
                <a:latin typeface="Arial" charset="0"/>
                <a:ea typeface="黑体" pitchFamily="2" charset="-122"/>
              </a:rPr>
              <a:t>RESV</a:t>
            </a: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46325" y="4487867"/>
            <a:ext cx="113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1139825" y="1698625"/>
            <a:ext cx="533400" cy="896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2643174" y="5572141"/>
            <a:ext cx="1357322" cy="428628"/>
          </a:xfrm>
          <a:prstGeom prst="wedgeRoundRectCallout">
            <a:avLst>
              <a:gd name="adj1" fmla="val 57764"/>
              <a:gd name="adj2" fmla="val -444986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Check BW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5000629" y="5572141"/>
            <a:ext cx="1357322" cy="428627"/>
          </a:xfrm>
          <a:prstGeom prst="wedgeRoundRectCallout">
            <a:avLst>
              <a:gd name="adj1" fmla="val 44689"/>
              <a:gd name="adj2" fmla="val -426996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Check BW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5572132" y="1571612"/>
            <a:ext cx="2832875" cy="639763"/>
          </a:xfrm>
          <a:prstGeom prst="wedgeRoundRectCallout">
            <a:avLst>
              <a:gd name="adj1" fmla="val 48953"/>
              <a:gd name="adj2" fmla="val 174106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Distribute ingress label/create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5286380" y="4857760"/>
            <a:ext cx="2928958" cy="639763"/>
          </a:xfrm>
          <a:prstGeom prst="wedgeRoundRectCallout">
            <a:avLst>
              <a:gd name="adj1" fmla="val -30771"/>
              <a:gd name="adj2" fmla="val -207745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/>
            <a:r>
              <a:rPr lang="en-US" altLang="zh-CN" dirty="0">
                <a:latin typeface="Arial" charset="0"/>
                <a:ea typeface="黑体" pitchFamily="2" charset="-122"/>
              </a:rPr>
              <a:t>Distribute ingress label/create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  <a:p>
            <a:pPr defTabSz="1001713" eaLnBrk="1" hangingPunct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2357422" y="4857760"/>
            <a:ext cx="2857520" cy="639763"/>
          </a:xfrm>
          <a:prstGeom prst="wedgeRoundRectCallout">
            <a:avLst>
              <a:gd name="adj1" fmla="val -845"/>
              <a:gd name="adj2" fmla="val -216278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Distribute ingress label/create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312863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Ingress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472" y="628652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特征：在头端通过控制面发起路径创建。和</a:t>
            </a:r>
            <a:r>
              <a:rPr lang="en-US" altLang="zh-CN" b="1" dirty="0">
                <a:solidFill>
                  <a:srgbClr val="FF0000"/>
                </a:solidFill>
              </a:rPr>
              <a:t>SR</a:t>
            </a:r>
            <a:r>
              <a:rPr lang="zh-CN" altLang="en-US" b="1" dirty="0">
                <a:solidFill>
                  <a:srgbClr val="FF0000"/>
                </a:solidFill>
              </a:rPr>
              <a:t>一致。核心</a:t>
            </a:r>
            <a:r>
              <a:rPr lang="en-US" altLang="zh-CN" b="1" dirty="0">
                <a:solidFill>
                  <a:srgbClr val="FF0000"/>
                </a:solidFill>
              </a:rPr>
              <a:t>SR-TE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0034" y="428604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RSVP-TE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5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19" grpId="0" animBg="1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2"/>
          <p:cNvSpPr>
            <a:spLocks noChangeArrowheads="1"/>
          </p:cNvSpPr>
          <p:nvPr/>
        </p:nvSpPr>
        <p:spPr bwMode="auto">
          <a:xfrm>
            <a:off x="500034" y="4500570"/>
            <a:ext cx="1785950" cy="639763"/>
          </a:xfrm>
          <a:prstGeom prst="wedgeRoundRectCallout">
            <a:avLst>
              <a:gd name="adj1" fmla="val -6247"/>
              <a:gd name="adj2" fmla="val -140844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30507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Transit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00619" y="3095625"/>
            <a:ext cx="1033463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Transit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408832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Egress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895444" y="3503613"/>
            <a:ext cx="113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063969" y="3503613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272182" y="3486150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142844" y="3486150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442294" y="3486150"/>
            <a:ext cx="719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929454" y="4071942"/>
            <a:ext cx="1430325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Label mapping</a:t>
            </a: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6723063" y="4429132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967166" y="4084642"/>
            <a:ext cx="1033462" cy="414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Label mapping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>
            <a:off x="4514850" y="4429132"/>
            <a:ext cx="113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857356" y="4071942"/>
            <a:ext cx="1033463" cy="415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Label mapping</a:t>
            </a: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2346325" y="4429132"/>
            <a:ext cx="1135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1142976" y="1928802"/>
            <a:ext cx="533400" cy="896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5857884" y="2000240"/>
            <a:ext cx="2643205" cy="639763"/>
          </a:xfrm>
          <a:prstGeom prst="wedgeRoundRectCallout">
            <a:avLst>
              <a:gd name="adj1" fmla="val 17177"/>
              <a:gd name="adj2" fmla="val 121740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Distribute ingress label</a:t>
            </a:r>
          </a:p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5500694" y="4572008"/>
            <a:ext cx="2643206" cy="642942"/>
          </a:xfrm>
          <a:prstGeom prst="wedgeRoundRectCallout">
            <a:avLst>
              <a:gd name="adj1" fmla="val -30065"/>
              <a:gd name="adj2" fmla="val -141878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/>
            <a:r>
              <a:rPr lang="en-US" altLang="zh-CN" dirty="0">
                <a:latin typeface="Arial" charset="0"/>
                <a:ea typeface="黑体" pitchFamily="2" charset="-122"/>
              </a:rPr>
              <a:t>Distribute ingress label</a:t>
            </a:r>
          </a:p>
          <a:p>
            <a:pPr defTabSz="1001713"/>
            <a:r>
              <a:rPr lang="en-US" altLang="zh-CN" dirty="0">
                <a:latin typeface="Arial" charset="0"/>
                <a:ea typeface="黑体" pitchFamily="2" charset="-122"/>
              </a:rPr>
              <a:t>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1928794" y="2000240"/>
            <a:ext cx="2714644" cy="639763"/>
          </a:xfrm>
          <a:prstGeom prst="wedgeRoundRectCallout">
            <a:avLst>
              <a:gd name="adj1" fmla="val 4409"/>
              <a:gd name="adj2" fmla="val 122909"/>
              <a:gd name="adj3" fmla="val 16667"/>
            </a:avLst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rect">
              <a:fillToRect l="50000" t="50000" r="50000" b="50000"/>
            </a:path>
          </a:gradFill>
          <a:ln w="19050" algn="ctr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lIns="100191" tIns="50095" rIns="100191" bIns="50095" anchor="ctr"/>
          <a:lstStyle/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Distribute ingress label</a:t>
            </a:r>
          </a:p>
          <a:p>
            <a:pPr defTabSz="1001713" eaLnBrk="1" hangingPunct="1"/>
            <a:r>
              <a:rPr lang="en-US" altLang="zh-CN" dirty="0">
                <a:latin typeface="Arial" charset="0"/>
                <a:ea typeface="黑体" pitchFamily="2" charset="-122"/>
              </a:rPr>
              <a:t>create forward entry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61982" y="3095625"/>
            <a:ext cx="1033462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Ingress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00034" y="1071546"/>
            <a:ext cx="648072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LDP    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DU + Ordered+ Liberal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0034" y="5786454"/>
            <a:ext cx="2522229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Conservative</a:t>
            </a:r>
          </a:p>
          <a:p>
            <a:pPr lvl="0">
              <a:spcBef>
                <a:spcPct val="20000"/>
              </a:spcBef>
            </a:pPr>
            <a:r>
              <a:rPr lang="en-US" altLang="zh-CN" sz="36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???</a:t>
            </a:r>
            <a:endParaRPr kumimoji="1" lang="en-US" altLang="zh-CN" sz="36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357686" y="5072074"/>
            <a:ext cx="1033463" cy="865188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accent1">
                  <a:alpha val="60001"/>
                </a:schemeClr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000" dirty="0">
                <a:latin typeface="Arial" charset="0"/>
                <a:ea typeface="黑体" pitchFamily="2" charset="-122"/>
              </a:rPr>
              <a:t>Transit </a:t>
            </a:r>
            <a:endParaRPr lang="zh-CN" altLang="en-US" sz="2000" dirty="0">
              <a:latin typeface="Arial" charset="0"/>
              <a:ea typeface="黑体" pitchFamily="2" charset="-122"/>
            </a:endParaRP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 flipV="1">
            <a:off x="5214942" y="3643314"/>
            <a:ext cx="2643206" cy="20002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3428992" y="4000504"/>
            <a:ext cx="857256" cy="10715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rot="10800000" flipV="1">
            <a:off x="5500694" y="4572008"/>
            <a:ext cx="1714512" cy="13573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5857884" y="5429264"/>
            <a:ext cx="1962156" cy="4143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Label </a:t>
            </a:r>
          </a:p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Mapping 2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rot="16200000" flipV="1">
            <a:off x="3464711" y="4750603"/>
            <a:ext cx="785818" cy="7143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2428860" y="5072074"/>
            <a:ext cx="1962156" cy="5715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100191" tIns="50095" rIns="100191" bIns="50095" anchor="ctr"/>
          <a:lstStyle/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Label </a:t>
            </a:r>
          </a:p>
          <a:p>
            <a:pPr defTabSz="1001713" eaLnBrk="1" hangingPunct="1"/>
            <a:r>
              <a:rPr lang="en-US" altLang="zh-CN" sz="2200" dirty="0">
                <a:latin typeface="Arial" charset="0"/>
                <a:ea typeface="黑体" pitchFamily="2" charset="-122"/>
              </a:rPr>
              <a:t>Mapping 2</a:t>
            </a:r>
          </a:p>
        </p:txBody>
      </p:sp>
      <p:cxnSp>
        <p:nvCxnSpPr>
          <p:cNvPr id="50" name="直接箭头连接符 49"/>
          <p:cNvCxnSpPr/>
          <p:nvPr/>
        </p:nvCxnSpPr>
        <p:spPr>
          <a:xfrm rot="5400000">
            <a:off x="1607323" y="4321975"/>
            <a:ext cx="1785950" cy="1285884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57422" y="6000768"/>
            <a:ext cx="6500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特征：局部标签的映射连接。</a:t>
            </a:r>
            <a:r>
              <a:rPr lang="en-US" altLang="zh-CN" sz="2400" dirty="0">
                <a:solidFill>
                  <a:srgbClr val="FF0000"/>
                </a:solidFill>
              </a:rPr>
              <a:t>OSPF</a:t>
            </a:r>
            <a:r>
              <a:rPr lang="zh-CN" altLang="en-US" sz="2400" dirty="0">
                <a:solidFill>
                  <a:srgbClr val="FF0000"/>
                </a:solidFill>
              </a:rPr>
              <a:t>天然支持。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IGP-SR </a:t>
            </a:r>
            <a:r>
              <a:rPr lang="zh-CN" altLang="en-US" sz="2400" dirty="0">
                <a:solidFill>
                  <a:srgbClr val="FF0000"/>
                </a:solidFill>
              </a:rPr>
              <a:t>天然支持 </a:t>
            </a:r>
            <a:r>
              <a:rPr lang="en-US" altLang="zh-CN" sz="2400" dirty="0">
                <a:solidFill>
                  <a:srgbClr val="FF0000"/>
                </a:solidFill>
              </a:rPr>
              <a:t>SR-BE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0034" y="428604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LDP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5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2" grpId="0" animBg="1"/>
      <p:bldP spid="33" grpId="0" animBg="1"/>
      <p:bldP spid="40" grpId="0" animBg="1"/>
      <p:bldP spid="4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27584" y="3356992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394224"/>
            <a:ext cx="79208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SRV6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网络理念 前缀路由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段路由 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369959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FCF5F99F-B2AB-4AAF-8D7C-A08748C2C4FE}"/>
              </a:ext>
            </a:extLst>
          </p:cNvPr>
          <p:cNvSpPr/>
          <p:nvPr/>
        </p:nvSpPr>
        <p:spPr>
          <a:xfrm>
            <a:off x="2288767" y="4020250"/>
            <a:ext cx="4821201" cy="32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分组技术体系</a:t>
            </a:r>
          </a:p>
        </p:txBody>
      </p:sp>
      <p:sp>
        <p:nvSpPr>
          <p:cNvPr id="49" name="矩形 48"/>
          <p:cNvSpPr/>
          <p:nvPr/>
        </p:nvSpPr>
        <p:spPr>
          <a:xfrm>
            <a:off x="500034" y="428604"/>
            <a:ext cx="5690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从引流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拓扑构建 到 前缀路由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段路由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17BA9C-4775-4CEF-840C-964D2CEE6108}"/>
              </a:ext>
            </a:extLst>
          </p:cNvPr>
          <p:cNvSpPr/>
          <p:nvPr/>
        </p:nvSpPr>
        <p:spPr>
          <a:xfrm>
            <a:off x="3671551" y="983132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0FC52D-4EDF-4E84-A744-CE2CFC46597D}"/>
              </a:ext>
            </a:extLst>
          </p:cNvPr>
          <p:cNvSpPr/>
          <p:nvPr/>
        </p:nvSpPr>
        <p:spPr>
          <a:xfrm>
            <a:off x="6621171" y="1417835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2551D0C-DA10-45F6-8A66-EEF97BB0B3EC}"/>
              </a:ext>
            </a:extLst>
          </p:cNvPr>
          <p:cNvSpPr/>
          <p:nvPr/>
        </p:nvSpPr>
        <p:spPr>
          <a:xfrm>
            <a:off x="2585070" y="1398620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09018D4-EFC8-4F53-86A5-DE2F6DBBD06D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3943964" y="1260384"/>
            <a:ext cx="687129" cy="128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6C4C18-BD42-4550-A08E-B196EEF3F43F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3058609" y="1527540"/>
            <a:ext cx="1300071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728BC62-384A-4539-A76F-BBC88B068BF4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2989261" y="1219781"/>
            <a:ext cx="762078" cy="219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83ACD6-3C87-4245-9623-1F7971D76643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136589" y="1219781"/>
            <a:ext cx="2553930" cy="238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1977D3-C9C7-444E-B21D-FC502C7C4C68}"/>
              </a:ext>
            </a:extLst>
          </p:cNvPr>
          <p:cNvSpPr/>
          <p:nvPr/>
        </p:nvSpPr>
        <p:spPr>
          <a:xfrm>
            <a:off x="4358680" y="138891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326500E-D5D0-4E4A-8A73-715706082DAE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>
            <a:off x="4903506" y="1527540"/>
            <a:ext cx="1717665" cy="2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2D82996-D37F-4E83-ACAA-54EA601D6F8A}"/>
              </a:ext>
            </a:extLst>
          </p:cNvPr>
          <p:cNvSpPr/>
          <p:nvPr/>
        </p:nvSpPr>
        <p:spPr>
          <a:xfrm>
            <a:off x="7844084" y="1437082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DFAF52-933A-4502-A24E-8831D1B11267}"/>
              </a:ext>
            </a:extLst>
          </p:cNvPr>
          <p:cNvCxnSpPr>
            <a:cxnSpLocks/>
            <a:stCxn id="19" idx="6"/>
            <a:endCxn id="3" idx="1"/>
          </p:cNvCxnSpPr>
          <p:nvPr/>
        </p:nvCxnSpPr>
        <p:spPr>
          <a:xfrm>
            <a:off x="7094710" y="1556463"/>
            <a:ext cx="749374" cy="1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3DE1E62-4AA3-4F38-8B4D-98C15030757A}"/>
              </a:ext>
            </a:extLst>
          </p:cNvPr>
          <p:cNvSpPr/>
          <p:nvPr/>
        </p:nvSpPr>
        <p:spPr>
          <a:xfrm>
            <a:off x="1115616" y="1396302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28CA06-DD23-4A52-8636-810ED39A3E83}"/>
              </a:ext>
            </a:extLst>
          </p:cNvPr>
          <p:cNvCxnSpPr>
            <a:cxnSpLocks/>
            <a:stCxn id="36" idx="3"/>
            <a:endCxn id="20" idx="2"/>
          </p:cNvCxnSpPr>
          <p:nvPr/>
        </p:nvCxnSpPr>
        <p:spPr>
          <a:xfrm>
            <a:off x="1835696" y="1534930"/>
            <a:ext cx="749374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CF748F-0B71-4E0D-972D-2418942764C3}"/>
              </a:ext>
            </a:extLst>
          </p:cNvPr>
          <p:cNvSpPr txBox="1"/>
          <p:nvPr/>
        </p:nvSpPr>
        <p:spPr>
          <a:xfrm>
            <a:off x="2714818" y="2346665"/>
            <a:ext cx="82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引流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7DA9B6F-D424-4F16-AA19-4584DBBDDAC3}"/>
              </a:ext>
            </a:extLst>
          </p:cNvPr>
          <p:cNvSpPr txBox="1"/>
          <p:nvPr/>
        </p:nvSpPr>
        <p:spPr>
          <a:xfrm>
            <a:off x="5546011" y="2352294"/>
            <a:ext cx="12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拓扑构建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602D0-FFD8-4BC4-8E62-55259977DA52}"/>
              </a:ext>
            </a:extLst>
          </p:cNvPr>
          <p:cNvSpPr/>
          <p:nvPr/>
        </p:nvSpPr>
        <p:spPr>
          <a:xfrm>
            <a:off x="2288767" y="2852936"/>
            <a:ext cx="4821201" cy="32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分组路由标签思想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A4A09-ACD6-4B2D-B1AE-F7FA019D663B}"/>
              </a:ext>
            </a:extLst>
          </p:cNvPr>
          <p:cNvSpPr txBox="1"/>
          <p:nvPr/>
        </p:nvSpPr>
        <p:spPr>
          <a:xfrm>
            <a:off x="1740117" y="3356992"/>
            <a:ext cx="277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/>
              <a:t>给数据</a:t>
            </a:r>
            <a:r>
              <a:rPr lang="en-US" altLang="zh-CN" sz="1600" dirty="0"/>
              <a:t>/payload</a:t>
            </a:r>
            <a:r>
              <a:rPr lang="zh-CN" altLang="en-US" sz="1600" dirty="0"/>
              <a:t>打上</a:t>
            </a:r>
            <a:r>
              <a:rPr lang="zh-CN" altLang="en-US" sz="1600" b="1" dirty="0"/>
              <a:t>路由标签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F22E20-7DAE-443C-B5F3-A63CA19602E6}"/>
              </a:ext>
            </a:extLst>
          </p:cNvPr>
          <p:cNvSpPr txBox="1"/>
          <p:nvPr/>
        </p:nvSpPr>
        <p:spPr>
          <a:xfrm>
            <a:off x="4917012" y="3379253"/>
            <a:ext cx="2487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1600" dirty="0"/>
              <a:t>把路由标签映射成</a:t>
            </a:r>
            <a:r>
              <a:rPr lang="zh-CN" altLang="en-US" sz="1600" b="1" dirty="0"/>
              <a:t>转发路径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FF50130-1D99-4C4F-AD8D-BEA69DEC744D}"/>
              </a:ext>
            </a:extLst>
          </p:cNvPr>
          <p:cNvCxnSpPr>
            <a:cxnSpLocks/>
          </p:cNvCxnSpPr>
          <p:nvPr/>
        </p:nvCxnSpPr>
        <p:spPr>
          <a:xfrm>
            <a:off x="3128899" y="2788005"/>
            <a:ext cx="0" cy="6409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A548A4F-CCE1-42D4-B2D4-9CEB28EDFA6C}"/>
              </a:ext>
            </a:extLst>
          </p:cNvPr>
          <p:cNvCxnSpPr>
            <a:cxnSpLocks/>
          </p:cNvCxnSpPr>
          <p:nvPr/>
        </p:nvCxnSpPr>
        <p:spPr>
          <a:xfrm flipH="1">
            <a:off x="6160742" y="2771373"/>
            <a:ext cx="1" cy="6576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2E5E1C0E-923F-4F6B-B03D-E809B8D97A6D}"/>
              </a:ext>
            </a:extLst>
          </p:cNvPr>
          <p:cNvSpPr txBox="1"/>
          <p:nvPr/>
        </p:nvSpPr>
        <p:spPr>
          <a:xfrm>
            <a:off x="1331640" y="4694654"/>
            <a:ext cx="3671513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L2:  Mac   </a:t>
            </a:r>
            <a:r>
              <a:rPr lang="zh-CN" altLang="en-US" sz="1600" dirty="0"/>
              <a:t>前缀路由标签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L3:</a:t>
            </a:r>
            <a:r>
              <a:rPr lang="zh-CN" altLang="en-US" sz="1600" dirty="0"/>
              <a:t>  </a:t>
            </a:r>
            <a:r>
              <a:rPr lang="en-US" altLang="zh-CN" sz="1600" dirty="0"/>
              <a:t>ipaddr4 /ipaddr6  </a:t>
            </a:r>
            <a:r>
              <a:rPr lang="zh-CN" altLang="en-US" sz="1600" dirty="0"/>
              <a:t>前缀路由标签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MPLS: ipaddr4 /ipaddr4(FEC)  </a:t>
            </a:r>
            <a:r>
              <a:rPr lang="zh-CN" altLang="en-US" sz="1600" dirty="0"/>
              <a:t>前缀路由标签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SRV6: ipaddr6(Prefix </a:t>
            </a:r>
            <a:r>
              <a:rPr lang="en-US" altLang="zh-CN" sz="1600" dirty="0" err="1"/>
              <a:t>sid</a:t>
            </a:r>
            <a:r>
              <a:rPr lang="en-US" altLang="zh-CN" sz="1600" dirty="0"/>
              <a:t>) /ipaddr6(adj </a:t>
            </a:r>
            <a:r>
              <a:rPr lang="en-US" altLang="zh-CN" sz="1600" dirty="0" err="1"/>
              <a:t>sid</a:t>
            </a:r>
            <a:r>
              <a:rPr lang="en-US" altLang="zh-CN" sz="1600" dirty="0"/>
              <a:t>) </a:t>
            </a:r>
            <a:r>
              <a:rPr lang="zh-CN" altLang="en-US" sz="1600" dirty="0"/>
              <a:t>前缀路由标签 </a:t>
            </a:r>
            <a:r>
              <a:rPr lang="en-US" altLang="zh-CN" sz="1600" dirty="0"/>
              <a:t>/ </a:t>
            </a:r>
            <a:r>
              <a:rPr lang="zh-CN" altLang="en-US" sz="1600" dirty="0"/>
              <a:t>段路由标签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42F75D1-95E7-439C-88D8-F2333B175AFC}"/>
              </a:ext>
            </a:extLst>
          </p:cNvPr>
          <p:cNvSpPr txBox="1"/>
          <p:nvPr/>
        </p:nvSpPr>
        <p:spPr>
          <a:xfrm>
            <a:off x="5410104" y="4694654"/>
            <a:ext cx="32663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L2:  port </a:t>
            </a:r>
            <a:r>
              <a:rPr lang="zh-CN" altLang="en-US" sz="1600" dirty="0"/>
              <a:t>段路径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L3:</a:t>
            </a:r>
            <a:r>
              <a:rPr lang="zh-CN" altLang="en-US" sz="1600" dirty="0"/>
              <a:t>  </a:t>
            </a:r>
            <a:r>
              <a:rPr lang="en-US" altLang="zh-CN" sz="1600" dirty="0"/>
              <a:t>mac (+port)  </a:t>
            </a:r>
            <a:r>
              <a:rPr lang="zh-CN" altLang="en-US" sz="1600" dirty="0"/>
              <a:t>段路径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MPLS: label (+mac + port) </a:t>
            </a:r>
            <a:r>
              <a:rPr lang="zh-CN" altLang="en-US" sz="1600" dirty="0"/>
              <a:t>段路径</a:t>
            </a:r>
            <a:endParaRPr lang="en-US" altLang="zh-CN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1600" dirty="0"/>
              <a:t>SRV6: prefix </a:t>
            </a:r>
            <a:r>
              <a:rPr lang="en-US" altLang="zh-CN" sz="1600" dirty="0" err="1"/>
              <a:t>sid</a:t>
            </a:r>
            <a:r>
              <a:rPr lang="en-US" altLang="zh-CN" sz="1600" dirty="0"/>
              <a:t> / adj </a:t>
            </a:r>
            <a:r>
              <a:rPr lang="en-US" altLang="zh-CN" sz="1600" dirty="0" err="1"/>
              <a:t>sid</a:t>
            </a:r>
            <a:r>
              <a:rPr lang="zh-CN" altLang="en-US" sz="1600" dirty="0"/>
              <a:t> 前缀路径 </a:t>
            </a:r>
            <a:r>
              <a:rPr lang="en-US" altLang="zh-CN" sz="1600" dirty="0"/>
              <a:t>/</a:t>
            </a:r>
            <a:r>
              <a:rPr lang="zh-CN" altLang="en-US" sz="1600" dirty="0"/>
              <a:t>段路径</a:t>
            </a:r>
            <a:endParaRPr lang="en-US" altLang="zh-CN" sz="1600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C3D48BA-435D-4CB1-A0AA-13D4EC74108B}"/>
              </a:ext>
            </a:extLst>
          </p:cNvPr>
          <p:cNvCxnSpPr>
            <a:cxnSpLocks/>
          </p:cNvCxnSpPr>
          <p:nvPr/>
        </p:nvCxnSpPr>
        <p:spPr>
          <a:xfrm>
            <a:off x="3128898" y="3933056"/>
            <a:ext cx="0" cy="601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B4D57F-5269-4E3C-85D6-132687D01655}"/>
              </a:ext>
            </a:extLst>
          </p:cNvPr>
          <p:cNvCxnSpPr>
            <a:cxnSpLocks/>
          </p:cNvCxnSpPr>
          <p:nvPr/>
        </p:nvCxnSpPr>
        <p:spPr>
          <a:xfrm>
            <a:off x="6171767" y="3933056"/>
            <a:ext cx="0" cy="601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BB56BCD-546D-46B8-977C-690D7F8E7DDF}"/>
              </a:ext>
            </a:extLst>
          </p:cNvPr>
          <p:cNvSpPr/>
          <p:nvPr/>
        </p:nvSpPr>
        <p:spPr>
          <a:xfrm>
            <a:off x="2295614" y="1929496"/>
            <a:ext cx="4821201" cy="32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网络连接</a:t>
            </a:r>
            <a:r>
              <a:rPr lang="en-US" altLang="zh-CN" dirty="0"/>
              <a:t>/</a:t>
            </a:r>
            <a:r>
              <a:rPr lang="zh-CN" altLang="en-US" dirty="0"/>
              <a:t>数据串通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E56CE79F-2F34-446A-AFDA-0EEC5C055CC5}"/>
              </a:ext>
            </a:extLst>
          </p:cNvPr>
          <p:cNvCxnSpPr>
            <a:cxnSpLocks/>
          </p:cNvCxnSpPr>
          <p:nvPr/>
        </p:nvCxnSpPr>
        <p:spPr>
          <a:xfrm>
            <a:off x="3128898" y="1714338"/>
            <a:ext cx="0" cy="6820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B9E3F47-21E0-4EB2-8EFA-2F82351A0B4E}"/>
              </a:ext>
            </a:extLst>
          </p:cNvPr>
          <p:cNvCxnSpPr>
            <a:cxnSpLocks/>
          </p:cNvCxnSpPr>
          <p:nvPr/>
        </p:nvCxnSpPr>
        <p:spPr>
          <a:xfrm>
            <a:off x="6160742" y="1714338"/>
            <a:ext cx="0" cy="6820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97636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3581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分组网络的形态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tag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网络诉求的源头（引流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拓扑构建）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控制面的简单理解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学习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OSPF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BGP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RSVP-TE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控制面的理解 之 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LDP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SRV6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网络理念 前缀路由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段路由 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传统分组转发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vs SRV6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转发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新一代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IPRAN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网路技术架构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分组网络体系的形态和灵魂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996351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5383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分组网络体系前缀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段路由类型总结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AF2398DC-17BF-4A76-97F7-086168904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50445"/>
              </p:ext>
            </p:extLst>
          </p:nvPr>
        </p:nvGraphicFramePr>
        <p:xfrm>
          <a:off x="539552" y="1916832"/>
          <a:ext cx="849694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56937597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696189417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4996376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08637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引流路由标签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路由路径构建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前缀路由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(port)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dstIP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(mac)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路径，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是段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mpls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(FEC)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(label)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8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sr</a:t>
                      </a:r>
                      <a:r>
                        <a:rPr lang="en-US" altLang="zh-CN" dirty="0"/>
                        <a:t>-be)</a:t>
                      </a:r>
                    </a:p>
                    <a:p>
                      <a:r>
                        <a:rPr lang="zh-CN" altLang="en-US" dirty="0"/>
                        <a:t>段路由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sr-te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前缀路径</a:t>
                      </a:r>
                      <a:r>
                        <a:rPr lang="en-US" altLang="zh-CN" dirty="0"/>
                        <a:t>(prefix </a:t>
                      </a:r>
                      <a:r>
                        <a:rPr lang="en-US" altLang="zh-CN" dirty="0" err="1"/>
                        <a:t>sid</a:t>
                      </a:r>
                      <a:r>
                        <a:rPr lang="en-US" altLang="zh-CN" dirty="0"/>
                        <a:t>)/</a:t>
                      </a:r>
                      <a:r>
                        <a:rPr lang="zh-CN" altLang="en-US" dirty="0"/>
                        <a:t>段路径（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(adj </a:t>
                      </a:r>
                      <a:r>
                        <a:rPr lang="en-US" altLang="zh-CN" dirty="0" err="1"/>
                        <a:t>sid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6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5569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3536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OSPF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前缀路由理念解读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E7FA59-68CF-4979-BEE4-47E495DEA708}"/>
              </a:ext>
            </a:extLst>
          </p:cNvPr>
          <p:cNvSpPr/>
          <p:nvPr/>
        </p:nvSpPr>
        <p:spPr>
          <a:xfrm>
            <a:off x="3779912" y="3214068"/>
            <a:ext cx="1080120" cy="19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Router id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2526A8-9825-4A5D-9E2C-C853E3DCD075}"/>
              </a:ext>
            </a:extLst>
          </p:cNvPr>
          <p:cNvSpPr/>
          <p:nvPr/>
        </p:nvSpPr>
        <p:spPr>
          <a:xfrm>
            <a:off x="5580112" y="3214068"/>
            <a:ext cx="1080120" cy="19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L3 interface 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BC597-F7D6-49B5-8398-6F566EB066EE}"/>
              </a:ext>
            </a:extLst>
          </p:cNvPr>
          <p:cNvSpPr/>
          <p:nvPr/>
        </p:nvSpPr>
        <p:spPr>
          <a:xfrm>
            <a:off x="4369660" y="3762737"/>
            <a:ext cx="1872208" cy="254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Router </a:t>
            </a:r>
            <a:r>
              <a:rPr lang="en-US" altLang="zh-CN" sz="1400" dirty="0" err="1"/>
              <a:t>lsa</a:t>
            </a:r>
            <a:r>
              <a:rPr lang="en-US" altLang="zh-CN" sz="1400" dirty="0"/>
              <a:t>/network </a:t>
            </a:r>
            <a:r>
              <a:rPr lang="en-US" altLang="zh-CN" sz="1400" dirty="0" err="1"/>
              <a:t>lsa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FAD2C0-8CEC-4D1E-9973-0CE3781BE9CB}"/>
              </a:ext>
            </a:extLst>
          </p:cNvPr>
          <p:cNvSpPr/>
          <p:nvPr/>
        </p:nvSpPr>
        <p:spPr>
          <a:xfrm>
            <a:off x="4909097" y="4767807"/>
            <a:ext cx="648072" cy="212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SPF</a:t>
            </a:r>
            <a:endParaRPr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46E0EA-98E3-4790-B30A-21119C07AAE8}"/>
              </a:ext>
            </a:extLst>
          </p:cNvPr>
          <p:cNvSpPr/>
          <p:nvPr/>
        </p:nvSpPr>
        <p:spPr>
          <a:xfrm>
            <a:off x="4909097" y="5214263"/>
            <a:ext cx="648072" cy="21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5FF98D-7035-4A98-9E25-75ADD6D133E3}"/>
              </a:ext>
            </a:extLst>
          </p:cNvPr>
          <p:cNvSpPr txBox="1"/>
          <p:nvPr/>
        </p:nvSpPr>
        <p:spPr>
          <a:xfrm>
            <a:off x="2570811" y="3140968"/>
            <a:ext cx="756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部署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9D072-6BA4-4FBC-A699-E5C6D6F7B8B8}"/>
              </a:ext>
            </a:extLst>
          </p:cNvPr>
          <p:cNvSpPr txBox="1"/>
          <p:nvPr/>
        </p:nvSpPr>
        <p:spPr>
          <a:xfrm>
            <a:off x="2529552" y="3731218"/>
            <a:ext cx="142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OSPF</a:t>
            </a:r>
            <a:r>
              <a:rPr lang="zh-CN" altLang="en-US" sz="1400" dirty="0"/>
              <a:t>本地映射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6799DF-F97F-459A-878A-772EACAE32CF}"/>
              </a:ext>
            </a:extLst>
          </p:cNvPr>
          <p:cNvSpPr txBox="1"/>
          <p:nvPr/>
        </p:nvSpPr>
        <p:spPr>
          <a:xfrm>
            <a:off x="2529552" y="4684705"/>
            <a:ext cx="112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OSPF</a:t>
            </a:r>
            <a:r>
              <a:rPr lang="zh-CN" altLang="en-US" sz="1400" dirty="0"/>
              <a:t>算法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251CB3-8479-4696-8E8C-961F38D0F955}"/>
              </a:ext>
            </a:extLst>
          </p:cNvPr>
          <p:cNvSpPr txBox="1"/>
          <p:nvPr/>
        </p:nvSpPr>
        <p:spPr>
          <a:xfrm>
            <a:off x="2516805" y="5157649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转发面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8DF8A2-A3B1-4C65-B5BB-3B5A3ECA6DB0}"/>
              </a:ext>
            </a:extLst>
          </p:cNvPr>
          <p:cNvSpPr txBox="1"/>
          <p:nvPr/>
        </p:nvSpPr>
        <p:spPr>
          <a:xfrm>
            <a:off x="2529552" y="4221459"/>
            <a:ext cx="147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OSPF</a:t>
            </a:r>
            <a:r>
              <a:rPr lang="zh-CN" altLang="en-US" sz="1400" dirty="0"/>
              <a:t> </a:t>
            </a:r>
            <a:r>
              <a:rPr lang="en-US" altLang="zh-CN" sz="1400" dirty="0"/>
              <a:t>LSA</a:t>
            </a:r>
            <a:r>
              <a:rPr lang="zh-CN" altLang="en-US" sz="1400" dirty="0"/>
              <a:t>洪范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8AF9727-8964-4B79-ACF8-94DD9C86F99F}"/>
              </a:ext>
            </a:extLst>
          </p:cNvPr>
          <p:cNvSpPr/>
          <p:nvPr/>
        </p:nvSpPr>
        <p:spPr>
          <a:xfrm>
            <a:off x="4667533" y="4236875"/>
            <a:ext cx="1171302" cy="31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LSA</a:t>
            </a:r>
            <a:r>
              <a:rPr lang="zh-CN" altLang="en-US" sz="1400" dirty="0"/>
              <a:t>洪泛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17BA9C-4775-4CEF-840C-964D2CEE6108}"/>
              </a:ext>
            </a:extLst>
          </p:cNvPr>
          <p:cNvSpPr/>
          <p:nvPr/>
        </p:nvSpPr>
        <p:spPr>
          <a:xfrm>
            <a:off x="4124470" y="1859853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0FC52D-4EDF-4E84-A744-CE2CFC46597D}"/>
              </a:ext>
            </a:extLst>
          </p:cNvPr>
          <p:cNvSpPr/>
          <p:nvPr/>
        </p:nvSpPr>
        <p:spPr>
          <a:xfrm>
            <a:off x="5976711" y="2303158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2551D0C-DA10-45F6-8A66-EEF97BB0B3EC}"/>
              </a:ext>
            </a:extLst>
          </p:cNvPr>
          <p:cNvSpPr/>
          <p:nvPr/>
        </p:nvSpPr>
        <p:spPr>
          <a:xfrm>
            <a:off x="2729086" y="2303158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09018D4-EFC8-4F53-86A5-DE2F6DBBD06D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4396883" y="2137105"/>
            <a:ext cx="205461" cy="163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6C4C18-BD42-4550-A08E-B196EEF3F43F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3202625" y="2439470"/>
            <a:ext cx="1127306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728BC62-384A-4539-A76F-BBC88B068BF4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3133277" y="2096502"/>
            <a:ext cx="1070981" cy="24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83ACD6-3C87-4245-9623-1F7971D76643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589508" y="2096502"/>
            <a:ext cx="1456551" cy="24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178B01-1FDD-4456-A76A-B22A2956F49C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4178654" y="2578096"/>
            <a:ext cx="423690" cy="168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D4F0A2F-BD92-43A1-A23F-94D8D55B14F2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>
          <a:xfrm>
            <a:off x="3133277" y="2539811"/>
            <a:ext cx="660127" cy="20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1977D3-C9C7-444E-B21D-FC502C7C4C68}"/>
              </a:ext>
            </a:extLst>
          </p:cNvPr>
          <p:cNvSpPr/>
          <p:nvPr/>
        </p:nvSpPr>
        <p:spPr>
          <a:xfrm>
            <a:off x="4329931" y="230084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326500E-D5D0-4E4A-8A73-715706082DAE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>
            <a:off x="4874757" y="2439470"/>
            <a:ext cx="1101954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46A453A-3CBE-43E8-A589-BD7682DEFAD5}"/>
              </a:ext>
            </a:extLst>
          </p:cNvPr>
          <p:cNvSpPr/>
          <p:nvPr/>
        </p:nvSpPr>
        <p:spPr>
          <a:xfrm>
            <a:off x="3713616" y="270559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619A78-B3C2-411C-894F-9AA7250A2C9C}"/>
              </a:ext>
            </a:extLst>
          </p:cNvPr>
          <p:cNvSpPr/>
          <p:nvPr/>
        </p:nvSpPr>
        <p:spPr>
          <a:xfrm>
            <a:off x="5559752" y="2719696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4ACF84-8AFC-4117-A8A4-3CFAEF06212A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4794969" y="2537493"/>
            <a:ext cx="834131" cy="222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5FABCF-88A1-412C-8001-FEE385BB182B}"/>
              </a:ext>
            </a:extLst>
          </p:cNvPr>
          <p:cNvCxnSpPr>
            <a:cxnSpLocks/>
            <a:stCxn id="30" idx="7"/>
            <a:endCxn id="19" idx="4"/>
          </p:cNvCxnSpPr>
          <p:nvPr/>
        </p:nvCxnSpPr>
        <p:spPr>
          <a:xfrm flipV="1">
            <a:off x="5963943" y="2580414"/>
            <a:ext cx="249538" cy="17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8FE71F4-1F3A-4CE3-A87A-36740DB23F64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 flipV="1">
            <a:off x="4258442" y="2844220"/>
            <a:ext cx="1301310" cy="1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2D82996-D37F-4E83-ACAA-54EA601D6F8A}"/>
              </a:ext>
            </a:extLst>
          </p:cNvPr>
          <p:cNvSpPr/>
          <p:nvPr/>
        </p:nvSpPr>
        <p:spPr>
          <a:xfrm>
            <a:off x="7066235" y="2300840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DFAF52-933A-4502-A24E-8831D1B11267}"/>
              </a:ext>
            </a:extLst>
          </p:cNvPr>
          <p:cNvCxnSpPr>
            <a:cxnSpLocks/>
            <a:stCxn id="19" idx="6"/>
            <a:endCxn id="3" idx="1"/>
          </p:cNvCxnSpPr>
          <p:nvPr/>
        </p:nvCxnSpPr>
        <p:spPr>
          <a:xfrm flipV="1">
            <a:off x="6450250" y="2439468"/>
            <a:ext cx="615985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3DE1E62-4AA3-4F38-8B4D-98C15030757A}"/>
              </a:ext>
            </a:extLst>
          </p:cNvPr>
          <p:cNvSpPr/>
          <p:nvPr/>
        </p:nvSpPr>
        <p:spPr>
          <a:xfrm>
            <a:off x="1259632" y="2300840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28CA06-DD23-4A52-8636-810ED39A3E83}"/>
              </a:ext>
            </a:extLst>
          </p:cNvPr>
          <p:cNvCxnSpPr>
            <a:cxnSpLocks/>
            <a:stCxn id="36" idx="3"/>
            <a:endCxn id="20" idx="2"/>
          </p:cNvCxnSpPr>
          <p:nvPr/>
        </p:nvCxnSpPr>
        <p:spPr>
          <a:xfrm>
            <a:off x="1979712" y="2439468"/>
            <a:ext cx="749374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4309880-9847-4A1C-8B78-8D1FD7FEFD8E}"/>
              </a:ext>
            </a:extLst>
          </p:cNvPr>
          <p:cNvSpPr txBox="1"/>
          <p:nvPr/>
        </p:nvSpPr>
        <p:spPr>
          <a:xfrm>
            <a:off x="586303" y="5849499"/>
            <a:ext cx="53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转发路径确立 完全交给了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Router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LSA/network LSA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的内涵是前缀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061E2FB2-7DE4-4E8A-A38B-523F1EB49B76}"/>
              </a:ext>
            </a:extLst>
          </p:cNvPr>
          <p:cNvGraphicFramePr>
            <a:graphicFrameLocks noGrp="1"/>
          </p:cNvGraphicFramePr>
          <p:nvPr/>
        </p:nvGraphicFramePr>
        <p:xfrm>
          <a:off x="616326" y="1008501"/>
          <a:ext cx="8136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65">
                  <a:extLst>
                    <a:ext uri="{9D8B030D-6E8A-4147-A177-3AD203B41FA5}">
                      <a16:colId xmlns:a16="http://schemas.microsoft.com/office/drawing/2014/main" val="2569375971"/>
                    </a:ext>
                  </a:extLst>
                </a:gridCol>
                <a:gridCol w="2272469">
                  <a:extLst>
                    <a:ext uri="{9D8B030D-6E8A-4147-A177-3AD203B41FA5}">
                      <a16:colId xmlns:a16="http://schemas.microsoft.com/office/drawing/2014/main" val="2696189417"/>
                    </a:ext>
                  </a:extLst>
                </a:gridCol>
                <a:gridCol w="2492385">
                  <a:extLst>
                    <a:ext uri="{9D8B030D-6E8A-4147-A177-3AD203B41FA5}">
                      <a16:colId xmlns:a16="http://schemas.microsoft.com/office/drawing/2014/main" val="499637600"/>
                    </a:ext>
                  </a:extLst>
                </a:gridCol>
                <a:gridCol w="2492385">
                  <a:extLst>
                    <a:ext uri="{9D8B030D-6E8A-4147-A177-3AD203B41FA5}">
                      <a16:colId xmlns:a16="http://schemas.microsoft.com/office/drawing/2014/main" val="408637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引流路由标签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路由路径构建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dstIP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(mac)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相对</a:t>
                      </a:r>
                      <a:r>
                        <a:rPr lang="en-US" altLang="zh-CN" dirty="0"/>
                        <a:t>IP</a:t>
                      </a:r>
                      <a:r>
                        <a:rPr lang="zh-CN" altLang="en-US" dirty="0"/>
                        <a:t>路径，</a:t>
                      </a:r>
                      <a:r>
                        <a:rPr lang="en-US" altLang="zh-CN" dirty="0"/>
                        <a:t>MAC</a:t>
                      </a:r>
                      <a:r>
                        <a:rPr lang="zh-CN" altLang="en-US" dirty="0"/>
                        <a:t>是段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94150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5D77DF11-EC04-4FB5-90B2-B49400AAF18A}"/>
              </a:ext>
            </a:extLst>
          </p:cNvPr>
          <p:cNvSpPr/>
          <p:nvPr/>
        </p:nvSpPr>
        <p:spPr>
          <a:xfrm>
            <a:off x="2123728" y="3023448"/>
            <a:ext cx="4680520" cy="11435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DD54E0A-C757-46A1-BD05-600EBDEDE116}"/>
              </a:ext>
            </a:extLst>
          </p:cNvPr>
          <p:cNvSpPr txBox="1"/>
          <p:nvPr/>
        </p:nvSpPr>
        <p:spPr>
          <a:xfrm>
            <a:off x="7526334" y="32906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前缀地址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165D01E-8081-4540-AF8A-9118FC473174}"/>
              </a:ext>
            </a:extLst>
          </p:cNvPr>
          <p:cNvSpPr txBox="1"/>
          <p:nvPr/>
        </p:nvSpPr>
        <p:spPr>
          <a:xfrm>
            <a:off x="7668344" y="4221459"/>
            <a:ext cx="99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OSPF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C40F6D2-0EB7-435E-87EB-DC35B5092627}"/>
              </a:ext>
            </a:extLst>
          </p:cNvPr>
          <p:cNvSpPr txBox="1"/>
          <p:nvPr/>
        </p:nvSpPr>
        <p:spPr>
          <a:xfrm>
            <a:off x="6300193" y="5126871"/>
            <a:ext cx="284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Fib:</a:t>
            </a:r>
            <a:r>
              <a:rPr lang="zh-CN" altLang="en-US" sz="1600" dirty="0"/>
              <a:t>前缀 </a:t>
            </a:r>
            <a:r>
              <a:rPr lang="en-US" altLang="zh-CN" sz="1600" dirty="0">
                <a:sym typeface="Wingdings" panose="05000000000000000000" pitchFamily="2" charset="2"/>
              </a:rPr>
              <a:t> mac( + port)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5BEAC56-52FF-42FE-B617-B733FD523705}"/>
              </a:ext>
            </a:extLst>
          </p:cNvPr>
          <p:cNvCxnSpPr>
            <a:cxnSpLocks/>
          </p:cNvCxnSpPr>
          <p:nvPr/>
        </p:nvCxnSpPr>
        <p:spPr>
          <a:xfrm>
            <a:off x="8028384" y="3635271"/>
            <a:ext cx="0" cy="601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DDDFC7F-5162-4A4C-8219-67EBB56ACE1B}"/>
              </a:ext>
            </a:extLst>
          </p:cNvPr>
          <p:cNvCxnSpPr>
            <a:cxnSpLocks/>
          </p:cNvCxnSpPr>
          <p:nvPr/>
        </p:nvCxnSpPr>
        <p:spPr>
          <a:xfrm>
            <a:off x="8028384" y="4560013"/>
            <a:ext cx="0" cy="601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12805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461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LDP/RSVP-TE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前缀路由理念解读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46E0EA-98E3-4790-B30A-21119C07AAE8}"/>
              </a:ext>
            </a:extLst>
          </p:cNvPr>
          <p:cNvSpPr/>
          <p:nvPr/>
        </p:nvSpPr>
        <p:spPr>
          <a:xfrm>
            <a:off x="4329931" y="3615842"/>
            <a:ext cx="648072" cy="21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251CB3-8479-4696-8E8C-961F38D0F955}"/>
              </a:ext>
            </a:extLst>
          </p:cNvPr>
          <p:cNvSpPr txBox="1"/>
          <p:nvPr/>
        </p:nvSpPr>
        <p:spPr>
          <a:xfrm>
            <a:off x="2729086" y="3585691"/>
            <a:ext cx="107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L3</a:t>
            </a:r>
            <a:r>
              <a:rPr lang="zh-CN" altLang="en-US" sz="1400" dirty="0"/>
              <a:t>转发面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D17BA9C-4775-4CEF-840C-964D2CEE6108}"/>
              </a:ext>
            </a:extLst>
          </p:cNvPr>
          <p:cNvSpPr/>
          <p:nvPr/>
        </p:nvSpPr>
        <p:spPr>
          <a:xfrm>
            <a:off x="3852057" y="1955221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0FC52D-4EDF-4E84-A744-CE2CFC46597D}"/>
              </a:ext>
            </a:extLst>
          </p:cNvPr>
          <p:cNvSpPr/>
          <p:nvPr/>
        </p:nvSpPr>
        <p:spPr>
          <a:xfrm>
            <a:off x="5976711" y="2462892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2551D0C-DA10-45F6-8A66-EEF97BB0B3EC}"/>
              </a:ext>
            </a:extLst>
          </p:cNvPr>
          <p:cNvSpPr/>
          <p:nvPr/>
        </p:nvSpPr>
        <p:spPr>
          <a:xfrm>
            <a:off x="2729086" y="2462892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09018D4-EFC8-4F53-86A5-DE2F6DBBD06D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4124470" y="2232473"/>
            <a:ext cx="477874" cy="22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C6C4C18-BD42-4550-A08E-B196EEF3F43F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 flipV="1">
            <a:off x="3202625" y="2599204"/>
            <a:ext cx="1127306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728BC62-384A-4539-A76F-BBC88B068BF4}"/>
              </a:ext>
            </a:extLst>
          </p:cNvPr>
          <p:cNvCxnSpPr>
            <a:cxnSpLocks/>
            <a:stCxn id="20" idx="7"/>
            <a:endCxn id="18" idx="3"/>
          </p:cNvCxnSpPr>
          <p:nvPr/>
        </p:nvCxnSpPr>
        <p:spPr>
          <a:xfrm flipV="1">
            <a:off x="3133277" y="2191870"/>
            <a:ext cx="798568" cy="3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383ACD6-3C87-4245-9623-1F7971D76643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4317095" y="2191870"/>
            <a:ext cx="1728964" cy="31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178B01-1FDD-4456-A76A-B22A2956F49C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4183938" y="2737830"/>
            <a:ext cx="418406" cy="265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D4F0A2F-BD92-43A1-A23F-94D8D55B14F2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>
          <a:xfrm>
            <a:off x="3133277" y="2699545"/>
            <a:ext cx="665411" cy="30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71977D3-C9C7-444E-B21D-FC502C7C4C68}"/>
              </a:ext>
            </a:extLst>
          </p:cNvPr>
          <p:cNvSpPr/>
          <p:nvPr/>
        </p:nvSpPr>
        <p:spPr>
          <a:xfrm>
            <a:off x="4329931" y="2460578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326500E-D5D0-4E4A-8A73-715706082DAE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>
            <a:off x="4874757" y="2599204"/>
            <a:ext cx="1101954" cy="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46A453A-3CBE-43E8-A589-BD7682DEFAD5}"/>
              </a:ext>
            </a:extLst>
          </p:cNvPr>
          <p:cNvSpPr/>
          <p:nvPr/>
        </p:nvSpPr>
        <p:spPr>
          <a:xfrm>
            <a:off x="3718900" y="2962854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3619A78-B3C2-411C-894F-9AA7250A2C9C}"/>
              </a:ext>
            </a:extLst>
          </p:cNvPr>
          <p:cNvSpPr/>
          <p:nvPr/>
        </p:nvSpPr>
        <p:spPr>
          <a:xfrm>
            <a:off x="5360750" y="2967238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A4ACF84-8AFC-4117-A8A4-3CFAEF06212A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4794969" y="2697227"/>
            <a:ext cx="635129" cy="310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5FABCF-88A1-412C-8001-FEE385BB182B}"/>
              </a:ext>
            </a:extLst>
          </p:cNvPr>
          <p:cNvCxnSpPr>
            <a:cxnSpLocks/>
            <a:stCxn id="30" idx="7"/>
            <a:endCxn id="19" idx="4"/>
          </p:cNvCxnSpPr>
          <p:nvPr/>
        </p:nvCxnSpPr>
        <p:spPr>
          <a:xfrm flipV="1">
            <a:off x="5764941" y="2740148"/>
            <a:ext cx="448540" cy="26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8FE71F4-1F3A-4CE3-A87A-36740DB23F64}"/>
              </a:ext>
            </a:extLst>
          </p:cNvPr>
          <p:cNvCxnSpPr>
            <a:cxnSpLocks/>
            <a:stCxn id="30" idx="2"/>
            <a:endCxn id="29" idx="6"/>
          </p:cNvCxnSpPr>
          <p:nvPr/>
        </p:nvCxnSpPr>
        <p:spPr>
          <a:xfrm flipH="1" flipV="1">
            <a:off x="4263726" y="3101480"/>
            <a:ext cx="1097024" cy="4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2D82996-D37F-4E83-ACAA-54EA601D6F8A}"/>
              </a:ext>
            </a:extLst>
          </p:cNvPr>
          <p:cNvSpPr/>
          <p:nvPr/>
        </p:nvSpPr>
        <p:spPr>
          <a:xfrm>
            <a:off x="7066235" y="2460574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DFAF52-933A-4502-A24E-8831D1B11267}"/>
              </a:ext>
            </a:extLst>
          </p:cNvPr>
          <p:cNvCxnSpPr>
            <a:cxnSpLocks/>
            <a:stCxn id="19" idx="6"/>
            <a:endCxn id="3" idx="1"/>
          </p:cNvCxnSpPr>
          <p:nvPr/>
        </p:nvCxnSpPr>
        <p:spPr>
          <a:xfrm flipV="1">
            <a:off x="6450250" y="2599202"/>
            <a:ext cx="615985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C3DE1E62-4AA3-4F38-8B4D-98C15030757A}"/>
              </a:ext>
            </a:extLst>
          </p:cNvPr>
          <p:cNvSpPr/>
          <p:nvPr/>
        </p:nvSpPr>
        <p:spPr>
          <a:xfrm>
            <a:off x="1259632" y="2460574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D28CA06-DD23-4A52-8636-810ED39A3E83}"/>
              </a:ext>
            </a:extLst>
          </p:cNvPr>
          <p:cNvCxnSpPr>
            <a:cxnSpLocks/>
            <a:stCxn id="36" idx="3"/>
            <a:endCxn id="20" idx="2"/>
          </p:cNvCxnSpPr>
          <p:nvPr/>
        </p:nvCxnSpPr>
        <p:spPr>
          <a:xfrm>
            <a:off x="1979712" y="2599202"/>
            <a:ext cx="749374" cy="2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4309880-9847-4A1C-8B78-8D1FD7FEFD8E}"/>
              </a:ext>
            </a:extLst>
          </p:cNvPr>
          <p:cNvSpPr txBox="1"/>
          <p:nvPr/>
        </p:nvSpPr>
        <p:spPr>
          <a:xfrm>
            <a:off x="639213" y="5788336"/>
            <a:ext cx="725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LDP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转发路径取决于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FIB; RSVP-TE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转发路径取决于显示路径的指定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Label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路由的本质是 段路由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一段段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连接在一起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022567-835C-434A-8366-F33D2258B689}"/>
              </a:ext>
            </a:extLst>
          </p:cNvPr>
          <p:cNvSpPr txBox="1"/>
          <p:nvPr/>
        </p:nvSpPr>
        <p:spPr>
          <a:xfrm>
            <a:off x="3718003" y="4494915"/>
            <a:ext cx="1756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LDP/RSVP-TE</a:t>
            </a:r>
            <a:r>
              <a:rPr lang="zh-CN" altLang="en-US" sz="1400" dirty="0"/>
              <a:t>映射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F9421B-C976-40D5-8B51-D2D79D3ADF31}"/>
              </a:ext>
            </a:extLst>
          </p:cNvPr>
          <p:cNvSpPr/>
          <p:nvPr/>
        </p:nvSpPr>
        <p:spPr>
          <a:xfrm>
            <a:off x="4216450" y="5083796"/>
            <a:ext cx="874348" cy="2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Label XC</a:t>
            </a:r>
            <a:endParaRPr lang="zh-CN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25DB3E-B9D0-49A5-84E5-6BA4D8E151B0}"/>
              </a:ext>
            </a:extLst>
          </p:cNvPr>
          <p:cNvSpPr/>
          <p:nvPr/>
        </p:nvSpPr>
        <p:spPr>
          <a:xfrm>
            <a:off x="2123728" y="3444142"/>
            <a:ext cx="4680520" cy="7267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表格 4">
            <a:extLst>
              <a:ext uri="{FF2B5EF4-FFF2-40B4-BE49-F238E27FC236}">
                <a16:creationId xmlns:a16="http://schemas.microsoft.com/office/drawing/2014/main" id="{6B0EF4CA-5A6C-499A-92DA-CBBF7D55A611}"/>
              </a:ext>
            </a:extLst>
          </p:cNvPr>
          <p:cNvGraphicFramePr>
            <a:graphicFrameLocks noGrp="1"/>
          </p:cNvGraphicFramePr>
          <p:nvPr/>
        </p:nvGraphicFramePr>
        <p:xfrm>
          <a:off x="585172" y="998375"/>
          <a:ext cx="81369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65">
                  <a:extLst>
                    <a:ext uri="{9D8B030D-6E8A-4147-A177-3AD203B41FA5}">
                      <a16:colId xmlns:a16="http://schemas.microsoft.com/office/drawing/2014/main" val="2569375971"/>
                    </a:ext>
                  </a:extLst>
                </a:gridCol>
                <a:gridCol w="2272469">
                  <a:extLst>
                    <a:ext uri="{9D8B030D-6E8A-4147-A177-3AD203B41FA5}">
                      <a16:colId xmlns:a16="http://schemas.microsoft.com/office/drawing/2014/main" val="2696189417"/>
                    </a:ext>
                  </a:extLst>
                </a:gridCol>
                <a:gridCol w="2492385">
                  <a:extLst>
                    <a:ext uri="{9D8B030D-6E8A-4147-A177-3AD203B41FA5}">
                      <a16:colId xmlns:a16="http://schemas.microsoft.com/office/drawing/2014/main" val="499637600"/>
                    </a:ext>
                  </a:extLst>
                </a:gridCol>
                <a:gridCol w="2492385">
                  <a:extLst>
                    <a:ext uri="{9D8B030D-6E8A-4147-A177-3AD203B41FA5}">
                      <a16:colId xmlns:a16="http://schemas.microsoft.com/office/drawing/2014/main" val="408637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引流路由标签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路由路径构建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mpls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(FEC)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(label)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8408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35A9412-E701-4934-9C12-17A5E65D1135}"/>
              </a:ext>
            </a:extLst>
          </p:cNvPr>
          <p:cNvSpPr txBox="1"/>
          <p:nvPr/>
        </p:nvSpPr>
        <p:spPr>
          <a:xfrm>
            <a:off x="7409606" y="330383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FEC(</a:t>
            </a:r>
            <a:r>
              <a:rPr lang="zh-CN" altLang="en-US" dirty="0"/>
              <a:t>前缀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597CA78-DFF9-4142-87A7-63BE1DDCC450}"/>
              </a:ext>
            </a:extLst>
          </p:cNvPr>
          <p:cNvSpPr txBox="1"/>
          <p:nvPr/>
        </p:nvSpPr>
        <p:spPr>
          <a:xfrm>
            <a:off x="7308307" y="4221459"/>
            <a:ext cx="165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LDP/RSVP -TE</a:t>
            </a:r>
            <a:endParaRPr lang="zh-CN" altLang="en-US" sz="1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7F42C5-62EE-47F1-BD7A-E2773E8F9BBC}"/>
              </a:ext>
            </a:extLst>
          </p:cNvPr>
          <p:cNvCxnSpPr>
            <a:cxnSpLocks/>
          </p:cNvCxnSpPr>
          <p:nvPr/>
        </p:nvCxnSpPr>
        <p:spPr>
          <a:xfrm>
            <a:off x="8028384" y="3635271"/>
            <a:ext cx="0" cy="601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9396EEE-F124-440F-BE16-0C5A3BBA6A27}"/>
              </a:ext>
            </a:extLst>
          </p:cNvPr>
          <p:cNvCxnSpPr>
            <a:cxnSpLocks/>
          </p:cNvCxnSpPr>
          <p:nvPr/>
        </p:nvCxnSpPr>
        <p:spPr>
          <a:xfrm>
            <a:off x="8028384" y="4560013"/>
            <a:ext cx="0" cy="4575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F259FA1-DC80-4AB1-BDA5-3459D23AA162}"/>
              </a:ext>
            </a:extLst>
          </p:cNvPr>
          <p:cNvSpPr txBox="1"/>
          <p:nvPr/>
        </p:nvSpPr>
        <p:spPr>
          <a:xfrm>
            <a:off x="7259602" y="5071099"/>
            <a:ext cx="1656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ILM </a:t>
            </a:r>
            <a:r>
              <a:rPr lang="en-US" altLang="zh-CN" sz="1600" dirty="0">
                <a:sym typeface="Wingdings" panose="05000000000000000000" pitchFamily="2" charset="2"/>
              </a:rPr>
              <a:t> NHLFE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177661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4767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SRV6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前缀路由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段路有理念解读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4309880-9847-4A1C-8B78-8D1FD7FEFD8E}"/>
              </a:ext>
            </a:extLst>
          </p:cNvPr>
          <p:cNvSpPr txBox="1"/>
          <p:nvPr/>
        </p:nvSpPr>
        <p:spPr>
          <a:xfrm>
            <a:off x="378382" y="5949280"/>
            <a:ext cx="556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保留前缀路由的语义，即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prefix segment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增加了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adj-segment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C7C1F0BA-6AAB-4550-9B0E-8DEE84618333}"/>
              </a:ext>
            </a:extLst>
          </p:cNvPr>
          <p:cNvGraphicFramePr>
            <a:graphicFrameLocks noGrp="1"/>
          </p:cNvGraphicFramePr>
          <p:nvPr/>
        </p:nvGraphicFramePr>
        <p:xfrm>
          <a:off x="561413" y="1045768"/>
          <a:ext cx="81505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44">
                  <a:extLst>
                    <a:ext uri="{9D8B030D-6E8A-4147-A177-3AD203B41FA5}">
                      <a16:colId xmlns:a16="http://schemas.microsoft.com/office/drawing/2014/main" val="2569375971"/>
                    </a:ext>
                  </a:extLst>
                </a:gridCol>
                <a:gridCol w="2276290">
                  <a:extLst>
                    <a:ext uri="{9D8B030D-6E8A-4147-A177-3AD203B41FA5}">
                      <a16:colId xmlns:a16="http://schemas.microsoft.com/office/drawing/2014/main" val="2696189417"/>
                    </a:ext>
                  </a:extLst>
                </a:gridCol>
                <a:gridCol w="2496576">
                  <a:extLst>
                    <a:ext uri="{9D8B030D-6E8A-4147-A177-3AD203B41FA5}">
                      <a16:colId xmlns:a16="http://schemas.microsoft.com/office/drawing/2014/main" val="499637600"/>
                    </a:ext>
                  </a:extLst>
                </a:gridCol>
                <a:gridCol w="2496576">
                  <a:extLst>
                    <a:ext uri="{9D8B030D-6E8A-4147-A177-3AD203B41FA5}">
                      <a16:colId xmlns:a16="http://schemas.microsoft.com/office/drawing/2014/main" val="408637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引流路由标签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路由路径构建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4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前缀路由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sr</a:t>
                      </a:r>
                      <a:r>
                        <a:rPr lang="en-US" altLang="zh-CN" dirty="0"/>
                        <a:t>-be)</a:t>
                      </a:r>
                    </a:p>
                    <a:p>
                      <a:r>
                        <a:rPr lang="zh-CN" altLang="en-US" dirty="0"/>
                        <a:t>段路由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sr-te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前缀路径</a:t>
                      </a:r>
                      <a:r>
                        <a:rPr lang="en-US" altLang="zh-CN" dirty="0"/>
                        <a:t>(prefix </a:t>
                      </a:r>
                      <a:r>
                        <a:rPr lang="en-US" altLang="zh-CN" dirty="0" err="1"/>
                        <a:t>sid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zh-CN" altLang="en-US" dirty="0"/>
                        <a:t>段路径</a:t>
                      </a:r>
                      <a:r>
                        <a:rPr lang="en-US" altLang="zh-CN" dirty="0"/>
                        <a:t>(adj </a:t>
                      </a:r>
                      <a:r>
                        <a:rPr lang="en-US" altLang="zh-CN" dirty="0" err="1"/>
                        <a:t>sid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6598"/>
                  </a:ext>
                </a:extLst>
              </a:tr>
            </a:tbl>
          </a:graphicData>
        </a:graphic>
      </p:graphicFrame>
      <p:sp>
        <p:nvSpPr>
          <p:cNvPr id="31" name="椭圆 30">
            <a:extLst>
              <a:ext uri="{FF2B5EF4-FFF2-40B4-BE49-F238E27FC236}">
                <a16:creationId xmlns:a16="http://schemas.microsoft.com/office/drawing/2014/main" id="{57DA665A-651D-43C5-808D-B70DFA04D06A}"/>
              </a:ext>
            </a:extLst>
          </p:cNvPr>
          <p:cNvSpPr/>
          <p:nvPr/>
        </p:nvSpPr>
        <p:spPr>
          <a:xfrm>
            <a:off x="4091880" y="2103056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5F51A12-A10C-4B9B-9B06-8E4B1AD8486C}"/>
              </a:ext>
            </a:extLst>
          </p:cNvPr>
          <p:cNvSpPr/>
          <p:nvPr/>
        </p:nvSpPr>
        <p:spPr>
          <a:xfrm>
            <a:off x="6029012" y="2574160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DDB878E-5CAF-4006-9A7C-173D41021BEC}"/>
              </a:ext>
            </a:extLst>
          </p:cNvPr>
          <p:cNvSpPr/>
          <p:nvPr/>
        </p:nvSpPr>
        <p:spPr>
          <a:xfrm>
            <a:off x="2726610" y="2559198"/>
            <a:ext cx="473539" cy="27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1C92BD1-C728-4649-B18D-B3965CFF2204}"/>
              </a:ext>
            </a:extLst>
          </p:cNvPr>
          <p:cNvCxnSpPr>
            <a:cxnSpLocks/>
            <a:stCxn id="31" idx="4"/>
            <a:endCxn id="58" idx="0"/>
          </p:cNvCxnSpPr>
          <p:nvPr/>
        </p:nvCxnSpPr>
        <p:spPr>
          <a:xfrm>
            <a:off x="4364293" y="2380308"/>
            <a:ext cx="214380" cy="17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F3EE84-0B34-43BE-8C19-9A97130AB8C4}"/>
              </a:ext>
            </a:extLst>
          </p:cNvPr>
          <p:cNvCxnSpPr>
            <a:cxnSpLocks/>
            <a:stCxn id="33" idx="6"/>
            <a:endCxn id="58" idx="2"/>
          </p:cNvCxnSpPr>
          <p:nvPr/>
        </p:nvCxnSpPr>
        <p:spPr>
          <a:xfrm flipV="1">
            <a:off x="3200149" y="2697824"/>
            <a:ext cx="110611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BC2C785-7A4B-4970-A076-A6D5A5515149}"/>
              </a:ext>
            </a:extLst>
          </p:cNvPr>
          <p:cNvCxnSpPr>
            <a:cxnSpLocks/>
            <a:stCxn id="33" idx="7"/>
            <a:endCxn id="31" idx="3"/>
          </p:cNvCxnSpPr>
          <p:nvPr/>
        </p:nvCxnSpPr>
        <p:spPr>
          <a:xfrm flipV="1">
            <a:off x="3130801" y="2339705"/>
            <a:ext cx="1040867" cy="26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672BA17-FA44-4C04-B845-918A65C60629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4556918" y="2339705"/>
            <a:ext cx="1541442" cy="27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0EFDB5E7-F9AE-46D7-B747-A6D34C4B5462}"/>
              </a:ext>
            </a:extLst>
          </p:cNvPr>
          <p:cNvSpPr/>
          <p:nvPr/>
        </p:nvSpPr>
        <p:spPr>
          <a:xfrm>
            <a:off x="4306260" y="2559198"/>
            <a:ext cx="544826" cy="2772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75BFFC8-DB48-462E-9298-A6007C4B1E3F}"/>
              </a:ext>
            </a:extLst>
          </p:cNvPr>
          <p:cNvCxnSpPr>
            <a:cxnSpLocks/>
            <a:stCxn id="58" idx="6"/>
            <a:endCxn id="32" idx="2"/>
          </p:cNvCxnSpPr>
          <p:nvPr/>
        </p:nvCxnSpPr>
        <p:spPr>
          <a:xfrm>
            <a:off x="4851086" y="2697824"/>
            <a:ext cx="1177926" cy="14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DFF5E797-5769-49F1-AB2C-4A7F7FBA43BE}"/>
              </a:ext>
            </a:extLst>
          </p:cNvPr>
          <p:cNvSpPr/>
          <p:nvPr/>
        </p:nvSpPr>
        <p:spPr>
          <a:xfrm>
            <a:off x="7661510" y="2574160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CA4271C-FB6D-405B-AEC9-6D386AF12274}"/>
              </a:ext>
            </a:extLst>
          </p:cNvPr>
          <p:cNvCxnSpPr>
            <a:cxnSpLocks/>
            <a:stCxn id="32" idx="6"/>
            <a:endCxn id="60" idx="1"/>
          </p:cNvCxnSpPr>
          <p:nvPr/>
        </p:nvCxnSpPr>
        <p:spPr>
          <a:xfrm>
            <a:off x="6502551" y="2712788"/>
            <a:ext cx="1158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CAE1358-218C-408D-B9EA-4B9983334C2B}"/>
              </a:ext>
            </a:extLst>
          </p:cNvPr>
          <p:cNvSpPr/>
          <p:nvPr/>
        </p:nvSpPr>
        <p:spPr>
          <a:xfrm>
            <a:off x="609243" y="2548430"/>
            <a:ext cx="720080" cy="27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5C2B69D-4340-4949-A444-5BB72B63D93A}"/>
              </a:ext>
            </a:extLst>
          </p:cNvPr>
          <p:cNvCxnSpPr>
            <a:cxnSpLocks/>
            <a:stCxn id="62" idx="3"/>
            <a:endCxn id="33" idx="2"/>
          </p:cNvCxnSpPr>
          <p:nvPr/>
        </p:nvCxnSpPr>
        <p:spPr>
          <a:xfrm>
            <a:off x="1329323" y="2687058"/>
            <a:ext cx="1397287" cy="1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6E909D12-1FE2-4CB6-A62B-50C611B6BE94}"/>
              </a:ext>
            </a:extLst>
          </p:cNvPr>
          <p:cNvSpPr/>
          <p:nvPr/>
        </p:nvSpPr>
        <p:spPr>
          <a:xfrm>
            <a:off x="3627723" y="4349852"/>
            <a:ext cx="648072" cy="212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FIB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5666725-EBB3-49AA-8E6A-CDE67A801FC5}"/>
              </a:ext>
            </a:extLst>
          </p:cNvPr>
          <p:cNvSpPr txBox="1"/>
          <p:nvPr/>
        </p:nvSpPr>
        <p:spPr>
          <a:xfrm>
            <a:off x="3193825" y="5151876"/>
            <a:ext cx="15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Locator</a:t>
            </a:r>
            <a:r>
              <a:rPr lang="zh-CN" altLang="en-US" dirty="0"/>
              <a:t>比较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478B2F8-5DA3-41A9-8812-4942B8203CA3}"/>
              </a:ext>
            </a:extLst>
          </p:cNvPr>
          <p:cNvCxnSpPr>
            <a:cxnSpLocks/>
            <a:stCxn id="71" idx="0"/>
            <a:endCxn id="70" idx="2"/>
          </p:cNvCxnSpPr>
          <p:nvPr/>
        </p:nvCxnSpPr>
        <p:spPr>
          <a:xfrm flipV="1">
            <a:off x="3951759" y="4562170"/>
            <a:ext cx="0" cy="5897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25FED247-4D17-49DE-A2BE-1B783D64FED1}"/>
              </a:ext>
            </a:extLst>
          </p:cNvPr>
          <p:cNvSpPr/>
          <p:nvPr/>
        </p:nvSpPr>
        <p:spPr>
          <a:xfrm>
            <a:off x="4655103" y="4279436"/>
            <a:ext cx="1286178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END SID</a:t>
            </a:r>
            <a:r>
              <a:rPr lang="zh-CN" altLang="en-US" sz="1400" dirty="0"/>
              <a:t>指令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77FC85FB-0E37-4FBA-8D56-6B209C1D0BE4}"/>
              </a:ext>
            </a:extLst>
          </p:cNvPr>
          <p:cNvCxnSpPr>
            <a:cxnSpLocks/>
            <a:stCxn id="71" idx="0"/>
            <a:endCxn id="74" idx="2"/>
          </p:cNvCxnSpPr>
          <p:nvPr/>
        </p:nvCxnSpPr>
        <p:spPr>
          <a:xfrm flipV="1">
            <a:off x="3951759" y="4502966"/>
            <a:ext cx="1346433" cy="6489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14A35E31-6153-4C81-A535-F6D723C0E8AA}"/>
              </a:ext>
            </a:extLst>
          </p:cNvPr>
          <p:cNvSpPr/>
          <p:nvPr/>
        </p:nvSpPr>
        <p:spPr>
          <a:xfrm>
            <a:off x="4656363" y="3585335"/>
            <a:ext cx="1286178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SRV6 SRH</a:t>
            </a:r>
            <a:r>
              <a:rPr lang="zh-CN" altLang="en-US" sz="1400" dirty="0"/>
              <a:t>处理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A8DC1ED-D247-4A5B-8677-F8BEEFC25AF4}"/>
              </a:ext>
            </a:extLst>
          </p:cNvPr>
          <p:cNvSpPr/>
          <p:nvPr/>
        </p:nvSpPr>
        <p:spPr>
          <a:xfrm>
            <a:off x="6638301" y="4271690"/>
            <a:ext cx="1286178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END.X</a:t>
            </a:r>
            <a:endParaRPr lang="zh-CN" altLang="en-US" sz="1400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74E603A-6A3E-479B-B6A0-5D3A1AB99AA1}"/>
              </a:ext>
            </a:extLst>
          </p:cNvPr>
          <p:cNvCxnSpPr>
            <a:cxnSpLocks/>
            <a:stCxn id="74" idx="3"/>
            <a:endCxn id="89" idx="1"/>
          </p:cNvCxnSpPr>
          <p:nvPr/>
        </p:nvCxnSpPr>
        <p:spPr>
          <a:xfrm flipV="1">
            <a:off x="5941281" y="4383455"/>
            <a:ext cx="697020" cy="774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023F4A56-9EFD-420D-B3E1-230001107BA5}"/>
              </a:ext>
            </a:extLst>
          </p:cNvPr>
          <p:cNvSpPr txBox="1"/>
          <p:nvPr/>
        </p:nvSpPr>
        <p:spPr>
          <a:xfrm>
            <a:off x="1565432" y="3913802"/>
            <a:ext cx="30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前缀路径（</a:t>
            </a:r>
            <a:r>
              <a:rPr lang="en-US" altLang="zh-CN" dirty="0"/>
              <a:t>prefix segment</a:t>
            </a:r>
            <a:r>
              <a:rPr lang="zh-CN" altLang="en-US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330A432-EF67-4C4F-8461-FBC8038D563A}"/>
              </a:ext>
            </a:extLst>
          </p:cNvPr>
          <p:cNvSpPr txBox="1"/>
          <p:nvPr/>
        </p:nvSpPr>
        <p:spPr>
          <a:xfrm>
            <a:off x="6262707" y="3818631"/>
            <a:ext cx="218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段路径（</a:t>
            </a:r>
            <a:r>
              <a:rPr lang="en-US" altLang="zh-CN" dirty="0"/>
              <a:t>adj </a:t>
            </a:r>
            <a:r>
              <a:rPr lang="en-US" altLang="zh-CN" dirty="0" err="1"/>
              <a:t>sid</a:t>
            </a:r>
            <a:r>
              <a:rPr lang="zh-CN" altLang="en-US" dirty="0"/>
              <a:t>）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91BB4C6-5948-4A78-919F-1AD84532AA59}"/>
              </a:ext>
            </a:extLst>
          </p:cNvPr>
          <p:cNvSpPr/>
          <p:nvPr/>
        </p:nvSpPr>
        <p:spPr>
          <a:xfrm>
            <a:off x="6638301" y="4894631"/>
            <a:ext cx="1286178" cy="223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END.</a:t>
            </a:r>
            <a:r>
              <a:rPr lang="zh-CN" altLang="en-US" sz="1400" dirty="0"/>
              <a:t>？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E2E9991-F405-458A-BB7D-94FBA0DA7E2F}"/>
              </a:ext>
            </a:extLst>
          </p:cNvPr>
          <p:cNvCxnSpPr>
            <a:cxnSpLocks/>
            <a:stCxn id="74" idx="3"/>
            <a:endCxn id="98" idx="1"/>
          </p:cNvCxnSpPr>
          <p:nvPr/>
        </p:nvCxnSpPr>
        <p:spPr>
          <a:xfrm>
            <a:off x="5941281" y="4391201"/>
            <a:ext cx="697020" cy="61519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D9D14F0-E0AB-4BE6-A220-A938151E8A5B}"/>
              </a:ext>
            </a:extLst>
          </p:cNvPr>
          <p:cNvSpPr txBox="1"/>
          <p:nvPr/>
        </p:nvSpPr>
        <p:spPr>
          <a:xfrm>
            <a:off x="6502551" y="5147900"/>
            <a:ext cx="202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可编程思想延伸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90CF3B-5B14-4C30-ACC1-2A4B00816B36}"/>
              </a:ext>
            </a:extLst>
          </p:cNvPr>
          <p:cNvSpPr/>
          <p:nvPr/>
        </p:nvSpPr>
        <p:spPr>
          <a:xfrm>
            <a:off x="4487638" y="3461673"/>
            <a:ext cx="1775067" cy="1262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4758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3284984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传统分组转发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vs SRV6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转发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677479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3536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传统分组技术转发流程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B9EFFB-7FF7-4F75-9FE5-243DAB70B654}"/>
              </a:ext>
            </a:extLst>
          </p:cNvPr>
          <p:cNvSpPr/>
          <p:nvPr/>
        </p:nvSpPr>
        <p:spPr>
          <a:xfrm>
            <a:off x="2091238" y="2045751"/>
            <a:ext cx="172819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Eth pkt </a:t>
            </a:r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D8E45C-A926-44B9-B777-612726A18C91}"/>
              </a:ext>
            </a:extLst>
          </p:cNvPr>
          <p:cNvSpPr/>
          <p:nvPr/>
        </p:nvSpPr>
        <p:spPr>
          <a:xfrm>
            <a:off x="683568" y="1057383"/>
            <a:ext cx="205574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Local</a:t>
            </a:r>
            <a:r>
              <a:rPr lang="zh-CN" altLang="en-US" sz="1600" dirty="0">
                <a:solidFill>
                  <a:schemeClr val="tx1"/>
                </a:solidFill>
              </a:rPr>
              <a:t>上送</a:t>
            </a:r>
            <a:r>
              <a:rPr lang="en-US" altLang="zh-CN" sz="1600" dirty="0">
                <a:solidFill>
                  <a:schemeClr val="tx1"/>
                </a:solidFill>
              </a:rPr>
              <a:t>CPU</a:t>
            </a:r>
            <a:r>
              <a:rPr lang="zh-CN" altLang="en-US" sz="1600" dirty="0">
                <a:solidFill>
                  <a:schemeClr val="tx1"/>
                </a:solidFill>
              </a:rPr>
              <a:t>处理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689AF0-223E-482B-BB57-ED57029E96A5}"/>
              </a:ext>
            </a:extLst>
          </p:cNvPr>
          <p:cNvSpPr/>
          <p:nvPr/>
        </p:nvSpPr>
        <p:spPr>
          <a:xfrm>
            <a:off x="3099350" y="1057383"/>
            <a:ext cx="2016224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L2 Mac</a:t>
            </a:r>
            <a:r>
              <a:rPr lang="zh-CN" altLang="en-US" sz="1600" dirty="0">
                <a:solidFill>
                  <a:schemeClr val="tx1"/>
                </a:solidFill>
              </a:rPr>
              <a:t>学习</a:t>
            </a:r>
            <a:r>
              <a:rPr lang="en-US" altLang="zh-CN" sz="1600" dirty="0">
                <a:solidFill>
                  <a:schemeClr val="tx1"/>
                </a:solidFill>
              </a:rPr>
              <a:t>&amp; </a:t>
            </a:r>
            <a:r>
              <a:rPr lang="zh-CN" altLang="en-US" sz="1600" dirty="0">
                <a:solidFill>
                  <a:schemeClr val="tx1"/>
                </a:solidFill>
              </a:rPr>
              <a:t>转发</a:t>
            </a: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97004457-0A63-4A3D-BDAF-76D91ACF0994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rot="16200000" flipV="1">
            <a:off x="1947215" y="1037631"/>
            <a:ext cx="772344" cy="12438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CC8E0C5-BB89-46E0-92D7-3F1DFCB11A40}"/>
              </a:ext>
            </a:extLst>
          </p:cNvPr>
          <p:cNvSpPr txBox="1"/>
          <p:nvPr/>
        </p:nvSpPr>
        <p:spPr>
          <a:xfrm>
            <a:off x="847343" y="1705454"/>
            <a:ext cx="210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== local mac</a:t>
            </a:r>
            <a:r>
              <a:rPr lang="zh-CN" altLang="en-US" sz="1400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241FEF-9D9A-4D66-83DC-AC568AEEB662}"/>
              </a:ext>
            </a:extLst>
          </p:cNvPr>
          <p:cNvSpPr txBox="1"/>
          <p:nvPr/>
        </p:nvSpPr>
        <p:spPr>
          <a:xfrm>
            <a:off x="3027343" y="173138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</a:t>
            </a:r>
            <a:r>
              <a:rPr lang="zh-CN" altLang="en-US" sz="1400" dirty="0"/>
              <a:t>！</a:t>
            </a:r>
            <a:r>
              <a:rPr lang="en-US" altLang="zh-CN" sz="1400" dirty="0"/>
              <a:t>= local mac</a:t>
            </a:r>
            <a:r>
              <a:rPr lang="zh-CN" altLang="en-US" sz="1400" dirty="0"/>
              <a:t>）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3F444D5-B094-4EBE-95D1-39D6E6FBA238}"/>
              </a:ext>
            </a:extLst>
          </p:cNvPr>
          <p:cNvSpPr/>
          <p:nvPr/>
        </p:nvSpPr>
        <p:spPr>
          <a:xfrm>
            <a:off x="3716114" y="4367254"/>
            <a:ext cx="172819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Eth pkt </a:t>
            </a:r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E0FE10-C3D7-4B54-93D0-C08300B9DA38}"/>
              </a:ext>
            </a:extLst>
          </p:cNvPr>
          <p:cNvSpPr/>
          <p:nvPr/>
        </p:nvSpPr>
        <p:spPr>
          <a:xfrm>
            <a:off x="2303140" y="3505321"/>
            <a:ext cx="1433810" cy="190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L3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FIB</a:t>
            </a:r>
            <a:r>
              <a:rPr lang="zh-CN" altLang="en-US" sz="1600" dirty="0">
                <a:solidFill>
                  <a:schemeClr val="tx1"/>
                </a:solidFill>
              </a:rPr>
              <a:t>查找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DD5E9A-5449-45EE-982E-B71A93A473E3}"/>
              </a:ext>
            </a:extLst>
          </p:cNvPr>
          <p:cNvSpPr/>
          <p:nvPr/>
        </p:nvSpPr>
        <p:spPr>
          <a:xfrm>
            <a:off x="5230041" y="3505321"/>
            <a:ext cx="1387230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丢弃</a:t>
            </a:r>
            <a:r>
              <a:rPr lang="en-US" altLang="zh-CN" sz="1600" dirty="0">
                <a:solidFill>
                  <a:schemeClr val="tx1"/>
                </a:solidFill>
              </a:rPr>
              <a:t>Eth pkt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E744C00A-7F04-40A9-B7C9-50DF79C2685E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rot="16200000" flipV="1">
            <a:off x="3464275" y="3251318"/>
            <a:ext cx="671706" cy="15601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77766D0-3881-409E-907D-687FD80652CE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rot="5400000" flipH="1" flipV="1">
            <a:off x="4928978" y="3372576"/>
            <a:ext cx="645910" cy="134344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8981A3-88E7-4886-9650-E311CB5FECB4}"/>
              </a:ext>
            </a:extLst>
          </p:cNvPr>
          <p:cNvSpPr txBox="1"/>
          <p:nvPr/>
        </p:nvSpPr>
        <p:spPr>
          <a:xfrm>
            <a:off x="2459853" y="4047877"/>
            <a:ext cx="196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==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Mac)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080ADC-29DE-4322-B2B3-4A8AD7FD5BED}"/>
              </a:ext>
            </a:extLst>
          </p:cNvPr>
          <p:cNvSpPr txBox="1"/>
          <p:nvPr/>
        </p:nvSpPr>
        <p:spPr>
          <a:xfrm>
            <a:off x="4745062" y="408463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</a:t>
            </a:r>
            <a:r>
              <a:rPr lang="zh-CN" altLang="en-US" sz="1400" dirty="0"/>
              <a:t>！</a:t>
            </a:r>
            <a:r>
              <a:rPr lang="en-US" altLang="zh-CN" sz="1400" dirty="0"/>
              <a:t>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</a:t>
            </a:r>
            <a:r>
              <a:rPr lang="zh-CN" altLang="en-US" sz="1400" dirty="0"/>
              <a:t>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7E861CA2-7E10-492F-A92D-A82533FF323D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rot="5400000" flipH="1" flipV="1">
            <a:off x="3145226" y="1083515"/>
            <a:ext cx="772345" cy="11521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AE6F5DD-EA8F-423D-AFDF-CA46C0312BFF}"/>
              </a:ext>
            </a:extLst>
          </p:cNvPr>
          <p:cNvSpPr/>
          <p:nvPr/>
        </p:nvSpPr>
        <p:spPr>
          <a:xfrm>
            <a:off x="712614" y="2708004"/>
            <a:ext cx="205574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根据</a:t>
            </a:r>
            <a:r>
              <a:rPr lang="en-US" altLang="zh-CN" sz="1600" dirty="0">
                <a:solidFill>
                  <a:schemeClr val="tx1"/>
                </a:solidFill>
              </a:rPr>
              <a:t>L3</a:t>
            </a:r>
            <a:r>
              <a:rPr lang="zh-CN" altLang="en-US" sz="1600" dirty="0">
                <a:solidFill>
                  <a:schemeClr val="tx1"/>
                </a:solidFill>
              </a:rPr>
              <a:t>接口确定</a:t>
            </a:r>
            <a:r>
              <a:rPr lang="en-US" altLang="zh-CN" sz="1600" dirty="0">
                <a:solidFill>
                  <a:schemeClr val="tx1"/>
                </a:solidFill>
              </a:rPr>
              <a:t>VRF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645BE2D1-1443-44B7-A794-BEB1CB229E46}"/>
              </a:ext>
            </a:extLst>
          </p:cNvPr>
          <p:cNvCxnSpPr>
            <a:cxnSpLocks/>
            <a:stCxn id="59" idx="2"/>
            <a:endCxn id="40" idx="0"/>
          </p:cNvCxnSpPr>
          <p:nvPr/>
        </p:nvCxnSpPr>
        <p:spPr>
          <a:xfrm rot="16200000" flipH="1">
            <a:off x="2089619" y="2574894"/>
            <a:ext cx="581293" cy="12795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D0B610E7-F0CA-43CE-85E2-F9073213A723}"/>
              </a:ext>
            </a:extLst>
          </p:cNvPr>
          <p:cNvSpPr/>
          <p:nvPr/>
        </p:nvSpPr>
        <p:spPr>
          <a:xfrm>
            <a:off x="3134421" y="2701323"/>
            <a:ext cx="2402730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封装</a:t>
            </a:r>
            <a:r>
              <a:rPr lang="en-US" altLang="zh-CN" sz="1600" dirty="0">
                <a:solidFill>
                  <a:schemeClr val="tx1"/>
                </a:solidFill>
              </a:rPr>
              <a:t>NH ARP MAC</a:t>
            </a:r>
            <a:r>
              <a:rPr lang="zh-CN" altLang="en-US" sz="1600" dirty="0">
                <a:solidFill>
                  <a:schemeClr val="tx1"/>
                </a:solidFill>
              </a:rPr>
              <a:t>并发送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7D299C61-DE25-472A-BD0D-FE1DB88B77B9}"/>
              </a:ext>
            </a:extLst>
          </p:cNvPr>
          <p:cNvCxnSpPr>
            <a:cxnSpLocks/>
            <a:stCxn id="40" idx="0"/>
            <a:endCxn id="70" idx="2"/>
          </p:cNvCxnSpPr>
          <p:nvPr/>
        </p:nvCxnSpPr>
        <p:spPr>
          <a:xfrm rot="5400000" flipH="1" flipV="1">
            <a:off x="3383928" y="2553464"/>
            <a:ext cx="587975" cy="13157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B61B1B1-7C85-4139-A07C-A47D051CE97F}"/>
              </a:ext>
            </a:extLst>
          </p:cNvPr>
          <p:cNvSpPr txBox="1"/>
          <p:nvPr/>
        </p:nvSpPr>
        <p:spPr>
          <a:xfrm>
            <a:off x="4070703" y="3043655"/>
            <a:ext cx="196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(FIB entry</a:t>
            </a:r>
            <a:r>
              <a:rPr lang="zh-CN" altLang="en-US" sz="1400" dirty="0"/>
              <a:t>匹配成功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2668825-0BDE-4179-88B5-38F9861F9558}"/>
              </a:ext>
            </a:extLst>
          </p:cNvPr>
          <p:cNvSpPr txBox="1"/>
          <p:nvPr/>
        </p:nvSpPr>
        <p:spPr>
          <a:xfrm>
            <a:off x="6929486" y="170060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L2 forward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5A6C26-BDD3-476C-BB4E-D20781A29FAA}"/>
              </a:ext>
            </a:extLst>
          </p:cNvPr>
          <p:cNvSpPr txBox="1"/>
          <p:nvPr/>
        </p:nvSpPr>
        <p:spPr>
          <a:xfrm>
            <a:off x="6934348" y="351088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L3 forward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2A5D95-E7FC-4725-A3B9-1CDD5DACCE72}"/>
              </a:ext>
            </a:extLst>
          </p:cNvPr>
          <p:cNvSpPr/>
          <p:nvPr/>
        </p:nvSpPr>
        <p:spPr>
          <a:xfrm>
            <a:off x="1913559" y="6538132"/>
            <a:ext cx="172819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Eth pkt </a:t>
            </a:r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7022B7B-59E2-47E9-B0D8-B94B209C3256}"/>
              </a:ext>
            </a:extLst>
          </p:cNvPr>
          <p:cNvSpPr/>
          <p:nvPr/>
        </p:nvSpPr>
        <p:spPr>
          <a:xfrm>
            <a:off x="500584" y="5676199"/>
            <a:ext cx="1767563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Ilm</a:t>
            </a:r>
            <a:r>
              <a:rPr lang="zh-CN" altLang="en-US" sz="1600" dirty="0">
                <a:solidFill>
                  <a:schemeClr val="tx1"/>
                </a:solidFill>
              </a:rPr>
              <a:t>标签查找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3516B0-867E-4237-9514-044503D5F7C8}"/>
              </a:ext>
            </a:extLst>
          </p:cNvPr>
          <p:cNvSpPr/>
          <p:nvPr/>
        </p:nvSpPr>
        <p:spPr>
          <a:xfrm>
            <a:off x="3427486" y="5676199"/>
            <a:ext cx="1387230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丢弃</a:t>
            </a:r>
            <a:r>
              <a:rPr lang="en-US" altLang="zh-CN" sz="1600" dirty="0">
                <a:solidFill>
                  <a:schemeClr val="tx1"/>
                </a:solidFill>
              </a:rPr>
              <a:t>Eth pkt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4954B94-54B9-4A75-9115-7DC642A7BF56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1758056" y="5518532"/>
            <a:ext cx="645910" cy="139328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F921A1E-7A33-4714-BFAF-EC40EDD900D1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5400000" flipH="1" flipV="1">
            <a:off x="3126423" y="5543454"/>
            <a:ext cx="645910" cy="134344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80DF4BC-7ABB-4FC3-91CD-114E9CF7FB0C}"/>
              </a:ext>
            </a:extLst>
          </p:cNvPr>
          <p:cNvSpPr txBox="1"/>
          <p:nvPr/>
        </p:nvSpPr>
        <p:spPr>
          <a:xfrm>
            <a:off x="657298" y="6218755"/>
            <a:ext cx="196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==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Mac)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49724A-B0FC-4A46-9ADE-F03E59E5335F}"/>
              </a:ext>
            </a:extLst>
          </p:cNvPr>
          <p:cNvSpPr txBox="1"/>
          <p:nvPr/>
        </p:nvSpPr>
        <p:spPr>
          <a:xfrm>
            <a:off x="2942507" y="625551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</a:t>
            </a:r>
            <a:r>
              <a:rPr lang="zh-CN" altLang="en-US" sz="1400" dirty="0"/>
              <a:t>！</a:t>
            </a:r>
            <a:r>
              <a:rPr lang="en-US" altLang="zh-CN" sz="1400" dirty="0"/>
              <a:t>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</a:t>
            </a:r>
            <a:r>
              <a:rPr lang="zh-CN" altLang="en-US" sz="1400" dirty="0"/>
              <a:t>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96455F-AFAD-4174-93BA-A6B6EBCAEC1D}"/>
              </a:ext>
            </a:extLst>
          </p:cNvPr>
          <p:cNvSpPr/>
          <p:nvPr/>
        </p:nvSpPr>
        <p:spPr>
          <a:xfrm>
            <a:off x="1331866" y="4872201"/>
            <a:ext cx="2402730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封装</a:t>
            </a:r>
            <a:r>
              <a:rPr lang="en-US" altLang="zh-CN" sz="1600" dirty="0" err="1">
                <a:solidFill>
                  <a:schemeClr val="tx1"/>
                </a:solidFill>
              </a:rPr>
              <a:t>Nhlfe</a:t>
            </a:r>
            <a:r>
              <a:rPr lang="en-US" altLang="zh-CN" sz="1600" dirty="0">
                <a:solidFill>
                  <a:schemeClr val="tx1"/>
                </a:solidFill>
              </a:rPr>
              <a:t> label</a:t>
            </a:r>
            <a:r>
              <a:rPr lang="zh-CN" altLang="en-US" sz="1600" dirty="0">
                <a:solidFill>
                  <a:schemeClr val="tx1"/>
                </a:solidFill>
              </a:rPr>
              <a:t>并发送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2DAD407-45EE-4A1D-8913-BD17DF121093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 rot="5400000" flipH="1" flipV="1">
            <a:off x="1664811" y="4807780"/>
            <a:ext cx="587975" cy="11488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2616452-D97E-4994-B430-4EA880F1EC92}"/>
              </a:ext>
            </a:extLst>
          </p:cNvPr>
          <p:cNvSpPr txBox="1"/>
          <p:nvPr/>
        </p:nvSpPr>
        <p:spPr>
          <a:xfrm>
            <a:off x="2252508" y="5267289"/>
            <a:ext cx="196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en-US" altLang="zh-CN" sz="1400" dirty="0" err="1"/>
              <a:t>ilm</a:t>
            </a:r>
            <a:r>
              <a:rPr lang="en-US" altLang="zh-CN" sz="1400" dirty="0"/>
              <a:t> entry</a:t>
            </a:r>
            <a:r>
              <a:rPr lang="zh-CN" altLang="en-US" sz="1400" dirty="0"/>
              <a:t>匹配成功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36C9D2-FD0C-4BB1-8AFE-E432734E81D2}"/>
              </a:ext>
            </a:extLst>
          </p:cNvPr>
          <p:cNvSpPr txBox="1"/>
          <p:nvPr/>
        </p:nvSpPr>
        <p:spPr>
          <a:xfrm>
            <a:off x="6929486" y="55750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6"/>
                </a:solidFill>
              </a:rPr>
              <a:t>mpls</a:t>
            </a:r>
            <a:r>
              <a:rPr lang="en-US" altLang="zh-CN" dirty="0">
                <a:solidFill>
                  <a:schemeClr val="accent6"/>
                </a:solidFill>
              </a:rPr>
              <a:t> forward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71256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00034" y="428604"/>
            <a:ext cx="23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SRV6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转发流程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3F444D5-B094-4EBE-95D1-39D6E6FBA238}"/>
              </a:ext>
            </a:extLst>
          </p:cNvPr>
          <p:cNvSpPr/>
          <p:nvPr/>
        </p:nvSpPr>
        <p:spPr>
          <a:xfrm>
            <a:off x="3144410" y="6381328"/>
            <a:ext cx="3011765" cy="2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Eth pkt </a:t>
            </a:r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E0FE10-C3D7-4B54-93D0-C08300B9DA38}"/>
              </a:ext>
            </a:extLst>
          </p:cNvPr>
          <p:cNvSpPr/>
          <p:nvPr/>
        </p:nvSpPr>
        <p:spPr>
          <a:xfrm>
            <a:off x="3144411" y="5520164"/>
            <a:ext cx="1629910" cy="213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匹配本地</a:t>
            </a:r>
            <a:r>
              <a:rPr lang="en-US" altLang="zh-CN" sz="1600" dirty="0">
                <a:solidFill>
                  <a:schemeClr val="tx1"/>
                </a:solidFill>
              </a:rPr>
              <a:t>Locator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DD5E9A-5449-45EE-982E-B71A93A473E3}"/>
              </a:ext>
            </a:extLst>
          </p:cNvPr>
          <p:cNvSpPr/>
          <p:nvPr/>
        </p:nvSpPr>
        <p:spPr>
          <a:xfrm>
            <a:off x="6353122" y="5520164"/>
            <a:ext cx="1387230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丢弃</a:t>
            </a:r>
            <a:r>
              <a:rPr lang="en-US" altLang="zh-CN" sz="1600" dirty="0">
                <a:solidFill>
                  <a:schemeClr val="tx1"/>
                </a:solidFill>
              </a:rPr>
              <a:t>Eth pkt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E744C00A-7F04-40A9-B7C9-50DF79C2685E}"/>
              </a:ext>
            </a:extLst>
          </p:cNvPr>
          <p:cNvCxnSpPr>
            <a:cxnSpLocks/>
            <a:stCxn id="39" idx="0"/>
            <a:endCxn id="40" idx="2"/>
          </p:cNvCxnSpPr>
          <p:nvPr/>
        </p:nvCxnSpPr>
        <p:spPr>
          <a:xfrm rot="16200000" flipV="1">
            <a:off x="3980794" y="5711828"/>
            <a:ext cx="648072" cy="69092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77766D0-3881-409E-907D-687FD80652CE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rot="5400000" flipH="1" flipV="1">
            <a:off x="5525945" y="4860536"/>
            <a:ext cx="645141" cy="239644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68981A3-88E7-4886-9650-E311CB5FECB4}"/>
              </a:ext>
            </a:extLst>
          </p:cNvPr>
          <p:cNvSpPr txBox="1"/>
          <p:nvPr/>
        </p:nvSpPr>
        <p:spPr>
          <a:xfrm>
            <a:off x="2537528" y="6061951"/>
            <a:ext cx="196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==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Mac)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080ADC-29DE-4322-B2B3-4A8AD7FD5BED}"/>
              </a:ext>
            </a:extLst>
          </p:cNvPr>
          <p:cNvSpPr txBox="1"/>
          <p:nvPr/>
        </p:nvSpPr>
        <p:spPr>
          <a:xfrm>
            <a:off x="4822737" y="6098707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 err="1"/>
              <a:t>Dmac</a:t>
            </a:r>
            <a:r>
              <a:rPr lang="en-US" altLang="zh-CN" sz="1400" dirty="0"/>
              <a:t> </a:t>
            </a:r>
            <a:r>
              <a:rPr lang="zh-CN" altLang="en-US" sz="1400" dirty="0"/>
              <a:t>！</a:t>
            </a:r>
            <a:r>
              <a:rPr lang="en-US" altLang="zh-CN" sz="1400" dirty="0"/>
              <a:t>= L3</a:t>
            </a:r>
            <a:r>
              <a:rPr lang="zh-CN" altLang="en-US" sz="1400" dirty="0"/>
              <a:t>接口</a:t>
            </a:r>
            <a:r>
              <a:rPr lang="en-US" altLang="zh-CN" sz="1400" dirty="0"/>
              <a:t>Mac</a:t>
            </a:r>
            <a:r>
              <a:rPr lang="zh-CN" altLang="en-US" sz="1400" dirty="0"/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0B610E7-F0CA-43CE-85E2-F9073213A723}"/>
              </a:ext>
            </a:extLst>
          </p:cNvPr>
          <p:cNvSpPr/>
          <p:nvPr/>
        </p:nvSpPr>
        <p:spPr>
          <a:xfrm>
            <a:off x="1419053" y="4653136"/>
            <a:ext cx="2000926" cy="231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V6 L3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FIB</a:t>
            </a:r>
            <a:r>
              <a:rPr lang="zh-CN" altLang="en-US" sz="1600" dirty="0">
                <a:solidFill>
                  <a:schemeClr val="tx1"/>
                </a:solidFill>
              </a:rPr>
              <a:t>查找并转发</a:t>
            </a:r>
          </a:p>
        </p:txBody>
      </p: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7D299C61-DE25-472A-BD0D-FE1DB88B77B9}"/>
              </a:ext>
            </a:extLst>
          </p:cNvPr>
          <p:cNvCxnSpPr>
            <a:cxnSpLocks/>
            <a:stCxn id="40" idx="0"/>
            <a:endCxn id="70" idx="2"/>
          </p:cNvCxnSpPr>
          <p:nvPr/>
        </p:nvCxnSpPr>
        <p:spPr>
          <a:xfrm rot="16200000" flipV="1">
            <a:off x="2871691" y="4432489"/>
            <a:ext cx="635500" cy="153985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B61B1B1-7C85-4139-A07C-A47D051CE97F}"/>
              </a:ext>
            </a:extLst>
          </p:cNvPr>
          <p:cNvSpPr txBox="1"/>
          <p:nvPr/>
        </p:nvSpPr>
        <p:spPr>
          <a:xfrm>
            <a:off x="1745879" y="5201928"/>
            <a:ext cx="191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(Local </a:t>
            </a:r>
            <a:r>
              <a:rPr lang="en-US" altLang="zh-CN" sz="1400" dirty="0" err="1"/>
              <a:t>Lacator</a:t>
            </a:r>
            <a:r>
              <a:rPr lang="zh-CN" altLang="en-US" sz="1400" dirty="0"/>
              <a:t>不匹配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60D950-11DE-4842-B45C-0951E2A5D4F1}"/>
              </a:ext>
            </a:extLst>
          </p:cNvPr>
          <p:cNvSpPr/>
          <p:nvPr/>
        </p:nvSpPr>
        <p:spPr>
          <a:xfrm>
            <a:off x="4501504" y="4613590"/>
            <a:ext cx="1786832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查找</a:t>
            </a:r>
            <a:r>
              <a:rPr lang="en-US" altLang="zh-CN" sz="1600" dirty="0">
                <a:solidFill>
                  <a:schemeClr val="tx1"/>
                </a:solidFill>
              </a:rPr>
              <a:t>my local SID</a:t>
            </a:r>
            <a:r>
              <a:rPr lang="zh-CN" altLang="en-US" sz="1600" dirty="0">
                <a:solidFill>
                  <a:schemeClr val="tx1"/>
                </a:solidFill>
              </a:rPr>
              <a:t>表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DF12C8E5-B8AF-4CF5-B427-EFF407E4B2FB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rot="5400000" flipH="1" flipV="1">
            <a:off x="4331868" y="4457112"/>
            <a:ext cx="690551" cy="143555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392038D-DCBD-45B9-B489-06FDDD4D5A53}"/>
              </a:ext>
            </a:extLst>
          </p:cNvPr>
          <p:cNvSpPr txBox="1"/>
          <p:nvPr/>
        </p:nvSpPr>
        <p:spPr>
          <a:xfrm>
            <a:off x="4056296" y="5175407"/>
            <a:ext cx="1914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(Local </a:t>
            </a:r>
            <a:r>
              <a:rPr lang="en-US" altLang="zh-CN" sz="1400" dirty="0" err="1"/>
              <a:t>Lacator</a:t>
            </a:r>
            <a:r>
              <a:rPr lang="zh-CN" altLang="en-US" sz="1400" dirty="0"/>
              <a:t>匹配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E464C07-9E56-44A7-9F67-C7544F56CBE9}"/>
              </a:ext>
            </a:extLst>
          </p:cNvPr>
          <p:cNvSpPr/>
          <p:nvPr/>
        </p:nvSpPr>
        <p:spPr>
          <a:xfrm>
            <a:off x="3035905" y="3789041"/>
            <a:ext cx="1786832" cy="21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执行</a:t>
            </a:r>
            <a:r>
              <a:rPr lang="en-US" altLang="zh-CN" sz="1600" dirty="0">
                <a:solidFill>
                  <a:schemeClr val="tx1"/>
                </a:solidFill>
              </a:rPr>
              <a:t>END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SID</a:t>
            </a:r>
            <a:r>
              <a:rPr lang="zh-CN" altLang="en-US" sz="1600" dirty="0">
                <a:solidFill>
                  <a:schemeClr val="tx1"/>
                </a:solidFill>
              </a:rPr>
              <a:t>指令</a:t>
            </a: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5CFFEEF-0C70-4177-95D4-939B47C9DFB1}"/>
              </a:ext>
            </a:extLst>
          </p:cNvPr>
          <p:cNvCxnSpPr>
            <a:cxnSpLocks/>
            <a:stCxn id="22" idx="0"/>
            <a:endCxn id="46" idx="2"/>
          </p:cNvCxnSpPr>
          <p:nvPr/>
        </p:nvCxnSpPr>
        <p:spPr>
          <a:xfrm rot="16200000" flipV="1">
            <a:off x="4357858" y="3576527"/>
            <a:ext cx="608526" cy="14655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EC82F5E-C79F-47D3-BDA4-EAA1CF183BEE}"/>
              </a:ext>
            </a:extLst>
          </p:cNvPr>
          <p:cNvSpPr/>
          <p:nvPr/>
        </p:nvSpPr>
        <p:spPr>
          <a:xfrm>
            <a:off x="1692204" y="2729541"/>
            <a:ext cx="1848061" cy="44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</a:rPr>
              <a:t>SRH.SL–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</a:rPr>
              <a:t>update DstIPV6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FE57A1C-F014-4845-BBE5-35378AA3CA20}"/>
              </a:ext>
            </a:extLst>
          </p:cNvPr>
          <p:cNvSpPr/>
          <p:nvPr/>
        </p:nvSpPr>
        <p:spPr>
          <a:xfrm>
            <a:off x="5220408" y="1180538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END.X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75B87F6-68D5-42F5-91FB-86AC101AC269}"/>
              </a:ext>
            </a:extLst>
          </p:cNvPr>
          <p:cNvSpPr/>
          <p:nvPr/>
        </p:nvSpPr>
        <p:spPr>
          <a:xfrm>
            <a:off x="5217106" y="1674746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END.DX4/6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185792FF-0565-4F11-B282-6EC23D50A906}"/>
              </a:ext>
            </a:extLst>
          </p:cNvPr>
          <p:cNvCxnSpPr>
            <a:cxnSpLocks/>
            <a:stCxn id="46" idx="0"/>
            <a:endCxn id="86" idx="1"/>
          </p:cNvCxnSpPr>
          <p:nvPr/>
        </p:nvCxnSpPr>
        <p:spPr>
          <a:xfrm rot="5400000" flipH="1" flipV="1">
            <a:off x="3328181" y="1896815"/>
            <a:ext cx="2493367" cy="129108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79B09B8-78DB-46C4-B5B9-25E4D3EFC117}"/>
              </a:ext>
            </a:extLst>
          </p:cNvPr>
          <p:cNvSpPr txBox="1"/>
          <p:nvPr/>
        </p:nvSpPr>
        <p:spPr>
          <a:xfrm>
            <a:off x="6804248" y="1052736"/>
            <a:ext cx="212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类似</a:t>
            </a:r>
            <a:r>
              <a:rPr lang="en-US" altLang="zh-CN" sz="1400" dirty="0"/>
              <a:t>transit </a:t>
            </a:r>
            <a:r>
              <a:rPr lang="en-US" altLang="zh-CN" sz="1400" dirty="0" err="1"/>
              <a:t>lsp</a:t>
            </a:r>
            <a:r>
              <a:rPr lang="zh-CN" altLang="en-US" sz="1400" dirty="0"/>
              <a:t>场景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F7095AF-7D87-4615-8F05-F066E135869B}"/>
              </a:ext>
            </a:extLst>
          </p:cNvPr>
          <p:cNvSpPr txBox="1"/>
          <p:nvPr/>
        </p:nvSpPr>
        <p:spPr>
          <a:xfrm>
            <a:off x="6804248" y="1461423"/>
            <a:ext cx="2306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IPV4/6, L3VPNV4/6 over SRV6</a:t>
            </a:r>
            <a:r>
              <a:rPr lang="zh-CN" altLang="en-US" sz="1400" dirty="0"/>
              <a:t>场景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2A2E05E-EDCD-418D-AA3D-7DAFA781899F}"/>
              </a:ext>
            </a:extLst>
          </p:cNvPr>
          <p:cNvSpPr/>
          <p:nvPr/>
        </p:nvSpPr>
        <p:spPr>
          <a:xfrm>
            <a:off x="5217106" y="2176879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END.DT4/6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CED4316-9E69-460E-84BC-DE2E04D5D5E0}"/>
              </a:ext>
            </a:extLst>
          </p:cNvPr>
          <p:cNvSpPr txBox="1"/>
          <p:nvPr/>
        </p:nvSpPr>
        <p:spPr>
          <a:xfrm>
            <a:off x="6868008" y="2084187"/>
            <a:ext cx="220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L3VPNV4/6 based SRV6</a:t>
            </a:r>
            <a:r>
              <a:rPr lang="zh-CN" altLang="en-US" sz="1400" dirty="0"/>
              <a:t>场景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84DA01C-EB2A-4E72-9F6C-78CE77AD69C8}"/>
              </a:ext>
            </a:extLst>
          </p:cNvPr>
          <p:cNvSpPr/>
          <p:nvPr/>
        </p:nvSpPr>
        <p:spPr>
          <a:xfrm>
            <a:off x="5241464" y="2623174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END.DX2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DF60C19-FB63-48D3-89A0-BF0131486316}"/>
              </a:ext>
            </a:extLst>
          </p:cNvPr>
          <p:cNvSpPr txBox="1"/>
          <p:nvPr/>
        </p:nvSpPr>
        <p:spPr>
          <a:xfrm>
            <a:off x="6874928" y="2586343"/>
            <a:ext cx="2127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类似</a:t>
            </a:r>
            <a:r>
              <a:rPr lang="en-US" altLang="zh-CN" sz="1400" dirty="0"/>
              <a:t>VPWS</a:t>
            </a:r>
            <a:r>
              <a:rPr lang="zh-CN" altLang="en-US" sz="1400" dirty="0"/>
              <a:t>场景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A266B5E-696B-4703-BF7D-91BD78F810B8}"/>
              </a:ext>
            </a:extLst>
          </p:cNvPr>
          <p:cNvSpPr/>
          <p:nvPr/>
        </p:nvSpPr>
        <p:spPr>
          <a:xfrm>
            <a:off x="5241464" y="3140968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END.DT2U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387D890-839D-4D57-88DC-C2ED9DBEF3C8}"/>
              </a:ext>
            </a:extLst>
          </p:cNvPr>
          <p:cNvSpPr txBox="1"/>
          <p:nvPr/>
        </p:nvSpPr>
        <p:spPr>
          <a:xfrm>
            <a:off x="6818560" y="3102215"/>
            <a:ext cx="202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类似</a:t>
            </a:r>
            <a:r>
              <a:rPr lang="en-US" altLang="zh-CN" sz="1400" dirty="0"/>
              <a:t>EVPN VPLS</a:t>
            </a:r>
            <a:r>
              <a:rPr lang="zh-CN" altLang="en-US" sz="1400" dirty="0"/>
              <a:t>场景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42BDE39-429E-49AB-AC83-73974E87EDF9}"/>
              </a:ext>
            </a:extLst>
          </p:cNvPr>
          <p:cNvSpPr/>
          <p:nvPr/>
        </p:nvSpPr>
        <p:spPr>
          <a:xfrm>
            <a:off x="5242580" y="3554582"/>
            <a:ext cx="1501124" cy="2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END.DT2M SID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310C3E8-9002-4645-986F-EA8E693EFB04}"/>
              </a:ext>
            </a:extLst>
          </p:cNvPr>
          <p:cNvSpPr txBox="1"/>
          <p:nvPr/>
        </p:nvSpPr>
        <p:spPr>
          <a:xfrm>
            <a:off x="6851016" y="3554582"/>
            <a:ext cx="202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类似</a:t>
            </a:r>
            <a:r>
              <a:rPr lang="en-US" altLang="zh-CN" sz="1400" dirty="0"/>
              <a:t>EVPN BUM</a:t>
            </a:r>
            <a:r>
              <a:rPr lang="zh-CN" altLang="en-US" sz="1400" dirty="0"/>
              <a:t>场景</a:t>
            </a: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C2E2FDCA-EF63-4AF3-AF92-7E84BC6D1B49}"/>
              </a:ext>
            </a:extLst>
          </p:cNvPr>
          <p:cNvCxnSpPr>
            <a:cxnSpLocks/>
            <a:stCxn id="46" idx="0"/>
            <a:endCxn id="88" idx="1"/>
          </p:cNvCxnSpPr>
          <p:nvPr/>
        </p:nvCxnSpPr>
        <p:spPr>
          <a:xfrm rot="5400000" flipH="1" flipV="1">
            <a:off x="3573634" y="2145570"/>
            <a:ext cx="1999159" cy="128778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F92315FA-EDEC-43C8-9F5E-859116B2B069}"/>
              </a:ext>
            </a:extLst>
          </p:cNvPr>
          <p:cNvCxnSpPr>
            <a:cxnSpLocks/>
            <a:stCxn id="46" idx="0"/>
            <a:endCxn id="110" idx="1"/>
          </p:cNvCxnSpPr>
          <p:nvPr/>
        </p:nvCxnSpPr>
        <p:spPr>
          <a:xfrm rot="5400000" flipH="1" flipV="1">
            <a:off x="3824700" y="2396636"/>
            <a:ext cx="1497026" cy="128778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A530629-4471-48DE-A166-6CA13060F52D}"/>
              </a:ext>
            </a:extLst>
          </p:cNvPr>
          <p:cNvCxnSpPr>
            <a:cxnSpLocks/>
            <a:stCxn id="46" idx="0"/>
            <a:endCxn id="112" idx="1"/>
          </p:cNvCxnSpPr>
          <p:nvPr/>
        </p:nvCxnSpPr>
        <p:spPr>
          <a:xfrm rot="5400000" flipH="1" flipV="1">
            <a:off x="4060027" y="2607605"/>
            <a:ext cx="1050731" cy="131214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5A6CBCA0-90CB-4BAC-B58B-C2A149195222}"/>
              </a:ext>
            </a:extLst>
          </p:cNvPr>
          <p:cNvCxnSpPr>
            <a:cxnSpLocks/>
            <a:stCxn id="46" idx="0"/>
            <a:endCxn id="114" idx="1"/>
          </p:cNvCxnSpPr>
          <p:nvPr/>
        </p:nvCxnSpPr>
        <p:spPr>
          <a:xfrm rot="5400000" flipH="1" flipV="1">
            <a:off x="4318924" y="2866502"/>
            <a:ext cx="532937" cy="1312143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9C56F81D-65C5-4A0B-A8F9-C7ECCC722BA7}"/>
              </a:ext>
            </a:extLst>
          </p:cNvPr>
          <p:cNvCxnSpPr>
            <a:cxnSpLocks/>
            <a:stCxn id="46" idx="0"/>
            <a:endCxn id="119" idx="1"/>
          </p:cNvCxnSpPr>
          <p:nvPr/>
        </p:nvCxnSpPr>
        <p:spPr>
          <a:xfrm rot="5400000" flipH="1" flipV="1">
            <a:off x="4526289" y="3072751"/>
            <a:ext cx="119323" cy="131325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BB1B1B7-A560-4D21-A322-275EABD9209F}"/>
              </a:ext>
            </a:extLst>
          </p:cNvPr>
          <p:cNvSpPr/>
          <p:nvPr/>
        </p:nvSpPr>
        <p:spPr>
          <a:xfrm>
            <a:off x="859018" y="4239580"/>
            <a:ext cx="2763529" cy="24872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E6FBA7-9590-4091-B82E-54FFB1079B1F}"/>
              </a:ext>
            </a:extLst>
          </p:cNvPr>
          <p:cNvSpPr txBox="1"/>
          <p:nvPr/>
        </p:nvSpPr>
        <p:spPr>
          <a:xfrm>
            <a:off x="941298" y="4278004"/>
            <a:ext cx="259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前缀（</a:t>
            </a:r>
            <a:r>
              <a:rPr lang="en-US" altLang="zh-CN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Prefix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）路由模型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9850BF-E2C2-4B72-B611-4675488CED2E}"/>
              </a:ext>
            </a:extLst>
          </p:cNvPr>
          <p:cNvSpPr/>
          <p:nvPr/>
        </p:nvSpPr>
        <p:spPr>
          <a:xfrm>
            <a:off x="3276024" y="1070055"/>
            <a:ext cx="5472608" cy="44624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D637B75-E6D2-4A0C-BB5F-3F3D435F626F}"/>
              </a:ext>
            </a:extLst>
          </p:cNvPr>
          <p:cNvSpPr txBox="1"/>
          <p:nvPr/>
        </p:nvSpPr>
        <p:spPr>
          <a:xfrm>
            <a:off x="3300434" y="1024283"/>
            <a:ext cx="187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Adj</a:t>
            </a:r>
            <a:r>
              <a:rPr lang="zh-CN" altLang="en-US" b="1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路由模型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D2EC9D9-83B1-42A8-825C-C52401DDEE88}"/>
              </a:ext>
            </a:extLst>
          </p:cNvPr>
          <p:cNvSpPr/>
          <p:nvPr/>
        </p:nvSpPr>
        <p:spPr>
          <a:xfrm>
            <a:off x="534735" y="978074"/>
            <a:ext cx="8541894" cy="583530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43135A-2BB3-4B10-8E48-5CD8118B67C4}"/>
              </a:ext>
            </a:extLst>
          </p:cNvPr>
          <p:cNvSpPr txBox="1"/>
          <p:nvPr/>
        </p:nvSpPr>
        <p:spPr>
          <a:xfrm>
            <a:off x="6948264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SR</a:t>
            </a:r>
            <a:r>
              <a:rPr lang="zh-CN" altLang="en-US" dirty="0">
                <a:solidFill>
                  <a:schemeClr val="accent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路由模型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C2FB12-3E85-4F93-AFF1-1F5C7AAE49A4}"/>
              </a:ext>
            </a:extLst>
          </p:cNvPr>
          <p:cNvSpPr txBox="1"/>
          <p:nvPr/>
        </p:nvSpPr>
        <p:spPr>
          <a:xfrm>
            <a:off x="1835696" y="3717032"/>
            <a:ext cx="1090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并发执行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B47F473-B456-47AF-9858-258C693613EB}"/>
              </a:ext>
            </a:extLst>
          </p:cNvPr>
          <p:cNvCxnSpPr>
            <a:cxnSpLocks/>
            <a:stCxn id="48" idx="2"/>
            <a:endCxn id="46" idx="1"/>
          </p:cNvCxnSpPr>
          <p:nvPr/>
        </p:nvCxnSpPr>
        <p:spPr>
          <a:xfrm rot="16200000" flipH="1">
            <a:off x="2462984" y="3324131"/>
            <a:ext cx="726173" cy="419670"/>
          </a:xfrm>
          <a:prstGeom prst="curvedConnector2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40341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92943" y="134076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2996952"/>
            <a:ext cx="66967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新一代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IPRAN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网路技术架构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664628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ECB8C20A-0051-43A6-B63E-CDC152F8A11D}"/>
              </a:ext>
            </a:extLst>
          </p:cNvPr>
          <p:cNvSpPr txBox="1"/>
          <p:nvPr/>
        </p:nvSpPr>
        <p:spPr>
          <a:xfrm>
            <a:off x="428596" y="357166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新一代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IPRAN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网路技术架构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理念解读</a:t>
            </a:r>
          </a:p>
        </p:txBody>
      </p:sp>
      <p:sp>
        <p:nvSpPr>
          <p:cNvPr id="3" name="文本框 43">
            <a:extLst>
              <a:ext uri="{FF2B5EF4-FFF2-40B4-BE49-F238E27FC236}">
                <a16:creationId xmlns:a16="http://schemas.microsoft.com/office/drawing/2014/main" id="{18F5DCB8-A985-4BEA-A1A3-31EB14888F64}"/>
              </a:ext>
            </a:extLst>
          </p:cNvPr>
          <p:cNvSpPr txBox="1"/>
          <p:nvPr/>
        </p:nvSpPr>
        <p:spPr>
          <a:xfrm>
            <a:off x="467544" y="5032260"/>
            <a:ext cx="824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解读：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BGP</a:t>
            </a:r>
            <a:r>
              <a:rPr lang="zh-CN" altLang="en-US" dirty="0"/>
              <a:t>的设计理念 是 路由传播，通过</a:t>
            </a:r>
            <a:r>
              <a:rPr lang="en-US" altLang="zh-CN" dirty="0"/>
              <a:t>update</a:t>
            </a:r>
            <a:r>
              <a:rPr lang="zh-CN" altLang="en-US" dirty="0"/>
              <a:t>报文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基于实现跨域</a:t>
            </a:r>
            <a:r>
              <a:rPr lang="en-US" altLang="zh-CN" dirty="0"/>
              <a:t>SR-TE,BGP</a:t>
            </a:r>
            <a:r>
              <a:rPr lang="zh-CN" altLang="en-US" dirty="0"/>
              <a:t>增强支持链路状态信息，即</a:t>
            </a:r>
            <a:r>
              <a:rPr lang="en-US" altLang="zh-CN" dirty="0"/>
              <a:t>EPE</a:t>
            </a:r>
          </a:p>
          <a:p>
            <a:pPr marL="342900" indent="-342900">
              <a:buAutoNum type="arabicPlain"/>
            </a:pPr>
            <a:r>
              <a:rPr lang="zh-CN" altLang="en-US" dirty="0"/>
              <a:t>为了收集链路状态，</a:t>
            </a:r>
            <a:r>
              <a:rPr lang="en-US" altLang="zh-CN" dirty="0"/>
              <a:t>BGP</a:t>
            </a:r>
            <a:r>
              <a:rPr lang="zh-CN" altLang="en-US" dirty="0"/>
              <a:t>增强支持传播链路状态，即</a:t>
            </a:r>
            <a:r>
              <a:rPr lang="en-US" altLang="zh-CN" dirty="0"/>
              <a:t>BGP-LS</a:t>
            </a:r>
          </a:p>
          <a:p>
            <a:pPr marL="342900" indent="-342900">
              <a:buAutoNum type="arabicPlain"/>
            </a:pPr>
            <a:r>
              <a:rPr lang="en-US" altLang="zh-CN" dirty="0"/>
              <a:t>SR-TE</a:t>
            </a:r>
            <a:r>
              <a:rPr lang="zh-CN" altLang="en-US" dirty="0"/>
              <a:t>隧道 被解读为 一种策略，即</a:t>
            </a:r>
            <a:r>
              <a:rPr lang="en-US" altLang="zh-CN" dirty="0"/>
              <a:t>SR-policy</a:t>
            </a:r>
          </a:p>
          <a:p>
            <a:pPr marL="342900" indent="-342900">
              <a:buAutoNum type="arabicPlain"/>
            </a:pPr>
            <a:r>
              <a:rPr lang="zh-CN" altLang="en-US" dirty="0"/>
              <a:t>把</a:t>
            </a:r>
            <a:r>
              <a:rPr lang="en-US" altLang="zh-CN" dirty="0"/>
              <a:t>SR-policy</a:t>
            </a:r>
            <a:r>
              <a:rPr lang="zh-CN" altLang="en-US" dirty="0"/>
              <a:t>自动应用在</a:t>
            </a:r>
            <a:r>
              <a:rPr lang="en-US" altLang="zh-CN" dirty="0"/>
              <a:t>BGP</a:t>
            </a:r>
            <a:r>
              <a:rPr lang="zh-CN" altLang="en-US" dirty="0"/>
              <a:t>路由上，即</a:t>
            </a:r>
            <a:r>
              <a:rPr lang="en-US" altLang="zh-CN" dirty="0"/>
              <a:t>BGP</a:t>
            </a:r>
            <a:r>
              <a:rPr lang="zh-CN" altLang="en-US" dirty="0"/>
              <a:t>自动引流</a:t>
            </a:r>
          </a:p>
        </p:txBody>
      </p:sp>
      <p:sp>
        <p:nvSpPr>
          <p:cNvPr id="42" name="圆角矩形 102">
            <a:extLst>
              <a:ext uri="{FF2B5EF4-FFF2-40B4-BE49-F238E27FC236}">
                <a16:creationId xmlns:a16="http://schemas.microsoft.com/office/drawing/2014/main" id="{AAB7A059-2161-4475-8275-870AAE688856}"/>
              </a:ext>
            </a:extLst>
          </p:cNvPr>
          <p:cNvSpPr/>
          <p:nvPr/>
        </p:nvSpPr>
        <p:spPr>
          <a:xfrm>
            <a:off x="2350012" y="1052736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103">
            <a:extLst>
              <a:ext uri="{FF2B5EF4-FFF2-40B4-BE49-F238E27FC236}">
                <a16:creationId xmlns:a16="http://schemas.microsoft.com/office/drawing/2014/main" id="{1E18E171-D2CC-453A-9F08-C406282AB52D}"/>
              </a:ext>
            </a:extLst>
          </p:cNvPr>
          <p:cNvSpPr/>
          <p:nvPr/>
        </p:nvSpPr>
        <p:spPr>
          <a:xfrm>
            <a:off x="4207359" y="1048893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104">
            <a:extLst>
              <a:ext uri="{FF2B5EF4-FFF2-40B4-BE49-F238E27FC236}">
                <a16:creationId xmlns:a16="http://schemas.microsoft.com/office/drawing/2014/main" id="{A8ACF9C4-A04F-41FF-BF62-F7B80D8D2901}"/>
              </a:ext>
            </a:extLst>
          </p:cNvPr>
          <p:cNvSpPr/>
          <p:nvPr/>
        </p:nvSpPr>
        <p:spPr>
          <a:xfrm>
            <a:off x="6149505" y="1056298"/>
            <a:ext cx="714380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105">
            <a:extLst>
              <a:ext uri="{FF2B5EF4-FFF2-40B4-BE49-F238E27FC236}">
                <a16:creationId xmlns:a16="http://schemas.microsoft.com/office/drawing/2014/main" id="{887B5880-E208-4CAF-8E4C-D8ACBAF3BAEB}"/>
              </a:ext>
            </a:extLst>
          </p:cNvPr>
          <p:cNvSpPr/>
          <p:nvPr/>
        </p:nvSpPr>
        <p:spPr>
          <a:xfrm>
            <a:off x="818846" y="105273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5765215-BBDD-4501-9017-985FDA1C1F8D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>
            <a:off x="1604664" y="1231331"/>
            <a:ext cx="7453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6EEB68-7CDA-46EC-B1C1-F46224D101EB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 flipV="1">
            <a:off x="3064392" y="1227488"/>
            <a:ext cx="1142967" cy="3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EABF51-2D79-48C2-9472-7574938D6489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921739" y="1227488"/>
            <a:ext cx="1227766" cy="7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2D1EE7D-569A-493D-9138-D4E6073A6B0A}"/>
              </a:ext>
            </a:extLst>
          </p:cNvPr>
          <p:cNvCxnSpPr>
            <a:stCxn id="44" idx="3"/>
            <a:endCxn id="50" idx="1"/>
          </p:cNvCxnSpPr>
          <p:nvPr/>
        </p:nvCxnSpPr>
        <p:spPr>
          <a:xfrm flipV="1">
            <a:off x="6863885" y="1227488"/>
            <a:ext cx="899887" cy="740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10">
            <a:extLst>
              <a:ext uri="{FF2B5EF4-FFF2-40B4-BE49-F238E27FC236}">
                <a16:creationId xmlns:a16="http://schemas.microsoft.com/office/drawing/2014/main" id="{8EBD0FB1-7B1C-4D42-B960-ED0746F4D83F}"/>
              </a:ext>
            </a:extLst>
          </p:cNvPr>
          <p:cNvSpPr txBox="1"/>
          <p:nvPr/>
        </p:nvSpPr>
        <p:spPr>
          <a:xfrm>
            <a:off x="7763772" y="1073599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IP1/prefix</a:t>
            </a:r>
            <a:endParaRPr lang="zh-CN" altLang="en-US" sz="1400" dirty="0"/>
          </a:p>
        </p:txBody>
      </p:sp>
      <p:sp>
        <p:nvSpPr>
          <p:cNvPr id="51" name="TextBox 111">
            <a:extLst>
              <a:ext uri="{FF2B5EF4-FFF2-40B4-BE49-F238E27FC236}">
                <a16:creationId xmlns:a16="http://schemas.microsoft.com/office/drawing/2014/main" id="{6785C2D4-547F-4494-8E7D-7AC98C7AA4C3}"/>
              </a:ext>
            </a:extLst>
          </p:cNvPr>
          <p:cNvSpPr txBox="1"/>
          <p:nvPr/>
        </p:nvSpPr>
        <p:spPr>
          <a:xfrm>
            <a:off x="6806026" y="94411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Adj</a:t>
            </a:r>
            <a:r>
              <a:rPr lang="en-US" altLang="zh-CN" sz="1400" dirty="0"/>
              <a:t>-label 4</a:t>
            </a:r>
            <a:endParaRPr lang="zh-CN" altLang="en-US" sz="1400" dirty="0"/>
          </a:p>
        </p:txBody>
      </p:sp>
      <p:sp>
        <p:nvSpPr>
          <p:cNvPr id="52" name="TextBox 118">
            <a:extLst>
              <a:ext uri="{FF2B5EF4-FFF2-40B4-BE49-F238E27FC236}">
                <a16:creationId xmlns:a16="http://schemas.microsoft.com/office/drawing/2014/main" id="{D87FEFF2-06FA-4234-8EA9-B906644CBF15}"/>
              </a:ext>
            </a:extLst>
          </p:cNvPr>
          <p:cNvSpPr txBox="1"/>
          <p:nvPr/>
        </p:nvSpPr>
        <p:spPr>
          <a:xfrm>
            <a:off x="4921739" y="939390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Adj</a:t>
            </a:r>
            <a:r>
              <a:rPr lang="en-US" altLang="zh-CN" sz="1400" dirty="0"/>
              <a:t>-label 3</a:t>
            </a:r>
            <a:endParaRPr lang="zh-CN" altLang="en-US" sz="1400" dirty="0"/>
          </a:p>
        </p:txBody>
      </p:sp>
      <p:sp>
        <p:nvSpPr>
          <p:cNvPr id="53" name="TextBox 119">
            <a:extLst>
              <a:ext uri="{FF2B5EF4-FFF2-40B4-BE49-F238E27FC236}">
                <a16:creationId xmlns:a16="http://schemas.microsoft.com/office/drawing/2014/main" id="{BB6B1305-596B-413E-9D08-EF594DEA405F}"/>
              </a:ext>
            </a:extLst>
          </p:cNvPr>
          <p:cNvSpPr txBox="1"/>
          <p:nvPr/>
        </p:nvSpPr>
        <p:spPr>
          <a:xfrm>
            <a:off x="3040974" y="972719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Adj-label 2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E559AD-E273-4130-BCD0-6A97297BC633}"/>
              </a:ext>
            </a:extLst>
          </p:cNvPr>
          <p:cNvSpPr/>
          <p:nvPr/>
        </p:nvSpPr>
        <p:spPr>
          <a:xfrm>
            <a:off x="492436" y="1484214"/>
            <a:ext cx="11122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IP1</a:t>
            </a:r>
            <a:endParaRPr lang="zh-CN" altLang="en-US" sz="1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E79E065-C9E7-494C-9CAA-7985BBBA4833}"/>
              </a:ext>
            </a:extLst>
          </p:cNvPr>
          <p:cNvSpPr/>
          <p:nvPr/>
        </p:nvSpPr>
        <p:spPr>
          <a:xfrm>
            <a:off x="492436" y="1700808"/>
            <a:ext cx="1112228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Adj-label 4</a:t>
            </a:r>
            <a:endParaRPr lang="zh-CN" altLang="en-US" sz="14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08053D9-9528-43ED-9363-FB6D3EE6F070}"/>
              </a:ext>
            </a:extLst>
          </p:cNvPr>
          <p:cNvSpPr/>
          <p:nvPr/>
        </p:nvSpPr>
        <p:spPr>
          <a:xfrm>
            <a:off x="492436" y="1916832"/>
            <a:ext cx="1112228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Adj</a:t>
            </a:r>
            <a:r>
              <a:rPr lang="en-US" altLang="zh-CN" sz="1400" dirty="0"/>
              <a:t>-label 3</a:t>
            </a:r>
            <a:endParaRPr lang="zh-CN" altLang="en-US" sz="1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417F5DF-E008-4BAD-AED9-BECBA6336187}"/>
              </a:ext>
            </a:extLst>
          </p:cNvPr>
          <p:cNvSpPr/>
          <p:nvPr/>
        </p:nvSpPr>
        <p:spPr>
          <a:xfrm>
            <a:off x="492436" y="2132856"/>
            <a:ext cx="1112228" cy="2857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Adj-label 2</a:t>
            </a:r>
            <a:endParaRPr lang="zh-CN" altLang="en-US" sz="1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3DF7FB9-BC3F-4CF8-8525-E54D8B9C43FC}"/>
              </a:ext>
            </a:extLst>
          </p:cNvPr>
          <p:cNvSpPr txBox="1"/>
          <p:nvPr/>
        </p:nvSpPr>
        <p:spPr>
          <a:xfrm>
            <a:off x="4320066" y="43414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Adj-</a:t>
            </a:r>
            <a:r>
              <a:rPr lang="en-US" altLang="zh-CN" dirty="0" err="1"/>
              <a:t>sid</a:t>
            </a:r>
            <a:r>
              <a:rPr lang="en-US" altLang="zh-CN" dirty="0"/>
              <a:t>/</a:t>
            </a:r>
            <a:r>
              <a:rPr lang="zh-CN" altLang="en-US" dirty="0"/>
              <a:t>链路状态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AF3888-E68E-4EA6-AAB1-50BF88F0C744}"/>
              </a:ext>
            </a:extLst>
          </p:cNvPr>
          <p:cNvSpPr txBox="1"/>
          <p:nvPr/>
        </p:nvSpPr>
        <p:spPr>
          <a:xfrm>
            <a:off x="4724184" y="4929198"/>
            <a:ext cx="10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Ospf-sr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1EC1A8D-521D-47DA-907E-D549320B9E74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rot="5400000" flipH="1" flipV="1">
            <a:off x="5146952" y="4819980"/>
            <a:ext cx="218436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64C8CFE-3253-4FCC-8398-F5B457210F60}"/>
              </a:ext>
            </a:extLst>
          </p:cNvPr>
          <p:cNvSpPr txBox="1"/>
          <p:nvPr/>
        </p:nvSpPr>
        <p:spPr>
          <a:xfrm>
            <a:off x="7432558" y="4929198"/>
            <a:ext cx="91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bgp-sr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FED03DB-515C-4AE5-BE39-C83356230960}"/>
              </a:ext>
            </a:extLst>
          </p:cNvPr>
          <p:cNvSpPr txBox="1"/>
          <p:nvPr/>
        </p:nvSpPr>
        <p:spPr>
          <a:xfrm>
            <a:off x="6696339" y="4341430"/>
            <a:ext cx="237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EPE/</a:t>
            </a:r>
            <a:r>
              <a:rPr lang="en-US" altLang="zh-CN" dirty="0" err="1"/>
              <a:t>bgp</a:t>
            </a:r>
            <a:r>
              <a:rPr lang="en-US" altLang="zh-CN" dirty="0"/>
              <a:t> peering </a:t>
            </a:r>
            <a:r>
              <a:rPr lang="en-US" altLang="zh-CN" dirty="0" err="1"/>
              <a:t>sid</a:t>
            </a:r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000BC44-DB30-4E65-A89E-D925035A9C29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rot="16200000" flipV="1">
            <a:off x="7779284" y="4815945"/>
            <a:ext cx="218436" cy="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DDA4391-DF7E-4CBF-AC05-6B04CF6061C9}"/>
              </a:ext>
            </a:extLst>
          </p:cNvPr>
          <p:cNvSpPr txBox="1"/>
          <p:nvPr/>
        </p:nvSpPr>
        <p:spPr>
          <a:xfrm>
            <a:off x="5352688" y="3652157"/>
            <a:ext cx="231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拓扑数据库</a:t>
            </a:r>
            <a:r>
              <a:rPr lang="en-US" altLang="zh-CN" dirty="0"/>
              <a:t>/BGP-LS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DD96053-0201-4DF7-878A-9E584CC78C2F}"/>
              </a:ext>
            </a:extLst>
          </p:cNvPr>
          <p:cNvCxnSpPr>
            <a:stCxn id="70" idx="0"/>
            <a:endCxn id="81" idx="2"/>
          </p:cNvCxnSpPr>
          <p:nvPr/>
        </p:nvCxnSpPr>
        <p:spPr>
          <a:xfrm rot="16200000" flipV="1">
            <a:off x="7037522" y="3494484"/>
            <a:ext cx="319941" cy="137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F7FDF7C-5392-4D85-8265-B9CD2924DC69}"/>
              </a:ext>
            </a:extLst>
          </p:cNvPr>
          <p:cNvCxnSpPr>
            <a:cxnSpLocks/>
            <a:stCxn id="58" idx="0"/>
            <a:endCxn id="81" idx="2"/>
          </p:cNvCxnSpPr>
          <p:nvPr/>
        </p:nvCxnSpPr>
        <p:spPr>
          <a:xfrm rot="5400000" flipH="1" flipV="1">
            <a:off x="5723373" y="3554287"/>
            <a:ext cx="319941" cy="125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6FB4F255-8E77-469A-8968-3CBD6AFB3ED9}"/>
              </a:ext>
            </a:extLst>
          </p:cNvPr>
          <p:cNvSpPr/>
          <p:nvPr/>
        </p:nvSpPr>
        <p:spPr>
          <a:xfrm>
            <a:off x="4644008" y="2722434"/>
            <a:ext cx="936104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PCE</a:t>
            </a:r>
            <a:endParaRPr lang="zh-CN" altLang="en-US" dirty="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527C54D-D72D-4429-8D2A-0E0BED6EFF86}"/>
              </a:ext>
            </a:extLst>
          </p:cNvPr>
          <p:cNvCxnSpPr>
            <a:cxnSpLocks/>
            <a:stCxn id="81" idx="0"/>
            <a:endCxn id="89" idx="6"/>
          </p:cNvCxnSpPr>
          <p:nvPr/>
        </p:nvCxnSpPr>
        <p:spPr>
          <a:xfrm rot="16200000" flipV="1">
            <a:off x="5657397" y="2799038"/>
            <a:ext cx="775834" cy="9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C474F3F9-FE64-4407-9A6F-6D969BBCEE72}"/>
              </a:ext>
            </a:extLst>
          </p:cNvPr>
          <p:cNvSpPr/>
          <p:nvPr/>
        </p:nvSpPr>
        <p:spPr>
          <a:xfrm>
            <a:off x="3419872" y="3641704"/>
            <a:ext cx="936104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PCC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84E25D8-F1CE-4071-AAA0-1605284905A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 rot="10800000" flipV="1">
            <a:off x="3887924" y="2876322"/>
            <a:ext cx="756084" cy="76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045F2D8-40E8-43A5-9069-260103E7C1F5}"/>
              </a:ext>
            </a:extLst>
          </p:cNvPr>
          <p:cNvSpPr txBox="1"/>
          <p:nvPr/>
        </p:nvSpPr>
        <p:spPr>
          <a:xfrm>
            <a:off x="4211960" y="3030211"/>
            <a:ext cx="10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pecp</a:t>
            </a:r>
            <a:endParaRPr lang="zh-CN" altLang="en-US" dirty="0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0B22A9A-A7C1-4ADA-A83B-83681713897E}"/>
              </a:ext>
            </a:extLst>
          </p:cNvPr>
          <p:cNvSpPr/>
          <p:nvPr/>
        </p:nvSpPr>
        <p:spPr>
          <a:xfrm>
            <a:off x="2771800" y="2202585"/>
            <a:ext cx="3024336" cy="1033510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Controller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CC5C15D-5ED4-44B7-BA90-7BBC95D43EA4}"/>
              </a:ext>
            </a:extLst>
          </p:cNvPr>
          <p:cNvSpPr/>
          <p:nvPr/>
        </p:nvSpPr>
        <p:spPr>
          <a:xfrm>
            <a:off x="1665262" y="3391350"/>
            <a:ext cx="3189069" cy="752030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device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EF846255-10FE-4C39-8E2E-6E247C08CEB0}"/>
              </a:ext>
            </a:extLst>
          </p:cNvPr>
          <p:cNvCxnSpPr>
            <a:cxnSpLocks/>
          </p:cNvCxnSpPr>
          <p:nvPr/>
        </p:nvCxnSpPr>
        <p:spPr>
          <a:xfrm flipH="1">
            <a:off x="2447764" y="2643182"/>
            <a:ext cx="911500" cy="93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095B121-CAC6-4320-9743-9E40092206CD}"/>
              </a:ext>
            </a:extLst>
          </p:cNvPr>
          <p:cNvSpPr txBox="1"/>
          <p:nvPr/>
        </p:nvSpPr>
        <p:spPr>
          <a:xfrm>
            <a:off x="1905899" y="3021953"/>
            <a:ext cx="107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netconf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071F1C6-FCEF-47CF-907F-CD91F67EF0EB}"/>
              </a:ext>
            </a:extLst>
          </p:cNvPr>
          <p:cNvSpPr txBox="1"/>
          <p:nvPr/>
        </p:nvSpPr>
        <p:spPr>
          <a:xfrm>
            <a:off x="1814988" y="3534267"/>
            <a:ext cx="13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sr</a:t>
            </a:r>
            <a:r>
              <a:rPr lang="en-US" altLang="zh-CN" dirty="0"/>
              <a:t>-policy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67830A8-2D4B-4111-BD9C-5DCAB258CD22}"/>
              </a:ext>
            </a:extLst>
          </p:cNvPr>
          <p:cNvCxnSpPr>
            <a:cxnSpLocks/>
          </p:cNvCxnSpPr>
          <p:nvPr/>
        </p:nvCxnSpPr>
        <p:spPr>
          <a:xfrm>
            <a:off x="818846" y="3749111"/>
            <a:ext cx="84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9255333-715F-4108-AE95-8E0EFE84672B}"/>
              </a:ext>
            </a:extLst>
          </p:cNvPr>
          <p:cNvSpPr txBox="1"/>
          <p:nvPr/>
        </p:nvSpPr>
        <p:spPr>
          <a:xfrm>
            <a:off x="513144" y="3380959"/>
            <a:ext cx="132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BGP</a:t>
            </a:r>
            <a:r>
              <a:rPr lang="zh-CN" altLang="en-US" dirty="0"/>
              <a:t>引流</a:t>
            </a:r>
          </a:p>
        </p:txBody>
      </p:sp>
    </p:spTree>
    <p:extLst>
      <p:ext uri="{BB962C8B-B14F-4D97-AF65-F5344CB8AC3E}">
        <p14:creationId xmlns:p14="http://schemas.microsoft.com/office/powerpoint/2010/main" val="2873122242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箭头: 右 1">
            <a:extLst>
              <a:ext uri="{FF2B5EF4-FFF2-40B4-BE49-F238E27FC236}">
                <a16:creationId xmlns:a16="http://schemas.microsoft.com/office/drawing/2014/main" id="{F6137446-E3A8-4EAA-B018-5F3B1982FC31}"/>
              </a:ext>
            </a:extLst>
          </p:cNvPr>
          <p:cNvSpPr/>
          <p:nvPr/>
        </p:nvSpPr>
        <p:spPr>
          <a:xfrm>
            <a:off x="3428992" y="6051392"/>
            <a:ext cx="1428760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IP</a:t>
            </a:r>
            <a:r>
              <a:rPr lang="zh-CN" altLang="en-US" sz="1400" dirty="0"/>
              <a:t>路由转发面</a:t>
            </a:r>
          </a:p>
        </p:txBody>
      </p:sp>
      <p:sp>
        <p:nvSpPr>
          <p:cNvPr id="4" name="箭头: 右 42">
            <a:extLst>
              <a:ext uri="{FF2B5EF4-FFF2-40B4-BE49-F238E27FC236}">
                <a16:creationId xmlns:a16="http://schemas.microsoft.com/office/drawing/2014/main" id="{F8878552-8BEB-4539-9988-0D1BC2944C06}"/>
              </a:ext>
            </a:extLst>
          </p:cNvPr>
          <p:cNvSpPr/>
          <p:nvPr/>
        </p:nvSpPr>
        <p:spPr>
          <a:xfrm>
            <a:off x="6215074" y="3429000"/>
            <a:ext cx="1643074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传统</a:t>
            </a:r>
            <a:r>
              <a:rPr lang="en-US" altLang="zh-CN" sz="1400" dirty="0"/>
              <a:t>MPLS </a:t>
            </a:r>
            <a:r>
              <a:rPr lang="zh-CN" altLang="en-US" sz="1400" dirty="0"/>
              <a:t>转发面</a:t>
            </a:r>
          </a:p>
        </p:txBody>
      </p:sp>
      <p:sp>
        <p:nvSpPr>
          <p:cNvPr id="5" name="箭头: 右 50">
            <a:extLst>
              <a:ext uri="{FF2B5EF4-FFF2-40B4-BE49-F238E27FC236}">
                <a16:creationId xmlns:a16="http://schemas.microsoft.com/office/drawing/2014/main" id="{024AF8AF-D042-4861-A938-4038F136F268}"/>
              </a:ext>
            </a:extLst>
          </p:cNvPr>
          <p:cNvSpPr/>
          <p:nvPr/>
        </p:nvSpPr>
        <p:spPr>
          <a:xfrm>
            <a:off x="2953044" y="3500438"/>
            <a:ext cx="1784364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SR MPLS</a:t>
            </a:r>
            <a:r>
              <a:rPr lang="zh-CN" altLang="en-US" sz="1400" dirty="0"/>
              <a:t>转发面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20580D-80D1-4F17-93C0-D86929B13206}"/>
              </a:ext>
            </a:extLst>
          </p:cNvPr>
          <p:cNvSpPr/>
          <p:nvPr/>
        </p:nvSpPr>
        <p:spPr>
          <a:xfrm>
            <a:off x="2850494" y="5143512"/>
            <a:ext cx="715471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IGP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B54E2E-95D0-4DE4-AB4A-3908CF215298}"/>
              </a:ext>
            </a:extLst>
          </p:cNvPr>
          <p:cNvSpPr/>
          <p:nvPr/>
        </p:nvSpPr>
        <p:spPr>
          <a:xfrm>
            <a:off x="4169621" y="5143512"/>
            <a:ext cx="759569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BGP LU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BD1E27-8D2A-4B76-9A82-0A36A8ED95F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3591707" y="4974349"/>
            <a:ext cx="693566" cy="146052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DC3B52-3645-4ABB-A992-3FBDFE718F45}"/>
              </a:ext>
            </a:extLst>
          </p:cNvPr>
          <p:cNvCxnSpPr>
            <a:cxnSpLocks/>
            <a:stCxn id="35" idx="2"/>
            <a:endCxn id="3" idx="0"/>
          </p:cNvCxnSpPr>
          <p:nvPr/>
        </p:nvCxnSpPr>
        <p:spPr>
          <a:xfrm rot="5400000">
            <a:off x="4975214" y="5051362"/>
            <a:ext cx="693566" cy="1306494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2BC5497-B3A6-40D2-AF3D-3EF151A1A58B}"/>
              </a:ext>
            </a:extLst>
          </p:cNvPr>
          <p:cNvSpPr/>
          <p:nvPr/>
        </p:nvSpPr>
        <p:spPr>
          <a:xfrm>
            <a:off x="2857488" y="4429131"/>
            <a:ext cx="715472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IGP SR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0CF1DA-2AC6-4F45-9C3F-1E013485D1A2}"/>
              </a:ext>
            </a:extLst>
          </p:cNvPr>
          <p:cNvSpPr/>
          <p:nvPr/>
        </p:nvSpPr>
        <p:spPr>
          <a:xfrm>
            <a:off x="4143372" y="4429131"/>
            <a:ext cx="800034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BGP SR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71B06F-1B48-4586-BEF6-5852D5BDF18D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rot="5400000" flipH="1" flipV="1">
            <a:off x="2961694" y="4889982"/>
            <a:ext cx="500067" cy="6994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883A2EB-A4C7-41FB-B82C-7CCB6D91B685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16200000" flipV="1">
            <a:off x="4296365" y="4890470"/>
            <a:ext cx="500067" cy="6017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1658010-ACB6-4509-92B4-4657C1CB81B2}"/>
              </a:ext>
            </a:extLst>
          </p:cNvPr>
          <p:cNvSpPr/>
          <p:nvPr/>
        </p:nvSpPr>
        <p:spPr>
          <a:xfrm>
            <a:off x="7500958" y="5143512"/>
            <a:ext cx="1214446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LDP/RSVP-TE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3A24BE-C38F-4491-8B6C-2C387C7B2798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5441022" y="2915388"/>
            <a:ext cx="1336508" cy="311974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49D6E78-A7B9-47E8-915B-B84A03C24D91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7220410" y="4255740"/>
            <a:ext cx="1336508" cy="439035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80A91F-0691-4B0B-B6BA-7EEAD1B7F201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rot="5400000" flipH="1" flipV="1">
            <a:off x="4270553" y="4151279"/>
            <a:ext cx="550689" cy="5017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DF68F7D-566B-4A26-BF60-575CC9A635CB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rot="5400000" flipH="1" flipV="1">
            <a:off x="3606471" y="3487196"/>
            <a:ext cx="550689" cy="1333182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60">
            <a:extLst>
              <a:ext uri="{FF2B5EF4-FFF2-40B4-BE49-F238E27FC236}">
                <a16:creationId xmlns:a16="http://schemas.microsoft.com/office/drawing/2014/main" id="{B053D131-1181-4DF3-8825-963C69B2E839}"/>
              </a:ext>
            </a:extLst>
          </p:cNvPr>
          <p:cNvSpPr/>
          <p:nvPr/>
        </p:nvSpPr>
        <p:spPr>
          <a:xfrm>
            <a:off x="6476708" y="1285860"/>
            <a:ext cx="1571636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传统</a:t>
            </a:r>
            <a:r>
              <a:rPr lang="en-US" altLang="zh-CN" sz="1400" dirty="0"/>
              <a:t>MPLS L2VPN</a:t>
            </a:r>
            <a:endParaRPr lang="zh-CN" altLang="en-US" sz="1400" dirty="0"/>
          </a:p>
        </p:txBody>
      </p:sp>
      <p:sp>
        <p:nvSpPr>
          <p:cNvPr id="20" name="箭头: 右 161">
            <a:extLst>
              <a:ext uri="{FF2B5EF4-FFF2-40B4-BE49-F238E27FC236}">
                <a16:creationId xmlns:a16="http://schemas.microsoft.com/office/drawing/2014/main" id="{40EBC40A-489E-4B64-A69C-734B13C39B34}"/>
              </a:ext>
            </a:extLst>
          </p:cNvPr>
          <p:cNvSpPr/>
          <p:nvPr/>
        </p:nvSpPr>
        <p:spPr>
          <a:xfrm>
            <a:off x="3643306" y="1285860"/>
            <a:ext cx="1273215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MPLS L3VPN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061DBE-8494-41BF-918A-D03CD69F6007}"/>
              </a:ext>
            </a:extLst>
          </p:cNvPr>
          <p:cNvSpPr/>
          <p:nvPr/>
        </p:nvSpPr>
        <p:spPr>
          <a:xfrm>
            <a:off x="5643570" y="2285992"/>
            <a:ext cx="639277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MBGP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387480-1DD5-417B-ABA6-1474F35A5E12}"/>
              </a:ext>
            </a:extLst>
          </p:cNvPr>
          <p:cNvSpPr/>
          <p:nvPr/>
        </p:nvSpPr>
        <p:spPr>
          <a:xfrm>
            <a:off x="7858148" y="2285992"/>
            <a:ext cx="618824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TLDP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52B60C9-93A8-4525-8B05-32E8F68AAEBD}"/>
              </a:ext>
            </a:extLst>
          </p:cNvPr>
          <p:cNvCxnSpPr>
            <a:cxnSpLocks/>
            <a:stCxn id="14" idx="0"/>
            <a:endCxn id="22" idx="2"/>
          </p:cNvCxnSpPr>
          <p:nvPr/>
        </p:nvCxnSpPr>
        <p:spPr>
          <a:xfrm rot="5400000" flipH="1" flipV="1">
            <a:off x="6816267" y="3792220"/>
            <a:ext cx="2643206" cy="59379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9A1DF58-3939-42D0-8F54-A441992439C5}"/>
              </a:ext>
            </a:extLst>
          </p:cNvPr>
          <p:cNvCxnSpPr>
            <a:cxnSpLocks/>
            <a:stCxn id="35" idx="0"/>
            <a:endCxn id="21" idx="2"/>
          </p:cNvCxnSpPr>
          <p:nvPr/>
        </p:nvCxnSpPr>
        <p:spPr>
          <a:xfrm rot="16200000" flipV="1">
            <a:off x="4647624" y="3815891"/>
            <a:ext cx="2643206" cy="12035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右 249">
            <a:extLst>
              <a:ext uri="{FF2B5EF4-FFF2-40B4-BE49-F238E27FC236}">
                <a16:creationId xmlns:a16="http://schemas.microsoft.com/office/drawing/2014/main" id="{8A5A0598-2C67-4800-A7C4-774F58FCA3EB}"/>
              </a:ext>
            </a:extLst>
          </p:cNvPr>
          <p:cNvSpPr/>
          <p:nvPr/>
        </p:nvSpPr>
        <p:spPr>
          <a:xfrm>
            <a:off x="5333700" y="1306674"/>
            <a:ext cx="842168" cy="37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EVPN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7B8EDE-9B01-4BAE-82F7-1455EDDE1146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rot="16200000" flipV="1">
            <a:off x="5034300" y="1357083"/>
            <a:ext cx="622128" cy="1235690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FDA6AD-4136-4610-B506-0CFF3A5EB2C3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rot="5400000" flipH="1" flipV="1">
            <a:off x="5674380" y="1973507"/>
            <a:ext cx="601314" cy="23657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057262-7E43-439B-9D6F-A74A7F21F76C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rot="16200000" flipV="1">
            <a:off x="7702387" y="1820819"/>
            <a:ext cx="622128" cy="30821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94">
            <a:extLst>
              <a:ext uri="{FF2B5EF4-FFF2-40B4-BE49-F238E27FC236}">
                <a16:creationId xmlns:a16="http://schemas.microsoft.com/office/drawing/2014/main" id="{A8D89A8B-5CE7-4522-AF4E-9A5FF0D35D31}"/>
              </a:ext>
            </a:extLst>
          </p:cNvPr>
          <p:cNvSpPr/>
          <p:nvPr/>
        </p:nvSpPr>
        <p:spPr>
          <a:xfrm>
            <a:off x="629028" y="3487370"/>
            <a:ext cx="990644" cy="22966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IP packet</a:t>
            </a:r>
            <a:endParaRPr lang="zh-CN" altLang="en-US" sz="14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8A4982-E4ED-4380-B51D-B378897C2CA6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1619672" y="3360260"/>
            <a:ext cx="1162770" cy="241941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FD0586B-C9B3-4510-B55D-E72E2257DD21}"/>
              </a:ext>
            </a:extLst>
          </p:cNvPr>
          <p:cNvSpPr/>
          <p:nvPr/>
        </p:nvSpPr>
        <p:spPr>
          <a:xfrm>
            <a:off x="2782442" y="2749387"/>
            <a:ext cx="5816275" cy="12217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文本框 303">
            <a:extLst>
              <a:ext uri="{FF2B5EF4-FFF2-40B4-BE49-F238E27FC236}">
                <a16:creationId xmlns:a16="http://schemas.microsoft.com/office/drawing/2014/main" id="{65AE9DFA-7677-46F2-86E9-C0423B71719C}"/>
              </a:ext>
            </a:extLst>
          </p:cNvPr>
          <p:cNvSpPr txBox="1"/>
          <p:nvPr/>
        </p:nvSpPr>
        <p:spPr>
          <a:xfrm>
            <a:off x="1144662" y="2857495"/>
            <a:ext cx="1522630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FEC:</a:t>
            </a:r>
          </a:p>
          <a:p>
            <a:r>
              <a:rPr lang="en-US" altLang="zh-CN" sz="1400" b="1" dirty="0" err="1"/>
              <a:t>sr</a:t>
            </a:r>
            <a:r>
              <a:rPr lang="en-US" altLang="zh-CN" sz="1400" b="1" dirty="0"/>
              <a:t>-prefer</a:t>
            </a:r>
            <a:r>
              <a:rPr lang="zh-CN" altLang="en-US" sz="1400" b="1" dirty="0"/>
              <a:t>设置</a:t>
            </a:r>
          </a:p>
        </p:txBody>
      </p:sp>
      <p:sp>
        <p:nvSpPr>
          <p:cNvPr id="33" name="文本框 308">
            <a:extLst>
              <a:ext uri="{FF2B5EF4-FFF2-40B4-BE49-F238E27FC236}">
                <a16:creationId xmlns:a16="http://schemas.microsoft.com/office/drawing/2014/main" id="{B51D9268-2024-43D9-B5EF-86B0592F2672}"/>
              </a:ext>
            </a:extLst>
          </p:cNvPr>
          <p:cNvSpPr txBox="1"/>
          <p:nvPr/>
        </p:nvSpPr>
        <p:spPr>
          <a:xfrm>
            <a:off x="5357818" y="3264099"/>
            <a:ext cx="83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SRMS</a:t>
            </a:r>
            <a:endParaRPr lang="zh-CN" altLang="en-US" sz="1400" b="1" dirty="0"/>
          </a:p>
        </p:txBody>
      </p:sp>
      <p:sp>
        <p:nvSpPr>
          <p:cNvPr id="34" name="文本框 311">
            <a:extLst>
              <a:ext uri="{FF2B5EF4-FFF2-40B4-BE49-F238E27FC236}">
                <a16:creationId xmlns:a16="http://schemas.microsoft.com/office/drawing/2014/main" id="{838A9EAC-F63D-4476-B94D-EBD39FA35B89}"/>
              </a:ext>
            </a:extLst>
          </p:cNvPr>
          <p:cNvSpPr txBox="1"/>
          <p:nvPr/>
        </p:nvSpPr>
        <p:spPr>
          <a:xfrm>
            <a:off x="4143372" y="3264099"/>
            <a:ext cx="131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Binding-SID</a:t>
            </a:r>
            <a:endParaRPr lang="zh-CN" altLang="en-US" sz="1400" b="1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B91EF5-6205-41B0-B69E-B01ABD16F1B5}"/>
              </a:ext>
            </a:extLst>
          </p:cNvPr>
          <p:cNvSpPr/>
          <p:nvPr/>
        </p:nvSpPr>
        <p:spPr>
          <a:xfrm>
            <a:off x="5643570" y="5143512"/>
            <a:ext cx="663347" cy="2143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BGP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295E84-2685-4A54-B7C4-2E72D7FEFD59}"/>
              </a:ext>
            </a:extLst>
          </p:cNvPr>
          <p:cNvCxnSpPr>
            <a:cxnSpLocks/>
            <a:stCxn id="35" idx="1"/>
            <a:endCxn id="7" idx="3"/>
          </p:cNvCxnSpPr>
          <p:nvPr/>
        </p:nvCxnSpPr>
        <p:spPr>
          <a:xfrm rot="10800000">
            <a:off x="4929190" y="5250669"/>
            <a:ext cx="714380" cy="1588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415">
            <a:extLst>
              <a:ext uri="{FF2B5EF4-FFF2-40B4-BE49-F238E27FC236}">
                <a16:creationId xmlns:a16="http://schemas.microsoft.com/office/drawing/2014/main" id="{FFAB76AB-2EDE-4312-8243-E755E9247C8F}"/>
              </a:ext>
            </a:extLst>
          </p:cNvPr>
          <p:cNvSpPr txBox="1"/>
          <p:nvPr/>
        </p:nvSpPr>
        <p:spPr>
          <a:xfrm>
            <a:off x="3124111" y="2833191"/>
            <a:ext cx="1015841" cy="30777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SR Policy:</a:t>
            </a:r>
          </a:p>
        </p:txBody>
      </p:sp>
      <p:sp>
        <p:nvSpPr>
          <p:cNvPr id="38" name="文本框 416">
            <a:extLst>
              <a:ext uri="{FF2B5EF4-FFF2-40B4-BE49-F238E27FC236}">
                <a16:creationId xmlns:a16="http://schemas.microsoft.com/office/drawing/2014/main" id="{64C4D3E9-E149-48B7-BD2F-A19AA47A8512}"/>
              </a:ext>
            </a:extLst>
          </p:cNvPr>
          <p:cNvSpPr txBox="1"/>
          <p:nvPr/>
        </p:nvSpPr>
        <p:spPr>
          <a:xfrm>
            <a:off x="4716016" y="2833191"/>
            <a:ext cx="1015841" cy="307777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Tunnel</a:t>
            </a:r>
          </a:p>
        </p:txBody>
      </p:sp>
      <p:sp>
        <p:nvSpPr>
          <p:cNvPr id="39" name="文本框 4">
            <a:extLst>
              <a:ext uri="{FF2B5EF4-FFF2-40B4-BE49-F238E27FC236}">
                <a16:creationId xmlns:a16="http://schemas.microsoft.com/office/drawing/2014/main" id="{ECB8C20A-0051-43A6-B63E-CDC152F8A11D}"/>
              </a:ext>
            </a:extLst>
          </p:cNvPr>
          <p:cNvSpPr txBox="1"/>
          <p:nvPr/>
        </p:nvSpPr>
        <p:spPr>
          <a:xfrm>
            <a:off x="428596" y="357166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新一代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IPRAN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网路技术架构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理念解读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079445"/>
            <a:ext cx="6602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分组网络的形态 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---</a:t>
            </a: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tag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60631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115616" y="1412776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8004" y="2492896"/>
            <a:ext cx="69847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分组网络体系的形态和灵魂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457386"/>
      </p:ext>
    </p:extLst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71472" y="357166"/>
            <a:ext cx="3844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分组网络体系形态和灵魂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F422FE-0C84-449C-848F-4B97EB9F196C}"/>
              </a:ext>
            </a:extLst>
          </p:cNvPr>
          <p:cNvSpPr txBox="1"/>
          <p:nvPr/>
        </p:nvSpPr>
        <p:spPr>
          <a:xfrm>
            <a:off x="4716016" y="112306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分组网络体系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BC63D5-7CAF-49AD-99F1-FFBA2F1CDB16}"/>
              </a:ext>
            </a:extLst>
          </p:cNvPr>
          <p:cNvSpPr/>
          <p:nvPr/>
        </p:nvSpPr>
        <p:spPr>
          <a:xfrm>
            <a:off x="1835696" y="2410913"/>
            <a:ext cx="1944216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一切即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DEA207-9AC7-46C3-9607-2AC20DA8A955}"/>
              </a:ext>
            </a:extLst>
          </p:cNvPr>
          <p:cNvSpPr/>
          <p:nvPr/>
        </p:nvSpPr>
        <p:spPr>
          <a:xfrm>
            <a:off x="4211960" y="2259429"/>
            <a:ext cx="3456384" cy="674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前缀路由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段路由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分布式路由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源路由</a:t>
            </a:r>
          </a:p>
        </p:txBody>
      </p:sp>
      <p:graphicFrame>
        <p:nvGraphicFramePr>
          <p:cNvPr id="20" name="表格 22">
            <a:extLst>
              <a:ext uri="{FF2B5EF4-FFF2-40B4-BE49-F238E27FC236}">
                <a16:creationId xmlns:a16="http://schemas.microsoft.com/office/drawing/2014/main" id="{EC68573F-18F5-45B6-A11E-047F975C5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34270"/>
              </p:ext>
            </p:extLst>
          </p:nvPr>
        </p:nvGraphicFramePr>
        <p:xfrm>
          <a:off x="571472" y="3886636"/>
          <a:ext cx="81369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2536">
                  <a:extLst>
                    <a:ext uri="{9D8B030D-6E8A-4147-A177-3AD203B41FA5}">
                      <a16:colId xmlns:a16="http://schemas.microsoft.com/office/drawing/2014/main" val="1326673670"/>
                    </a:ext>
                  </a:extLst>
                </a:gridCol>
                <a:gridCol w="4064365">
                  <a:extLst>
                    <a:ext uri="{9D8B030D-6E8A-4147-A177-3AD203B41FA5}">
                      <a16:colId xmlns:a16="http://schemas.microsoft.com/office/drawing/2014/main" val="346827148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传统分组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SRV6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引流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:(MAC/IP/LDP)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前缀路由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拓扑构建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段路径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(port/MAC/Label)+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分布式路由学习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引流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:(srv6-be)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前缀路由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拓扑构建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段路径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(MAC)+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分布式路由计算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56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引流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（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RSVP-TE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）源路由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拓扑构建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段路径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(Label)+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源头控制指定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引流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:(srv6-te)</a:t>
                      </a:r>
                      <a:r>
                        <a:rPr lang="zh-CN" altLang="en-US" sz="14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段路由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源路由</a:t>
                      </a:r>
                      <a:endParaRPr lang="en-US" altLang="zh-CN" sz="14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拓扑构建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: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前缀路径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段路径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(adj </a:t>
                      </a:r>
                      <a:r>
                        <a:rPr lang="en-US" altLang="zh-CN" sz="1400" dirty="0" err="1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sid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)/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分布式路由计算</a:t>
                      </a:r>
                      <a:r>
                        <a:rPr lang="en-US" altLang="zh-CN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sz="14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源头路由标签栈指定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80465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60FC98F-5F39-4BE8-B430-29ABF382139C}"/>
              </a:ext>
            </a:extLst>
          </p:cNvPr>
          <p:cNvCxnSpPr>
            <a:stCxn id="3" idx="2"/>
            <a:endCxn id="17" idx="0"/>
          </p:cNvCxnSpPr>
          <p:nvPr/>
        </p:nvCxnSpPr>
        <p:spPr>
          <a:xfrm flipH="1">
            <a:off x="2807804" y="1646281"/>
            <a:ext cx="3132348" cy="76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7417072-C27C-4D7F-A72C-DA960DC8E75D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5940152" y="1646281"/>
            <a:ext cx="0" cy="61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2BA9EE3-495B-4941-8E59-45E08EC5F17B}"/>
              </a:ext>
            </a:extLst>
          </p:cNvPr>
          <p:cNvSpPr txBox="1"/>
          <p:nvPr/>
        </p:nvSpPr>
        <p:spPr>
          <a:xfrm>
            <a:off x="3563888" y="184482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形态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7467A90-DD61-4CA9-AB72-A2879D108396}"/>
              </a:ext>
            </a:extLst>
          </p:cNvPr>
          <p:cNvSpPr txBox="1"/>
          <p:nvPr/>
        </p:nvSpPr>
        <p:spPr>
          <a:xfrm>
            <a:off x="5580112" y="179776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灵魂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0224996-C28A-4D3D-826D-63D02E41851F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275856" y="2934133"/>
            <a:ext cx="2664296" cy="9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01DE84-A482-44D7-9BF8-22A35EA1FF74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940152" y="2934133"/>
            <a:ext cx="0" cy="9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73B715E-584C-4818-903F-59DA23675726}"/>
              </a:ext>
            </a:extLst>
          </p:cNvPr>
          <p:cNvSpPr txBox="1"/>
          <p:nvPr/>
        </p:nvSpPr>
        <p:spPr>
          <a:xfrm>
            <a:off x="3059832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传统分组</a:t>
            </a:r>
            <a:r>
              <a:rPr lang="en-US" altLang="zh-CN" dirty="0"/>
              <a:t>IPRAN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9938F9-8B6E-421D-B0B5-D4246CC560BD}"/>
              </a:ext>
            </a:extLst>
          </p:cNvPr>
          <p:cNvSpPr txBox="1"/>
          <p:nvPr/>
        </p:nvSpPr>
        <p:spPr>
          <a:xfrm>
            <a:off x="5868144" y="32849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新一代分组</a:t>
            </a:r>
            <a:r>
              <a:rPr lang="en-US" altLang="zh-CN" dirty="0"/>
              <a:t>SR</a:t>
            </a:r>
            <a:endParaRPr lang="zh-CN" altLang="en-US" dirty="0"/>
          </a:p>
        </p:txBody>
      </p: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76807987-CC95-4DFF-B521-CC3B76886FE4}"/>
              </a:ext>
            </a:extLst>
          </p:cNvPr>
          <p:cNvSpPr/>
          <p:nvPr/>
        </p:nvSpPr>
        <p:spPr>
          <a:xfrm>
            <a:off x="683568" y="5595078"/>
            <a:ext cx="7920880" cy="1243402"/>
          </a:xfrm>
          <a:prstGeom prst="wedgeRoundRectCallout">
            <a:avLst>
              <a:gd name="adj1" fmla="val 20565"/>
              <a:gd name="adj2" fmla="val -81080"/>
              <a:gd name="adj3" fmla="val 1666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技术体系下，</a:t>
            </a:r>
            <a:r>
              <a:rPr lang="zh-CN" altLang="en-US" b="1" i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段路由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语义进行了扩展，包括前缀段（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prefix 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sid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）和邻接段（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adj </a:t>
            </a:r>
            <a:r>
              <a:rPr lang="en-US" altLang="zh-CN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sid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）。因此，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 在 引流和拓扑构建阶段 容纳了分组网络体系的全部灵魂（前缀路由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段路由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分布式路由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源路由）</a:t>
            </a:r>
          </a:p>
        </p:txBody>
      </p:sp>
    </p:spTree>
    <p:extLst>
      <p:ext uri="{BB962C8B-B14F-4D97-AF65-F5344CB8AC3E}">
        <p14:creationId xmlns:p14="http://schemas.microsoft.com/office/powerpoint/2010/main" val="1981560719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1707974" y="1268760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429000"/>
            <a:ext cx="7358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86984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建模语言说明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034" y="1142984"/>
            <a:ext cx="2500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Site</a:t>
            </a:r>
          </a:p>
          <a:p>
            <a:r>
              <a:rPr lang="en-US" altLang="zh-CN" dirty="0"/>
              <a:t>VPN</a:t>
            </a:r>
            <a:r>
              <a:rPr lang="zh-CN" altLang="en-US" dirty="0"/>
              <a:t>实例</a:t>
            </a:r>
            <a:endParaRPr lang="en-US" altLang="zh-CN" dirty="0"/>
          </a:p>
          <a:p>
            <a:r>
              <a:rPr lang="en-US" altLang="zh-CN" dirty="0"/>
              <a:t>RD</a:t>
            </a:r>
          </a:p>
          <a:p>
            <a:r>
              <a:rPr lang="en-US" altLang="zh-CN" dirty="0"/>
              <a:t>RT</a:t>
            </a:r>
          </a:p>
          <a:p>
            <a:r>
              <a:rPr lang="en-US" altLang="zh-CN" dirty="0"/>
              <a:t>MP_REACH_NLRI</a:t>
            </a:r>
          </a:p>
          <a:p>
            <a:r>
              <a:rPr lang="en-US" altLang="zh-CN" dirty="0"/>
              <a:t>MP_UNREACH_NLRI</a:t>
            </a:r>
          </a:p>
          <a:p>
            <a:r>
              <a:rPr lang="en-US" altLang="zh-CN" dirty="0"/>
              <a:t>IBGP&amp;EBGP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29562" y="1196752"/>
            <a:ext cx="50308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router </a:t>
            </a:r>
            <a:r>
              <a:rPr lang="en-US" dirty="0" err="1"/>
              <a:t>bgp</a:t>
            </a:r>
            <a:r>
              <a:rPr lang="en-US" dirty="0"/>
              <a:t> 200</a:t>
            </a:r>
            <a:endParaRPr lang="zh-CN" altLang="en-US" dirty="0"/>
          </a:p>
          <a:p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 graceful-restart all</a:t>
            </a:r>
            <a:endParaRPr lang="zh-CN" altLang="en-US" dirty="0"/>
          </a:p>
          <a:p>
            <a:r>
              <a:rPr lang="en-US" dirty="0"/>
              <a:t>neighbor 3.3.3.3 remote-as 200</a:t>
            </a:r>
            <a:endParaRPr lang="zh-CN" altLang="en-US" dirty="0"/>
          </a:p>
          <a:p>
            <a:r>
              <a:rPr lang="en-US" dirty="0"/>
              <a:t> neighbor 3.3.3.3 update-source loopback 2</a:t>
            </a:r>
            <a:endParaRPr lang="zh-CN" altLang="en-US" dirty="0"/>
          </a:p>
          <a:p>
            <a:r>
              <a:rPr lang="en-US" dirty="0"/>
              <a:t>address-family vpnv4 </a:t>
            </a:r>
            <a:endParaRPr lang="zh-CN" altLang="en-US" dirty="0"/>
          </a:p>
          <a:p>
            <a:r>
              <a:rPr lang="en-US" dirty="0"/>
              <a:t> neighbor 3.3.3.3 activate</a:t>
            </a:r>
            <a:endParaRPr lang="zh-CN" altLang="en-US" dirty="0"/>
          </a:p>
          <a:p>
            <a:r>
              <a:rPr lang="en-US" dirty="0"/>
              <a:t> neighbor 3.3.3.3 send-community extended</a:t>
            </a:r>
            <a:endParaRPr lang="zh-CN" altLang="en-US" dirty="0"/>
          </a:p>
          <a:p>
            <a:r>
              <a:rPr lang="en-US" dirty="0"/>
              <a:t> exit-address-family </a:t>
            </a:r>
            <a:endParaRPr lang="zh-CN" altLang="en-US" dirty="0"/>
          </a:p>
          <a:p>
            <a:r>
              <a:rPr lang="en-US" dirty="0"/>
              <a:t> address-family ipv4 </a:t>
            </a:r>
            <a:r>
              <a:rPr lang="en-US" dirty="0" err="1"/>
              <a:t>vrf</a:t>
            </a:r>
            <a:r>
              <a:rPr lang="en-US" dirty="0"/>
              <a:t> vpn1</a:t>
            </a:r>
            <a:endParaRPr lang="zh-CN" altLang="en-US" dirty="0"/>
          </a:p>
          <a:p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 redistribute-internal</a:t>
            </a:r>
            <a:endParaRPr lang="zh-CN" altLang="en-US" dirty="0"/>
          </a:p>
          <a:p>
            <a:r>
              <a:rPr lang="en-US" dirty="0"/>
              <a:t> redistribute connected</a:t>
            </a:r>
            <a:endParaRPr lang="zh-CN" altLang="en-US" dirty="0"/>
          </a:p>
          <a:p>
            <a:r>
              <a:rPr lang="en-US" dirty="0"/>
              <a:t> exit-address-family</a:t>
            </a:r>
            <a:endParaRPr lang="zh-CN" altLang="en-US" dirty="0"/>
          </a:p>
          <a:p>
            <a:r>
              <a:rPr lang="en-US" dirty="0"/>
              <a:t>address-family ipv4 </a:t>
            </a:r>
            <a:r>
              <a:rPr lang="en-US" dirty="0" err="1"/>
              <a:t>vrf</a:t>
            </a:r>
            <a:r>
              <a:rPr lang="en-US" dirty="0"/>
              <a:t> vpn2</a:t>
            </a:r>
            <a:endParaRPr lang="zh-CN" altLang="en-US" dirty="0"/>
          </a:p>
          <a:p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 redistribute-internal</a:t>
            </a:r>
            <a:endParaRPr lang="zh-CN" altLang="en-US" dirty="0"/>
          </a:p>
          <a:p>
            <a:r>
              <a:rPr lang="en-US" dirty="0"/>
              <a:t> redistribute connected</a:t>
            </a:r>
            <a:endParaRPr lang="zh-CN" altLang="en-US" dirty="0"/>
          </a:p>
          <a:p>
            <a:r>
              <a:rPr lang="en-US" dirty="0"/>
              <a:t> exit-address-family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472" y="3500438"/>
            <a:ext cx="250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BGP4</a:t>
            </a:r>
          </a:p>
          <a:p>
            <a:r>
              <a:rPr lang="en-US" altLang="zh-CN" dirty="0"/>
              <a:t>MP BGP</a:t>
            </a:r>
          </a:p>
          <a:p>
            <a:r>
              <a:rPr lang="en-US" altLang="zh-CN" dirty="0"/>
              <a:t>MP-BGP -&gt;BGP4+</a:t>
            </a:r>
          </a:p>
          <a:p>
            <a:r>
              <a:rPr lang="en-US" altLang="zh-CN" dirty="0"/>
              <a:t>MP-BGP -&gt;MBGP</a:t>
            </a:r>
          </a:p>
        </p:txBody>
      </p: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clip_image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1340768"/>
            <a:ext cx="4816481" cy="258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88915"/>
              </p:ext>
            </p:extLst>
          </p:nvPr>
        </p:nvGraphicFramePr>
        <p:xfrm>
          <a:off x="785785" y="4286256"/>
          <a:ext cx="66134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6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 </a:t>
                      </a:r>
                      <a:r>
                        <a:rPr lang="en-US" altLang="zh-CN" dirty="0" err="1"/>
                        <a:t>hdr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L4 </a:t>
                      </a:r>
                      <a:r>
                        <a:rPr lang="en-US" altLang="zh-CN" dirty="0" err="1"/>
                        <a:t>hdr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payload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85786" y="4714884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转发标记：</a:t>
            </a:r>
            <a:r>
              <a:rPr lang="en-US" altLang="zh-CN" sz="1400" dirty="0" err="1"/>
              <a:t>dst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(12.1.1.0/ 2.2.2.2) / ipv4</a:t>
            </a:r>
          </a:p>
          <a:p>
            <a:r>
              <a:rPr lang="zh-CN" altLang="en-US" sz="1400" dirty="0"/>
              <a:t>下一跳：</a:t>
            </a:r>
            <a:r>
              <a:rPr lang="en-US" altLang="zh-CN" sz="1400" dirty="0"/>
              <a:t>BGP peer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/ MAC</a:t>
            </a:r>
            <a:endParaRPr lang="zh-CN" altLang="en-US" sz="1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12E2B95-AFC4-483F-9640-1D776353B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10712"/>
              </p:ext>
            </p:extLst>
          </p:nvPr>
        </p:nvGraphicFramePr>
        <p:xfrm>
          <a:off x="7399251" y="4286256"/>
          <a:ext cx="8451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157">
                  <a:extLst>
                    <a:ext uri="{9D8B030D-6E8A-4147-A177-3AD203B41FA5}">
                      <a16:colId xmlns:a16="http://schemas.microsoft.com/office/drawing/2014/main" val="4197470802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17065"/>
                  </a:ext>
                </a:extLst>
              </a:tr>
            </a:tbl>
          </a:graphicData>
        </a:graphic>
      </p:graphicFrame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1443FE44-E17B-41E7-996E-C4A275193A63}"/>
              </a:ext>
            </a:extLst>
          </p:cNvPr>
          <p:cNvSpPr/>
          <p:nvPr/>
        </p:nvSpPr>
        <p:spPr>
          <a:xfrm>
            <a:off x="4427984" y="4981388"/>
            <a:ext cx="2952328" cy="639168"/>
          </a:xfrm>
          <a:prstGeom prst="wedgeEllipseCallout">
            <a:avLst>
              <a:gd name="adj1" fmla="val -57162"/>
              <a:gd name="adj2" fmla="val -63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转发标记，标识</a:t>
            </a:r>
            <a:r>
              <a:rPr lang="en-US" altLang="zh-CN" b="1" dirty="0"/>
              <a:t>/</a:t>
            </a:r>
            <a:r>
              <a:rPr lang="zh-CN" altLang="en-US" b="1" dirty="0"/>
              <a:t>隔离 出了业务流</a:t>
            </a:r>
            <a:endParaRPr lang="en-US" altLang="zh-CN" sz="1800" b="1" dirty="0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9DA1A764-B3C2-41BD-B375-234ED684A4E4}"/>
              </a:ext>
            </a:extLst>
          </p:cNvPr>
          <p:cNvSpPr/>
          <p:nvPr/>
        </p:nvSpPr>
        <p:spPr>
          <a:xfrm>
            <a:off x="1691680" y="5445224"/>
            <a:ext cx="3024336" cy="441836"/>
          </a:xfrm>
          <a:prstGeom prst="wedgeEllipseCallout">
            <a:avLst>
              <a:gd name="adj1" fmla="val -26782"/>
              <a:gd name="adj2" fmla="val -88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/>
              <a:t>构建了流量的拓扑</a:t>
            </a:r>
            <a:endParaRPr lang="en-US" altLang="zh-CN" sz="1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B239DD-F81C-449C-8D31-D8C074ACA137}"/>
              </a:ext>
            </a:extLst>
          </p:cNvPr>
          <p:cNvSpPr txBox="1"/>
          <p:nvPr/>
        </p:nvSpPr>
        <p:spPr>
          <a:xfrm>
            <a:off x="827584" y="602128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路由数据模型 取决于网络流量拓扑模型的需要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BGP NLRI</a:t>
            </a:r>
            <a:endParaRPr lang="zh-CN" altLang="en-US" sz="2800" dirty="0"/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396877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RFC4760  MP_REACH_NLRI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4517" y="1329237"/>
            <a:ext cx="459520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00562" y="92867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Packet Capture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82776"/>
              </p:ext>
            </p:extLst>
          </p:nvPr>
        </p:nvGraphicFramePr>
        <p:xfrm>
          <a:off x="675399" y="4437112"/>
          <a:ext cx="800105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1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3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067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vlan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Lsp</a:t>
                      </a:r>
                      <a:r>
                        <a:rPr lang="en-US" altLang="zh-CN" dirty="0"/>
                        <a:t> 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Vrf</a:t>
                      </a:r>
                      <a:r>
                        <a:rPr lang="en-US" altLang="zh-CN" dirty="0"/>
                        <a:t> 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Ip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hdr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L4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hdr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crc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5399" y="4932098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转发标记：</a:t>
            </a:r>
            <a:r>
              <a:rPr lang="en-US" altLang="zh-CN" sz="1400" dirty="0" err="1"/>
              <a:t>vrf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label+dst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 / vpn-Ipv4</a:t>
            </a:r>
          </a:p>
          <a:p>
            <a:r>
              <a:rPr lang="zh-CN" altLang="en-US" sz="1400" dirty="0"/>
              <a:t>下一跳：</a:t>
            </a:r>
            <a:r>
              <a:rPr lang="en-US" altLang="zh-CN" sz="1400" dirty="0"/>
              <a:t>BGP peer </a:t>
            </a:r>
            <a:r>
              <a:rPr lang="en-US" altLang="zh-CN" sz="1400" dirty="0" err="1"/>
              <a:t>ip</a:t>
            </a:r>
            <a:r>
              <a:rPr lang="en-US" altLang="zh-CN" sz="1400" dirty="0"/>
              <a:t>(FEC) / </a:t>
            </a:r>
            <a:r>
              <a:rPr lang="en-US" altLang="zh-CN" sz="1400" dirty="0" err="1"/>
              <a:t>lsp</a:t>
            </a:r>
            <a:r>
              <a:rPr lang="en-US" altLang="zh-CN" sz="1400" dirty="0"/>
              <a:t> label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ing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lsp</a:t>
            </a:r>
            <a:r>
              <a:rPr lang="zh-CN" altLang="en-US" sz="1400" dirty="0"/>
              <a:t>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BGP-L3VPN MP_REACH_NLRI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FD7966-5D5C-4CC8-B0E7-5F54294553AB}"/>
              </a:ext>
            </a:extLst>
          </p:cNvPr>
          <p:cNvSpPr txBox="1"/>
          <p:nvPr/>
        </p:nvSpPr>
        <p:spPr>
          <a:xfrm>
            <a:off x="645258" y="5589240"/>
            <a:ext cx="299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路由模型：前缀</a:t>
            </a:r>
            <a:r>
              <a:rPr lang="en-US" altLang="zh-CN" dirty="0"/>
              <a:t> - &gt;</a:t>
            </a:r>
            <a:r>
              <a:rPr lang="zh-CN" altLang="en-US" dirty="0"/>
              <a:t>下一跳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CD948B-EDBD-4112-BA93-8926F94BAF99}"/>
              </a:ext>
            </a:extLst>
          </p:cNvPr>
          <p:cNvSpPr txBox="1"/>
          <p:nvPr/>
        </p:nvSpPr>
        <p:spPr>
          <a:xfrm>
            <a:off x="643398" y="5952393"/>
            <a:ext cx="824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解读：路由模型是 网络可达拓扑设计和理念的核心。或者说，路由模型决定了 网络可达拓扑的场景。</a:t>
            </a:r>
          </a:p>
        </p:txBody>
      </p:sp>
    </p:spTree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/>
              <a:t>建模语言说明</a:t>
            </a:r>
          </a:p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5786" y="1714488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路由</a:t>
            </a:r>
            <a:endParaRPr lang="en-US" altLang="zh-CN" dirty="0"/>
          </a:p>
          <a:p>
            <a:r>
              <a:rPr lang="zh-CN" altLang="en-US" dirty="0"/>
              <a:t>链路状态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2786058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</a:t>
            </a:r>
            <a:r>
              <a:rPr lang="en-US" altLang="zh-CN" dirty="0"/>
              <a:t>IPRAN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en-US" altLang="zh-CN" dirty="0"/>
              <a:t>1 BGP</a:t>
            </a:r>
            <a:r>
              <a:rPr lang="zh-CN" altLang="en-US" dirty="0"/>
              <a:t>传播 </a:t>
            </a:r>
            <a:r>
              <a:rPr lang="en-US" altLang="zh-CN" dirty="0"/>
              <a:t>L3</a:t>
            </a:r>
            <a:r>
              <a:rPr lang="zh-CN" altLang="en-US" dirty="0"/>
              <a:t>路由</a:t>
            </a:r>
            <a:endParaRPr lang="en-US" altLang="zh-CN" dirty="0"/>
          </a:p>
          <a:p>
            <a:r>
              <a:rPr lang="en-US" altLang="zh-CN" dirty="0"/>
              <a:t>2 IGP</a:t>
            </a:r>
            <a:r>
              <a:rPr lang="zh-CN" altLang="en-US" dirty="0"/>
              <a:t> 传播链路状态计算路由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新一代</a:t>
            </a:r>
            <a:r>
              <a:rPr lang="en-US" altLang="zh-CN" dirty="0"/>
              <a:t>IPRAN</a:t>
            </a:r>
            <a:r>
              <a:rPr lang="zh-CN" altLang="en-US" dirty="0"/>
              <a:t>网络</a:t>
            </a:r>
            <a:endParaRPr lang="en-US" altLang="zh-CN" dirty="0"/>
          </a:p>
          <a:p>
            <a:r>
              <a:rPr lang="en-US" altLang="zh-CN" dirty="0"/>
              <a:t>1 BGP</a:t>
            </a:r>
            <a:r>
              <a:rPr lang="zh-CN" altLang="en-US" dirty="0"/>
              <a:t>收集链路状态</a:t>
            </a:r>
            <a:endParaRPr lang="en-US" altLang="zh-CN" dirty="0"/>
          </a:p>
          <a:p>
            <a:r>
              <a:rPr lang="en-US" altLang="zh-CN" dirty="0"/>
              <a:t>2 BGP</a:t>
            </a:r>
            <a:r>
              <a:rPr lang="zh-CN" altLang="en-US" dirty="0"/>
              <a:t>生成链路状态</a:t>
            </a:r>
            <a:endParaRPr lang="en-US" altLang="zh-CN" dirty="0"/>
          </a:p>
          <a:p>
            <a:r>
              <a:rPr lang="en-US" altLang="zh-CN" dirty="0"/>
              <a:t>1 IGP</a:t>
            </a:r>
            <a:r>
              <a:rPr lang="zh-CN" altLang="en-US" dirty="0"/>
              <a:t>传播链路状态</a:t>
            </a: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500034" y="1094416"/>
            <a:ext cx="214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引流：</a:t>
            </a:r>
            <a:endParaRPr lang="en-US" altLang="zh-CN" sz="1400" dirty="0"/>
          </a:p>
          <a:p>
            <a:r>
              <a:rPr lang="en-US" altLang="zh-CN" sz="1400" dirty="0" err="1"/>
              <a:t>Vlan</a:t>
            </a:r>
            <a:r>
              <a:rPr lang="en-US" altLang="zh-CN" sz="1400" dirty="0"/>
              <a:t> based</a:t>
            </a:r>
          </a:p>
          <a:p>
            <a:r>
              <a:rPr lang="en-US" altLang="zh-CN" sz="1400" dirty="0" err="1"/>
              <a:t>Vlan</a:t>
            </a:r>
            <a:r>
              <a:rPr lang="en-US" altLang="zh-CN" sz="1400" dirty="0"/>
              <a:t>/Port bundled</a:t>
            </a:r>
          </a:p>
          <a:p>
            <a:r>
              <a:rPr lang="en-US" altLang="zh-CN" sz="1400" dirty="0" err="1"/>
              <a:t>Vlan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awared</a:t>
            </a:r>
            <a:endParaRPr lang="zh-CN" altLang="en-US" sz="1400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1142984"/>
            <a:ext cx="4114800" cy="135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06" y="3000372"/>
            <a:ext cx="4114800" cy="135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4786322"/>
            <a:ext cx="4114800" cy="13500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71472" y="2571744"/>
            <a:ext cx="671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Vlan</a:t>
            </a:r>
            <a:r>
              <a:rPr lang="zh-CN" altLang="en-US" sz="1400" dirty="0"/>
              <a:t>，</a:t>
            </a:r>
            <a:r>
              <a:rPr lang="en-US" altLang="zh-CN" sz="1400" dirty="0"/>
              <a:t>BD</a:t>
            </a:r>
            <a:r>
              <a:rPr lang="zh-CN" altLang="en-US" sz="1400" dirty="0"/>
              <a:t>，</a:t>
            </a:r>
            <a:r>
              <a:rPr lang="en-US" altLang="zh-CN" sz="1400" dirty="0"/>
              <a:t>EVI</a:t>
            </a:r>
            <a:r>
              <a:rPr lang="zh-CN" altLang="en-US" sz="1400" dirty="0"/>
              <a:t>一一对应。路由前缀 即</a:t>
            </a:r>
            <a:r>
              <a:rPr lang="en-US" altLang="zh-CN" sz="1400" dirty="0"/>
              <a:t>MAC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4357694"/>
            <a:ext cx="785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不同</a:t>
            </a:r>
            <a:r>
              <a:rPr lang="en-US" altLang="zh-CN" sz="1400" dirty="0"/>
              <a:t>VLAN</a:t>
            </a:r>
            <a:r>
              <a:rPr lang="zh-CN" altLang="en-US" sz="1400" dirty="0"/>
              <a:t>同一个转发域。路由前缀 为</a:t>
            </a:r>
            <a:r>
              <a:rPr lang="en-US" altLang="zh-CN" sz="1400" dirty="0"/>
              <a:t>MAC</a:t>
            </a:r>
            <a:r>
              <a:rPr lang="zh-CN" altLang="en-US" sz="1400" dirty="0"/>
              <a:t>，要求 不同用户</a:t>
            </a:r>
            <a:r>
              <a:rPr lang="en-US" altLang="zh-CN" sz="1400" dirty="0"/>
              <a:t>MAC</a:t>
            </a:r>
            <a:r>
              <a:rPr lang="zh-CN" altLang="en-US" sz="1400" dirty="0"/>
              <a:t>不同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472" y="6193057"/>
            <a:ext cx="53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不同</a:t>
            </a:r>
            <a:r>
              <a:rPr lang="en-US" altLang="zh-CN" sz="1400" dirty="0"/>
              <a:t>VLAN</a:t>
            </a:r>
            <a:r>
              <a:rPr lang="zh-CN" altLang="en-US" sz="1400" dirty="0"/>
              <a:t>不同转发域。路由前缀 为</a:t>
            </a:r>
            <a:r>
              <a:rPr lang="en-US" altLang="zh-CN" sz="1400" dirty="0"/>
              <a:t>MAC+VLAN</a:t>
            </a:r>
            <a:r>
              <a:rPr lang="zh-CN" altLang="en-US" sz="1400" dirty="0"/>
              <a:t>，再理解下。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00" y="1285860"/>
            <a:ext cx="7572428" cy="1785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59632" y="3463025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单归：</a:t>
            </a:r>
            <a:r>
              <a:rPr lang="en-US" altLang="zh-CN" dirty="0"/>
              <a:t>type2</a:t>
            </a:r>
            <a:r>
              <a:rPr lang="zh-CN" altLang="en-US" dirty="0"/>
              <a:t>，</a:t>
            </a:r>
            <a:r>
              <a:rPr lang="en-US" altLang="zh-CN" dirty="0"/>
              <a:t>type3</a:t>
            </a:r>
          </a:p>
          <a:p>
            <a:r>
              <a:rPr lang="zh-CN" altLang="en-US" dirty="0"/>
              <a:t>多归：</a:t>
            </a:r>
            <a:r>
              <a:rPr lang="en-US" altLang="zh-CN" dirty="0"/>
              <a:t>type1</a:t>
            </a:r>
            <a:r>
              <a:rPr lang="zh-CN" altLang="en-US" dirty="0"/>
              <a:t>，</a:t>
            </a:r>
            <a:r>
              <a:rPr lang="en-US" altLang="zh-CN" dirty="0"/>
              <a:t>type4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拓扑扩展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&amp;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路由扩展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7158" y="1044574"/>
            <a:ext cx="5786478" cy="10001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29190" y="1000108"/>
            <a:ext cx="3357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单归：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type2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type3</a:t>
            </a:r>
          </a:p>
          <a:p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多归：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type1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type4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57290" y="2428868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PE1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2857488" y="2428868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PE2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2071670" y="3286124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PE3</a:t>
            </a:r>
            <a:endParaRPr lang="zh-CN" altLang="en-US" sz="2400" dirty="0"/>
          </a:p>
        </p:txBody>
      </p:sp>
      <p:cxnSp>
        <p:nvCxnSpPr>
          <p:cNvPr id="9" name="直接连接符 8"/>
          <p:cNvCxnSpPr>
            <a:stCxn id="6" idx="2"/>
            <a:endCxn id="5" idx="6"/>
          </p:cNvCxnSpPr>
          <p:nvPr/>
        </p:nvCxnSpPr>
        <p:spPr>
          <a:xfrm rot="10800000">
            <a:off x="2285984" y="2643182"/>
            <a:ext cx="571504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7" idx="2"/>
            <a:endCxn id="5" idx="4"/>
          </p:cNvCxnSpPr>
          <p:nvPr/>
        </p:nvCxnSpPr>
        <p:spPr>
          <a:xfrm rot="10800000">
            <a:off x="1821638" y="2857496"/>
            <a:ext cx="250033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4"/>
            <a:endCxn id="7" idx="6"/>
          </p:cNvCxnSpPr>
          <p:nvPr/>
        </p:nvCxnSpPr>
        <p:spPr>
          <a:xfrm rot="5400000">
            <a:off x="2839629" y="3018232"/>
            <a:ext cx="642942" cy="3214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571868" y="3714752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22" idx="1"/>
            <a:endCxn id="6" idx="5"/>
          </p:cNvCxnSpPr>
          <p:nvPr/>
        </p:nvCxnSpPr>
        <p:spPr>
          <a:xfrm rot="10800000" flipH="1">
            <a:off x="3571868" y="2794725"/>
            <a:ext cx="78310" cy="109862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357158" y="3643314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9" idx="3"/>
            <a:endCxn id="5" idx="2"/>
          </p:cNvCxnSpPr>
          <p:nvPr/>
        </p:nvCxnSpPr>
        <p:spPr>
          <a:xfrm flipV="1">
            <a:off x="1142976" y="2643182"/>
            <a:ext cx="214314" cy="117872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1906835" y="2844766"/>
            <a:ext cx="1306974" cy="3929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VSI/PW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1357290" y="5214950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PE1</a:t>
            </a:r>
            <a:endParaRPr lang="zh-CN" altLang="en-US" sz="2400" dirty="0"/>
          </a:p>
        </p:txBody>
      </p:sp>
      <p:sp>
        <p:nvSpPr>
          <p:cNvPr id="63" name="椭圆 62"/>
          <p:cNvSpPr/>
          <p:nvPr/>
        </p:nvSpPr>
        <p:spPr>
          <a:xfrm>
            <a:off x="2857488" y="5214950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PE2</a:t>
            </a:r>
            <a:endParaRPr lang="zh-CN" altLang="en-US" sz="2400" dirty="0"/>
          </a:p>
        </p:txBody>
      </p:sp>
      <p:sp>
        <p:nvSpPr>
          <p:cNvPr id="64" name="椭圆 63"/>
          <p:cNvSpPr/>
          <p:nvPr/>
        </p:nvSpPr>
        <p:spPr>
          <a:xfrm>
            <a:off x="2071670" y="6072206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PE3</a:t>
            </a:r>
            <a:endParaRPr lang="zh-CN" altLang="en-US" sz="2400" dirty="0"/>
          </a:p>
        </p:txBody>
      </p:sp>
      <p:cxnSp>
        <p:nvCxnSpPr>
          <p:cNvPr id="65" name="直接连接符 64"/>
          <p:cNvCxnSpPr>
            <a:stCxn id="63" idx="2"/>
            <a:endCxn id="62" idx="6"/>
          </p:cNvCxnSpPr>
          <p:nvPr/>
        </p:nvCxnSpPr>
        <p:spPr>
          <a:xfrm rot="10800000">
            <a:off x="2285984" y="5429264"/>
            <a:ext cx="571504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4" idx="2"/>
            <a:endCxn id="62" idx="4"/>
          </p:cNvCxnSpPr>
          <p:nvPr/>
        </p:nvCxnSpPr>
        <p:spPr>
          <a:xfrm rot="10800000">
            <a:off x="1821638" y="5643578"/>
            <a:ext cx="250033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3" idx="4"/>
            <a:endCxn id="64" idx="6"/>
          </p:cNvCxnSpPr>
          <p:nvPr/>
        </p:nvCxnSpPr>
        <p:spPr>
          <a:xfrm rot="5400000">
            <a:off x="2839629" y="5804314"/>
            <a:ext cx="642942" cy="3214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4071934" y="5857892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69" name="直接连接符 68"/>
          <p:cNvCxnSpPr>
            <a:stCxn id="68" idx="1"/>
            <a:endCxn id="63" idx="6"/>
          </p:cNvCxnSpPr>
          <p:nvPr/>
        </p:nvCxnSpPr>
        <p:spPr>
          <a:xfrm rot="10800000">
            <a:off x="3786182" y="5429265"/>
            <a:ext cx="285752" cy="60722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357158" y="5857892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70" idx="3"/>
            <a:endCxn id="62" idx="2"/>
          </p:cNvCxnSpPr>
          <p:nvPr/>
        </p:nvCxnSpPr>
        <p:spPr>
          <a:xfrm flipV="1">
            <a:off x="1142976" y="5429264"/>
            <a:ext cx="214314" cy="60722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728903" y="5634747"/>
            <a:ext cx="1671923" cy="3674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UNICAST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44616" y="4886919"/>
            <a:ext cx="1857388" cy="367451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BUM </a:t>
            </a:r>
            <a:r>
              <a:rPr lang="en-US" altLang="zh-CN" dirty="0" err="1"/>
              <a:t>LAbel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5000628" y="5072074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PE1</a:t>
            </a:r>
            <a:endParaRPr lang="zh-CN" altLang="en-US" sz="2400" dirty="0"/>
          </a:p>
        </p:txBody>
      </p:sp>
      <p:sp>
        <p:nvSpPr>
          <p:cNvPr id="84" name="椭圆 83"/>
          <p:cNvSpPr/>
          <p:nvPr/>
        </p:nvSpPr>
        <p:spPr>
          <a:xfrm>
            <a:off x="6500826" y="5072074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PE2</a:t>
            </a:r>
            <a:endParaRPr lang="zh-CN" altLang="en-US" sz="2400" dirty="0"/>
          </a:p>
        </p:txBody>
      </p:sp>
      <p:sp>
        <p:nvSpPr>
          <p:cNvPr id="85" name="椭圆 84"/>
          <p:cNvSpPr/>
          <p:nvPr/>
        </p:nvSpPr>
        <p:spPr>
          <a:xfrm>
            <a:off x="5715008" y="5929330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PE3</a:t>
            </a:r>
            <a:endParaRPr lang="zh-CN" altLang="en-US" sz="2400" dirty="0"/>
          </a:p>
        </p:txBody>
      </p:sp>
      <p:cxnSp>
        <p:nvCxnSpPr>
          <p:cNvPr id="86" name="直接连接符 85"/>
          <p:cNvCxnSpPr>
            <a:stCxn id="84" idx="2"/>
            <a:endCxn id="83" idx="6"/>
          </p:cNvCxnSpPr>
          <p:nvPr/>
        </p:nvCxnSpPr>
        <p:spPr>
          <a:xfrm rot="10800000">
            <a:off x="5929322" y="5286388"/>
            <a:ext cx="571504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5" idx="2"/>
            <a:endCxn id="83" idx="4"/>
          </p:cNvCxnSpPr>
          <p:nvPr/>
        </p:nvCxnSpPr>
        <p:spPr>
          <a:xfrm rot="10800000">
            <a:off x="5464976" y="5500702"/>
            <a:ext cx="250033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4" idx="4"/>
            <a:endCxn id="85" idx="6"/>
          </p:cNvCxnSpPr>
          <p:nvPr/>
        </p:nvCxnSpPr>
        <p:spPr>
          <a:xfrm rot="5400000">
            <a:off x="6482967" y="5661438"/>
            <a:ext cx="642942" cy="3214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8072462" y="607220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90" name="直接连接符 89"/>
          <p:cNvCxnSpPr>
            <a:stCxn id="89" idx="1"/>
            <a:endCxn id="84" idx="5"/>
          </p:cNvCxnSpPr>
          <p:nvPr/>
        </p:nvCxnSpPr>
        <p:spPr>
          <a:xfrm rot="10800000">
            <a:off x="7293516" y="5437931"/>
            <a:ext cx="778946" cy="81287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364689" y="5500701"/>
            <a:ext cx="1643074" cy="3690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UNICAST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>
          <a:xfrm>
            <a:off x="6706704" y="5849115"/>
            <a:ext cx="1285884" cy="348523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ESI</a:t>
            </a:r>
            <a:endParaRPr lang="zh-CN" altLang="en-US" dirty="0"/>
          </a:p>
        </p:txBody>
      </p:sp>
      <p:cxnSp>
        <p:nvCxnSpPr>
          <p:cNvPr id="95" name="直接连接符 94"/>
          <p:cNvCxnSpPr>
            <a:stCxn id="89" idx="1"/>
            <a:endCxn id="85" idx="5"/>
          </p:cNvCxnSpPr>
          <p:nvPr/>
        </p:nvCxnSpPr>
        <p:spPr>
          <a:xfrm rot="10800000" flipV="1">
            <a:off x="6507698" y="6250801"/>
            <a:ext cx="1564764" cy="4438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下箭头 100"/>
          <p:cNvSpPr/>
          <p:nvPr/>
        </p:nvSpPr>
        <p:spPr>
          <a:xfrm>
            <a:off x="2238851" y="3889646"/>
            <a:ext cx="642942" cy="839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下箭头 101"/>
          <p:cNvSpPr/>
          <p:nvPr/>
        </p:nvSpPr>
        <p:spPr>
          <a:xfrm rot="16200000">
            <a:off x="4143372" y="4965190"/>
            <a:ext cx="642942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5000628" y="3286124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PE1</a:t>
            </a:r>
            <a:endParaRPr lang="zh-CN" altLang="en-US" sz="2400" dirty="0"/>
          </a:p>
        </p:txBody>
      </p:sp>
      <p:sp>
        <p:nvSpPr>
          <p:cNvPr id="112" name="椭圆 111"/>
          <p:cNvSpPr/>
          <p:nvPr/>
        </p:nvSpPr>
        <p:spPr>
          <a:xfrm>
            <a:off x="6500826" y="3286124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PE2</a:t>
            </a:r>
            <a:endParaRPr lang="zh-CN" altLang="en-US" sz="2400" dirty="0"/>
          </a:p>
        </p:txBody>
      </p:sp>
      <p:sp>
        <p:nvSpPr>
          <p:cNvPr id="113" name="椭圆 112"/>
          <p:cNvSpPr/>
          <p:nvPr/>
        </p:nvSpPr>
        <p:spPr>
          <a:xfrm>
            <a:off x="5715008" y="4143380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PE3</a:t>
            </a:r>
            <a:endParaRPr lang="zh-CN" altLang="en-US" sz="2400" dirty="0"/>
          </a:p>
        </p:txBody>
      </p:sp>
      <p:cxnSp>
        <p:nvCxnSpPr>
          <p:cNvPr id="114" name="直接连接符 113"/>
          <p:cNvCxnSpPr>
            <a:stCxn id="112" idx="2"/>
            <a:endCxn id="111" idx="6"/>
          </p:cNvCxnSpPr>
          <p:nvPr/>
        </p:nvCxnSpPr>
        <p:spPr>
          <a:xfrm rot="10800000">
            <a:off x="5929322" y="3500438"/>
            <a:ext cx="571504" cy="158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3" idx="2"/>
            <a:endCxn id="111" idx="4"/>
          </p:cNvCxnSpPr>
          <p:nvPr/>
        </p:nvCxnSpPr>
        <p:spPr>
          <a:xfrm rot="10800000">
            <a:off x="5464976" y="3714752"/>
            <a:ext cx="250033" cy="64294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2" idx="4"/>
            <a:endCxn id="113" idx="6"/>
          </p:cNvCxnSpPr>
          <p:nvPr/>
        </p:nvCxnSpPr>
        <p:spPr>
          <a:xfrm rot="5400000">
            <a:off x="6482967" y="3875488"/>
            <a:ext cx="642942" cy="321471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8001024" y="4286256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118" name="直接连接符 117"/>
          <p:cNvCxnSpPr>
            <a:stCxn id="117" idx="1"/>
            <a:endCxn id="112" idx="5"/>
          </p:cNvCxnSpPr>
          <p:nvPr/>
        </p:nvCxnSpPr>
        <p:spPr>
          <a:xfrm rot="10800000">
            <a:off x="7293516" y="3651981"/>
            <a:ext cx="707508" cy="81287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6715140" y="4110650"/>
            <a:ext cx="1285884" cy="304136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ESI</a:t>
            </a:r>
            <a:endParaRPr lang="zh-CN" altLang="en-US" dirty="0"/>
          </a:p>
        </p:txBody>
      </p:sp>
      <p:cxnSp>
        <p:nvCxnSpPr>
          <p:cNvPr id="121" name="直接连接符 120"/>
          <p:cNvCxnSpPr>
            <a:stCxn id="117" idx="1"/>
            <a:endCxn id="113" idx="5"/>
          </p:cNvCxnSpPr>
          <p:nvPr/>
        </p:nvCxnSpPr>
        <p:spPr>
          <a:xfrm rot="10800000" flipV="1">
            <a:off x="6507698" y="4464851"/>
            <a:ext cx="1493326" cy="4438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右箭头 122"/>
          <p:cNvSpPr/>
          <p:nvPr/>
        </p:nvSpPr>
        <p:spPr>
          <a:xfrm>
            <a:off x="5715008" y="3500438"/>
            <a:ext cx="1071570" cy="3571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右箭头 123"/>
          <p:cNvSpPr/>
          <p:nvPr/>
        </p:nvSpPr>
        <p:spPr>
          <a:xfrm>
            <a:off x="5715008" y="3857628"/>
            <a:ext cx="1071570" cy="35719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4643438" y="2357430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5786446" y="2285992"/>
            <a:ext cx="785818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127" name="直接连接符 126"/>
          <p:cNvCxnSpPr>
            <a:stCxn id="125" idx="2"/>
            <a:endCxn id="111" idx="0"/>
          </p:cNvCxnSpPr>
          <p:nvPr/>
        </p:nvCxnSpPr>
        <p:spPr>
          <a:xfrm rot="16200000" flipH="1">
            <a:off x="4964909" y="2786058"/>
            <a:ext cx="571504" cy="42862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6" idx="2"/>
            <a:endCxn id="111" idx="7"/>
          </p:cNvCxnSpPr>
          <p:nvPr/>
        </p:nvCxnSpPr>
        <p:spPr>
          <a:xfrm rot="5400000">
            <a:off x="5633481" y="2803020"/>
            <a:ext cx="705713" cy="38603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643702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Leaf</a:t>
            </a:r>
            <a:endParaRPr lang="zh-CN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000496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root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/>
          <p:cNvSpPr/>
          <p:nvPr/>
        </p:nvSpPr>
        <p:spPr>
          <a:xfrm>
            <a:off x="1259632" y="3571876"/>
            <a:ext cx="1214446" cy="7143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87762" y="1055586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31034" y="1043444"/>
            <a:ext cx="357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516390" y="984148"/>
            <a:ext cx="2643206" cy="428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 / pipe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1978215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A1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714348" y="2060848"/>
            <a:ext cx="2143140" cy="185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Data/tag:a1 / pipe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714348" y="2255139"/>
            <a:ext cx="2143140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Data/tag:a2 / pipe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714348" y="2420888"/>
            <a:ext cx="2143140" cy="1922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Data/tag:a3 / pipe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192529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A2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2406843"/>
            <a:ext cx="5715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A3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57488" y="1978215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B1</a:t>
            </a:r>
            <a:endParaRPr lang="zh-CN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2192529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B2</a:t>
            </a:r>
            <a:endParaRPr lang="zh-CN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857488" y="2406843"/>
            <a:ext cx="4286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B3</a:t>
            </a:r>
            <a:endParaRPr lang="zh-CN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7501" y="2695733"/>
            <a:ext cx="32147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内涵：网络业务纵向隔离</a:t>
            </a:r>
            <a:r>
              <a:rPr lang="en-US" altLang="zh-CN" sz="1400" dirty="0"/>
              <a:t>/</a:t>
            </a:r>
            <a:r>
              <a:rPr lang="zh-CN" altLang="en-US" sz="1400" dirty="0"/>
              <a:t>虚拟锚点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52120" y="2571744"/>
            <a:ext cx="20002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:</a:t>
            </a:r>
            <a:r>
              <a:rPr lang="zh-CN" altLang="en-US" sz="1400" dirty="0"/>
              <a:t>网络多跳连接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86116" y="2143116"/>
            <a:ext cx="373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8643966" y="2130974"/>
            <a:ext cx="3571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571868" y="2143116"/>
            <a:ext cx="1714512" cy="357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data/tag:n1 / pipe</a:t>
            </a:r>
            <a:endParaRPr lang="zh-CN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5286380" y="2143116"/>
            <a:ext cx="1714512" cy="3571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data/tag:n2 / pipe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>
          <a:xfrm>
            <a:off x="7000892" y="2143116"/>
            <a:ext cx="1714512" cy="3571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</a:t>
            </a:r>
            <a:r>
              <a:rPr lang="en-US" altLang="zh-CN" sz="1400" dirty="0" err="1"/>
              <a:t>tag:nB</a:t>
            </a:r>
            <a:r>
              <a:rPr lang="en-US" altLang="zh-CN" sz="1400" dirty="0"/>
              <a:t> / pipe</a:t>
            </a:r>
            <a:endParaRPr lang="zh-CN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429388" y="1785926"/>
            <a:ext cx="12144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：</a:t>
            </a:r>
            <a:r>
              <a:rPr lang="en-US" altLang="zh-CN" sz="1400" dirty="0"/>
              <a:t>n2</a:t>
            </a:r>
            <a:endParaRPr lang="zh-CN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714876" y="1785926"/>
            <a:ext cx="121444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</a:t>
            </a:r>
            <a:r>
              <a:rPr lang="zh-CN" altLang="en-US" sz="1400" dirty="0"/>
              <a:t>：</a:t>
            </a:r>
            <a:r>
              <a:rPr lang="en-US" altLang="zh-CN" sz="1400" dirty="0"/>
              <a:t>n1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420046" y="3643314"/>
            <a:ext cx="1143008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vlan1 / port1</a:t>
            </a:r>
            <a:endParaRPr lang="zh-CN" altLang="en-US" sz="1400" dirty="0"/>
          </a:p>
        </p:txBody>
      </p:sp>
      <p:sp>
        <p:nvSpPr>
          <p:cNvPr id="49" name="矩形 48"/>
          <p:cNvSpPr/>
          <p:nvPr/>
        </p:nvSpPr>
        <p:spPr>
          <a:xfrm>
            <a:off x="420046" y="3834755"/>
            <a:ext cx="1143008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vlan2 / port1</a:t>
            </a:r>
            <a:endParaRPr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420046" y="4000504"/>
            <a:ext cx="1143008" cy="21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vlan3 / port1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14348" y="4295777"/>
            <a:ext cx="206201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1</a:t>
            </a:r>
            <a:r>
              <a:rPr lang="zh-CN" altLang="en-US" sz="1400" dirty="0"/>
              <a:t>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交换</a:t>
            </a:r>
          </a:p>
        </p:txBody>
      </p:sp>
      <p:sp>
        <p:nvSpPr>
          <p:cNvPr id="57" name="矩形 56"/>
          <p:cNvSpPr/>
          <p:nvPr/>
        </p:nvSpPr>
        <p:spPr>
          <a:xfrm>
            <a:off x="2204856" y="3643314"/>
            <a:ext cx="1143008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vlan1 / port2</a:t>
            </a:r>
            <a:endParaRPr lang="zh-CN" altLang="en-US" sz="1400" dirty="0"/>
          </a:p>
        </p:txBody>
      </p:sp>
      <p:sp>
        <p:nvSpPr>
          <p:cNvPr id="58" name="矩形 57"/>
          <p:cNvSpPr/>
          <p:nvPr/>
        </p:nvSpPr>
        <p:spPr>
          <a:xfrm>
            <a:off x="2204856" y="3834755"/>
            <a:ext cx="1143008" cy="165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vlan2 / port2</a:t>
            </a:r>
            <a:endParaRPr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2204856" y="4000504"/>
            <a:ext cx="1143008" cy="214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vlan3 / port2</a:t>
            </a:r>
            <a:endParaRPr lang="zh-CN" altLang="en-US" sz="1400" dirty="0"/>
          </a:p>
        </p:txBody>
      </p:sp>
      <p:sp>
        <p:nvSpPr>
          <p:cNvPr id="63" name="圆角矩形 62"/>
          <p:cNvSpPr/>
          <p:nvPr/>
        </p:nvSpPr>
        <p:spPr>
          <a:xfrm>
            <a:off x="5143504" y="2071678"/>
            <a:ext cx="285752" cy="1428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858016" y="2071678"/>
            <a:ext cx="285752" cy="14287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5719568" y="3649014"/>
            <a:ext cx="1444720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label1-&gt;label2</a:t>
            </a:r>
          </a:p>
          <a:p>
            <a:r>
              <a:rPr lang="en-US" altLang="zh-CN" sz="1400" dirty="0"/>
              <a:t>label11-&gt;label22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7236296" y="3645024"/>
            <a:ext cx="1444720" cy="5000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Prefix1-&gt;mac1</a:t>
            </a:r>
          </a:p>
          <a:p>
            <a:r>
              <a:rPr lang="en-US" altLang="zh-CN" sz="1400" dirty="0"/>
              <a:t>Prefix11:mac11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79624" y="4293096"/>
            <a:ext cx="19006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3</a:t>
            </a:r>
            <a:r>
              <a:rPr lang="zh-CN" altLang="en-US" sz="1400" dirty="0"/>
              <a:t>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隧道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37817" y="4273351"/>
            <a:ext cx="157068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4</a:t>
            </a:r>
            <a:r>
              <a:rPr lang="zh-CN" altLang="en-US" sz="1400" dirty="0"/>
              <a:t>：路由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516216" y="4900525"/>
            <a:ext cx="17859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内涵：锚点</a:t>
            </a:r>
            <a:r>
              <a:rPr lang="en-US" altLang="zh-CN" sz="1400" dirty="0"/>
              <a:t>/</a:t>
            </a:r>
            <a:r>
              <a:rPr lang="zh-CN" altLang="en-US" sz="1400" dirty="0"/>
              <a:t>封装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44582" y="5301208"/>
            <a:ext cx="30718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封装内涵：下层横向隔离，上层交换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43504" y="2761614"/>
            <a:ext cx="3143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网络多跳连接：传输介质的横向隔离</a:t>
            </a:r>
            <a:r>
              <a:rPr lang="en-US" altLang="zh-CN" sz="1400" dirty="0"/>
              <a:t> </a:t>
            </a:r>
            <a:endParaRPr lang="zh-CN" alt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875600" y="4932723"/>
            <a:ext cx="3264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网络宇宙 </a:t>
            </a:r>
            <a:r>
              <a:rPr lang="en-US" altLang="zh-CN" dirty="0"/>
              <a:t>= </a:t>
            </a:r>
            <a:r>
              <a:rPr lang="zh-CN" altLang="en-US" dirty="0"/>
              <a:t>标记（</a:t>
            </a:r>
            <a:r>
              <a:rPr lang="en-US" altLang="zh-CN" dirty="0"/>
              <a:t>tag</a:t>
            </a:r>
            <a:r>
              <a:rPr lang="zh-CN" altLang="en-US" dirty="0"/>
              <a:t>）宇宙：</a:t>
            </a:r>
            <a:endParaRPr lang="en-US" altLang="zh-CN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B57EA92-80D0-4887-8B3E-88CAE771A2F9}"/>
              </a:ext>
            </a:extLst>
          </p:cNvPr>
          <p:cNvSpPr/>
          <p:nvPr/>
        </p:nvSpPr>
        <p:spPr>
          <a:xfrm>
            <a:off x="3413250" y="3645024"/>
            <a:ext cx="2143140" cy="185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Data/ESI label/ BUM Label</a:t>
            </a:r>
            <a:endParaRPr lang="zh-CN" altLang="en-US" sz="1400" dirty="0"/>
          </a:p>
        </p:txBody>
      </p:sp>
      <p:sp>
        <p:nvSpPr>
          <p:cNvPr id="54" name="TextBox 55">
            <a:extLst>
              <a:ext uri="{FF2B5EF4-FFF2-40B4-BE49-F238E27FC236}">
                <a16:creationId xmlns:a16="http://schemas.microsoft.com/office/drawing/2014/main" id="{A2A06BED-8CCC-444E-A76C-F1DE2FCDD4C6}"/>
              </a:ext>
            </a:extLst>
          </p:cNvPr>
          <p:cNvSpPr txBox="1"/>
          <p:nvPr/>
        </p:nvSpPr>
        <p:spPr>
          <a:xfrm>
            <a:off x="3535408" y="4293096"/>
            <a:ext cx="19006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Tag</a:t>
            </a:r>
            <a:r>
              <a:rPr lang="zh-CN" altLang="en-US" sz="1400" dirty="0"/>
              <a:t>内涵</a:t>
            </a:r>
            <a:r>
              <a:rPr lang="en-US" altLang="zh-CN" sz="1400" dirty="0"/>
              <a:t>2</a:t>
            </a:r>
            <a:r>
              <a:rPr lang="zh-CN" altLang="en-US" sz="1400" dirty="0"/>
              <a:t>：水平分割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C61799A-A6F5-4F30-98F3-9D2CC01B47EE}"/>
              </a:ext>
            </a:extLst>
          </p:cNvPr>
          <p:cNvSpPr/>
          <p:nvPr/>
        </p:nvSpPr>
        <p:spPr>
          <a:xfrm rot="5400000">
            <a:off x="2825591" y="1529363"/>
            <a:ext cx="387970" cy="3540316"/>
          </a:xfrm>
          <a:prstGeom prst="leftBrace">
            <a:avLst>
              <a:gd name="adj1" fmla="val 0"/>
              <a:gd name="adj2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68358469-4382-441E-A74C-3DDA6A992307}"/>
              </a:ext>
            </a:extLst>
          </p:cNvPr>
          <p:cNvSpPr/>
          <p:nvPr/>
        </p:nvSpPr>
        <p:spPr>
          <a:xfrm rot="5400000">
            <a:off x="6998724" y="2188036"/>
            <a:ext cx="387970" cy="2143364"/>
          </a:xfrm>
          <a:prstGeom prst="leftBrace">
            <a:avLst>
              <a:gd name="adj1" fmla="val 0"/>
              <a:gd name="adj2" fmla="val 50000"/>
            </a:avLst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B92871A-88A4-44D7-A9E4-0EEECA973E24}"/>
              </a:ext>
            </a:extLst>
          </p:cNvPr>
          <p:cNvSpPr txBox="1"/>
          <p:nvPr/>
        </p:nvSpPr>
        <p:spPr>
          <a:xfrm>
            <a:off x="900732" y="5430974"/>
            <a:ext cx="352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横向（水平））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47" name="矩形 46"/>
          <p:cNvSpPr/>
          <p:nvPr/>
        </p:nvSpPr>
        <p:spPr>
          <a:xfrm>
            <a:off x="571472" y="357166"/>
            <a:ext cx="4152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分组网络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----- 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一切即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VPLS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B633939-121C-40D1-9D23-9F5F0F22FAC9}"/>
              </a:ext>
            </a:extLst>
          </p:cNvPr>
          <p:cNvSpPr/>
          <p:nvPr/>
        </p:nvSpPr>
        <p:spPr>
          <a:xfrm>
            <a:off x="3851920" y="1484784"/>
            <a:ext cx="43204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5A38CAB-0791-40D4-AEDE-EC60D5953BDF}"/>
              </a:ext>
            </a:extLst>
          </p:cNvPr>
          <p:cNvSpPr/>
          <p:nvPr/>
        </p:nvSpPr>
        <p:spPr>
          <a:xfrm>
            <a:off x="881014" y="1655222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55CC9A8-76AF-413F-8FE3-0A4DE15AFAE5}"/>
              </a:ext>
            </a:extLst>
          </p:cNvPr>
          <p:cNvCxnSpPr>
            <a:cxnSpLocks/>
            <a:stCxn id="98" idx="3"/>
            <a:endCxn id="38" idx="1"/>
          </p:cNvCxnSpPr>
          <p:nvPr/>
        </p:nvCxnSpPr>
        <p:spPr>
          <a:xfrm>
            <a:off x="1991148" y="1916832"/>
            <a:ext cx="1284708" cy="2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59C96FD-EE95-4D05-8BF0-6E46127066F1}"/>
              </a:ext>
            </a:extLst>
          </p:cNvPr>
          <p:cNvSpPr/>
          <p:nvPr/>
        </p:nvSpPr>
        <p:spPr>
          <a:xfrm>
            <a:off x="3275856" y="185384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84D5E5B2-0400-427A-8B17-06DD633DCB94}"/>
              </a:ext>
            </a:extLst>
          </p:cNvPr>
          <p:cNvSpPr/>
          <p:nvPr/>
        </p:nvSpPr>
        <p:spPr>
          <a:xfrm>
            <a:off x="1343076" y="1829150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871BD15-57D5-4AB7-9A3B-843C02E921EF}"/>
              </a:ext>
            </a:extLst>
          </p:cNvPr>
          <p:cNvSpPr/>
          <p:nvPr/>
        </p:nvSpPr>
        <p:spPr>
          <a:xfrm>
            <a:off x="5238337" y="1649269"/>
            <a:ext cx="1356716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 table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99E45D9-9A21-4593-80CA-4DD6F369CAA3}"/>
              </a:ext>
            </a:extLst>
          </p:cNvPr>
          <p:cNvSpPr/>
          <p:nvPr/>
        </p:nvSpPr>
        <p:spPr>
          <a:xfrm>
            <a:off x="7904269" y="1823197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nni1</a:t>
            </a:r>
            <a:endParaRPr lang="zh-CN" altLang="en-US" sz="1400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10B227D-B6DE-4498-B697-A0CE80AC218E}"/>
              </a:ext>
            </a:extLst>
          </p:cNvPr>
          <p:cNvSpPr/>
          <p:nvPr/>
        </p:nvSpPr>
        <p:spPr>
          <a:xfrm>
            <a:off x="3846202" y="3429000"/>
            <a:ext cx="43204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FAA7134-C648-427D-89B9-513811815779}"/>
              </a:ext>
            </a:extLst>
          </p:cNvPr>
          <p:cNvSpPr/>
          <p:nvPr/>
        </p:nvSpPr>
        <p:spPr>
          <a:xfrm>
            <a:off x="875296" y="3599438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9D69A3F-1BA1-4ED5-8A4C-5615C4BD26D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1985430" y="3861048"/>
            <a:ext cx="1362434" cy="2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113A0F5-ADCB-4C84-AA26-F5641F370EBA}"/>
              </a:ext>
            </a:extLst>
          </p:cNvPr>
          <p:cNvSpPr/>
          <p:nvPr/>
        </p:nvSpPr>
        <p:spPr>
          <a:xfrm>
            <a:off x="3347864" y="3798064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BA82895E-E5EA-4BAE-B29C-C8AE601D0771}"/>
              </a:ext>
            </a:extLst>
          </p:cNvPr>
          <p:cNvSpPr/>
          <p:nvPr/>
        </p:nvSpPr>
        <p:spPr>
          <a:xfrm>
            <a:off x="1337358" y="377336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21693C4C-3322-4D96-859F-C2C8EFBA58BE}"/>
              </a:ext>
            </a:extLst>
          </p:cNvPr>
          <p:cNvSpPr/>
          <p:nvPr/>
        </p:nvSpPr>
        <p:spPr>
          <a:xfrm>
            <a:off x="5652120" y="3599438"/>
            <a:ext cx="49833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vsi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8DB55594-AFF3-4436-81BB-5D4FC2FD30C9}"/>
              </a:ext>
            </a:extLst>
          </p:cNvPr>
          <p:cNvSpPr/>
          <p:nvPr/>
        </p:nvSpPr>
        <p:spPr>
          <a:xfrm>
            <a:off x="7904269" y="377336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nni1</a:t>
            </a:r>
            <a:endParaRPr lang="zh-CN" altLang="en-US" sz="14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AF590E1-137C-438D-9175-E79B5CE91A8E}"/>
              </a:ext>
            </a:extLst>
          </p:cNvPr>
          <p:cNvSpPr/>
          <p:nvPr/>
        </p:nvSpPr>
        <p:spPr>
          <a:xfrm>
            <a:off x="5004048" y="3714152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3E97888C-2161-4EFA-BB23-10B3B31EC255}"/>
              </a:ext>
            </a:extLst>
          </p:cNvPr>
          <p:cNvSpPr/>
          <p:nvPr/>
        </p:nvSpPr>
        <p:spPr>
          <a:xfrm>
            <a:off x="6184476" y="3714152"/>
            <a:ext cx="6917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21203F-46B2-4234-9739-E13EAC6503BE}"/>
              </a:ext>
            </a:extLst>
          </p:cNvPr>
          <p:cNvSpPr txBox="1"/>
          <p:nvPr/>
        </p:nvSpPr>
        <p:spPr>
          <a:xfrm>
            <a:off x="3995936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单播，多播 同转发路径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AD5B4E8-2D5B-4593-80D2-D8EFDDE5BFE1}"/>
              </a:ext>
            </a:extLst>
          </p:cNvPr>
          <p:cNvSpPr txBox="1"/>
          <p:nvPr/>
        </p:nvSpPr>
        <p:spPr>
          <a:xfrm>
            <a:off x="3995936" y="43558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单播，多播 同转发路径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E93C640-41D5-46FF-819B-7DF8E655AE7F}"/>
              </a:ext>
            </a:extLst>
          </p:cNvPr>
          <p:cNvSpPr/>
          <p:nvPr/>
        </p:nvSpPr>
        <p:spPr>
          <a:xfrm>
            <a:off x="4057424" y="1744649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C31892D2-5ACB-495C-B9FA-592B8C4B511D}"/>
              </a:ext>
            </a:extLst>
          </p:cNvPr>
          <p:cNvSpPr/>
          <p:nvPr/>
        </p:nvSpPr>
        <p:spPr>
          <a:xfrm>
            <a:off x="6902250" y="1756998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2AEE4855-9C58-4529-A8B6-867581435BB8}"/>
              </a:ext>
            </a:extLst>
          </p:cNvPr>
          <p:cNvSpPr/>
          <p:nvPr/>
        </p:nvSpPr>
        <p:spPr>
          <a:xfrm>
            <a:off x="4067944" y="3714152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36E174F6-45ED-4842-81E9-7D632D5B9C37}"/>
              </a:ext>
            </a:extLst>
          </p:cNvPr>
          <p:cNvSpPr/>
          <p:nvPr/>
        </p:nvSpPr>
        <p:spPr>
          <a:xfrm>
            <a:off x="6948264" y="3707524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4060706"/>
      </p:ext>
    </p:extLst>
  </p:cSld>
  <p:clrMapOvr>
    <a:masterClrMapping/>
  </p:clrMapOvr>
  <p:transition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VPLS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7174FAE-14B2-4E72-BEF7-2E33F947F106}"/>
              </a:ext>
            </a:extLst>
          </p:cNvPr>
          <p:cNvSpPr/>
          <p:nvPr/>
        </p:nvSpPr>
        <p:spPr>
          <a:xfrm>
            <a:off x="3826301" y="1052736"/>
            <a:ext cx="43204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0DD1D5DA-C5D3-4503-B01E-585AB9CD614F}"/>
              </a:ext>
            </a:extLst>
          </p:cNvPr>
          <p:cNvSpPr/>
          <p:nvPr/>
        </p:nvSpPr>
        <p:spPr>
          <a:xfrm>
            <a:off x="855395" y="1223174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D637731-741B-429B-A44F-AAA538970CB1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>
            <a:off x="1965529" y="1340768"/>
            <a:ext cx="1362434" cy="2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EB81F4E8-FBB5-41F5-B6A9-E973EDE15E26}"/>
              </a:ext>
            </a:extLst>
          </p:cNvPr>
          <p:cNvSpPr/>
          <p:nvPr/>
        </p:nvSpPr>
        <p:spPr>
          <a:xfrm>
            <a:off x="3327963" y="1277784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0125F87A-FDC3-40DD-9620-12358FEE3959}"/>
              </a:ext>
            </a:extLst>
          </p:cNvPr>
          <p:cNvSpPr/>
          <p:nvPr/>
        </p:nvSpPr>
        <p:spPr>
          <a:xfrm>
            <a:off x="1317457" y="125308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3D2A93D6-B3CA-4A66-9217-CE557141EBCA}"/>
              </a:ext>
            </a:extLst>
          </p:cNvPr>
          <p:cNvSpPr/>
          <p:nvPr/>
        </p:nvSpPr>
        <p:spPr>
          <a:xfrm>
            <a:off x="5632219" y="1223174"/>
            <a:ext cx="49833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vsi</a:t>
            </a:r>
            <a:endParaRPr lang="zh-CN" altLang="en-US" dirty="0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64FC72CE-7ED3-4F2C-9B17-67376A43DDCB}"/>
              </a:ext>
            </a:extLst>
          </p:cNvPr>
          <p:cNvSpPr/>
          <p:nvPr/>
        </p:nvSpPr>
        <p:spPr>
          <a:xfrm>
            <a:off x="7884368" y="1397102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nni1</a:t>
            </a:r>
            <a:endParaRPr lang="zh-CN" altLang="en-US" sz="1400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5EB1C226-C742-49F4-A55D-A24ED2C1C7C3}"/>
              </a:ext>
            </a:extLst>
          </p:cNvPr>
          <p:cNvSpPr/>
          <p:nvPr/>
        </p:nvSpPr>
        <p:spPr>
          <a:xfrm>
            <a:off x="4932040" y="1337888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0038D2E-D179-4E82-BCCE-67705715F26D}"/>
              </a:ext>
            </a:extLst>
          </p:cNvPr>
          <p:cNvSpPr/>
          <p:nvPr/>
        </p:nvSpPr>
        <p:spPr>
          <a:xfrm>
            <a:off x="6164575" y="1337888"/>
            <a:ext cx="6917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05899AB-9040-4A59-A8BB-D0CBC19E5921}"/>
              </a:ext>
            </a:extLst>
          </p:cNvPr>
          <p:cNvSpPr txBox="1"/>
          <p:nvPr/>
        </p:nvSpPr>
        <p:spPr>
          <a:xfrm>
            <a:off x="3976035" y="19795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单播，多播 同转发路径</a:t>
            </a: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0575EAC0-BD42-4FD0-867B-16A211ECCED0}"/>
              </a:ext>
            </a:extLst>
          </p:cNvPr>
          <p:cNvSpPr/>
          <p:nvPr/>
        </p:nvSpPr>
        <p:spPr>
          <a:xfrm>
            <a:off x="4048043" y="1337888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027076F-87DD-49EE-83D7-02B05014AFFD}"/>
              </a:ext>
            </a:extLst>
          </p:cNvPr>
          <p:cNvSpPr/>
          <p:nvPr/>
        </p:nvSpPr>
        <p:spPr>
          <a:xfrm>
            <a:off x="6928363" y="1331260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E92961D-7D90-4C60-B483-C0A7D797974F}"/>
              </a:ext>
            </a:extLst>
          </p:cNvPr>
          <p:cNvCxnSpPr>
            <a:cxnSpLocks/>
            <a:stCxn id="150" idx="3"/>
            <a:endCxn id="149" idx="1"/>
          </p:cNvCxnSpPr>
          <p:nvPr/>
        </p:nvCxnSpPr>
        <p:spPr>
          <a:xfrm>
            <a:off x="1979712" y="1660436"/>
            <a:ext cx="1362434" cy="2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E39306B3-BC1B-47D8-A93C-B89391546047}"/>
              </a:ext>
            </a:extLst>
          </p:cNvPr>
          <p:cNvSpPr/>
          <p:nvPr/>
        </p:nvSpPr>
        <p:spPr>
          <a:xfrm>
            <a:off x="3342146" y="1597452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uni2</a:t>
            </a:r>
            <a:endParaRPr lang="zh-CN" altLang="en-US" sz="14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60B74F84-C466-4A46-9440-E2214F36E007}"/>
              </a:ext>
            </a:extLst>
          </p:cNvPr>
          <p:cNvSpPr/>
          <p:nvPr/>
        </p:nvSpPr>
        <p:spPr>
          <a:xfrm>
            <a:off x="1331640" y="1572754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port2</a:t>
            </a:r>
            <a:endParaRPr lang="zh-CN" altLang="en-US" sz="1400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6EAEC8C-69E5-4668-85AC-6643D6669831}"/>
              </a:ext>
            </a:extLst>
          </p:cNvPr>
          <p:cNvSpPr/>
          <p:nvPr/>
        </p:nvSpPr>
        <p:spPr>
          <a:xfrm>
            <a:off x="2086189" y="1030713"/>
            <a:ext cx="574740" cy="9834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C698A9-3EA5-4F98-B28B-1B648A7D320F}"/>
              </a:ext>
            </a:extLst>
          </p:cNvPr>
          <p:cNvSpPr/>
          <p:nvPr/>
        </p:nvSpPr>
        <p:spPr>
          <a:xfrm>
            <a:off x="3394253" y="2420888"/>
            <a:ext cx="4364677" cy="1533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84C9D8-79C1-427A-831D-0003FBDF7105}"/>
              </a:ext>
            </a:extLst>
          </p:cNvPr>
          <p:cNvSpPr/>
          <p:nvPr/>
        </p:nvSpPr>
        <p:spPr>
          <a:xfrm>
            <a:off x="899592" y="2591326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1FEC98-AF74-45DF-B435-3F9921980CD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2009726" y="2708920"/>
            <a:ext cx="930386" cy="2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A49CDE1-9AED-4C78-AB25-7A9119F68132}"/>
              </a:ext>
            </a:extLst>
          </p:cNvPr>
          <p:cNvSpPr/>
          <p:nvPr/>
        </p:nvSpPr>
        <p:spPr>
          <a:xfrm>
            <a:off x="2940112" y="264593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F6B62B-8F53-4C80-B788-09ECFDD1022A}"/>
              </a:ext>
            </a:extLst>
          </p:cNvPr>
          <p:cNvSpPr/>
          <p:nvPr/>
        </p:nvSpPr>
        <p:spPr>
          <a:xfrm>
            <a:off x="1361654" y="262123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182322-74B3-4BE7-B84D-AB636C043330}"/>
              </a:ext>
            </a:extLst>
          </p:cNvPr>
          <p:cNvSpPr/>
          <p:nvPr/>
        </p:nvSpPr>
        <p:spPr>
          <a:xfrm>
            <a:off x="5244368" y="2591326"/>
            <a:ext cx="49833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vsi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FCF2E9E-EF1F-446A-B326-A8EA40B1672E}"/>
              </a:ext>
            </a:extLst>
          </p:cNvPr>
          <p:cNvSpPr/>
          <p:nvPr/>
        </p:nvSpPr>
        <p:spPr>
          <a:xfrm>
            <a:off x="7496517" y="2765254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nni2</a:t>
            </a:r>
            <a:endParaRPr lang="zh-CN" altLang="en-US" sz="1400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EB4B23-7F91-4220-84FC-FE38E4D6D035}"/>
              </a:ext>
            </a:extLst>
          </p:cNvPr>
          <p:cNvSpPr/>
          <p:nvPr/>
        </p:nvSpPr>
        <p:spPr>
          <a:xfrm>
            <a:off x="4572000" y="2706040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DA187D1-6273-4052-9AC3-3272A2D7D82B}"/>
              </a:ext>
            </a:extLst>
          </p:cNvPr>
          <p:cNvSpPr/>
          <p:nvPr/>
        </p:nvSpPr>
        <p:spPr>
          <a:xfrm>
            <a:off x="5776724" y="2706040"/>
            <a:ext cx="6917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8660A6C-D295-4DBB-83E9-65AEE4E1C0A1}"/>
              </a:ext>
            </a:extLst>
          </p:cNvPr>
          <p:cNvSpPr/>
          <p:nvPr/>
        </p:nvSpPr>
        <p:spPr>
          <a:xfrm>
            <a:off x="3660192" y="2706040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8A0BD76-396F-4C10-A9D7-DFF2B46EBD2F}"/>
              </a:ext>
            </a:extLst>
          </p:cNvPr>
          <p:cNvSpPr/>
          <p:nvPr/>
        </p:nvSpPr>
        <p:spPr>
          <a:xfrm>
            <a:off x="6540512" y="2699412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92EE233-F01E-43B3-B988-41F4CA6222D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2023909" y="3028588"/>
            <a:ext cx="891907" cy="2153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8ADF0B-169A-4193-93A4-5E98556EDBDE}"/>
              </a:ext>
            </a:extLst>
          </p:cNvPr>
          <p:cNvSpPr/>
          <p:nvPr/>
        </p:nvSpPr>
        <p:spPr>
          <a:xfrm>
            <a:off x="1375837" y="294090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port2</a:t>
            </a:r>
            <a:endParaRPr lang="zh-CN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96F1FF-2B75-4A91-89DD-F240A5D2E6EA}"/>
              </a:ext>
            </a:extLst>
          </p:cNvPr>
          <p:cNvSpPr/>
          <p:nvPr/>
        </p:nvSpPr>
        <p:spPr>
          <a:xfrm>
            <a:off x="3414154" y="4240026"/>
            <a:ext cx="4344776" cy="1493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7799290-E92F-457A-A8AB-25CF74F5067B}"/>
              </a:ext>
            </a:extLst>
          </p:cNvPr>
          <p:cNvSpPr/>
          <p:nvPr/>
        </p:nvSpPr>
        <p:spPr>
          <a:xfrm>
            <a:off x="2915816" y="509420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924D8C-7E84-45BD-A3EB-18838E6100C8}"/>
              </a:ext>
            </a:extLst>
          </p:cNvPr>
          <p:cNvSpPr/>
          <p:nvPr/>
        </p:nvSpPr>
        <p:spPr>
          <a:xfrm>
            <a:off x="5220072" y="5039598"/>
            <a:ext cx="498338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vsi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22E7327-7EE4-4B7B-9114-04F8E3C8127F}"/>
              </a:ext>
            </a:extLst>
          </p:cNvPr>
          <p:cNvSpPr/>
          <p:nvPr/>
        </p:nvSpPr>
        <p:spPr>
          <a:xfrm>
            <a:off x="7472221" y="521352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nni2</a:t>
            </a:r>
            <a:endParaRPr lang="zh-CN" altLang="en-US" sz="14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4116965-1ECE-44CF-967E-D67D6D4C1D84}"/>
              </a:ext>
            </a:extLst>
          </p:cNvPr>
          <p:cNvSpPr/>
          <p:nvPr/>
        </p:nvSpPr>
        <p:spPr>
          <a:xfrm>
            <a:off x="4499992" y="5154312"/>
            <a:ext cx="64807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B6CFA6B0-097A-480F-907B-0D75217D8E45}"/>
              </a:ext>
            </a:extLst>
          </p:cNvPr>
          <p:cNvSpPr/>
          <p:nvPr/>
        </p:nvSpPr>
        <p:spPr>
          <a:xfrm>
            <a:off x="5752428" y="5154312"/>
            <a:ext cx="6917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A706A3D-E9ED-4986-AD46-09B7227662FB}"/>
              </a:ext>
            </a:extLst>
          </p:cNvPr>
          <p:cNvSpPr/>
          <p:nvPr/>
        </p:nvSpPr>
        <p:spPr>
          <a:xfrm>
            <a:off x="3563888" y="5154312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08101A3-4B7A-494A-8238-D770C90F4C5D}"/>
              </a:ext>
            </a:extLst>
          </p:cNvPr>
          <p:cNvSpPr/>
          <p:nvPr/>
        </p:nvSpPr>
        <p:spPr>
          <a:xfrm>
            <a:off x="6516216" y="5147684"/>
            <a:ext cx="864096" cy="369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DA7AE18-E13C-4A5D-8F7B-6FA363807C03}"/>
              </a:ext>
            </a:extLst>
          </p:cNvPr>
          <p:cNvSpPr/>
          <p:nvPr/>
        </p:nvSpPr>
        <p:spPr>
          <a:xfrm>
            <a:off x="2764830" y="1039168"/>
            <a:ext cx="574740" cy="9834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5E383BA-6C86-49F2-90B5-6371D2B9C47E}"/>
              </a:ext>
            </a:extLst>
          </p:cNvPr>
          <p:cNvSpPr/>
          <p:nvPr/>
        </p:nvSpPr>
        <p:spPr>
          <a:xfrm>
            <a:off x="2052821" y="2600310"/>
            <a:ext cx="561881" cy="12362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75F3BA7-8B50-416E-925F-C4C32E846A7C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5570698" y="3933056"/>
            <a:ext cx="0" cy="212254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7FDF7BE2-791E-4984-93F0-507DAF893C23}"/>
              </a:ext>
            </a:extLst>
          </p:cNvPr>
          <p:cNvSpPr txBox="1"/>
          <p:nvPr/>
        </p:nvSpPr>
        <p:spPr>
          <a:xfrm>
            <a:off x="7050286" y="2420888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4DAF6B-ACAD-4EAF-9FAD-5F35D0BF5B2C}"/>
              </a:ext>
            </a:extLst>
          </p:cNvPr>
          <p:cNvSpPr txBox="1"/>
          <p:nvPr/>
        </p:nvSpPr>
        <p:spPr>
          <a:xfrm>
            <a:off x="7040173" y="4859868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PE2</a:t>
            </a:r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09D010C-EC6E-497E-85F3-44CA3FEEF69F}"/>
              </a:ext>
            </a:extLst>
          </p:cNvPr>
          <p:cNvSpPr/>
          <p:nvPr/>
        </p:nvSpPr>
        <p:spPr>
          <a:xfrm>
            <a:off x="5246662" y="4145310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nni1</a:t>
            </a:r>
            <a:endParaRPr lang="zh-CN" altLang="en-US" sz="14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09347D52-74B9-4F2E-B6BC-DDD698C41795}"/>
              </a:ext>
            </a:extLst>
          </p:cNvPr>
          <p:cNvSpPr/>
          <p:nvPr/>
        </p:nvSpPr>
        <p:spPr>
          <a:xfrm>
            <a:off x="5246662" y="3833470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nni1</a:t>
            </a:r>
            <a:endParaRPr lang="zh-CN" altLang="en-US" sz="1400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49F9330-D333-4D31-BDE1-C8AB8A29BBF7}"/>
              </a:ext>
            </a:extLst>
          </p:cNvPr>
          <p:cNvSpPr/>
          <p:nvPr/>
        </p:nvSpPr>
        <p:spPr>
          <a:xfrm>
            <a:off x="5076056" y="3504250"/>
            <a:ext cx="873510" cy="29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E65FCE4-2D1B-4BDA-B168-D9B87B5F4FED}"/>
              </a:ext>
            </a:extLst>
          </p:cNvPr>
          <p:cNvSpPr/>
          <p:nvPr/>
        </p:nvSpPr>
        <p:spPr>
          <a:xfrm>
            <a:off x="5200171" y="3160658"/>
            <a:ext cx="691780" cy="29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4B9C3FE-C2EC-48A3-B870-3259CAE6AE93}"/>
              </a:ext>
            </a:extLst>
          </p:cNvPr>
          <p:cNvSpPr/>
          <p:nvPr/>
        </p:nvSpPr>
        <p:spPr>
          <a:xfrm>
            <a:off x="5076056" y="4358288"/>
            <a:ext cx="873510" cy="29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gport</a:t>
            </a:r>
            <a:endParaRPr lang="zh-CN" altLang="en-US" sz="14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516C6DCE-F96A-4B00-9C7E-5D08DCB80EC5}"/>
              </a:ext>
            </a:extLst>
          </p:cNvPr>
          <p:cNvSpPr/>
          <p:nvPr/>
        </p:nvSpPr>
        <p:spPr>
          <a:xfrm>
            <a:off x="5208603" y="4718328"/>
            <a:ext cx="691780" cy="294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78BDB3D-0C4B-4026-AEF7-7906B92F78BB}"/>
              </a:ext>
            </a:extLst>
          </p:cNvPr>
          <p:cNvSpPr/>
          <p:nvPr/>
        </p:nvSpPr>
        <p:spPr>
          <a:xfrm>
            <a:off x="8082966" y="3729110"/>
            <a:ext cx="923306" cy="68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13211B8-53B6-4826-A5CC-B5B1B1DD0265}"/>
              </a:ext>
            </a:extLst>
          </p:cNvPr>
          <p:cNvCxnSpPr>
            <a:cxnSpLocks/>
            <a:stCxn id="41" idx="3"/>
            <a:endCxn id="89" idx="0"/>
          </p:cNvCxnSpPr>
          <p:nvPr/>
        </p:nvCxnSpPr>
        <p:spPr>
          <a:xfrm>
            <a:off x="7758930" y="3187881"/>
            <a:ext cx="785689" cy="541229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7EEA5A4-5884-4F71-8B9D-2280F89C691F}"/>
              </a:ext>
            </a:extLst>
          </p:cNvPr>
          <p:cNvCxnSpPr>
            <a:cxnSpLocks/>
            <a:stCxn id="89" idx="2"/>
            <a:endCxn id="73" idx="3"/>
          </p:cNvCxnSpPr>
          <p:nvPr/>
        </p:nvCxnSpPr>
        <p:spPr>
          <a:xfrm flipH="1">
            <a:off x="7748817" y="4411154"/>
            <a:ext cx="795802" cy="63338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1DAB0-C5A8-4021-BF88-897F27A4817A}"/>
              </a:ext>
            </a:extLst>
          </p:cNvPr>
          <p:cNvSpPr txBox="1"/>
          <p:nvPr/>
        </p:nvSpPr>
        <p:spPr>
          <a:xfrm>
            <a:off x="611559" y="5788990"/>
            <a:ext cx="3716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本端（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PE1,PE2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）多播流量环路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）多播流量多份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）单播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学习漂移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EC24FC-1774-464A-BD3D-9E397F5A19BB}"/>
              </a:ext>
            </a:extLst>
          </p:cNvPr>
          <p:cNvSpPr txBox="1"/>
          <p:nvPr/>
        </p:nvSpPr>
        <p:spPr>
          <a:xfrm>
            <a:off x="5141128" y="6013652"/>
            <a:ext cx="301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传统</a:t>
            </a:r>
            <a:r>
              <a:rPr lang="en-US" altLang="zh-CN" sz="1400" dirty="0"/>
              <a:t>VPLS </a:t>
            </a:r>
            <a:r>
              <a:rPr lang="zh-CN" altLang="en-US" sz="1400" dirty="0"/>
              <a:t>不支持多归接入</a:t>
            </a:r>
          </a:p>
        </p:txBody>
      </p:sp>
    </p:spTree>
    <p:extLst>
      <p:ext uri="{BB962C8B-B14F-4D97-AF65-F5344CB8AC3E}">
        <p14:creationId xmlns:p14="http://schemas.microsoft.com/office/powerpoint/2010/main" val="4248585344"/>
      </p:ext>
    </p:extLst>
  </p:cSld>
  <p:clrMapOvr>
    <a:masterClrMapping/>
  </p:clrMapOvr>
  <p:transition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-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VPLS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C698A9-3EA5-4F98-B28B-1B648A7D320F}"/>
              </a:ext>
            </a:extLst>
          </p:cNvPr>
          <p:cNvSpPr/>
          <p:nvPr/>
        </p:nvSpPr>
        <p:spPr>
          <a:xfrm>
            <a:off x="3417680" y="1429485"/>
            <a:ext cx="3026528" cy="1430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84C9D8-79C1-427A-831D-0003FBDF7105}"/>
              </a:ext>
            </a:extLst>
          </p:cNvPr>
          <p:cNvSpPr/>
          <p:nvPr/>
        </p:nvSpPr>
        <p:spPr>
          <a:xfrm>
            <a:off x="539552" y="1511206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1FEC98-AF74-45DF-B435-3F9921980CD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>
            <a:off x="1649686" y="1628800"/>
            <a:ext cx="1338138" cy="1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A49CDE1-9AED-4C78-AB25-7A9119F68132}"/>
              </a:ext>
            </a:extLst>
          </p:cNvPr>
          <p:cNvSpPr/>
          <p:nvPr/>
        </p:nvSpPr>
        <p:spPr>
          <a:xfrm>
            <a:off x="2987824" y="154306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F6B62B-8F53-4C80-B788-09ECFDD1022A}"/>
              </a:ext>
            </a:extLst>
          </p:cNvPr>
          <p:cNvSpPr/>
          <p:nvPr/>
        </p:nvSpPr>
        <p:spPr>
          <a:xfrm>
            <a:off x="1001614" y="154111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182322-74B3-4BE7-B84D-AB636C043330}"/>
              </a:ext>
            </a:extLst>
          </p:cNvPr>
          <p:cNvSpPr/>
          <p:nvPr/>
        </p:nvSpPr>
        <p:spPr>
          <a:xfrm>
            <a:off x="3992054" y="1549769"/>
            <a:ext cx="1020437" cy="84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Mac-</a:t>
            </a:r>
            <a:r>
              <a:rPr lang="en-US" altLang="zh-CN" dirty="0" err="1"/>
              <a:t>vrf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92EE233-F01E-43B3-B988-41F4CA6222D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1663869" y="1948468"/>
            <a:ext cx="1341871" cy="2146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8ADF0B-169A-4193-93A4-5E98556EDBDE}"/>
              </a:ext>
            </a:extLst>
          </p:cNvPr>
          <p:cNvSpPr/>
          <p:nvPr/>
        </p:nvSpPr>
        <p:spPr>
          <a:xfrm>
            <a:off x="1015797" y="1860786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port2</a:t>
            </a:r>
            <a:endParaRPr lang="zh-CN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96F1FF-2B75-4A91-89DD-F240A5D2E6EA}"/>
              </a:ext>
            </a:extLst>
          </p:cNvPr>
          <p:cNvSpPr/>
          <p:nvPr/>
        </p:nvSpPr>
        <p:spPr>
          <a:xfrm>
            <a:off x="3417680" y="3269639"/>
            <a:ext cx="3026528" cy="1128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7799290-E92F-457A-A8AB-25CF74F5067B}"/>
              </a:ext>
            </a:extLst>
          </p:cNvPr>
          <p:cNvSpPr/>
          <p:nvPr/>
        </p:nvSpPr>
        <p:spPr>
          <a:xfrm>
            <a:off x="3005740" y="4007748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924D8C-7E84-45BD-A3EB-18838E6100C8}"/>
              </a:ext>
            </a:extLst>
          </p:cNvPr>
          <p:cNvSpPr/>
          <p:nvPr/>
        </p:nvSpPr>
        <p:spPr>
          <a:xfrm>
            <a:off x="3860061" y="3368675"/>
            <a:ext cx="1120935" cy="956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mac-</a:t>
            </a:r>
            <a:r>
              <a:rPr lang="en-US" altLang="zh-CN" dirty="0" err="1"/>
              <a:t>vrf</a:t>
            </a:r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5E383BA-6C86-49F2-90B5-6371D2B9C47E}"/>
              </a:ext>
            </a:extLst>
          </p:cNvPr>
          <p:cNvSpPr/>
          <p:nvPr/>
        </p:nvSpPr>
        <p:spPr>
          <a:xfrm>
            <a:off x="1692781" y="1520190"/>
            <a:ext cx="563255" cy="12362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lag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DF7BE2-791E-4984-93F0-507DAF893C23}"/>
              </a:ext>
            </a:extLst>
          </p:cNvPr>
          <p:cNvSpPr txBox="1"/>
          <p:nvPr/>
        </p:nvSpPr>
        <p:spPr>
          <a:xfrm>
            <a:off x="5854671" y="1362028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4DAF6B-ACAD-4EAF-9FAD-5F35D0BF5B2C}"/>
              </a:ext>
            </a:extLst>
          </p:cNvPr>
          <p:cNvSpPr txBox="1"/>
          <p:nvPr/>
        </p:nvSpPr>
        <p:spPr>
          <a:xfrm>
            <a:off x="3345165" y="3199750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PE2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78BDB3D-0C4B-4026-AEF7-7906B92F78BB}"/>
              </a:ext>
            </a:extLst>
          </p:cNvPr>
          <p:cNvSpPr/>
          <p:nvPr/>
        </p:nvSpPr>
        <p:spPr>
          <a:xfrm>
            <a:off x="7222806" y="2434621"/>
            <a:ext cx="1659338" cy="1305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51DAB0-C5A8-4021-BF88-897F27A4817A}"/>
              </a:ext>
            </a:extLst>
          </p:cNvPr>
          <p:cNvSpPr txBox="1"/>
          <p:nvPr/>
        </p:nvSpPr>
        <p:spPr>
          <a:xfrm>
            <a:off x="328706" y="4450009"/>
            <a:ext cx="3673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本端（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PE1,PE2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）多播流量环路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）多播流量多份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对端（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PE3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）单播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MAC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学习漂移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69E0F93-E47C-46CE-9FE0-4F2DB97C902D}"/>
              </a:ext>
            </a:extLst>
          </p:cNvPr>
          <p:cNvSpPr/>
          <p:nvPr/>
        </p:nvSpPr>
        <p:spPr>
          <a:xfrm>
            <a:off x="2230337" y="1242679"/>
            <a:ext cx="637767" cy="66194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20A3E27-2A55-4722-AF06-E058A885254F}"/>
              </a:ext>
            </a:extLst>
          </p:cNvPr>
          <p:cNvSpPr/>
          <p:nvPr/>
        </p:nvSpPr>
        <p:spPr>
          <a:xfrm>
            <a:off x="2313107" y="3448774"/>
            <a:ext cx="637767" cy="66194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FCF9A40-6027-467C-A2C8-0351C81D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47863"/>
              </p:ext>
            </p:extLst>
          </p:nvPr>
        </p:nvGraphicFramePr>
        <p:xfrm>
          <a:off x="2419873" y="1964069"/>
          <a:ext cx="9805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24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BUM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ESI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49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2D7D904-76B9-4D9F-9E97-A4CDCCC112C2}"/>
              </a:ext>
            </a:extLst>
          </p:cNvPr>
          <p:cNvSpPr txBox="1"/>
          <p:nvPr/>
        </p:nvSpPr>
        <p:spPr>
          <a:xfrm>
            <a:off x="4791798" y="4463835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Step1</a:t>
            </a:r>
            <a:r>
              <a:rPr lang="zh-CN" altLang="en-US" sz="1400" dirty="0"/>
              <a:t>：单播，多播转发路径分离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189153-5C14-4F0B-B332-1B75C1EF6D16}"/>
              </a:ext>
            </a:extLst>
          </p:cNvPr>
          <p:cNvSpPr txBox="1"/>
          <p:nvPr/>
        </p:nvSpPr>
        <p:spPr>
          <a:xfrm>
            <a:off x="3205656" y="5376937"/>
            <a:ext cx="285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BUM label </a:t>
            </a:r>
          </a:p>
          <a:p>
            <a:r>
              <a:rPr lang="en-US" altLang="zh-CN" sz="1400" dirty="0"/>
              <a:t>Step2</a:t>
            </a:r>
            <a:r>
              <a:rPr lang="zh-CN" altLang="en-US" sz="1400" dirty="0"/>
              <a:t>：</a:t>
            </a:r>
            <a:r>
              <a:rPr lang="en-US" altLang="zh-CN" sz="1400" dirty="0"/>
              <a:t>ESI label</a:t>
            </a:r>
            <a:r>
              <a:rPr lang="zh-CN" altLang="en-US" sz="1400" dirty="0"/>
              <a:t>减枝 和 </a:t>
            </a:r>
            <a:r>
              <a:rPr lang="en-US" altLang="zh-CN" sz="1400" dirty="0"/>
              <a:t>ES</a:t>
            </a:r>
            <a:r>
              <a:rPr lang="zh-CN" altLang="en-US" sz="1400" dirty="0"/>
              <a:t>剪枝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E49C62E-1DC9-44E7-B886-FBFF18C7EE39}"/>
              </a:ext>
            </a:extLst>
          </p:cNvPr>
          <p:cNvSpPr txBox="1"/>
          <p:nvPr/>
        </p:nvSpPr>
        <p:spPr>
          <a:xfrm>
            <a:off x="6268145" y="5376937"/>
            <a:ext cx="2581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VPN label</a:t>
            </a:r>
          </a:p>
          <a:p>
            <a:r>
              <a:rPr lang="en-US" altLang="zh-CN" sz="1400" dirty="0"/>
              <a:t>Step3</a:t>
            </a:r>
            <a:r>
              <a:rPr lang="zh-CN" altLang="en-US" sz="1400" dirty="0"/>
              <a:t>：相同</a:t>
            </a:r>
            <a:r>
              <a:rPr lang="en-US" altLang="zh-CN" sz="1400" dirty="0"/>
              <a:t>ESI</a:t>
            </a:r>
            <a:r>
              <a:rPr lang="zh-CN" altLang="en-US" sz="1400" dirty="0"/>
              <a:t>形成冗余路径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7EFD51-280A-44A0-82F1-4B8FC3A78FB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632394" y="4987055"/>
            <a:ext cx="1347536" cy="3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D112670-9AFA-47CC-9D33-9CE848E76D7F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>
            <a:off x="5979930" y="4987055"/>
            <a:ext cx="1579191" cy="38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E871550-8481-4508-9EFC-23A3A9C09304}"/>
              </a:ext>
            </a:extLst>
          </p:cNvPr>
          <p:cNvSpPr txBox="1"/>
          <p:nvPr/>
        </p:nvSpPr>
        <p:spPr>
          <a:xfrm>
            <a:off x="2833160" y="6161410"/>
            <a:ext cx="1363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ESI Label</a:t>
            </a:r>
            <a:r>
              <a:rPr lang="zh-CN" altLang="en-US" sz="1400" dirty="0"/>
              <a:t>组播叶子减枝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EA3E111-FB2A-49C9-BCA3-EBDC4CBA9C60}"/>
              </a:ext>
            </a:extLst>
          </p:cNvPr>
          <p:cNvSpPr txBox="1"/>
          <p:nvPr/>
        </p:nvSpPr>
        <p:spPr>
          <a:xfrm>
            <a:off x="4607719" y="6161410"/>
            <a:ext cx="158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 </a:t>
            </a:r>
            <a:r>
              <a:rPr lang="zh-CN" altLang="en-US" sz="1400" dirty="0"/>
              <a:t>组播叶子减枝叶 或阻断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08CD662-76C0-4155-ADA4-E14D01391727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flipH="1">
            <a:off x="3515133" y="5900157"/>
            <a:ext cx="1117261" cy="26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1235A9F-9D81-400A-8009-264C5D3E6074}"/>
              </a:ext>
            </a:extLst>
          </p:cNvPr>
          <p:cNvCxnSpPr>
            <a:cxnSpLocks/>
            <a:stCxn id="11" idx="2"/>
            <a:endCxn id="76" idx="0"/>
          </p:cNvCxnSpPr>
          <p:nvPr/>
        </p:nvCxnSpPr>
        <p:spPr>
          <a:xfrm>
            <a:off x="4632394" y="5900157"/>
            <a:ext cx="766362" cy="26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2ED55D6F-C97F-4F06-A83A-DAA4EEE433B8}"/>
              </a:ext>
            </a:extLst>
          </p:cNvPr>
          <p:cNvSpPr/>
          <p:nvPr/>
        </p:nvSpPr>
        <p:spPr>
          <a:xfrm>
            <a:off x="7616755" y="2668802"/>
            <a:ext cx="1065035" cy="844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Mac-</a:t>
            </a:r>
            <a:r>
              <a:rPr lang="en-US" altLang="zh-CN" dirty="0" err="1"/>
              <a:t>vrf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F896CDB-CB02-466D-8CF0-CD7D88726ED1}"/>
              </a:ext>
            </a:extLst>
          </p:cNvPr>
          <p:cNvSpPr txBox="1"/>
          <p:nvPr/>
        </p:nvSpPr>
        <p:spPr>
          <a:xfrm>
            <a:off x="8242881" y="2394367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PE3</a:t>
            </a:r>
            <a:endParaRPr lang="zh-CN" altLang="en-US" dirty="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15370850-C7C8-4356-A740-86711E98CCC9}"/>
              </a:ext>
            </a:extLst>
          </p:cNvPr>
          <p:cNvCxnSpPr>
            <a:cxnSpLocks/>
          </p:cNvCxnSpPr>
          <p:nvPr/>
        </p:nvCxnSpPr>
        <p:spPr>
          <a:xfrm>
            <a:off x="6133179" y="1995604"/>
            <a:ext cx="1369592" cy="711528"/>
          </a:xfrm>
          <a:prstGeom prst="line">
            <a:avLst/>
          </a:prstGeom>
          <a:ln w="25400" cap="rnd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2C41B8C-0D73-449C-BB39-C779C5E6B4B8}"/>
              </a:ext>
            </a:extLst>
          </p:cNvPr>
          <p:cNvCxnSpPr>
            <a:cxnSpLocks/>
          </p:cNvCxnSpPr>
          <p:nvPr/>
        </p:nvCxnSpPr>
        <p:spPr>
          <a:xfrm flipV="1">
            <a:off x="5912129" y="3238246"/>
            <a:ext cx="1501486" cy="650434"/>
          </a:xfrm>
          <a:prstGeom prst="line">
            <a:avLst/>
          </a:prstGeom>
          <a:ln w="25400" cap="rnd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EEDD0A8-010F-481C-8E25-F7AA2107A47B}"/>
              </a:ext>
            </a:extLst>
          </p:cNvPr>
          <p:cNvCxnSpPr>
            <a:cxnSpLocks/>
          </p:cNvCxnSpPr>
          <p:nvPr/>
        </p:nvCxnSpPr>
        <p:spPr>
          <a:xfrm flipV="1">
            <a:off x="5725396" y="2182383"/>
            <a:ext cx="26159" cy="1696538"/>
          </a:xfrm>
          <a:prstGeom prst="line">
            <a:avLst/>
          </a:prstGeom>
          <a:ln w="25400" cap="rnd"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94B515E-6DF8-4FB6-82FA-FB8E8EE5A929}"/>
              </a:ext>
            </a:extLst>
          </p:cNvPr>
          <p:cNvSpPr txBox="1"/>
          <p:nvPr/>
        </p:nvSpPr>
        <p:spPr>
          <a:xfrm>
            <a:off x="6437302" y="1931722"/>
            <a:ext cx="149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VPN label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33DFE7DF-2074-4484-9CE1-AE592188F31C}"/>
              </a:ext>
            </a:extLst>
          </p:cNvPr>
          <p:cNvCxnSpPr>
            <a:cxnSpLocks/>
          </p:cNvCxnSpPr>
          <p:nvPr/>
        </p:nvCxnSpPr>
        <p:spPr>
          <a:xfrm>
            <a:off x="6003842" y="2171225"/>
            <a:ext cx="1602010" cy="853796"/>
          </a:xfrm>
          <a:prstGeom prst="line">
            <a:avLst/>
          </a:prstGeom>
          <a:ln w="25400" cap="rnd">
            <a:solidFill>
              <a:schemeClr val="accent6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83768DE6-4FFA-4DF0-A282-4E9032DDA60E}"/>
              </a:ext>
            </a:extLst>
          </p:cNvPr>
          <p:cNvCxnSpPr>
            <a:cxnSpLocks/>
          </p:cNvCxnSpPr>
          <p:nvPr/>
        </p:nvCxnSpPr>
        <p:spPr>
          <a:xfrm flipV="1">
            <a:off x="5912129" y="3462266"/>
            <a:ext cx="1673940" cy="699351"/>
          </a:xfrm>
          <a:prstGeom prst="line">
            <a:avLst/>
          </a:prstGeom>
          <a:ln w="25400" cap="rnd">
            <a:solidFill>
              <a:schemeClr val="accent6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FAB0480-86CE-42D0-8211-99A01A5B39CD}"/>
              </a:ext>
            </a:extLst>
          </p:cNvPr>
          <p:cNvCxnSpPr>
            <a:cxnSpLocks/>
          </p:cNvCxnSpPr>
          <p:nvPr/>
        </p:nvCxnSpPr>
        <p:spPr>
          <a:xfrm flipV="1">
            <a:off x="5495604" y="2194196"/>
            <a:ext cx="29729" cy="1685004"/>
          </a:xfrm>
          <a:prstGeom prst="line">
            <a:avLst/>
          </a:prstGeom>
          <a:ln w="25400" cap="rnd">
            <a:solidFill>
              <a:schemeClr val="accent6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0AEEA8-050A-4CE7-B526-286193E14C6D}"/>
              </a:ext>
            </a:extLst>
          </p:cNvPr>
          <p:cNvSpPr txBox="1"/>
          <p:nvPr/>
        </p:nvSpPr>
        <p:spPr>
          <a:xfrm>
            <a:off x="6563315" y="3789303"/>
            <a:ext cx="149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6"/>
                </a:solidFill>
              </a:rPr>
              <a:t>BUM label</a:t>
            </a:r>
            <a:endParaRPr lang="zh-CN" altLang="en-US" sz="1800" dirty="0">
              <a:solidFill>
                <a:schemeClr val="accent6"/>
              </a:solidFill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EFA41C8-6997-4A01-84F2-8DED1EF52E05}"/>
              </a:ext>
            </a:extLst>
          </p:cNvPr>
          <p:cNvCxnSpPr>
            <a:cxnSpLocks/>
          </p:cNvCxnSpPr>
          <p:nvPr/>
        </p:nvCxnSpPr>
        <p:spPr>
          <a:xfrm flipV="1">
            <a:off x="5256047" y="2195286"/>
            <a:ext cx="6351" cy="1632091"/>
          </a:xfrm>
          <a:prstGeom prst="line">
            <a:avLst/>
          </a:prstGeom>
          <a:ln w="25400" cap="rnd">
            <a:solidFill>
              <a:srgbClr val="7030A0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7698E7B-E560-4B61-B079-067B2F81C052}"/>
              </a:ext>
            </a:extLst>
          </p:cNvPr>
          <p:cNvSpPr txBox="1"/>
          <p:nvPr/>
        </p:nvSpPr>
        <p:spPr>
          <a:xfrm>
            <a:off x="4157678" y="2826666"/>
            <a:ext cx="149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7030A0"/>
                </a:solidFill>
              </a:rPr>
              <a:t>ESI label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  <p:graphicFrame>
        <p:nvGraphicFramePr>
          <p:cNvPr id="157" name="表格 9">
            <a:extLst>
              <a:ext uri="{FF2B5EF4-FFF2-40B4-BE49-F238E27FC236}">
                <a16:creationId xmlns:a16="http://schemas.microsoft.com/office/drawing/2014/main" id="{A84B1D53-5772-49E9-8245-9857CF20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75598"/>
              </p:ext>
            </p:extLst>
          </p:nvPr>
        </p:nvGraphicFramePr>
        <p:xfrm>
          <a:off x="7891915" y="3873827"/>
          <a:ext cx="8781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42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BUM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  <p:graphicFrame>
        <p:nvGraphicFramePr>
          <p:cNvPr id="158" name="表格 9">
            <a:extLst>
              <a:ext uri="{FF2B5EF4-FFF2-40B4-BE49-F238E27FC236}">
                <a16:creationId xmlns:a16="http://schemas.microsoft.com/office/drawing/2014/main" id="{880500CE-7EDB-40CA-BD78-EAC281DA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2851"/>
              </p:ext>
            </p:extLst>
          </p:nvPr>
        </p:nvGraphicFramePr>
        <p:xfrm>
          <a:off x="6614040" y="976384"/>
          <a:ext cx="9002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53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72940"/>
      </p:ext>
    </p:extLst>
  </p:cSld>
  <p:clrMapOvr>
    <a:masterClrMapping/>
  </p:clrMapOvr>
  <p:transition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控制面信令诉求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6C698A9-3EA5-4F98-B28B-1B648A7D320F}"/>
              </a:ext>
            </a:extLst>
          </p:cNvPr>
          <p:cNvSpPr/>
          <p:nvPr/>
        </p:nvSpPr>
        <p:spPr>
          <a:xfrm>
            <a:off x="3678639" y="1388454"/>
            <a:ext cx="829876" cy="344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84C9D8-79C1-427A-831D-0003FBDF7105}"/>
              </a:ext>
            </a:extLst>
          </p:cNvPr>
          <p:cNvSpPr/>
          <p:nvPr/>
        </p:nvSpPr>
        <p:spPr>
          <a:xfrm>
            <a:off x="554302" y="1470175"/>
            <a:ext cx="864096" cy="523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1FEC98-AF74-45DF-B435-3F9921980CD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1664436" y="1544784"/>
            <a:ext cx="1482263" cy="429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A49CDE1-9AED-4C78-AB25-7A9119F68132}"/>
              </a:ext>
            </a:extLst>
          </p:cNvPr>
          <p:cNvSpPr/>
          <p:nvPr/>
        </p:nvSpPr>
        <p:spPr>
          <a:xfrm>
            <a:off x="3146699" y="1457102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F6B62B-8F53-4C80-B788-09ECFDD1022A}"/>
              </a:ext>
            </a:extLst>
          </p:cNvPr>
          <p:cNvSpPr/>
          <p:nvPr/>
        </p:nvSpPr>
        <p:spPr>
          <a:xfrm>
            <a:off x="1016364" y="1500087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port1</a:t>
            </a:r>
            <a:endParaRPr lang="zh-CN" altLang="en-US" sz="14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92EE233-F01E-43B3-B988-41F4CA6222D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1678619" y="1907437"/>
            <a:ext cx="1523069" cy="878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28ADF0B-169A-4193-93A4-5E98556EDBDE}"/>
              </a:ext>
            </a:extLst>
          </p:cNvPr>
          <p:cNvSpPr/>
          <p:nvPr/>
        </p:nvSpPr>
        <p:spPr>
          <a:xfrm>
            <a:off x="1030547" y="1819755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port2</a:t>
            </a:r>
            <a:endParaRPr lang="zh-CN" altLang="en-US" sz="14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96F1FF-2B75-4A91-89DD-F240A5D2E6EA}"/>
              </a:ext>
            </a:extLst>
          </p:cNvPr>
          <p:cNvSpPr/>
          <p:nvPr/>
        </p:nvSpPr>
        <p:spPr>
          <a:xfrm>
            <a:off x="3719482" y="2599700"/>
            <a:ext cx="846695" cy="365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7799290-E92F-457A-A8AB-25CF74F5067B}"/>
              </a:ext>
            </a:extLst>
          </p:cNvPr>
          <p:cNvSpPr/>
          <p:nvPr/>
        </p:nvSpPr>
        <p:spPr>
          <a:xfrm>
            <a:off x="3201688" y="2697850"/>
            <a:ext cx="648072" cy="175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uni1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DF7BE2-791E-4984-93F0-507DAF893C23}"/>
              </a:ext>
            </a:extLst>
          </p:cNvPr>
          <p:cNvSpPr txBox="1"/>
          <p:nvPr/>
        </p:nvSpPr>
        <p:spPr>
          <a:xfrm>
            <a:off x="3799871" y="1376037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4DAF6B-ACAD-4EAF-9FAD-5F35D0BF5B2C}"/>
              </a:ext>
            </a:extLst>
          </p:cNvPr>
          <p:cNvSpPr txBox="1"/>
          <p:nvPr/>
        </p:nvSpPr>
        <p:spPr>
          <a:xfrm>
            <a:off x="3846486" y="2620249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PE2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78BDB3D-0C4B-4026-AEF7-7906B92F78BB}"/>
              </a:ext>
            </a:extLst>
          </p:cNvPr>
          <p:cNvSpPr/>
          <p:nvPr/>
        </p:nvSpPr>
        <p:spPr>
          <a:xfrm>
            <a:off x="5324178" y="2029111"/>
            <a:ext cx="841317" cy="35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69E0F93-E47C-46CE-9FE0-4F2DB97C902D}"/>
              </a:ext>
            </a:extLst>
          </p:cNvPr>
          <p:cNvSpPr/>
          <p:nvPr/>
        </p:nvSpPr>
        <p:spPr>
          <a:xfrm>
            <a:off x="2397057" y="1201647"/>
            <a:ext cx="637767" cy="145321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ES1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FCF9A40-6027-467C-A2C8-0351C81D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13750"/>
              </p:ext>
            </p:extLst>
          </p:nvPr>
        </p:nvGraphicFramePr>
        <p:xfrm>
          <a:off x="894175" y="2077557"/>
          <a:ext cx="98052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524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BUM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ESI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49826"/>
                  </a:ext>
                </a:extLst>
              </a:tr>
              <a:tr h="215972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  <p:sp>
        <p:nvSpPr>
          <p:cNvPr id="109" name="文本框 108">
            <a:extLst>
              <a:ext uri="{FF2B5EF4-FFF2-40B4-BE49-F238E27FC236}">
                <a16:creationId xmlns:a16="http://schemas.microsoft.com/office/drawing/2014/main" id="{1F896CDB-CB02-466D-8CF0-CD7D88726ED1}"/>
              </a:ext>
            </a:extLst>
          </p:cNvPr>
          <p:cNvSpPr txBox="1"/>
          <p:nvPr/>
        </p:nvSpPr>
        <p:spPr>
          <a:xfrm>
            <a:off x="5413505" y="2029111"/>
            <a:ext cx="70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PE3</a:t>
            </a:r>
            <a:endParaRPr lang="zh-CN" altLang="en-US" dirty="0"/>
          </a:p>
        </p:txBody>
      </p:sp>
      <p:graphicFrame>
        <p:nvGraphicFramePr>
          <p:cNvPr id="157" name="表格 9">
            <a:extLst>
              <a:ext uri="{FF2B5EF4-FFF2-40B4-BE49-F238E27FC236}">
                <a16:creationId xmlns:a16="http://schemas.microsoft.com/office/drawing/2014/main" id="{A84B1D53-5772-49E9-8245-9857CF20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56741"/>
              </p:ext>
            </p:extLst>
          </p:nvPr>
        </p:nvGraphicFramePr>
        <p:xfrm>
          <a:off x="6514060" y="993037"/>
          <a:ext cx="8781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42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BUM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组播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  <p:graphicFrame>
        <p:nvGraphicFramePr>
          <p:cNvPr id="158" name="表格 9">
            <a:extLst>
              <a:ext uri="{FF2B5EF4-FFF2-40B4-BE49-F238E27FC236}">
                <a16:creationId xmlns:a16="http://schemas.microsoft.com/office/drawing/2014/main" id="{880500CE-7EDB-40CA-BD78-EAC281DA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89250"/>
              </p:ext>
            </p:extLst>
          </p:nvPr>
        </p:nvGraphicFramePr>
        <p:xfrm>
          <a:off x="5494862" y="966154"/>
          <a:ext cx="9002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53">
                  <a:extLst>
                    <a:ext uri="{9D8B030D-6E8A-4147-A177-3AD203B41FA5}">
                      <a16:colId xmlns:a16="http://schemas.microsoft.com/office/drawing/2014/main" val="3131050286"/>
                    </a:ext>
                  </a:extLst>
                </a:gridCol>
              </a:tblGrid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LSP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084741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17578"/>
                  </a:ext>
                </a:extLst>
              </a:tr>
              <a:tr h="263975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单播</a:t>
                      </a:r>
                      <a:r>
                        <a:rPr lang="en-US" altLang="zh-CN" sz="1400" dirty="0"/>
                        <a:t>data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548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4254610-5A2E-4DF9-B144-1763EB19DE13}"/>
              </a:ext>
            </a:extLst>
          </p:cNvPr>
          <p:cNvCxnSpPr>
            <a:cxnSpLocks/>
            <a:stCxn id="41" idx="2"/>
            <a:endCxn id="61" idx="0"/>
          </p:cNvCxnSpPr>
          <p:nvPr/>
        </p:nvCxnSpPr>
        <p:spPr>
          <a:xfrm>
            <a:off x="4093577" y="1732951"/>
            <a:ext cx="49253" cy="8667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312EF27-752B-4D3F-86FE-7DEC69F178BE}"/>
              </a:ext>
            </a:extLst>
          </p:cNvPr>
          <p:cNvCxnSpPr>
            <a:cxnSpLocks/>
            <a:stCxn id="109" idx="2"/>
            <a:endCxn id="61" idx="3"/>
          </p:cNvCxnSpPr>
          <p:nvPr/>
        </p:nvCxnSpPr>
        <p:spPr>
          <a:xfrm flipH="1">
            <a:off x="4566177" y="2398443"/>
            <a:ext cx="1201650" cy="3837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86B4B40-24E1-4219-A41A-2AC7000C6B8E}"/>
              </a:ext>
            </a:extLst>
          </p:cNvPr>
          <p:cNvCxnSpPr>
            <a:cxnSpLocks/>
            <a:stCxn id="6" idx="3"/>
            <a:endCxn id="109" idx="0"/>
          </p:cNvCxnSpPr>
          <p:nvPr/>
        </p:nvCxnSpPr>
        <p:spPr>
          <a:xfrm>
            <a:off x="4508515" y="1560703"/>
            <a:ext cx="1259312" cy="4684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A1F95FF-9F69-4B70-8702-B8DF984745A8}"/>
              </a:ext>
            </a:extLst>
          </p:cNvPr>
          <p:cNvSpPr txBox="1"/>
          <p:nvPr/>
        </p:nvSpPr>
        <p:spPr>
          <a:xfrm>
            <a:off x="467544" y="1545953"/>
            <a:ext cx="6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CE1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E52078A-F67D-4DE2-AC91-4FA779AF6A05}"/>
              </a:ext>
            </a:extLst>
          </p:cNvPr>
          <p:cNvSpPr/>
          <p:nvPr/>
        </p:nvSpPr>
        <p:spPr>
          <a:xfrm>
            <a:off x="6710513" y="2007306"/>
            <a:ext cx="864096" cy="375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EA9EE41-E16D-4B1F-A02F-09651960B0F1}"/>
              </a:ext>
            </a:extLst>
          </p:cNvPr>
          <p:cNvSpPr txBox="1"/>
          <p:nvPr/>
        </p:nvSpPr>
        <p:spPr>
          <a:xfrm>
            <a:off x="6821089" y="2010525"/>
            <a:ext cx="69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CE2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2B6C6E8-FCB4-4650-AA92-6EF8AA91940C}"/>
              </a:ext>
            </a:extLst>
          </p:cNvPr>
          <p:cNvCxnSpPr>
            <a:cxnSpLocks/>
            <a:stCxn id="89" idx="3"/>
            <a:endCxn id="79" idx="1"/>
          </p:cNvCxnSpPr>
          <p:nvPr/>
        </p:nvCxnSpPr>
        <p:spPr>
          <a:xfrm flipV="1">
            <a:off x="6165495" y="2195076"/>
            <a:ext cx="545018" cy="10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>
            <a:extLst>
              <a:ext uri="{FF2B5EF4-FFF2-40B4-BE49-F238E27FC236}">
                <a16:creationId xmlns:a16="http://schemas.microsoft.com/office/drawing/2014/main" id="{37345F7F-F099-4CF7-B5E6-5263893AE2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227" y="3570154"/>
            <a:ext cx="4730027" cy="1234063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501F727D-0B65-4A66-908A-0E00058B3A28}"/>
              </a:ext>
            </a:extLst>
          </p:cNvPr>
          <p:cNvSpPr txBox="1"/>
          <p:nvPr/>
        </p:nvSpPr>
        <p:spPr>
          <a:xfrm>
            <a:off x="875919" y="3390912"/>
            <a:ext cx="2116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EVPN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路由</a:t>
            </a:r>
            <a:r>
              <a:rPr lang="zh-CN" altLang="en-US" sz="1400" dirty="0">
                <a:latin typeface="+mn-ea"/>
                <a:ea typeface="+mn-ea"/>
              </a:rPr>
              <a:t>类型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9DFE487-E72E-408C-AD1B-378EE355D366}"/>
              </a:ext>
            </a:extLst>
          </p:cNvPr>
          <p:cNvSpPr txBox="1"/>
          <p:nvPr/>
        </p:nvSpPr>
        <p:spPr>
          <a:xfrm>
            <a:off x="5929460" y="3108642"/>
            <a:ext cx="2688410" cy="1600438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控制面：</a:t>
            </a:r>
            <a:endParaRPr lang="en-US" altLang="zh-CN" sz="1400" dirty="0"/>
          </a:p>
          <a:p>
            <a:r>
              <a:rPr lang="en-US" altLang="zh-CN" sz="1400" dirty="0"/>
              <a:t>1 VPN label</a:t>
            </a:r>
            <a:r>
              <a:rPr lang="zh-CN" altLang="en-US" sz="1400" dirty="0"/>
              <a:t>隧道创建     </a:t>
            </a:r>
            <a:endParaRPr lang="en-US" altLang="zh-CN" sz="1400" dirty="0"/>
          </a:p>
          <a:p>
            <a:r>
              <a:rPr lang="en-US" altLang="zh-CN" sz="1400" dirty="0"/>
              <a:t>2 BUM label</a:t>
            </a:r>
            <a:r>
              <a:rPr lang="zh-CN" altLang="en-US" sz="1400" dirty="0"/>
              <a:t>隧道创建    </a:t>
            </a:r>
            <a:endParaRPr lang="en-US" altLang="zh-CN" sz="1400" dirty="0"/>
          </a:p>
          <a:p>
            <a:r>
              <a:rPr lang="en-US" altLang="zh-CN" sz="1400" dirty="0"/>
              <a:t>3 ESI DF</a:t>
            </a:r>
            <a:r>
              <a:rPr lang="zh-CN" altLang="en-US" sz="1400" dirty="0"/>
              <a:t>选举              </a:t>
            </a:r>
            <a:endParaRPr lang="en-US" altLang="zh-CN" sz="1400" dirty="0"/>
          </a:p>
          <a:p>
            <a:r>
              <a:rPr lang="en-US" altLang="zh-CN" sz="1400" dirty="0"/>
              <a:t>4 ESI Label</a:t>
            </a:r>
            <a:r>
              <a:rPr lang="zh-CN" altLang="en-US" sz="1400" dirty="0"/>
              <a:t>的发布        </a:t>
            </a:r>
            <a:endParaRPr lang="en-US" altLang="zh-CN" sz="1400" dirty="0"/>
          </a:p>
          <a:p>
            <a:r>
              <a:rPr lang="en-US" altLang="zh-CN" sz="1400" dirty="0"/>
              <a:t>5 MAC</a:t>
            </a:r>
            <a:r>
              <a:rPr lang="zh-CN" altLang="en-US" sz="1400" dirty="0"/>
              <a:t>路由的发布         </a:t>
            </a:r>
            <a:endParaRPr lang="en-US" altLang="zh-CN" sz="1400" dirty="0"/>
          </a:p>
          <a:p>
            <a:r>
              <a:rPr lang="en-US" altLang="zh-CN" sz="1400" dirty="0"/>
              <a:t>6 MAC</a:t>
            </a:r>
            <a:r>
              <a:rPr lang="zh-CN" altLang="en-US" sz="1400" dirty="0"/>
              <a:t>路由下一跳冗余的发布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3117FC-B47C-4F76-92EF-597BB69B24C2}"/>
              </a:ext>
            </a:extLst>
          </p:cNvPr>
          <p:cNvSpPr txBox="1"/>
          <p:nvPr/>
        </p:nvSpPr>
        <p:spPr>
          <a:xfrm>
            <a:off x="753461" y="4856134"/>
            <a:ext cx="7764174" cy="160043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路由类型：</a:t>
            </a:r>
            <a:endParaRPr lang="en-US" altLang="zh-CN" sz="1400" dirty="0"/>
          </a:p>
          <a:p>
            <a:r>
              <a:rPr lang="en-US" altLang="zh-CN" sz="1400" dirty="0"/>
              <a:t>1 Type1</a:t>
            </a:r>
            <a:r>
              <a:rPr lang="zh-CN" altLang="en-US" sz="1400" dirty="0"/>
              <a:t>：</a:t>
            </a:r>
            <a:r>
              <a:rPr lang="en-US" altLang="zh-CN" sz="1400" dirty="0"/>
              <a:t>Ethernet Auto-Discovery(A-D) route per EVI</a:t>
            </a:r>
          </a:p>
          <a:p>
            <a:r>
              <a:rPr lang="en-US" altLang="zh-CN" sz="1400" dirty="0"/>
              <a:t>2 Type3</a:t>
            </a:r>
            <a:r>
              <a:rPr lang="zh-CN" altLang="en-US" sz="1400" dirty="0"/>
              <a:t>：</a:t>
            </a:r>
            <a:r>
              <a:rPr lang="en-US" altLang="zh-CN" sz="1400" dirty="0"/>
              <a:t>Inclusive Multicast Ethernet Tag route</a:t>
            </a:r>
          </a:p>
          <a:p>
            <a:r>
              <a:rPr lang="en-US" altLang="zh-CN" sz="1400" dirty="0"/>
              <a:t>3 Type4</a:t>
            </a:r>
            <a:r>
              <a:rPr lang="zh-CN" altLang="en-US" sz="1400" dirty="0"/>
              <a:t>：</a:t>
            </a:r>
            <a:r>
              <a:rPr lang="en-US" altLang="zh-CN" sz="1400" dirty="0"/>
              <a:t>Ethernet Segment route</a:t>
            </a:r>
          </a:p>
          <a:p>
            <a:r>
              <a:rPr lang="en-US" altLang="zh-CN" sz="1400" dirty="0"/>
              <a:t>4 Type1</a:t>
            </a:r>
            <a:r>
              <a:rPr lang="zh-CN" altLang="en-US" sz="1400" dirty="0"/>
              <a:t>：</a:t>
            </a:r>
            <a:r>
              <a:rPr lang="en-US" altLang="zh-CN" sz="1400" dirty="0"/>
              <a:t>Ethernet Auto-Discovery(A-D) route per ES</a:t>
            </a:r>
          </a:p>
          <a:p>
            <a:r>
              <a:rPr lang="en-US" altLang="zh-CN" sz="1400" dirty="0"/>
              <a:t>5 Type2</a:t>
            </a:r>
            <a:r>
              <a:rPr lang="zh-CN" altLang="en-US" sz="1400" dirty="0"/>
              <a:t>：</a:t>
            </a:r>
            <a:r>
              <a:rPr lang="en-US" altLang="zh-CN" sz="1400" dirty="0"/>
              <a:t>MAC/IP Advertisement Route</a:t>
            </a:r>
          </a:p>
          <a:p>
            <a:r>
              <a:rPr lang="en-US" altLang="zh-CN" sz="1400" dirty="0"/>
              <a:t>6 Type1</a:t>
            </a:r>
            <a:r>
              <a:rPr lang="zh-CN" altLang="en-US" sz="1400" dirty="0"/>
              <a:t>：</a:t>
            </a:r>
            <a:r>
              <a:rPr lang="en-US" altLang="zh-CN" sz="1400" dirty="0"/>
              <a:t>Ethernet Auto-Discovery(A-D) route per EVI PE1/PE2 </a:t>
            </a:r>
            <a:r>
              <a:rPr lang="zh-CN" altLang="en-US" sz="1400" dirty="0"/>
              <a:t>发布的</a:t>
            </a:r>
            <a:r>
              <a:rPr lang="en-US" altLang="zh-CN" sz="1400" dirty="0"/>
              <a:t>EAD per EVI</a:t>
            </a:r>
            <a:r>
              <a:rPr lang="zh-CN" altLang="en-US" sz="1400" dirty="0"/>
              <a:t>的</a:t>
            </a:r>
            <a:r>
              <a:rPr lang="en-US" altLang="zh-CN" sz="1400" dirty="0"/>
              <a:t>ESI</a:t>
            </a:r>
            <a:r>
              <a:rPr lang="zh-CN" altLang="en-US" sz="1400" dirty="0"/>
              <a:t>相等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03516230"/>
      </p:ext>
    </p:extLst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4581700-E549-44DE-BB38-5A3B245C1D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992939"/>
            <a:ext cx="3798887" cy="127829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控制面信令数据模型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F0687D-9BAF-40E4-95F0-4C370E60759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6008" y="3709380"/>
            <a:ext cx="4125992" cy="110044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811C37-8BD9-4529-B486-9C2BC58CD59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651" y="4776254"/>
            <a:ext cx="3517285" cy="18931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912310-E75E-4352-9780-83F6E83601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19" y="2349092"/>
            <a:ext cx="4811083" cy="1223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C40462-F794-472D-A715-F443CBE26043}"/>
              </a:ext>
            </a:extLst>
          </p:cNvPr>
          <p:cNvSpPr txBox="1"/>
          <p:nvPr/>
        </p:nvSpPr>
        <p:spPr>
          <a:xfrm>
            <a:off x="3851920" y="3908697"/>
            <a:ext cx="2626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Type3</a:t>
            </a:r>
            <a:r>
              <a:rPr lang="zh-CN" altLang="en-US" sz="1200" dirty="0"/>
              <a:t>：</a:t>
            </a:r>
            <a:r>
              <a:rPr lang="en-US" altLang="zh-CN" sz="1200" dirty="0"/>
              <a:t>IME Route:</a:t>
            </a:r>
          </a:p>
          <a:p>
            <a:r>
              <a:rPr lang="en-US" altLang="zh-CN" sz="1200" dirty="0"/>
              <a:t>PMSI_TUNNEL_ATTRIBUTE(label)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8C377E-EEE6-477B-BAC9-EF99A2858BF5}"/>
              </a:ext>
            </a:extLst>
          </p:cNvPr>
          <p:cNvSpPr txBox="1"/>
          <p:nvPr/>
        </p:nvSpPr>
        <p:spPr>
          <a:xfrm>
            <a:off x="4139953" y="2487142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Type1</a:t>
            </a:r>
            <a:r>
              <a:rPr lang="zh-CN" altLang="en-US" sz="1200" dirty="0"/>
              <a:t>：</a:t>
            </a:r>
            <a:r>
              <a:rPr lang="en-US" altLang="zh-CN" sz="1200" dirty="0"/>
              <a:t>EAD Route per ES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MPLS Label = 0; extend community </a:t>
            </a:r>
            <a:r>
              <a:rPr lang="zh-CN" altLang="en-US" sz="1200" dirty="0"/>
              <a:t>包含</a:t>
            </a:r>
            <a:r>
              <a:rPr lang="en-US" altLang="zh-CN" sz="1200" dirty="0"/>
              <a:t>ESI Label</a:t>
            </a:r>
          </a:p>
          <a:p>
            <a:endParaRPr lang="en-US" altLang="zh-CN" sz="1200" dirty="0"/>
          </a:p>
          <a:p>
            <a:r>
              <a:rPr lang="en-US" altLang="zh-CN" sz="1200" dirty="0"/>
              <a:t>Type1</a:t>
            </a:r>
            <a:r>
              <a:rPr lang="zh-CN" altLang="en-US" sz="1200" dirty="0"/>
              <a:t>：</a:t>
            </a:r>
            <a:r>
              <a:rPr lang="en-US" altLang="zh-CN" sz="1200" dirty="0"/>
              <a:t>EAD Route per EVI:</a:t>
            </a:r>
          </a:p>
          <a:p>
            <a:r>
              <a:rPr lang="en-US" altLang="zh-CN" sz="1200" dirty="0"/>
              <a:t>MPLS Label </a:t>
            </a:r>
            <a:r>
              <a:rPr lang="zh-CN" altLang="en-US" sz="1200" dirty="0"/>
              <a:t>即</a:t>
            </a:r>
            <a:r>
              <a:rPr lang="en-US" altLang="zh-CN" sz="1200" dirty="0"/>
              <a:t> EVPN label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941DFC-FBCF-4954-9F16-7930A86FAF77}"/>
              </a:ext>
            </a:extLst>
          </p:cNvPr>
          <p:cNvSpPr txBox="1"/>
          <p:nvPr/>
        </p:nvSpPr>
        <p:spPr>
          <a:xfrm>
            <a:off x="3633341" y="1435874"/>
            <a:ext cx="268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Type4</a:t>
            </a:r>
            <a:r>
              <a:rPr lang="zh-CN" altLang="en-US" sz="1200" dirty="0"/>
              <a:t>：</a:t>
            </a:r>
            <a:r>
              <a:rPr lang="en-US" altLang="zh-CN" sz="1200" dirty="0"/>
              <a:t>ES route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267CF8-0737-45F4-844E-1440BD554E73}"/>
              </a:ext>
            </a:extLst>
          </p:cNvPr>
          <p:cNvSpPr txBox="1"/>
          <p:nvPr/>
        </p:nvSpPr>
        <p:spPr>
          <a:xfrm>
            <a:off x="3586545" y="5529174"/>
            <a:ext cx="268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Type2</a:t>
            </a:r>
            <a:r>
              <a:rPr lang="zh-CN" altLang="en-US" sz="1200" dirty="0"/>
              <a:t>：</a:t>
            </a:r>
            <a:r>
              <a:rPr lang="en-US" altLang="zh-CN" sz="1200" dirty="0"/>
              <a:t>MAC/IP Route</a:t>
            </a:r>
          </a:p>
          <a:p>
            <a:r>
              <a:rPr lang="en-US" altLang="zh-CN" sz="1200" dirty="0"/>
              <a:t>MAC,ARP</a:t>
            </a:r>
            <a:r>
              <a:rPr lang="zh-CN" altLang="en-US" sz="1200" dirty="0"/>
              <a:t>等通告</a:t>
            </a:r>
            <a:endParaRPr lang="en-US" altLang="zh-CN" sz="1200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09D3D94-CC4C-46BB-AF38-05BE45E5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65253"/>
              </p:ext>
            </p:extLst>
          </p:nvPr>
        </p:nvGraphicFramePr>
        <p:xfrm>
          <a:off x="5744130" y="953891"/>
          <a:ext cx="282789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63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899786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1413949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338221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ESI</a:t>
                      </a:r>
                      <a:r>
                        <a:rPr lang="zh-CN" altLang="en-US" dirty="0"/>
                        <a:t>成员信息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ESI 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16" name="表格 2">
            <a:extLst>
              <a:ext uri="{FF2B5EF4-FFF2-40B4-BE49-F238E27FC236}">
                <a16:creationId xmlns:a16="http://schemas.microsoft.com/office/drawing/2014/main" id="{CD453497-1085-42CF-810D-86708122B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80950"/>
              </p:ext>
            </p:extLst>
          </p:nvPr>
        </p:nvGraphicFramePr>
        <p:xfrm>
          <a:off x="6544198" y="3346785"/>
          <a:ext cx="212115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92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1296259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338221"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BUM</a:t>
                      </a:r>
                      <a:r>
                        <a:rPr lang="zh-CN" altLang="en-US" dirty="0"/>
                        <a:t>流量转发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r>
                        <a:rPr lang="en-US" altLang="zh-CN" dirty="0"/>
                        <a:t>Peer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BUM 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33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42E7ADA-5EF2-4CEE-A6C2-D727C033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43801"/>
              </p:ext>
            </p:extLst>
          </p:nvPr>
        </p:nvGraphicFramePr>
        <p:xfrm>
          <a:off x="5744130" y="5009142"/>
          <a:ext cx="29440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366">
                  <a:extLst>
                    <a:ext uri="{9D8B030D-6E8A-4147-A177-3AD203B41FA5}">
                      <a16:colId xmlns:a16="http://schemas.microsoft.com/office/drawing/2014/main" val="1628523819"/>
                    </a:ext>
                  </a:extLst>
                </a:gridCol>
                <a:gridCol w="664419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658171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977104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339171"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MAC-VRF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339171">
                <a:tc>
                  <a:txBody>
                    <a:bodyPr/>
                    <a:lstStyle/>
                    <a:p>
                      <a:r>
                        <a:rPr lang="en-US" altLang="zh-CN" dirty="0"/>
                        <a:t>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ESI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3391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3391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88835"/>
      </p:ext>
    </p:extLst>
  </p:cSld>
  <p:clrMapOvr>
    <a:masterClrMapping/>
  </p:clrMapOvr>
  <p:transition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控制面信令数据模型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09D3D94-CC4C-46BB-AF38-05BE45E5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70456"/>
              </p:ext>
            </p:extLst>
          </p:nvPr>
        </p:nvGraphicFramePr>
        <p:xfrm>
          <a:off x="2483024" y="2250036"/>
          <a:ext cx="1656184" cy="81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4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0473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ESI</a:t>
                      </a:r>
                      <a:r>
                        <a:rPr lang="zh-CN" altLang="en-US" sz="1000" dirty="0"/>
                        <a:t>成员信息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成员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 Label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A42E7ADA-5EF2-4CEE-A6C2-D727C033C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587916"/>
              </p:ext>
            </p:extLst>
          </p:nvPr>
        </p:nvGraphicFramePr>
        <p:xfrm>
          <a:off x="323528" y="1690020"/>
          <a:ext cx="2160240" cy="9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810">
                  <a:extLst>
                    <a:ext uri="{9D8B030D-6E8A-4147-A177-3AD203B41FA5}">
                      <a16:colId xmlns:a16="http://schemas.microsoft.com/office/drawing/2014/main" val="1628523819"/>
                    </a:ext>
                  </a:extLst>
                </a:gridCol>
                <a:gridCol w="487527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482941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716962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26890">
                <a:tc gridSpan="4">
                  <a:txBody>
                    <a:bodyPr/>
                    <a:lstStyle/>
                    <a:p>
                      <a:r>
                        <a:rPr lang="en-US" altLang="zh-CN" sz="1000" dirty="0"/>
                        <a:t>MAC-VRF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MAC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NH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port1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NULL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9411C51-F538-4D55-AA4F-087D3692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75594"/>
              </p:ext>
            </p:extLst>
          </p:nvPr>
        </p:nvGraphicFramePr>
        <p:xfrm>
          <a:off x="2483024" y="998176"/>
          <a:ext cx="1224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53">
                  <a:extLst>
                    <a:ext uri="{9D8B030D-6E8A-4147-A177-3AD203B41FA5}">
                      <a16:colId xmlns:a16="http://schemas.microsoft.com/office/drawing/2014/main" val="1534846685"/>
                    </a:ext>
                  </a:extLst>
                </a:gridCol>
                <a:gridCol w="782127">
                  <a:extLst>
                    <a:ext uri="{9D8B030D-6E8A-4147-A177-3AD203B41FA5}">
                      <a16:colId xmlns:a16="http://schemas.microsoft.com/office/drawing/2014/main" val="1197615020"/>
                    </a:ext>
                  </a:extLst>
                </a:gridCol>
              </a:tblGrid>
              <a:tr h="218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BUM</a:t>
                      </a:r>
                      <a:r>
                        <a:rPr lang="zh-CN" altLang="en-US" sz="1000" dirty="0"/>
                        <a:t>流量转发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387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BUM 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8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49414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245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104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6145"/>
                  </a:ext>
                </a:extLst>
              </a:tr>
            </a:tbl>
          </a:graphicData>
        </a:graphic>
      </p:graphicFrame>
      <p:graphicFrame>
        <p:nvGraphicFramePr>
          <p:cNvPr id="23" name="表格 2">
            <a:extLst>
              <a:ext uri="{FF2B5EF4-FFF2-40B4-BE49-F238E27FC236}">
                <a16:creationId xmlns:a16="http://schemas.microsoft.com/office/drawing/2014/main" id="{C9CD8F33-F0B4-4D01-8447-CF18FE267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03250"/>
              </p:ext>
            </p:extLst>
          </p:nvPr>
        </p:nvGraphicFramePr>
        <p:xfrm>
          <a:off x="7091536" y="2232588"/>
          <a:ext cx="1656184" cy="81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4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0473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ESI</a:t>
                      </a:r>
                      <a:r>
                        <a:rPr lang="zh-CN" altLang="en-US" sz="1000" dirty="0"/>
                        <a:t>成员信息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成员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 Label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PE3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203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PE4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204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4" name="表格 2">
            <a:extLst>
              <a:ext uri="{FF2B5EF4-FFF2-40B4-BE49-F238E27FC236}">
                <a16:creationId xmlns:a16="http://schemas.microsoft.com/office/drawing/2014/main" id="{BB67C4D7-FDBF-490F-BB87-AB3959FC4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13352"/>
              </p:ext>
            </p:extLst>
          </p:nvPr>
        </p:nvGraphicFramePr>
        <p:xfrm>
          <a:off x="4991708" y="1672572"/>
          <a:ext cx="2100572" cy="9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51">
                  <a:extLst>
                    <a:ext uri="{9D8B030D-6E8A-4147-A177-3AD203B41FA5}">
                      <a16:colId xmlns:a16="http://schemas.microsoft.com/office/drawing/2014/main" val="1628523819"/>
                    </a:ext>
                  </a:extLst>
                </a:gridCol>
                <a:gridCol w="474061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469602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697158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26890">
                <a:tc gridSpan="4">
                  <a:txBody>
                    <a:bodyPr/>
                    <a:lstStyle/>
                    <a:p>
                      <a:r>
                        <a:rPr lang="en-US" altLang="zh-CN" sz="1000" dirty="0"/>
                        <a:t>MAC-VRF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MAC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NH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6" name="表格 2">
            <a:extLst>
              <a:ext uri="{FF2B5EF4-FFF2-40B4-BE49-F238E27FC236}">
                <a16:creationId xmlns:a16="http://schemas.microsoft.com/office/drawing/2014/main" id="{6F6BE116-1ECA-4268-A8F5-37A60B89C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81436"/>
              </p:ext>
            </p:extLst>
          </p:nvPr>
        </p:nvGraphicFramePr>
        <p:xfrm>
          <a:off x="2411016" y="5922444"/>
          <a:ext cx="1656184" cy="81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4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0473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ESI</a:t>
                      </a:r>
                      <a:r>
                        <a:rPr lang="zh-CN" altLang="en-US" sz="1000" dirty="0"/>
                        <a:t>成员信息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成员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 Label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201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7" name="表格 2">
            <a:extLst>
              <a:ext uri="{FF2B5EF4-FFF2-40B4-BE49-F238E27FC236}">
                <a16:creationId xmlns:a16="http://schemas.microsoft.com/office/drawing/2014/main" id="{8BB5E1AA-4B49-43AD-B3BA-3BB37915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95305"/>
              </p:ext>
            </p:extLst>
          </p:nvPr>
        </p:nvGraphicFramePr>
        <p:xfrm>
          <a:off x="285720" y="5362428"/>
          <a:ext cx="2126039" cy="126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5">
                  <a:extLst>
                    <a:ext uri="{9D8B030D-6E8A-4147-A177-3AD203B41FA5}">
                      <a16:colId xmlns:a16="http://schemas.microsoft.com/office/drawing/2014/main" val="1628523819"/>
                    </a:ext>
                  </a:extLst>
                </a:gridCol>
                <a:gridCol w="479808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475295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705611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26890">
                <a:tc gridSpan="4">
                  <a:txBody>
                    <a:bodyPr/>
                    <a:lstStyle/>
                    <a:p>
                      <a:r>
                        <a:rPr lang="en-US" altLang="zh-CN" sz="1000" dirty="0"/>
                        <a:t>MAC-VRF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MAC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NH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Port1</a:t>
                      </a:r>
                    </a:p>
                    <a:p>
                      <a:r>
                        <a:rPr lang="en-US" altLang="zh-CN" sz="1000" dirty="0"/>
                        <a:t> |</a:t>
                      </a:r>
                    </a:p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NULL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29" name="表格 2">
            <a:extLst>
              <a:ext uri="{FF2B5EF4-FFF2-40B4-BE49-F238E27FC236}">
                <a16:creationId xmlns:a16="http://schemas.microsoft.com/office/drawing/2014/main" id="{4C19560F-2285-40E7-B09D-F6A01C098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7521"/>
              </p:ext>
            </p:extLst>
          </p:nvPr>
        </p:nvGraphicFramePr>
        <p:xfrm>
          <a:off x="7092280" y="5922444"/>
          <a:ext cx="1656184" cy="81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24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526968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0473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ESI</a:t>
                      </a:r>
                      <a:r>
                        <a:rPr lang="zh-CN" altLang="en-US" sz="1000" dirty="0"/>
                        <a:t>成员信息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成员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 Label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PE3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203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0473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ESI2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PE4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204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graphicFrame>
        <p:nvGraphicFramePr>
          <p:cNvPr id="30" name="表格 2">
            <a:extLst>
              <a:ext uri="{FF2B5EF4-FFF2-40B4-BE49-F238E27FC236}">
                <a16:creationId xmlns:a16="http://schemas.microsoft.com/office/drawing/2014/main" id="{27DD4C7E-6165-4C0E-BE3F-70A694605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77945"/>
              </p:ext>
            </p:extLst>
          </p:nvPr>
        </p:nvGraphicFramePr>
        <p:xfrm>
          <a:off x="4966985" y="5362428"/>
          <a:ext cx="2126038" cy="95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5">
                  <a:extLst>
                    <a:ext uri="{9D8B030D-6E8A-4147-A177-3AD203B41FA5}">
                      <a16:colId xmlns:a16="http://schemas.microsoft.com/office/drawing/2014/main" val="1628523819"/>
                    </a:ext>
                  </a:extLst>
                </a:gridCol>
                <a:gridCol w="479808">
                  <a:extLst>
                    <a:ext uri="{9D8B030D-6E8A-4147-A177-3AD203B41FA5}">
                      <a16:colId xmlns:a16="http://schemas.microsoft.com/office/drawing/2014/main" val="1733228755"/>
                    </a:ext>
                  </a:extLst>
                </a:gridCol>
                <a:gridCol w="475295">
                  <a:extLst>
                    <a:ext uri="{9D8B030D-6E8A-4147-A177-3AD203B41FA5}">
                      <a16:colId xmlns:a16="http://schemas.microsoft.com/office/drawing/2014/main" val="2544952747"/>
                    </a:ext>
                  </a:extLst>
                </a:gridCol>
                <a:gridCol w="705610">
                  <a:extLst>
                    <a:ext uri="{9D8B030D-6E8A-4147-A177-3AD203B41FA5}">
                      <a16:colId xmlns:a16="http://schemas.microsoft.com/office/drawing/2014/main" val="2904817295"/>
                    </a:ext>
                  </a:extLst>
                </a:gridCol>
              </a:tblGrid>
              <a:tr h="226890">
                <a:tc gridSpan="4">
                  <a:txBody>
                    <a:bodyPr/>
                    <a:lstStyle/>
                    <a:p>
                      <a:r>
                        <a:rPr lang="en-US" altLang="zh-CN" sz="1000" dirty="0"/>
                        <a:t>MAC-VRF</a:t>
                      </a:r>
                      <a:endParaRPr lang="zh-CN" altLang="en-US" sz="10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558495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MAC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NH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00061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83657"/>
                  </a:ext>
                </a:extLst>
              </a:tr>
              <a:tr h="236405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1-1-1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ESI1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302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84187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8BD0D8D-3AEC-4D3E-9147-1A77E594C6AA}"/>
              </a:ext>
            </a:extLst>
          </p:cNvPr>
          <p:cNvSpPr/>
          <p:nvPr/>
        </p:nvSpPr>
        <p:spPr>
          <a:xfrm>
            <a:off x="2411016" y="3356992"/>
            <a:ext cx="936848" cy="31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0027EF8-6C13-4BEA-A240-E33C101F43A7}"/>
              </a:ext>
            </a:extLst>
          </p:cNvPr>
          <p:cNvSpPr/>
          <p:nvPr/>
        </p:nvSpPr>
        <p:spPr>
          <a:xfrm>
            <a:off x="2411016" y="4074701"/>
            <a:ext cx="936848" cy="31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PE2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406E054-19E3-43E3-8637-05442802DA86}"/>
              </a:ext>
            </a:extLst>
          </p:cNvPr>
          <p:cNvSpPr/>
          <p:nvPr/>
        </p:nvSpPr>
        <p:spPr>
          <a:xfrm>
            <a:off x="5436096" y="3322096"/>
            <a:ext cx="936848" cy="31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PE3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C13144-1416-4223-8602-B2AA5C8A6DB3}"/>
              </a:ext>
            </a:extLst>
          </p:cNvPr>
          <p:cNvSpPr/>
          <p:nvPr/>
        </p:nvSpPr>
        <p:spPr>
          <a:xfrm>
            <a:off x="5438862" y="4069326"/>
            <a:ext cx="936848" cy="31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PE4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4EE7FD-BD54-4E9B-B061-F7571EC04263}"/>
              </a:ext>
            </a:extLst>
          </p:cNvPr>
          <p:cNvSpPr/>
          <p:nvPr/>
        </p:nvSpPr>
        <p:spPr>
          <a:xfrm>
            <a:off x="1043608" y="3637482"/>
            <a:ext cx="576064" cy="315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DD6EF03-F2B3-4E8A-B310-65E08CA87B70}"/>
              </a:ext>
            </a:extLst>
          </p:cNvPr>
          <p:cNvSpPr/>
          <p:nvPr/>
        </p:nvSpPr>
        <p:spPr>
          <a:xfrm>
            <a:off x="7343564" y="3626179"/>
            <a:ext cx="576064" cy="315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</a:t>
            </a:r>
            <a:endParaRPr lang="zh-CN" altLang="en-US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EE4F208-5CF5-44A3-B554-E99BFA84AB4B}"/>
              </a:ext>
            </a:extLst>
          </p:cNvPr>
          <p:cNvSpPr/>
          <p:nvPr/>
        </p:nvSpPr>
        <p:spPr>
          <a:xfrm>
            <a:off x="4193586" y="3634300"/>
            <a:ext cx="576064" cy="315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RR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BDA3341-383A-40B5-B601-3D0CE390C4D1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 flipV="1">
            <a:off x="3347864" y="3514685"/>
            <a:ext cx="845722" cy="2773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7DF3566-6BD0-4D77-A68C-1E6BFEA86201}"/>
              </a:ext>
            </a:extLst>
          </p:cNvPr>
          <p:cNvCxnSpPr>
            <a:cxnSpLocks/>
            <a:stCxn id="33" idx="1"/>
            <a:endCxn id="38" idx="3"/>
          </p:cNvCxnSpPr>
          <p:nvPr/>
        </p:nvCxnSpPr>
        <p:spPr>
          <a:xfrm flipH="1">
            <a:off x="4769650" y="3479789"/>
            <a:ext cx="666446" cy="3122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ACCAA12-DFB7-478F-A81D-3CA0541FA273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 flipH="1" flipV="1">
            <a:off x="4769650" y="3791993"/>
            <a:ext cx="669212" cy="43502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449612D-2699-4239-A861-3CAAB35883FE}"/>
              </a:ext>
            </a:extLst>
          </p:cNvPr>
          <p:cNvCxnSpPr>
            <a:cxnSpLocks/>
            <a:stCxn id="38" idx="1"/>
            <a:endCxn id="32" idx="3"/>
          </p:cNvCxnSpPr>
          <p:nvPr/>
        </p:nvCxnSpPr>
        <p:spPr>
          <a:xfrm flipH="1">
            <a:off x="3347864" y="3791993"/>
            <a:ext cx="845722" cy="4404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9C6E9E-428E-401C-9A32-F38D917B5F71}"/>
              </a:ext>
            </a:extLst>
          </p:cNvPr>
          <p:cNvCxnSpPr>
            <a:cxnSpLocks/>
            <a:stCxn id="33" idx="1"/>
            <a:endCxn id="10" idx="3"/>
          </p:cNvCxnSpPr>
          <p:nvPr/>
        </p:nvCxnSpPr>
        <p:spPr>
          <a:xfrm flipH="1">
            <a:off x="3347864" y="3479789"/>
            <a:ext cx="2088232" cy="3489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8ADEBD-A29B-4E37-98DA-DFAA1DCF2D21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3347864" y="4227019"/>
            <a:ext cx="2090998" cy="537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5F0CDA-C1B2-4B71-B7F9-C63BED90CEF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1619672" y="3514685"/>
            <a:ext cx="791344" cy="2804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D0EC5BA-7DDE-490A-B325-67DD9E4CA214}"/>
              </a:ext>
            </a:extLst>
          </p:cNvPr>
          <p:cNvCxnSpPr>
            <a:cxnSpLocks/>
            <a:stCxn id="32" idx="1"/>
            <a:endCxn id="12" idx="3"/>
          </p:cNvCxnSpPr>
          <p:nvPr/>
        </p:nvCxnSpPr>
        <p:spPr>
          <a:xfrm flipH="1" flipV="1">
            <a:off x="1619672" y="3795175"/>
            <a:ext cx="791344" cy="43721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3A11B25-5C83-480A-96E8-A87C17DFE2F2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flipH="1" flipV="1">
            <a:off x="6372944" y="3479789"/>
            <a:ext cx="970620" cy="30408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501D823-7750-4077-A926-6D84336D2C36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6375710" y="3783872"/>
            <a:ext cx="967854" cy="4431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3F870EC-18DD-4FA4-A615-B6C98B3E7D2D}"/>
              </a:ext>
            </a:extLst>
          </p:cNvPr>
          <p:cNvSpPr txBox="1"/>
          <p:nvPr/>
        </p:nvSpPr>
        <p:spPr>
          <a:xfrm>
            <a:off x="1763688" y="3791993"/>
            <a:ext cx="71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ESI1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337DD40-ED6A-4B2D-86ED-45416127B4BB}"/>
              </a:ext>
            </a:extLst>
          </p:cNvPr>
          <p:cNvSpPr txBox="1"/>
          <p:nvPr/>
        </p:nvSpPr>
        <p:spPr>
          <a:xfrm>
            <a:off x="6498586" y="3976659"/>
            <a:ext cx="71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ESI2</a:t>
            </a:r>
            <a:endParaRPr lang="zh-CN" altLang="en-US" dirty="0"/>
          </a:p>
        </p:txBody>
      </p:sp>
      <p:graphicFrame>
        <p:nvGraphicFramePr>
          <p:cNvPr id="68" name="表格 9">
            <a:extLst>
              <a:ext uri="{FF2B5EF4-FFF2-40B4-BE49-F238E27FC236}">
                <a16:creationId xmlns:a16="http://schemas.microsoft.com/office/drawing/2014/main" id="{C01C4801-09D1-41B0-815E-AF24DD4EC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75798"/>
              </p:ext>
            </p:extLst>
          </p:nvPr>
        </p:nvGraphicFramePr>
        <p:xfrm>
          <a:off x="7091536" y="1009153"/>
          <a:ext cx="1224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53">
                  <a:extLst>
                    <a:ext uri="{9D8B030D-6E8A-4147-A177-3AD203B41FA5}">
                      <a16:colId xmlns:a16="http://schemas.microsoft.com/office/drawing/2014/main" val="1534846685"/>
                    </a:ext>
                  </a:extLst>
                </a:gridCol>
                <a:gridCol w="782127">
                  <a:extLst>
                    <a:ext uri="{9D8B030D-6E8A-4147-A177-3AD203B41FA5}">
                      <a16:colId xmlns:a16="http://schemas.microsoft.com/office/drawing/2014/main" val="1197615020"/>
                    </a:ext>
                  </a:extLst>
                </a:gridCol>
              </a:tblGrid>
              <a:tr h="218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BUM</a:t>
                      </a:r>
                      <a:r>
                        <a:rPr lang="zh-CN" altLang="en-US" sz="1000" dirty="0"/>
                        <a:t>流量转发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387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BUM 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8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49414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245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104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6145"/>
                  </a:ext>
                </a:extLst>
              </a:tr>
            </a:tbl>
          </a:graphicData>
        </a:graphic>
      </p:graphicFrame>
      <p:graphicFrame>
        <p:nvGraphicFramePr>
          <p:cNvPr id="69" name="表格 9">
            <a:extLst>
              <a:ext uri="{FF2B5EF4-FFF2-40B4-BE49-F238E27FC236}">
                <a16:creationId xmlns:a16="http://schemas.microsoft.com/office/drawing/2014/main" id="{15060D96-DBA2-4B67-B7F5-FC8B7F88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37584"/>
              </p:ext>
            </p:extLst>
          </p:nvPr>
        </p:nvGraphicFramePr>
        <p:xfrm>
          <a:off x="7103368" y="4702303"/>
          <a:ext cx="1224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53">
                  <a:extLst>
                    <a:ext uri="{9D8B030D-6E8A-4147-A177-3AD203B41FA5}">
                      <a16:colId xmlns:a16="http://schemas.microsoft.com/office/drawing/2014/main" val="1534846685"/>
                    </a:ext>
                  </a:extLst>
                </a:gridCol>
                <a:gridCol w="782127">
                  <a:extLst>
                    <a:ext uri="{9D8B030D-6E8A-4147-A177-3AD203B41FA5}">
                      <a16:colId xmlns:a16="http://schemas.microsoft.com/office/drawing/2014/main" val="1197615020"/>
                    </a:ext>
                  </a:extLst>
                </a:gridCol>
              </a:tblGrid>
              <a:tr h="218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BUM</a:t>
                      </a:r>
                      <a:r>
                        <a:rPr lang="zh-CN" altLang="en-US" sz="1000" dirty="0"/>
                        <a:t>流量转发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387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BUM 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8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49414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245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6145"/>
                  </a:ext>
                </a:extLst>
              </a:tr>
            </a:tbl>
          </a:graphicData>
        </a:graphic>
      </p:graphicFrame>
      <p:graphicFrame>
        <p:nvGraphicFramePr>
          <p:cNvPr id="70" name="表格 9">
            <a:extLst>
              <a:ext uri="{FF2B5EF4-FFF2-40B4-BE49-F238E27FC236}">
                <a16:creationId xmlns:a16="http://schemas.microsoft.com/office/drawing/2014/main" id="{442837F8-8D08-48A6-A1DD-2F3F7E3B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74217"/>
              </p:ext>
            </p:extLst>
          </p:nvPr>
        </p:nvGraphicFramePr>
        <p:xfrm>
          <a:off x="2422104" y="4667420"/>
          <a:ext cx="122488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53">
                  <a:extLst>
                    <a:ext uri="{9D8B030D-6E8A-4147-A177-3AD203B41FA5}">
                      <a16:colId xmlns:a16="http://schemas.microsoft.com/office/drawing/2014/main" val="1534846685"/>
                    </a:ext>
                  </a:extLst>
                </a:gridCol>
                <a:gridCol w="782127">
                  <a:extLst>
                    <a:ext uri="{9D8B030D-6E8A-4147-A177-3AD203B41FA5}">
                      <a16:colId xmlns:a16="http://schemas.microsoft.com/office/drawing/2014/main" val="1197615020"/>
                    </a:ext>
                  </a:extLst>
                </a:gridCol>
              </a:tblGrid>
              <a:tr h="2185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BUM</a:t>
                      </a:r>
                      <a:r>
                        <a:rPr lang="zh-CN" altLang="en-US" sz="1000" dirty="0"/>
                        <a:t>流量转发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387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Peer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BUM Label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468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49414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103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62455"/>
                  </a:ext>
                </a:extLst>
              </a:tr>
              <a:tr h="2185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PE4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104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86145"/>
                  </a:ext>
                </a:extLst>
              </a:tr>
            </a:tbl>
          </a:graphicData>
        </a:graphic>
      </p:graphicFrame>
      <p:graphicFrame>
        <p:nvGraphicFramePr>
          <p:cNvPr id="71" name="表格 71">
            <a:extLst>
              <a:ext uri="{FF2B5EF4-FFF2-40B4-BE49-F238E27FC236}">
                <a16:creationId xmlns:a16="http://schemas.microsoft.com/office/drawing/2014/main" id="{6216678F-035E-422F-94A0-9AD49408D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2375"/>
              </p:ext>
            </p:extLst>
          </p:nvPr>
        </p:nvGraphicFramePr>
        <p:xfrm>
          <a:off x="914577" y="2844564"/>
          <a:ext cx="7437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235903505"/>
                    </a:ext>
                  </a:extLst>
                </a:gridCol>
              </a:tblGrid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dm:fff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01663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Sm:1-1-1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90236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Arp req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80115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789CD1A2-960E-4377-BB63-2B523F45A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75352"/>
              </p:ext>
            </p:extLst>
          </p:nvPr>
        </p:nvGraphicFramePr>
        <p:xfrm>
          <a:off x="4193586" y="1820371"/>
          <a:ext cx="74374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235903505"/>
                    </a:ext>
                  </a:extLst>
                </a:gridCol>
              </a:tblGrid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tunnel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01663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90236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80115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dm: </a:t>
                      </a:r>
                      <a:r>
                        <a:rPr lang="en-US" altLang="zh-CN" sz="1000" dirty="0" err="1"/>
                        <a:t>fff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987648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Sm:1-1-1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157532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Arp req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317078"/>
                  </a:ext>
                </a:extLst>
              </a:tr>
            </a:tbl>
          </a:graphicData>
        </a:graphic>
      </p:graphicFrame>
      <p:graphicFrame>
        <p:nvGraphicFramePr>
          <p:cNvPr id="73" name="表格 71">
            <a:extLst>
              <a:ext uri="{FF2B5EF4-FFF2-40B4-BE49-F238E27FC236}">
                <a16:creationId xmlns:a16="http://schemas.microsoft.com/office/drawing/2014/main" id="{572154B6-156F-4C45-B080-C0DA137B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42012"/>
              </p:ext>
            </p:extLst>
          </p:nvPr>
        </p:nvGraphicFramePr>
        <p:xfrm>
          <a:off x="8003976" y="3220244"/>
          <a:ext cx="74374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235903505"/>
                    </a:ext>
                  </a:extLst>
                </a:gridCol>
              </a:tblGrid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 err="1"/>
                        <a:t>dm:fff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801663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Sm:1-1-1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90236"/>
                  </a:ext>
                </a:extLst>
              </a:tr>
              <a:tr h="22034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Arp req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8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796141"/>
      </p:ext>
    </p:extLst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1ADF9A4-4E4B-4001-A5AB-C2C557BC6CEA}"/>
              </a:ext>
            </a:extLst>
          </p:cNvPr>
          <p:cNvSpPr txBox="1"/>
          <p:nvPr/>
        </p:nvSpPr>
        <p:spPr>
          <a:xfrm>
            <a:off x="4597459" y="1340768"/>
            <a:ext cx="41885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单播</a:t>
            </a:r>
            <a:r>
              <a:rPr lang="en-US" altLang="zh-CN" dirty="0"/>
              <a:t>/</a:t>
            </a:r>
            <a:r>
              <a:rPr lang="zh-CN" altLang="en-US" dirty="0"/>
              <a:t>多播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 </a:t>
            </a:r>
            <a:r>
              <a:rPr lang="zh-CN" altLang="en-US" dirty="0"/>
              <a:t>单归</a:t>
            </a:r>
            <a:r>
              <a:rPr lang="en-US" altLang="zh-CN" dirty="0"/>
              <a:t>/</a:t>
            </a:r>
            <a:r>
              <a:rPr lang="zh-CN" altLang="en-US" dirty="0"/>
              <a:t>双归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B.1 </a:t>
            </a:r>
            <a:r>
              <a:rPr lang="zh-CN" altLang="en-US" dirty="0"/>
              <a:t>单归接入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B.2 </a:t>
            </a:r>
            <a:r>
              <a:rPr lang="zh-CN" altLang="en-US" dirty="0"/>
              <a:t>双归接入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B.2.1 </a:t>
            </a:r>
            <a:r>
              <a:rPr lang="zh-CN" altLang="en-US" dirty="0"/>
              <a:t>单活</a:t>
            </a:r>
            <a:r>
              <a:rPr lang="en-US" altLang="zh-CN" dirty="0"/>
              <a:t>/</a:t>
            </a:r>
            <a:r>
              <a:rPr lang="zh-CN" altLang="en-US" dirty="0"/>
              <a:t>多活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/>
              <a:t>B.2.1.1 </a:t>
            </a:r>
            <a:r>
              <a:rPr lang="zh-CN" altLang="en-US" dirty="0"/>
              <a:t>单活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CN" dirty="0"/>
              <a:t>B.2.2.2 </a:t>
            </a:r>
            <a:r>
              <a:rPr lang="zh-CN" altLang="en-US" dirty="0"/>
              <a:t>多活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 dirty="0"/>
              <a:t>B.2.2 </a:t>
            </a: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未部署 </a:t>
            </a:r>
            <a:r>
              <a:rPr lang="en-US" altLang="zh-CN" dirty="0"/>
              <a:t>E-trunk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 </a:t>
            </a:r>
            <a:r>
              <a:rPr lang="zh-CN" altLang="en-US" dirty="0"/>
              <a:t>普通接入</a:t>
            </a:r>
            <a:r>
              <a:rPr lang="en-US" altLang="zh-CN" dirty="0"/>
              <a:t>/E-Tree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3B3E6B2-12A3-45FF-93E5-813AC2D800C0}"/>
              </a:ext>
            </a:extLst>
          </p:cNvPr>
          <p:cNvSpPr txBox="1"/>
          <p:nvPr/>
        </p:nvSpPr>
        <p:spPr>
          <a:xfrm>
            <a:off x="467544" y="1691516"/>
            <a:ext cx="23762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 L2</a:t>
            </a:r>
            <a:r>
              <a:rPr lang="zh-CN" altLang="en-US" dirty="0"/>
              <a:t>流量透传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 </a:t>
            </a:r>
            <a:r>
              <a:rPr lang="zh-CN" altLang="en-US" dirty="0"/>
              <a:t>单归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 </a:t>
            </a:r>
            <a:r>
              <a:rPr lang="zh-CN" altLang="en-US" dirty="0"/>
              <a:t>普通接入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F435CD-A30A-487A-8632-43E171959324}"/>
              </a:ext>
            </a:extLst>
          </p:cNvPr>
          <p:cNvSpPr txBox="1"/>
          <p:nvPr/>
        </p:nvSpPr>
        <p:spPr>
          <a:xfrm>
            <a:off x="448990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L2VPN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D457CF-75C6-4438-8FC4-C8AD058A80A8}"/>
              </a:ext>
            </a:extLst>
          </p:cNvPr>
          <p:cNvSpPr txBox="1"/>
          <p:nvPr/>
        </p:nvSpPr>
        <p:spPr>
          <a:xfrm>
            <a:off x="4603486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EVPN</a:t>
            </a:r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B839444-4A64-48B7-B494-71F4E1466952}"/>
              </a:ext>
            </a:extLst>
          </p:cNvPr>
          <p:cNvSpPr/>
          <p:nvPr/>
        </p:nvSpPr>
        <p:spPr>
          <a:xfrm>
            <a:off x="2826420" y="1638092"/>
            <a:ext cx="1249595" cy="73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343305-7DDE-4422-82FF-132993AF24C6}"/>
              </a:ext>
            </a:extLst>
          </p:cNvPr>
          <p:cNvSpPr txBox="1"/>
          <p:nvPr/>
        </p:nvSpPr>
        <p:spPr>
          <a:xfrm>
            <a:off x="547622" y="4504087"/>
            <a:ext cx="805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解读：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EVPN</a:t>
            </a:r>
            <a:r>
              <a:rPr lang="zh-CN" altLang="en-US" dirty="0"/>
              <a:t>覆盖了更多的拓扑场景（双归，单播</a:t>
            </a:r>
            <a:r>
              <a:rPr lang="en-US" altLang="zh-CN" dirty="0"/>
              <a:t>/</a:t>
            </a:r>
            <a:r>
              <a:rPr lang="zh-CN" altLang="en-US" dirty="0"/>
              <a:t>组播，负载分担，</a:t>
            </a:r>
            <a:r>
              <a:rPr lang="en-US" altLang="zh-CN" dirty="0"/>
              <a:t>E-tree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更多的拓扑意味着下一跳的多样性（</a:t>
            </a:r>
            <a:r>
              <a:rPr lang="en-US" altLang="zh-CN" dirty="0"/>
              <a:t>ESI label</a:t>
            </a:r>
            <a:r>
              <a:rPr lang="zh-CN" altLang="en-US" dirty="0"/>
              <a:t>，</a:t>
            </a:r>
            <a:r>
              <a:rPr lang="en-US" altLang="zh-CN" dirty="0"/>
              <a:t>BUM label</a:t>
            </a:r>
            <a:r>
              <a:rPr lang="zh-CN" altLang="en-US" dirty="0"/>
              <a:t>，</a:t>
            </a:r>
            <a:r>
              <a:rPr lang="en-US" altLang="zh-CN" dirty="0"/>
              <a:t>leaf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多样的下一跳，控制面介入的必然性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468619"/>
      </p:ext>
    </p:extLst>
  </p:cSld>
  <p:clrMapOvr>
    <a:masterClrMapping/>
  </p:clrMapOvr>
  <p:transition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EVPN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理念解读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单播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/BUM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隔离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77A1BD-B7C7-42E4-98B7-629E8EE215B1}"/>
              </a:ext>
            </a:extLst>
          </p:cNvPr>
          <p:cNvSpPr/>
          <p:nvPr/>
        </p:nvSpPr>
        <p:spPr>
          <a:xfrm>
            <a:off x="1349917" y="3034974"/>
            <a:ext cx="340645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67B74B2-9DDE-4CE2-AB09-E615D01253E0}"/>
              </a:ext>
            </a:extLst>
          </p:cNvPr>
          <p:cNvSpPr/>
          <p:nvPr/>
        </p:nvSpPr>
        <p:spPr>
          <a:xfrm>
            <a:off x="1369117" y="3831227"/>
            <a:ext cx="218650" cy="235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566E1A-8B27-49B1-951F-73A8B723BBD0}"/>
              </a:ext>
            </a:extLst>
          </p:cNvPr>
          <p:cNvSpPr/>
          <p:nvPr/>
        </p:nvSpPr>
        <p:spPr>
          <a:xfrm>
            <a:off x="3197733" y="3014290"/>
            <a:ext cx="34064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F21EA55-0C2E-456C-A77C-4FE4B89E5419}"/>
              </a:ext>
            </a:extLst>
          </p:cNvPr>
          <p:cNvSpPr/>
          <p:nvPr/>
        </p:nvSpPr>
        <p:spPr>
          <a:xfrm>
            <a:off x="1528439" y="1736046"/>
            <a:ext cx="464001" cy="23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DA3FB5A-D08B-4A7E-B7CB-51966FFC2481}"/>
              </a:ext>
            </a:extLst>
          </p:cNvPr>
          <p:cNvSpPr/>
          <p:nvPr/>
        </p:nvSpPr>
        <p:spPr>
          <a:xfrm>
            <a:off x="2164708" y="1052736"/>
            <a:ext cx="340645" cy="30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432FE61-EDAF-4D0A-9AE6-E6718DD807FE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1520240" y="1970072"/>
            <a:ext cx="240200" cy="106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33E3A57-8187-4100-8751-26F2841E0652}"/>
              </a:ext>
            </a:extLst>
          </p:cNvPr>
          <p:cNvCxnSpPr>
            <a:stCxn id="12" idx="1"/>
            <a:endCxn id="13" idx="5"/>
          </p:cNvCxnSpPr>
          <p:nvPr/>
        </p:nvCxnSpPr>
        <p:spPr>
          <a:xfrm flipH="1" flipV="1">
            <a:off x="1924489" y="1935800"/>
            <a:ext cx="1323130" cy="1141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82BD017-4143-4906-9380-3AC4C1D7483C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flipV="1">
            <a:off x="1478442" y="3539030"/>
            <a:ext cx="41798" cy="292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2">
            <a:extLst>
              <a:ext uri="{FF2B5EF4-FFF2-40B4-BE49-F238E27FC236}">
                <a16:creationId xmlns:a16="http://schemas.microsoft.com/office/drawing/2014/main" id="{E3F27827-30B4-407D-8F7E-1D291183E39A}"/>
              </a:ext>
            </a:extLst>
          </p:cNvPr>
          <p:cNvSpPr txBox="1"/>
          <p:nvPr/>
        </p:nvSpPr>
        <p:spPr>
          <a:xfrm>
            <a:off x="995863" y="167659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PE1</a:t>
            </a:r>
            <a:endParaRPr lang="zh-CN" altLang="en-US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6FEB1FF-4CE0-4CFF-A00A-BBFE6C1F2399}"/>
              </a:ext>
            </a:extLst>
          </p:cNvPr>
          <p:cNvSpPr txBox="1"/>
          <p:nvPr/>
        </p:nvSpPr>
        <p:spPr>
          <a:xfrm>
            <a:off x="808301" y="30998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PE3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5C1312-1CDC-4F0C-9964-60E5E7258A94}"/>
              </a:ext>
            </a:extLst>
          </p:cNvPr>
          <p:cNvCxnSpPr>
            <a:stCxn id="13" idx="0"/>
            <a:endCxn id="14" idx="4"/>
          </p:cNvCxnSpPr>
          <p:nvPr/>
        </p:nvCxnSpPr>
        <p:spPr>
          <a:xfrm flipV="1">
            <a:off x="1760440" y="1358106"/>
            <a:ext cx="574591" cy="377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2F90F36F-4837-4467-8051-EDBE10F79D29}"/>
              </a:ext>
            </a:extLst>
          </p:cNvPr>
          <p:cNvSpPr/>
          <p:nvPr/>
        </p:nvSpPr>
        <p:spPr>
          <a:xfrm>
            <a:off x="3313333" y="3819595"/>
            <a:ext cx="222251" cy="21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8E448F1-508D-4D8C-A604-BD990D45E92A}"/>
              </a:ext>
            </a:extLst>
          </p:cNvPr>
          <p:cNvCxnSpPr>
            <a:stCxn id="21" idx="0"/>
            <a:endCxn id="12" idx="4"/>
          </p:cNvCxnSpPr>
          <p:nvPr/>
        </p:nvCxnSpPr>
        <p:spPr>
          <a:xfrm flipH="1" flipV="1">
            <a:off x="3368056" y="3446338"/>
            <a:ext cx="56403" cy="373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7">
            <a:extLst>
              <a:ext uri="{FF2B5EF4-FFF2-40B4-BE49-F238E27FC236}">
                <a16:creationId xmlns:a16="http://schemas.microsoft.com/office/drawing/2014/main" id="{4AD680B5-D500-4274-B65D-30C192EA97D7}"/>
              </a:ext>
            </a:extLst>
          </p:cNvPr>
          <p:cNvSpPr txBox="1"/>
          <p:nvPr/>
        </p:nvSpPr>
        <p:spPr>
          <a:xfrm>
            <a:off x="1859502" y="131814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ES1</a:t>
            </a:r>
            <a:endParaRPr lang="zh-CN" altLang="en-US" sz="1100" dirty="0"/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8D7A68B0-CD12-40DD-869B-29A594C9F688}"/>
              </a:ext>
            </a:extLst>
          </p:cNvPr>
          <p:cNvSpPr txBox="1"/>
          <p:nvPr/>
        </p:nvSpPr>
        <p:spPr>
          <a:xfrm>
            <a:off x="2477764" y="1318140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ES1</a:t>
            </a:r>
            <a:endParaRPr lang="zh-CN" altLang="en-US" sz="11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17C362F-B2F4-4815-84F5-23E3A2FFE14C}"/>
              </a:ext>
            </a:extLst>
          </p:cNvPr>
          <p:cNvSpPr/>
          <p:nvPr/>
        </p:nvSpPr>
        <p:spPr>
          <a:xfrm>
            <a:off x="2680509" y="1688370"/>
            <a:ext cx="464001" cy="234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239CBFF-45FE-4D5D-810F-85FF688DBCCD}"/>
              </a:ext>
            </a:extLst>
          </p:cNvPr>
          <p:cNvCxnSpPr>
            <a:stCxn id="25" idx="0"/>
            <a:endCxn id="14" idx="4"/>
          </p:cNvCxnSpPr>
          <p:nvPr/>
        </p:nvCxnSpPr>
        <p:spPr>
          <a:xfrm flipH="1" flipV="1">
            <a:off x="2335031" y="1358106"/>
            <a:ext cx="577479" cy="33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39BA36-00EF-47D0-B3E1-FB873EDB7E37}"/>
              </a:ext>
            </a:extLst>
          </p:cNvPr>
          <p:cNvCxnSpPr>
            <a:stCxn id="10" idx="7"/>
            <a:endCxn id="25" idx="3"/>
          </p:cNvCxnSpPr>
          <p:nvPr/>
        </p:nvCxnSpPr>
        <p:spPr>
          <a:xfrm flipV="1">
            <a:off x="1640676" y="1888124"/>
            <a:ext cx="1107784" cy="122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F621AA2-939D-41BC-8707-05D5815B1462}"/>
              </a:ext>
            </a:extLst>
          </p:cNvPr>
          <p:cNvCxnSpPr>
            <a:stCxn id="12" idx="0"/>
            <a:endCxn id="25" idx="4"/>
          </p:cNvCxnSpPr>
          <p:nvPr/>
        </p:nvCxnSpPr>
        <p:spPr>
          <a:xfrm flipH="1" flipV="1">
            <a:off x="2912510" y="1922396"/>
            <a:ext cx="455546" cy="109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3">
            <a:extLst>
              <a:ext uri="{FF2B5EF4-FFF2-40B4-BE49-F238E27FC236}">
                <a16:creationId xmlns:a16="http://schemas.microsoft.com/office/drawing/2014/main" id="{A8D53FF0-48DA-47E8-8E19-67C015701E9D}"/>
              </a:ext>
            </a:extLst>
          </p:cNvPr>
          <p:cNvSpPr txBox="1"/>
          <p:nvPr/>
        </p:nvSpPr>
        <p:spPr>
          <a:xfrm>
            <a:off x="3169317" y="16350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PE2</a:t>
            </a:r>
            <a:endParaRPr lang="zh-CN" altLang="en-US" dirty="0"/>
          </a:p>
        </p:txBody>
      </p:sp>
      <p:sp>
        <p:nvSpPr>
          <p:cNvPr id="30" name="TextBox 24">
            <a:extLst>
              <a:ext uri="{FF2B5EF4-FFF2-40B4-BE49-F238E27FC236}">
                <a16:creationId xmlns:a16="http://schemas.microsoft.com/office/drawing/2014/main" id="{2C6D3102-4846-46CC-990F-D74D2317FF24}"/>
              </a:ext>
            </a:extLst>
          </p:cNvPr>
          <p:cNvSpPr txBox="1"/>
          <p:nvPr/>
        </p:nvSpPr>
        <p:spPr>
          <a:xfrm>
            <a:off x="3544605" y="302784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PE4</a:t>
            </a:r>
            <a:endParaRPr lang="zh-CN" altLang="en-US" dirty="0"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3D2F92B8-AA97-4541-A432-E5B1998E44DD}"/>
              </a:ext>
            </a:extLst>
          </p:cNvPr>
          <p:cNvSpPr txBox="1"/>
          <p:nvPr/>
        </p:nvSpPr>
        <p:spPr>
          <a:xfrm>
            <a:off x="2522659" y="107461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Root CE1</a:t>
            </a:r>
            <a:endParaRPr lang="zh-CN" altLang="en-US" sz="1100" dirty="0"/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EBE0A119-4368-47EC-BA3E-CE11EA31CF74}"/>
              </a:ext>
            </a:extLst>
          </p:cNvPr>
          <p:cNvSpPr txBox="1"/>
          <p:nvPr/>
        </p:nvSpPr>
        <p:spPr>
          <a:xfrm>
            <a:off x="1585141" y="3825977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Leaf CE2</a:t>
            </a:r>
            <a:endParaRPr lang="zh-CN" altLang="en-US" sz="1100" dirty="0"/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A6743AC0-BF46-4DEF-903B-BD3222249384}"/>
              </a:ext>
            </a:extLst>
          </p:cNvPr>
          <p:cNvSpPr txBox="1"/>
          <p:nvPr/>
        </p:nvSpPr>
        <p:spPr>
          <a:xfrm>
            <a:off x="2505353" y="381091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Leaf CE3</a:t>
            </a:r>
            <a:endParaRPr lang="zh-CN" altLang="en-US" sz="1100" dirty="0"/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6099942E-C117-4213-B543-33F3AEC700A1}"/>
              </a:ext>
            </a:extLst>
          </p:cNvPr>
          <p:cNvSpPr txBox="1"/>
          <p:nvPr/>
        </p:nvSpPr>
        <p:spPr>
          <a:xfrm>
            <a:off x="1593864" y="150425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DF</a:t>
            </a:r>
            <a:endParaRPr lang="zh-CN" altLang="en-US" sz="11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22C3CB2-F8BB-4B0E-AB44-23FD7BB4DC81}"/>
              </a:ext>
            </a:extLst>
          </p:cNvPr>
          <p:cNvSpPr/>
          <p:nvPr/>
        </p:nvSpPr>
        <p:spPr>
          <a:xfrm>
            <a:off x="3535584" y="2046685"/>
            <a:ext cx="222251" cy="21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6D8A6C7-47E7-435E-8B1E-5D65653463EE}"/>
              </a:ext>
            </a:extLst>
          </p:cNvPr>
          <p:cNvCxnSpPr>
            <a:stCxn id="36" idx="2"/>
            <a:endCxn id="25" idx="5"/>
          </p:cNvCxnSpPr>
          <p:nvPr/>
        </p:nvCxnSpPr>
        <p:spPr>
          <a:xfrm flipH="1" flipV="1">
            <a:off x="3076559" y="1888124"/>
            <a:ext cx="459025" cy="266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1">
            <a:extLst>
              <a:ext uri="{FF2B5EF4-FFF2-40B4-BE49-F238E27FC236}">
                <a16:creationId xmlns:a16="http://schemas.microsoft.com/office/drawing/2014/main" id="{82F4047A-99B7-47A7-B815-F1E5CD430DAD}"/>
              </a:ext>
            </a:extLst>
          </p:cNvPr>
          <p:cNvSpPr txBox="1"/>
          <p:nvPr/>
        </p:nvSpPr>
        <p:spPr>
          <a:xfrm>
            <a:off x="3538378" y="2288522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Leaf CE4</a:t>
            </a:r>
            <a:endParaRPr lang="zh-CN" altLang="en-US" sz="11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5DA32C-5038-4672-8A18-F905121FF60C}"/>
              </a:ext>
            </a:extLst>
          </p:cNvPr>
          <p:cNvCxnSpPr>
            <a:stCxn id="25" idx="2"/>
            <a:endCxn id="13" idx="6"/>
          </p:cNvCxnSpPr>
          <p:nvPr/>
        </p:nvCxnSpPr>
        <p:spPr>
          <a:xfrm flipH="1">
            <a:off x="1992440" y="1805383"/>
            <a:ext cx="688069" cy="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1760808-4A1F-477C-992A-AF787742906F}"/>
              </a:ext>
            </a:extLst>
          </p:cNvPr>
          <p:cNvCxnSpPr>
            <a:stCxn id="23" idx="0"/>
            <a:endCxn id="35" idx="1"/>
          </p:cNvCxnSpPr>
          <p:nvPr/>
        </p:nvCxnSpPr>
        <p:spPr>
          <a:xfrm flipH="1">
            <a:off x="1593864" y="1318140"/>
            <a:ext cx="460563" cy="3169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A6B2943-65B7-452B-9C0C-E59EE26C3D9F}"/>
              </a:ext>
            </a:extLst>
          </p:cNvPr>
          <p:cNvCxnSpPr/>
          <p:nvPr/>
        </p:nvCxnSpPr>
        <p:spPr>
          <a:xfrm flipH="1">
            <a:off x="1369117" y="2021495"/>
            <a:ext cx="253987" cy="9927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7C1CE76-73A0-4077-803F-EF06445FD144}"/>
              </a:ext>
            </a:extLst>
          </p:cNvPr>
          <p:cNvCxnSpPr/>
          <p:nvPr/>
        </p:nvCxnSpPr>
        <p:spPr>
          <a:xfrm>
            <a:off x="1859502" y="2059602"/>
            <a:ext cx="1217057" cy="10491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23F57C-2546-4F00-B2D0-94DA622D496E}"/>
              </a:ext>
            </a:extLst>
          </p:cNvPr>
          <p:cNvCxnSpPr/>
          <p:nvPr/>
        </p:nvCxnSpPr>
        <p:spPr>
          <a:xfrm flipV="1">
            <a:off x="2026110" y="1929635"/>
            <a:ext cx="559944" cy="433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EC8915E-9390-4BA2-9CDF-9D9C0DAA5B66}"/>
              </a:ext>
            </a:extLst>
          </p:cNvPr>
          <p:cNvCxnSpPr/>
          <p:nvPr/>
        </p:nvCxnSpPr>
        <p:spPr>
          <a:xfrm>
            <a:off x="3048550" y="2026056"/>
            <a:ext cx="387026" cy="2369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87E67AC-EB8C-46B4-94E8-6B7E2D324B1A}"/>
              </a:ext>
            </a:extLst>
          </p:cNvPr>
          <p:cNvCxnSpPr/>
          <p:nvPr/>
        </p:nvCxnSpPr>
        <p:spPr>
          <a:xfrm>
            <a:off x="3508322" y="3469185"/>
            <a:ext cx="36283" cy="3504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F82A19E-39BD-49C7-BE81-02EFB26B3A6E}"/>
              </a:ext>
            </a:extLst>
          </p:cNvPr>
          <p:cNvCxnSpPr/>
          <p:nvPr/>
        </p:nvCxnSpPr>
        <p:spPr>
          <a:xfrm flipH="1">
            <a:off x="1303440" y="3581899"/>
            <a:ext cx="46477" cy="20645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4">
            <a:extLst>
              <a:ext uri="{FF2B5EF4-FFF2-40B4-BE49-F238E27FC236}">
                <a16:creationId xmlns:a16="http://schemas.microsoft.com/office/drawing/2014/main" id="{D2336D2F-1560-45EF-97AF-477CA209BCF7}"/>
              </a:ext>
            </a:extLst>
          </p:cNvPr>
          <p:cNvSpPr txBox="1"/>
          <p:nvPr/>
        </p:nvSpPr>
        <p:spPr>
          <a:xfrm>
            <a:off x="2022066" y="1641603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</a:rPr>
              <a:t>ESI Label</a:t>
            </a:r>
            <a:endParaRPr lang="zh-CN" altLang="en-US" sz="900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088538-A112-41A8-AB15-841BC6313961}"/>
              </a:ext>
            </a:extLst>
          </p:cNvPr>
          <p:cNvSpPr txBox="1"/>
          <p:nvPr/>
        </p:nvSpPr>
        <p:spPr>
          <a:xfrm>
            <a:off x="802447" y="4169827"/>
            <a:ext cx="65145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CE</a:t>
            </a:r>
            <a:r>
              <a:rPr lang="zh-CN" altLang="en-US" sz="1400" b="1" dirty="0"/>
              <a:t>双归隔离：</a:t>
            </a:r>
            <a:endParaRPr lang="en-US" altLang="zh-CN" sz="1400" b="1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主要解决 </a:t>
            </a:r>
            <a:r>
              <a:rPr lang="en-US" altLang="zh-CN" sz="1400" dirty="0"/>
              <a:t>BUM</a:t>
            </a:r>
            <a:r>
              <a:rPr lang="zh-CN" altLang="en-US" sz="1400" dirty="0"/>
              <a:t>环路；单播不用考虑；</a:t>
            </a:r>
            <a:endParaRPr lang="en-US" altLang="zh-CN" sz="1400" dirty="0"/>
          </a:p>
          <a:p>
            <a:r>
              <a:rPr lang="en-US" altLang="zh-CN" sz="1400" dirty="0"/>
              <a:t>	BUM</a:t>
            </a:r>
            <a:r>
              <a:rPr lang="zh-CN" altLang="en-US" sz="1400" dirty="0"/>
              <a:t>隔离方案：</a:t>
            </a:r>
            <a:endParaRPr lang="en-US" altLang="zh-CN" sz="1400" dirty="0"/>
          </a:p>
          <a:p>
            <a:r>
              <a:rPr lang="en-US" altLang="zh-CN" sz="1400" dirty="0"/>
              <a:t>		1 </a:t>
            </a:r>
            <a:r>
              <a:rPr lang="zh-CN" altLang="en-US" sz="1400" dirty="0"/>
              <a:t>特定出口阻断</a:t>
            </a:r>
            <a:endParaRPr lang="en-US" altLang="zh-CN" sz="1400" dirty="0"/>
          </a:p>
          <a:p>
            <a:r>
              <a:rPr lang="en-US" altLang="zh-CN" sz="1400" dirty="0"/>
              <a:t>		2 </a:t>
            </a:r>
            <a:r>
              <a:rPr lang="zh-CN" altLang="en-US" sz="1400" dirty="0"/>
              <a:t>基于</a:t>
            </a:r>
            <a:r>
              <a:rPr lang="en-US" altLang="zh-CN" sz="1400" dirty="0"/>
              <a:t>ESI Label</a:t>
            </a:r>
            <a:r>
              <a:rPr lang="zh-CN" altLang="en-US" sz="1400" dirty="0"/>
              <a:t>的减枝</a:t>
            </a:r>
            <a:endParaRPr lang="en-US" altLang="zh-CN" sz="1400" dirty="0"/>
          </a:p>
          <a:p>
            <a:r>
              <a:rPr lang="en-US" altLang="zh-CN" sz="1400" b="1" dirty="0"/>
              <a:t>E-tree</a:t>
            </a:r>
            <a:r>
              <a:rPr lang="zh-CN" altLang="en-US" sz="1400" b="1" dirty="0"/>
              <a:t>隔离：</a:t>
            </a:r>
            <a:endParaRPr lang="en-US" altLang="zh-CN" sz="1400" b="1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单播</a:t>
            </a:r>
            <a:r>
              <a:rPr lang="en-US" altLang="zh-CN" sz="1400" dirty="0"/>
              <a:t>/BUM</a:t>
            </a:r>
            <a:r>
              <a:rPr lang="zh-CN" altLang="en-US" sz="1400" dirty="0"/>
              <a:t>都需要考虑；</a:t>
            </a:r>
            <a:endParaRPr lang="en-US" altLang="zh-CN" sz="1400" dirty="0"/>
          </a:p>
          <a:p>
            <a:r>
              <a:rPr lang="en-US" altLang="zh-CN" sz="1400" dirty="0"/>
              <a:t>	BUM</a:t>
            </a:r>
            <a:r>
              <a:rPr lang="zh-CN" altLang="en-US" sz="1400" dirty="0"/>
              <a:t>隔离方案：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zh-CN" altLang="en-US" sz="1400" dirty="0"/>
              <a:t>打上</a:t>
            </a:r>
            <a:r>
              <a:rPr lang="en-US" altLang="zh-CN" sz="1400" dirty="0"/>
              <a:t>leaf label</a:t>
            </a:r>
            <a:r>
              <a:rPr lang="zh-CN" altLang="en-US" sz="1400" dirty="0"/>
              <a:t>，基于</a:t>
            </a:r>
            <a:r>
              <a:rPr lang="en-US" altLang="zh-CN" sz="1400" dirty="0"/>
              <a:t>leaf label</a:t>
            </a:r>
            <a:r>
              <a:rPr lang="zh-CN" altLang="en-US" sz="1400" dirty="0"/>
              <a:t>的减枝或阻断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zh-CN" altLang="en-US" sz="1400" dirty="0"/>
              <a:t>单播隔离方案：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zh-CN" altLang="en-US" sz="1400" dirty="0"/>
              <a:t>路由</a:t>
            </a:r>
            <a:r>
              <a:rPr lang="en-US" altLang="zh-CN" sz="1400" dirty="0"/>
              <a:t>leaf</a:t>
            </a:r>
            <a:r>
              <a:rPr lang="zh-CN" altLang="en-US" sz="1400" dirty="0"/>
              <a:t>属性，</a:t>
            </a:r>
            <a:r>
              <a:rPr lang="en-US" altLang="zh-CN" sz="1400" dirty="0"/>
              <a:t>AC leaf</a:t>
            </a:r>
            <a:r>
              <a:rPr lang="zh-CN" altLang="en-US" sz="1400" dirty="0"/>
              <a:t>属性和路由</a:t>
            </a:r>
            <a:r>
              <a:rPr lang="en-US" altLang="zh-CN" sz="1400" dirty="0"/>
              <a:t>leaf</a:t>
            </a:r>
            <a:r>
              <a:rPr lang="zh-CN" altLang="en-US" sz="1400" dirty="0"/>
              <a:t>属性比较进行阻断</a:t>
            </a:r>
            <a:endParaRPr lang="en-US" altLang="zh-CN" sz="14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BD4D1AE9-3BE0-4184-8E91-10BD93E7B1D5}"/>
              </a:ext>
            </a:extLst>
          </p:cNvPr>
          <p:cNvSpPr/>
          <p:nvPr/>
        </p:nvSpPr>
        <p:spPr>
          <a:xfrm>
            <a:off x="3928739" y="3730587"/>
            <a:ext cx="340645" cy="305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C03C24D-2DE0-487C-B939-2A0E37D3C40F}"/>
              </a:ext>
            </a:extLst>
          </p:cNvPr>
          <p:cNvCxnSpPr>
            <a:cxnSpLocks/>
            <a:stCxn id="88" idx="1"/>
            <a:endCxn id="12" idx="6"/>
          </p:cNvCxnSpPr>
          <p:nvPr/>
        </p:nvCxnSpPr>
        <p:spPr>
          <a:xfrm flipH="1" flipV="1">
            <a:off x="3538378" y="3230314"/>
            <a:ext cx="440247" cy="54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25">
            <a:extLst>
              <a:ext uri="{FF2B5EF4-FFF2-40B4-BE49-F238E27FC236}">
                <a16:creationId xmlns:a16="http://schemas.microsoft.com/office/drawing/2014/main" id="{698C74D4-9127-4E83-B03F-AF8B08EC034A}"/>
              </a:ext>
            </a:extLst>
          </p:cNvPr>
          <p:cNvSpPr txBox="1"/>
          <p:nvPr/>
        </p:nvSpPr>
        <p:spPr>
          <a:xfrm>
            <a:off x="3725103" y="4063751"/>
            <a:ext cx="846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Root CE4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8359585"/>
      </p:ext>
    </p:extLst>
  </p:cSld>
  <p:clrMapOvr>
    <a:masterClrMapping/>
  </p:clrMapOvr>
  <p:transition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CN" altLang="en-US" dirty="0"/>
              <a:t>附录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集成多播路由（</a:t>
            </a:r>
            <a:r>
              <a:rPr lang="en-US" dirty="0"/>
              <a:t>Inclusive Multicast Ethernet Tag route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/>
          <p:cNvPicPr/>
          <p:nvPr/>
        </p:nvPicPr>
        <p:blipFill rotWithShape="1">
          <a:blip r:embed="rId3"/>
          <a:srcRect t="12858" b="7582"/>
          <a:stretch/>
        </p:blipFill>
        <p:spPr bwMode="auto">
          <a:xfrm>
            <a:off x="428596" y="1071546"/>
            <a:ext cx="6858048" cy="3643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/>
          <p:cNvPicPr/>
          <p:nvPr/>
        </p:nvPicPr>
        <p:blipFill rotWithShape="1">
          <a:blip r:embed="rId4"/>
          <a:srcRect t="57262" b="4748"/>
          <a:stretch/>
        </p:blipFill>
        <p:spPr bwMode="auto">
          <a:xfrm>
            <a:off x="357158" y="4857760"/>
            <a:ext cx="6929486" cy="17859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54" y="5500702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集成多播路由不需要前缀。或者 理解为 前缀 就是整个 </a:t>
            </a:r>
            <a:r>
              <a:rPr lang="en-US" altLang="zh-CN" dirty="0"/>
              <a:t>VPN</a:t>
            </a:r>
            <a:r>
              <a:rPr lang="zh-CN" altLang="en-US" dirty="0"/>
              <a:t>实例</a:t>
            </a: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3357554" y="3732066"/>
            <a:ext cx="5278120" cy="1447165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CN" altLang="en-US" dirty="0"/>
              <a:t>附录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MAC/IP</a:t>
            </a:r>
            <a:r>
              <a:rPr lang="zh-CN" altLang="en-US" dirty="0"/>
              <a:t>地址通告路由（</a:t>
            </a:r>
            <a:r>
              <a:rPr lang="en-US" dirty="0"/>
              <a:t>MAC/IP Advertisement Route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/>
          <a:srcRect t="12858" b="31361"/>
          <a:stretch/>
        </p:blipFill>
        <p:spPr bwMode="auto">
          <a:xfrm>
            <a:off x="285720" y="1071546"/>
            <a:ext cx="6072230" cy="27146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/>
          <p:cNvPicPr/>
          <p:nvPr/>
        </p:nvPicPr>
        <p:blipFill rotWithShape="1">
          <a:blip r:embed="rId4"/>
          <a:srcRect t="47097" b="5360"/>
          <a:stretch/>
        </p:blipFill>
        <p:spPr bwMode="auto">
          <a:xfrm>
            <a:off x="285720" y="3786190"/>
            <a:ext cx="6072230" cy="2214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9992" y="2250273"/>
            <a:ext cx="4572032" cy="2357454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285720" y="142852"/>
            <a:ext cx="8643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内容介绍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57224" y="1357298"/>
            <a:ext cx="7429552" cy="442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CC3300"/>
              </a:buClr>
            </a:pP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996952"/>
            <a:ext cx="6408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宇宙中的三体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（隔离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40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4000" dirty="0"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40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33266"/>
      </p:ext>
    </p:extLst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CN" altLang="en-US" dirty="0"/>
              <a:t>附录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以太网段路由</a:t>
            </a:r>
            <a:r>
              <a:rPr lang="en-US" dirty="0"/>
              <a:t>(Ethernet Segment Route)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65880" y="1071546"/>
            <a:ext cx="5278120" cy="143891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 rotWithShape="1">
          <a:blip r:embed="rId4"/>
          <a:srcRect t="10616" b="5495"/>
          <a:stretch/>
        </p:blipFill>
        <p:spPr bwMode="auto">
          <a:xfrm>
            <a:off x="428596" y="2571744"/>
            <a:ext cx="7000924" cy="3929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0034" y="114298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主要用于</a:t>
            </a:r>
            <a:r>
              <a:rPr lang="en-US" altLang="zh-CN" dirty="0"/>
              <a:t>DF</a:t>
            </a:r>
            <a:r>
              <a:rPr lang="zh-CN" altLang="en-US" dirty="0"/>
              <a:t>的选举</a:t>
            </a:r>
          </a:p>
        </p:txBody>
      </p:sp>
    </p:spTree>
  </p:cSld>
  <p:clrMapOvr>
    <a:masterClrMapping/>
  </p:clrMapOvr>
  <p:transition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CN" altLang="en-US" dirty="0"/>
              <a:t>附录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以太自动发现路由</a:t>
            </a:r>
            <a:r>
              <a:rPr lang="en-US" dirty="0"/>
              <a:t>(Ethernet Auto-discovery Route)</a:t>
            </a:r>
            <a:endParaRPr lang="zh-CN" alt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00034" y="1142984"/>
            <a:ext cx="62864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4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Ethernet Auto-Discovery Per ES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路由同时会携带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扩展团体属性和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ESI Label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扩展团体属性。此路由中会包含此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关联的所有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EVPN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实例的出方向的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RT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。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ESI Label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扩展团体属性包含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ESI Label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（每个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分配一个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ESI Label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）和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宋体" pitchFamily="2" charset="-122"/>
                <a:cs typeface="Arial" pitchFamily="34" charset="0"/>
              </a:rPr>
              <a:t>“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Single-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Active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宋体" pitchFamily="2" charset="-122"/>
                <a:cs typeface="Arial" pitchFamily="34" charset="0"/>
              </a:rPr>
              <a:t>”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bit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t="10765" b="12537"/>
          <a:stretch/>
        </p:blipFill>
        <p:spPr bwMode="auto">
          <a:xfrm>
            <a:off x="500034" y="1643050"/>
            <a:ext cx="6215106" cy="3000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图片 9"/>
          <p:cNvPicPr/>
          <p:nvPr/>
        </p:nvPicPr>
        <p:blipFill rotWithShape="1">
          <a:blip r:embed="rId4"/>
          <a:srcRect t="56216" b="5204"/>
          <a:stretch/>
        </p:blipFill>
        <p:spPr bwMode="auto">
          <a:xfrm>
            <a:off x="500034" y="4643446"/>
            <a:ext cx="6215106" cy="2000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20" y="142852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zh-CN" altLang="en-US" dirty="0"/>
              <a:t>附录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以太自动发现路由</a:t>
            </a:r>
            <a:r>
              <a:rPr lang="en-US" dirty="0"/>
              <a:t>(Ethernet Auto-discovery Route)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 rotWithShape="1">
          <a:blip r:embed="rId3"/>
          <a:srcRect t="10316" b="5809"/>
          <a:stretch/>
        </p:blipFill>
        <p:spPr bwMode="auto">
          <a:xfrm>
            <a:off x="642910" y="2357430"/>
            <a:ext cx="6143668" cy="31432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472" y="150017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 </a:t>
            </a:r>
            <a:r>
              <a:rPr lang="en-US" altLang="zh-CN" dirty="0" err="1"/>
              <a:t>evi</a:t>
            </a:r>
            <a:endParaRPr lang="zh-CN" altLang="en-US" dirty="0"/>
          </a:p>
        </p:txBody>
      </p:sp>
    </p:spTree>
  </p:cSld>
  <p:clrMapOvr>
    <a:masterClrMapping/>
  </p:clrMapOvr>
  <p:transition advClick="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581423" y="2661360"/>
            <a:ext cx="2376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1697676" y="1526009"/>
            <a:ext cx="1656184" cy="49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Port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323528" y="2432304"/>
            <a:ext cx="1635011" cy="54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Mac/port</a:t>
            </a:r>
            <a:r>
              <a:rPr lang="zh-CN" altLang="en-US" dirty="0"/>
              <a:t>分层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3038658" y="2378436"/>
            <a:ext cx="2109405" cy="5658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交换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 err="1"/>
              <a:t>Nexthop:port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141034" y="1774120"/>
            <a:ext cx="556642" cy="658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5400000" flipH="1" flipV="1">
            <a:off x="2598916" y="1486401"/>
            <a:ext cx="36561" cy="2952327"/>
          </a:xfrm>
          <a:prstGeom prst="curvedConnector3">
            <a:avLst>
              <a:gd name="adj1" fmla="val -625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3421454" y="1706528"/>
            <a:ext cx="604315" cy="739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F45BEC4-7DA8-4949-916B-5E893DA8ABD1}"/>
              </a:ext>
            </a:extLst>
          </p:cNvPr>
          <p:cNvSpPr txBox="1"/>
          <p:nvPr/>
        </p:nvSpPr>
        <p:spPr>
          <a:xfrm>
            <a:off x="1777628" y="22128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2848913" y="980117"/>
            <a:ext cx="1169798" cy="359491"/>
          </a:xfrm>
          <a:prstGeom prst="wedgeEllipseCallout">
            <a:avLst>
              <a:gd name="adj1" fmla="val -37237"/>
              <a:gd name="adj2" fmla="val 10187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3925260" y="1434562"/>
            <a:ext cx="2950995" cy="659029"/>
          </a:xfrm>
          <a:prstGeom prst="wedgeEllipseCallout">
            <a:avLst>
              <a:gd name="adj1" fmla="val -32565"/>
              <a:gd name="adj2" fmla="val 8500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port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  <p:sp>
        <p:nvSpPr>
          <p:cNvPr id="16" name="矩形 15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2D3F9A1-BBC4-447D-85E5-B2AFE87AF692}"/>
              </a:ext>
            </a:extLst>
          </p:cNvPr>
          <p:cNvSpPr/>
          <p:nvPr/>
        </p:nvSpPr>
        <p:spPr>
          <a:xfrm>
            <a:off x="1638287" y="4725144"/>
            <a:ext cx="1794175" cy="532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3722201-48F7-4364-8798-50A8A18DB35E}"/>
              </a:ext>
            </a:extLst>
          </p:cNvPr>
          <p:cNvSpPr/>
          <p:nvPr/>
        </p:nvSpPr>
        <p:spPr>
          <a:xfrm>
            <a:off x="401832" y="5472747"/>
            <a:ext cx="1478401" cy="54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r>
              <a:rPr lang="en-US" altLang="zh-CN" dirty="0"/>
              <a:t>/mac</a:t>
            </a:r>
          </a:p>
          <a:p>
            <a:pPr algn="ctr"/>
            <a:r>
              <a:rPr lang="zh-CN" altLang="en-US" dirty="0"/>
              <a:t>分层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51BEBCC-9E66-4A19-8BA3-6E30703C50D0}"/>
              </a:ext>
            </a:extLst>
          </p:cNvPr>
          <p:cNvSpPr/>
          <p:nvPr/>
        </p:nvSpPr>
        <p:spPr>
          <a:xfrm>
            <a:off x="3131840" y="5416822"/>
            <a:ext cx="2088232" cy="581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ip</a:t>
            </a:r>
            <a:r>
              <a:rPr lang="zh-CN" altLang="en-US" dirty="0"/>
              <a:t>交换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dirty="0" err="1"/>
              <a:t>Nexthop:mac</a:t>
            </a:r>
            <a:endParaRPr lang="en-US" altLang="zh-CN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7AB53E86-0C51-4242-8D6B-FA9D79C4A13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10800000" flipV="1">
            <a:off x="1141033" y="4991379"/>
            <a:ext cx="497254" cy="481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E73B33D-4290-4738-B4AA-66A02DE95D93}"/>
              </a:ext>
            </a:extLst>
          </p:cNvPr>
          <p:cNvCxnSpPr>
            <a:cxnSpLocks/>
            <a:stCxn id="36" idx="4"/>
            <a:endCxn id="37" idx="4"/>
          </p:cNvCxnSpPr>
          <p:nvPr/>
        </p:nvCxnSpPr>
        <p:spPr>
          <a:xfrm rot="5400000" flipH="1" flipV="1">
            <a:off x="2646886" y="4492219"/>
            <a:ext cx="23215" cy="3034923"/>
          </a:xfrm>
          <a:prstGeom prst="curvedConnector3">
            <a:avLst>
              <a:gd name="adj1" fmla="val -984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83903D66-1636-4829-A8AF-95423E168344}"/>
              </a:ext>
            </a:extLst>
          </p:cNvPr>
          <p:cNvCxnSpPr>
            <a:cxnSpLocks/>
            <a:stCxn id="37" idx="0"/>
            <a:endCxn id="35" idx="6"/>
          </p:cNvCxnSpPr>
          <p:nvPr/>
        </p:nvCxnSpPr>
        <p:spPr>
          <a:xfrm rot="16200000" flipV="1">
            <a:off x="3591488" y="4832354"/>
            <a:ext cx="425443" cy="7434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AC08C-745E-4458-BFBB-666C06D9141F}"/>
              </a:ext>
            </a:extLst>
          </p:cNvPr>
          <p:cNvSpPr txBox="1"/>
          <p:nvPr/>
        </p:nvSpPr>
        <p:spPr>
          <a:xfrm>
            <a:off x="1801929" y="5416822"/>
            <a:ext cx="163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交换业务</a:t>
            </a:r>
          </a:p>
        </p:txBody>
      </p:sp>
      <p:sp>
        <p:nvSpPr>
          <p:cNvPr id="42" name="椭圆形标注 12">
            <a:extLst>
              <a:ext uri="{FF2B5EF4-FFF2-40B4-BE49-F238E27FC236}">
                <a16:creationId xmlns:a16="http://schemas.microsoft.com/office/drawing/2014/main" id="{BEBFE026-12F4-4BEA-B72F-11604A60D0BF}"/>
              </a:ext>
            </a:extLst>
          </p:cNvPr>
          <p:cNvSpPr/>
          <p:nvPr/>
        </p:nvSpPr>
        <p:spPr>
          <a:xfrm>
            <a:off x="1547664" y="4033466"/>
            <a:ext cx="1400371" cy="532470"/>
          </a:xfrm>
          <a:prstGeom prst="wedgeEllipseCallout">
            <a:avLst>
              <a:gd name="adj1" fmla="val 31245"/>
              <a:gd name="adj2" fmla="val 7232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43" name="椭圆形标注 15">
            <a:extLst>
              <a:ext uri="{FF2B5EF4-FFF2-40B4-BE49-F238E27FC236}">
                <a16:creationId xmlns:a16="http://schemas.microsoft.com/office/drawing/2014/main" id="{6A16EB09-8694-4B7F-ADA2-8A11A670865B}"/>
              </a:ext>
            </a:extLst>
          </p:cNvPr>
          <p:cNvSpPr/>
          <p:nvPr/>
        </p:nvSpPr>
        <p:spPr>
          <a:xfrm>
            <a:off x="4342374" y="4344369"/>
            <a:ext cx="4478098" cy="784765"/>
          </a:xfrm>
          <a:prstGeom prst="wedgeEllipseCallout">
            <a:avLst>
              <a:gd name="adj1" fmla="val -37583"/>
              <a:gd name="adj2" fmla="val 850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映射（关键组件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ARP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427490" y="3329385"/>
            <a:ext cx="2248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2276179" y="1907310"/>
            <a:ext cx="1656184" cy="549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</a:p>
          <a:p>
            <a:pPr algn="ctr"/>
            <a:r>
              <a:rPr lang="zh-CN" altLang="en-US" dirty="0"/>
              <a:t>水平隔离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341513" y="2672047"/>
            <a:ext cx="2077256" cy="549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Lsp</a:t>
            </a:r>
            <a:r>
              <a:rPr lang="en-US" altLang="zh-CN" dirty="0"/>
              <a:t> label/mac</a:t>
            </a:r>
          </a:p>
          <a:p>
            <a:pPr algn="ctr"/>
            <a:r>
              <a:rPr lang="zh-CN" altLang="en-US" dirty="0"/>
              <a:t>分层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4015347" y="2833136"/>
            <a:ext cx="1656184" cy="417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r>
              <a:rPr lang="zh-CN" altLang="en-US" dirty="0"/>
              <a:t>映射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380141" y="2182043"/>
            <a:ext cx="896038" cy="490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16200000" flipH="1">
            <a:off x="3097357" y="1504297"/>
            <a:ext cx="28866" cy="3463298"/>
          </a:xfrm>
          <a:prstGeom prst="curvedConnector3">
            <a:avLst>
              <a:gd name="adj1" fmla="val 891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4062355" y="2052052"/>
            <a:ext cx="651093" cy="9110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9E285-B6CD-49DC-807E-C0772C91A245}"/>
              </a:ext>
            </a:extLst>
          </p:cNvPr>
          <p:cNvSpPr txBox="1"/>
          <p:nvPr/>
        </p:nvSpPr>
        <p:spPr>
          <a:xfrm>
            <a:off x="2384191" y="276211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LSP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隧道业务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1046343" y="1202921"/>
            <a:ext cx="1229836" cy="461665"/>
          </a:xfrm>
          <a:prstGeom prst="wedgeEllipseCallout">
            <a:avLst>
              <a:gd name="adj1" fmla="val 85732"/>
              <a:gd name="adj2" fmla="val 8068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场景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4956759" y="1532302"/>
            <a:ext cx="3361806" cy="795985"/>
          </a:xfrm>
          <a:prstGeom prst="wedgeEllipseCallout">
            <a:avLst>
              <a:gd name="adj1" fmla="val -38811"/>
              <a:gd name="adj2" fmla="val 10656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理念：管道硬交叉</a:t>
            </a:r>
          </a:p>
        </p:txBody>
      </p:sp>
      <p:sp>
        <p:nvSpPr>
          <p:cNvPr id="16" name="矩形 15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0B0B91B-37FF-43E1-A71F-4E7B5FFBA074}"/>
              </a:ext>
            </a:extLst>
          </p:cNvPr>
          <p:cNvSpPr/>
          <p:nvPr/>
        </p:nvSpPr>
        <p:spPr>
          <a:xfrm>
            <a:off x="2611300" y="4822436"/>
            <a:ext cx="1528652" cy="398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VPN</a:t>
            </a:r>
            <a:r>
              <a:rPr lang="zh-CN" altLang="en-US" dirty="0"/>
              <a:t>隔离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36FF32-D7D2-4923-90A5-106846D25090}"/>
              </a:ext>
            </a:extLst>
          </p:cNvPr>
          <p:cNvSpPr/>
          <p:nvPr/>
        </p:nvSpPr>
        <p:spPr>
          <a:xfrm>
            <a:off x="503273" y="5765466"/>
            <a:ext cx="2077256" cy="4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PW label/</a:t>
            </a:r>
          </a:p>
          <a:p>
            <a:pPr algn="ctr"/>
            <a:r>
              <a:rPr lang="en-US" altLang="zh-CN" dirty="0"/>
              <a:t>LSP label</a:t>
            </a:r>
            <a:r>
              <a:rPr lang="zh-CN" altLang="en-US" dirty="0"/>
              <a:t>分层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A78F85B-FAFE-4198-81DC-9FFDCAAA826F}"/>
              </a:ext>
            </a:extLst>
          </p:cNvPr>
          <p:cNvSpPr/>
          <p:nvPr/>
        </p:nvSpPr>
        <p:spPr>
          <a:xfrm>
            <a:off x="4003256" y="5697077"/>
            <a:ext cx="165618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交换</a:t>
            </a:r>
            <a:endParaRPr lang="en-US" altLang="zh-CN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2CD8B813-43DE-489F-946E-20C788D90BE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10800000" flipV="1">
            <a:off x="1541902" y="5021458"/>
            <a:ext cx="1069399" cy="7440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7D323DA-1A77-411B-8221-11B714556652}"/>
              </a:ext>
            </a:extLst>
          </p:cNvPr>
          <p:cNvCxnSpPr>
            <a:cxnSpLocks/>
            <a:stCxn id="42" idx="4"/>
            <a:endCxn id="43" idx="4"/>
          </p:cNvCxnSpPr>
          <p:nvPr/>
        </p:nvCxnSpPr>
        <p:spPr>
          <a:xfrm rot="16200000" flipH="1">
            <a:off x="3177518" y="4619311"/>
            <a:ext cx="18212" cy="3289447"/>
          </a:xfrm>
          <a:prstGeom prst="curvedConnector3">
            <a:avLst>
              <a:gd name="adj1" fmla="val 1355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F5C62943-2987-44D3-B386-55F3DE91E482}"/>
              </a:ext>
            </a:extLst>
          </p:cNvPr>
          <p:cNvCxnSpPr>
            <a:cxnSpLocks/>
            <a:stCxn id="43" idx="0"/>
            <a:endCxn id="41" idx="6"/>
          </p:cNvCxnSpPr>
          <p:nvPr/>
        </p:nvCxnSpPr>
        <p:spPr>
          <a:xfrm rot="16200000" flipV="1">
            <a:off x="4147841" y="5013570"/>
            <a:ext cx="675618" cy="6913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CCA11D-6C79-47A9-9B61-A1E2EB768FC1}"/>
              </a:ext>
            </a:extLst>
          </p:cNvPr>
          <p:cNvSpPr txBox="1"/>
          <p:nvPr/>
        </p:nvSpPr>
        <p:spPr>
          <a:xfrm>
            <a:off x="2610301" y="5580799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L2VPN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业务</a:t>
            </a:r>
          </a:p>
        </p:txBody>
      </p:sp>
      <p:sp>
        <p:nvSpPr>
          <p:cNvPr id="48" name="椭圆形标注 12">
            <a:extLst>
              <a:ext uri="{FF2B5EF4-FFF2-40B4-BE49-F238E27FC236}">
                <a16:creationId xmlns:a16="http://schemas.microsoft.com/office/drawing/2014/main" id="{69DF215E-1206-4EA7-9788-D8E2E34A763E}"/>
              </a:ext>
            </a:extLst>
          </p:cNvPr>
          <p:cNvSpPr/>
          <p:nvPr/>
        </p:nvSpPr>
        <p:spPr>
          <a:xfrm>
            <a:off x="1884804" y="4329832"/>
            <a:ext cx="1226986" cy="289851"/>
          </a:xfrm>
          <a:prstGeom prst="wedgeEllipseCallout">
            <a:avLst>
              <a:gd name="adj1" fmla="val 63478"/>
              <a:gd name="adj2" fmla="val 9773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需求</a:t>
            </a:r>
          </a:p>
        </p:txBody>
      </p:sp>
      <p:sp>
        <p:nvSpPr>
          <p:cNvPr id="49" name="椭圆形标注 24">
            <a:extLst>
              <a:ext uri="{FF2B5EF4-FFF2-40B4-BE49-F238E27FC236}">
                <a16:creationId xmlns:a16="http://schemas.microsoft.com/office/drawing/2014/main" id="{BD73326B-EA02-4D81-8304-EEA406FD4057}"/>
              </a:ext>
            </a:extLst>
          </p:cNvPr>
          <p:cNvSpPr/>
          <p:nvPr/>
        </p:nvSpPr>
        <p:spPr>
          <a:xfrm>
            <a:off x="536387" y="4860019"/>
            <a:ext cx="1239526" cy="461665"/>
          </a:xfrm>
          <a:prstGeom prst="wedgeEllipseCallout">
            <a:avLst>
              <a:gd name="adj1" fmla="val 13769"/>
              <a:gd name="adj2" fmla="val 105312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50" name="椭圆形标注 25">
            <a:extLst>
              <a:ext uri="{FF2B5EF4-FFF2-40B4-BE49-F238E27FC236}">
                <a16:creationId xmlns:a16="http://schemas.microsoft.com/office/drawing/2014/main" id="{50DC35CD-FFF0-4FA2-B7E2-018963B28C22}"/>
              </a:ext>
            </a:extLst>
          </p:cNvPr>
          <p:cNvSpPr/>
          <p:nvPr/>
        </p:nvSpPr>
        <p:spPr>
          <a:xfrm>
            <a:off x="5364088" y="5129521"/>
            <a:ext cx="1365640" cy="527879"/>
          </a:xfrm>
          <a:prstGeom prst="wedgeEllipseCallout">
            <a:avLst>
              <a:gd name="adj1" fmla="val -67929"/>
              <a:gd name="adj2" fmla="val 5030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38822290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FFD823-121F-4A8A-8AC6-320DE16097D4}"/>
              </a:ext>
            </a:extLst>
          </p:cNvPr>
          <p:cNvSpPr txBox="1"/>
          <p:nvPr/>
        </p:nvSpPr>
        <p:spPr>
          <a:xfrm>
            <a:off x="6516216" y="1528538"/>
            <a:ext cx="2299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Tag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宇宙 之 三体：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隔离（纵向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横向）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0982231-67B2-42E2-BE52-CF0358A98D23}"/>
              </a:ext>
            </a:extLst>
          </p:cNvPr>
          <p:cNvSpPr/>
          <p:nvPr/>
        </p:nvSpPr>
        <p:spPr>
          <a:xfrm>
            <a:off x="2504288" y="1739035"/>
            <a:ext cx="1419641" cy="417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VRF</a:t>
            </a:r>
            <a:r>
              <a:rPr lang="zh-CN" altLang="en-US" dirty="0"/>
              <a:t>隔离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305E24D-8262-4818-A66E-14313B1A03D2}"/>
              </a:ext>
            </a:extLst>
          </p:cNvPr>
          <p:cNvSpPr/>
          <p:nvPr/>
        </p:nvSpPr>
        <p:spPr>
          <a:xfrm>
            <a:off x="848105" y="2541013"/>
            <a:ext cx="1656184" cy="653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VRF label/</a:t>
            </a:r>
          </a:p>
          <a:p>
            <a:pPr algn="ctr"/>
            <a:r>
              <a:rPr lang="en-US" altLang="zh-CN" dirty="0"/>
              <a:t>LSP label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879F12-6B08-45A5-8A8E-1F40F88231B9}"/>
              </a:ext>
            </a:extLst>
          </p:cNvPr>
          <p:cNvSpPr/>
          <p:nvPr/>
        </p:nvSpPr>
        <p:spPr>
          <a:xfrm>
            <a:off x="4160473" y="2788922"/>
            <a:ext cx="1327683" cy="293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交换</a:t>
            </a:r>
            <a:endParaRPr lang="en-US" altLang="zh-CN" dirty="0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863075AF-856E-4784-9CFF-CABF91FD8045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10800000" flipV="1">
            <a:off x="1676198" y="1947731"/>
            <a:ext cx="828091" cy="5932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6FDFB71-29AB-40C8-A457-D500CCDE831A}"/>
              </a:ext>
            </a:extLst>
          </p:cNvPr>
          <p:cNvCxnSpPr>
            <a:cxnSpLocks/>
            <a:stCxn id="10" idx="4"/>
            <a:endCxn id="11" idx="4"/>
          </p:cNvCxnSpPr>
          <p:nvPr/>
        </p:nvCxnSpPr>
        <p:spPr>
          <a:xfrm rot="5400000" flipH="1" flipV="1">
            <a:off x="3194303" y="1564204"/>
            <a:ext cx="111905" cy="3148118"/>
          </a:xfrm>
          <a:prstGeom prst="curvedConnector3">
            <a:avLst>
              <a:gd name="adj1" fmla="val -2042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7A081126-1EF5-4192-B811-2846A498EEA6}"/>
              </a:ext>
            </a:extLst>
          </p:cNvPr>
          <p:cNvCxnSpPr>
            <a:cxnSpLocks/>
            <a:stCxn id="11" idx="0"/>
            <a:endCxn id="3" idx="6"/>
          </p:cNvCxnSpPr>
          <p:nvPr/>
        </p:nvCxnSpPr>
        <p:spPr>
          <a:xfrm rot="16200000" flipV="1">
            <a:off x="3953527" y="1918134"/>
            <a:ext cx="841190" cy="9003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09E285-B6CD-49DC-807E-C0772C91A245}"/>
              </a:ext>
            </a:extLst>
          </p:cNvPr>
          <p:cNvSpPr txBox="1"/>
          <p:nvPr/>
        </p:nvSpPr>
        <p:spPr>
          <a:xfrm>
            <a:off x="2625372" y="2334879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L3VPN</a:t>
            </a:r>
            <a:r>
              <a:rPr lang="zh-CN" altLang="en-US" dirty="0"/>
              <a:t>业务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1835697" y="980728"/>
            <a:ext cx="1157258" cy="461666"/>
          </a:xfrm>
          <a:prstGeom prst="wedgeEllipseCallout">
            <a:avLst>
              <a:gd name="adj1" fmla="val 58936"/>
              <a:gd name="adj2" fmla="val 9168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需求</a:t>
            </a:r>
          </a:p>
        </p:txBody>
      </p:sp>
      <p:sp>
        <p:nvSpPr>
          <p:cNvPr id="15" name="椭圆形标注 14"/>
          <p:cNvSpPr/>
          <p:nvPr/>
        </p:nvSpPr>
        <p:spPr>
          <a:xfrm>
            <a:off x="521265" y="1739035"/>
            <a:ext cx="1082637" cy="506619"/>
          </a:xfrm>
          <a:prstGeom prst="wedgeEllipseCallout">
            <a:avLst>
              <a:gd name="adj1" fmla="val 41794"/>
              <a:gd name="adj2" fmla="val 9347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16" name="椭圆形标注 15"/>
          <p:cNvSpPr/>
          <p:nvPr/>
        </p:nvSpPr>
        <p:spPr>
          <a:xfrm>
            <a:off x="4797687" y="1865352"/>
            <a:ext cx="1172078" cy="460629"/>
          </a:xfrm>
          <a:prstGeom prst="wedgeEllipseCallout">
            <a:avLst>
              <a:gd name="adj1" fmla="val -30347"/>
              <a:gd name="adj2" fmla="val 131258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楷体" pitchFamily="49" charset="-122"/>
                <a:ea typeface="楷体" pitchFamily="49" charset="-122"/>
              </a:rPr>
              <a:t>方案</a:t>
            </a:r>
          </a:p>
        </p:txBody>
      </p:sp>
      <p:sp>
        <p:nvSpPr>
          <p:cNvPr id="18" name="矩形 17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32766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形标注 4"/>
          <p:cNvSpPr/>
          <p:nvPr/>
        </p:nvSpPr>
        <p:spPr>
          <a:xfrm>
            <a:off x="4106892" y="1281815"/>
            <a:ext cx="4143405" cy="1280754"/>
          </a:xfrm>
          <a:prstGeom prst="wedgeEllipseCallout">
            <a:avLst>
              <a:gd name="adj1" fmla="val -64549"/>
              <a:gd name="adj2" fmla="val 642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特征：客户层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上层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内层 到 服务层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下层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外层 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理念：分布式路由</a:t>
            </a:r>
          </a:p>
        </p:txBody>
      </p:sp>
      <p:sp>
        <p:nvSpPr>
          <p:cNvPr id="6" name="矩形 5"/>
          <p:cNvSpPr/>
          <p:nvPr/>
        </p:nvSpPr>
        <p:spPr>
          <a:xfrm>
            <a:off x="714348" y="164305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Port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48" y="198409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IP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MAC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0726" y="288387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LSP/PW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交换：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到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Label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的映射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5580112" y="2636912"/>
            <a:ext cx="3241500" cy="1072710"/>
          </a:xfrm>
          <a:prstGeom prst="wedgeEllipseCallout">
            <a:avLst>
              <a:gd name="adj1" fmla="val -64473"/>
              <a:gd name="adj2" fmla="val -47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特征：本层映射交叉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理念：管道硬交叉</a:t>
            </a:r>
          </a:p>
        </p:txBody>
      </p:sp>
      <p:sp>
        <p:nvSpPr>
          <p:cNvPr id="10" name="矩形 9"/>
          <p:cNvSpPr/>
          <p:nvPr/>
        </p:nvSpPr>
        <p:spPr>
          <a:xfrm>
            <a:off x="571472" y="1643050"/>
            <a:ext cx="2848399" cy="72470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348" y="48733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传统 转发理念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472" y="5756447"/>
            <a:ext cx="781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埋一个伏笔：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SR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源路由 ？？？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前缀路由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+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段路由</a:t>
            </a:r>
          </a:p>
        </p:txBody>
      </p:sp>
      <p:sp>
        <p:nvSpPr>
          <p:cNvPr id="13" name="矩形 12"/>
          <p:cNvSpPr/>
          <p:nvPr/>
        </p:nvSpPr>
        <p:spPr>
          <a:xfrm>
            <a:off x="571472" y="357166"/>
            <a:ext cx="5537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Tag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宇宙中的三体（隔离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交换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分层）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B3A1BC-7EDE-44ED-B92D-ED08EF751F48}"/>
              </a:ext>
            </a:extLst>
          </p:cNvPr>
          <p:cNvSpPr/>
          <p:nvPr/>
        </p:nvSpPr>
        <p:spPr>
          <a:xfrm>
            <a:off x="1360727" y="2883873"/>
            <a:ext cx="3647151" cy="407858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ED1FA8-8969-479A-8D7C-13ED21CA3889}"/>
              </a:ext>
            </a:extLst>
          </p:cNvPr>
          <p:cNvSpPr txBox="1"/>
          <p:nvPr/>
        </p:nvSpPr>
        <p:spPr>
          <a:xfrm>
            <a:off x="1198445" y="4279096"/>
            <a:ext cx="140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前缀路由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C3F185-05C0-49B4-B40B-CF063F8A442A}"/>
              </a:ext>
            </a:extLst>
          </p:cNvPr>
          <p:cNvSpPr/>
          <p:nvPr/>
        </p:nvSpPr>
        <p:spPr>
          <a:xfrm>
            <a:off x="654016" y="4283745"/>
            <a:ext cx="2417492" cy="432048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996703F-A73E-4448-B127-B0D9379A8125}"/>
              </a:ext>
            </a:extLst>
          </p:cNvPr>
          <p:cNvCxnSpPr/>
          <p:nvPr/>
        </p:nvCxnSpPr>
        <p:spPr>
          <a:xfrm>
            <a:off x="1198445" y="2603141"/>
            <a:ext cx="0" cy="145476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912E64A-DA5F-4183-8275-E1CF0504AB2E}"/>
              </a:ext>
            </a:extLst>
          </p:cNvPr>
          <p:cNvCxnSpPr>
            <a:cxnSpLocks/>
          </p:cNvCxnSpPr>
          <p:nvPr/>
        </p:nvCxnSpPr>
        <p:spPr>
          <a:xfrm>
            <a:off x="2483768" y="3468603"/>
            <a:ext cx="0" cy="58930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9F0570B-33BF-4E5B-BC08-04EDD437DFA9}"/>
              </a:ext>
            </a:extLst>
          </p:cNvPr>
          <p:cNvSpPr txBox="1"/>
          <p:nvPr/>
        </p:nvSpPr>
        <p:spPr>
          <a:xfrm>
            <a:off x="453139" y="3313209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</a:p>
          <a:p>
            <a:r>
              <a:rPr lang="en-US" altLang="zh-CN" dirty="0"/>
              <a:t>MAC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DE4731-2AE8-4CA6-AF1E-6CEB38E6B41C}"/>
              </a:ext>
            </a:extLst>
          </p:cNvPr>
          <p:cNvSpPr txBox="1"/>
          <p:nvPr/>
        </p:nvSpPr>
        <p:spPr>
          <a:xfrm>
            <a:off x="1770680" y="361195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FEC</a:t>
            </a:r>
            <a:endParaRPr lang="zh-CN" altLang="en-US" dirty="0"/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49ADEE3-AACA-4485-9578-ACF235EE2A1B}"/>
              </a:ext>
            </a:extLst>
          </p:cNvPr>
          <p:cNvSpPr/>
          <p:nvPr/>
        </p:nvSpPr>
        <p:spPr>
          <a:xfrm>
            <a:off x="3320914" y="3959541"/>
            <a:ext cx="5643572" cy="1125644"/>
          </a:xfrm>
          <a:prstGeom prst="wedgeRoundRectCallout">
            <a:avLst>
              <a:gd name="adj1" fmla="val -52719"/>
              <a:gd name="adj2" fmla="val -4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前缀的语义</a:t>
            </a:r>
            <a:endParaRPr lang="en-US" altLang="zh-CN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网络模型的构建元素，是 网络，节点，连接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接口。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前缀（路由）的语义 是 网路 或 节点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段（路由）的语义 是 连接</a:t>
            </a:r>
            <a:r>
              <a:rPr lang="en-US" altLang="zh-CN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接口</a:t>
            </a:r>
            <a:endParaRPr lang="en-US" altLang="zh-CN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276271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71512</TotalTime>
  <Words>4934</Words>
  <Application>Microsoft Office PowerPoint</Application>
  <PresentationFormat>全屏显示(4:3)</PresentationFormat>
  <Paragraphs>1148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黑体</vt:lpstr>
      <vt:lpstr>华文楷体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分组IPRAN网络体系概念浅读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again</dc:creator>
  <cp:lastModifiedBy>dean hong</cp:lastModifiedBy>
  <cp:revision>5237</cp:revision>
  <dcterms:created xsi:type="dcterms:W3CDTF">2009-04-20T01:00:26Z</dcterms:created>
  <dcterms:modified xsi:type="dcterms:W3CDTF">2022-02-22T06:18:49Z</dcterms:modified>
</cp:coreProperties>
</file>