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17" r:id="rId2"/>
    <p:sldId id="606" r:id="rId3"/>
    <p:sldId id="615" r:id="rId4"/>
    <p:sldId id="554" r:id="rId5"/>
    <p:sldId id="616" r:id="rId6"/>
    <p:sldId id="555" r:id="rId7"/>
    <p:sldId id="577" r:id="rId8"/>
    <p:sldId id="579" r:id="rId9"/>
    <p:sldId id="575" r:id="rId10"/>
    <p:sldId id="607" r:id="rId11"/>
    <p:sldId id="558" r:id="rId12"/>
    <p:sldId id="26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n hong" initials="dh" lastIdx="1" clrIdx="0">
    <p:extLst>
      <p:ext uri="{19B8F6BF-5375-455C-9EA6-DF929625EA0E}">
        <p15:presenceInfo xmlns:p15="http://schemas.microsoft.com/office/powerpoint/2012/main" userId="420bab496daa20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99"/>
    <a:srgbClr val="EAEAEA"/>
    <a:srgbClr val="800080"/>
    <a:srgbClr val="990099"/>
    <a:srgbClr val="660033"/>
    <a:srgbClr val="F1F5E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9814" autoAdjust="0"/>
  </p:normalViewPr>
  <p:slideViewPr>
    <p:cSldViewPr>
      <p:cViewPr varScale="1">
        <p:scale>
          <a:sx n="113" d="100"/>
          <a:sy n="113" d="100"/>
        </p:scale>
        <p:origin x="10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1350" y="4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754FA34-F9AF-4382-93DE-A0327373A342}" type="datetimeFigureOut">
              <a:rPr lang="zh-CN" altLang="en-US"/>
              <a:pPr>
                <a:defRPr/>
              </a:pPr>
              <a:t>2023/8/21</a:t>
            </a:fld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533C3E-ED28-4E47-A7F7-62682D470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5840FD-2D1F-48AE-9A94-DCFD4999C762}" type="datetimeFigureOut">
              <a:rPr lang="zh-CN" altLang="en-US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6F32EE-880C-46DD-9832-FAA92A627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2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471F07-FD7F-4AB2-854E-03D9A3D9E43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4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7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4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9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3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0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        </a:t>
            </a:r>
          </a:p>
        </p:txBody>
      </p:sp>
      <p:pic>
        <p:nvPicPr>
          <p:cNvPr id="5" name="图片 12" descr="6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450" y="357188"/>
            <a:ext cx="19113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7286625" y="6407150"/>
            <a:ext cx="160655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7" name="图片 15" descr="未标题-2c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156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任意多边形 7"/>
          <p:cNvSpPr/>
          <p:nvPr userDrawn="1"/>
        </p:nvSpPr>
        <p:spPr>
          <a:xfrm>
            <a:off x="61913" y="1073150"/>
            <a:ext cx="142875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571440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661956 w 1428728"/>
              <a:gd name="connsiteY2" fmla="*/ 2676540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1071563"/>
            <a:ext cx="142875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571440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661956 w 1428728"/>
              <a:gd name="connsiteY2" fmla="*/ 2676540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3929067"/>
            <a:ext cx="7772400" cy="642942"/>
          </a:xfrm>
        </p:spPr>
        <p:txBody>
          <a:bodyPr anchor="t"/>
          <a:lstStyle>
            <a:lvl1pPr algn="ctr">
              <a:defRPr sz="4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4857760"/>
            <a:ext cx="6500858" cy="571504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BFD2-6A85-4DF5-8E65-32BC8BEC7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47A87-500A-402A-9694-A9D9F0847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2713-0D21-4458-8710-0EB40F2E2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822890" y="2714620"/>
            <a:ext cx="576967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Thank</a:t>
            </a: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You !</a:t>
            </a:r>
            <a:endParaRPr lang="zh-CN" altLang="en-US" sz="6000" b="1" cap="all" dirty="0">
              <a:ln w="0"/>
              <a:gradFill flip="none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49000">
                    <a:srgbClr val="FFC000"/>
                  </a:gs>
                  <a:gs pos="50000">
                    <a:srgbClr val="FF6600"/>
                  </a:gs>
                  <a:gs pos="92000">
                    <a:srgbClr val="CC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858000" y="6357938"/>
            <a:ext cx="1643063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286625" y="6407150"/>
            <a:ext cx="160655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28675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59B316F-E0B5-4E26-9A09-112009F83D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7E8D-13DD-4A45-823D-FBDBBD4FB89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144000" y="1143000"/>
            <a:ext cx="7143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7CE16-DE86-47C6-8592-060AD149F63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42pt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R204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G51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B0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32pt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R204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G51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B0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30pt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30pt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</a:t>
            </a:r>
            <a:r>
              <a:rPr lang="en-US" altLang="zh-CN" sz="1200" dirty="0" err="1">
                <a:solidFill>
                  <a:schemeClr val="bg1"/>
                </a:solidFill>
              </a:rPr>
              <a:t>20pt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9831-3E0F-4BA2-A42A-027F33BC3C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8AF5F-C8E1-4736-9545-5D0FB5974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60AF9-6474-4A84-B267-6B15067200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特殊情况中文正文</a:t>
            </a:r>
            <a:r>
              <a:rPr lang="en-US" altLang="zh-CN" sz="120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颜色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字体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5699-A640-4150-B19E-AB7476D4FA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966-7EEA-42CF-A0A0-EAB78989D7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特殊情况中文正文</a:t>
            </a:r>
            <a:r>
              <a:rPr lang="en-US" altLang="zh-CN" sz="120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颜色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字体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B14B0-F102-4100-816B-6A1DB6F93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143000"/>
            <a:ext cx="828675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0CEFAFD4-7020-48A5-8338-6A2539B1C77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0" y="954088"/>
            <a:ext cx="285750" cy="5903912"/>
          </a:xfrm>
          <a:custGeom>
            <a:avLst/>
            <a:gdLst>
              <a:gd name="connsiteX0" fmla="*/ 0 w 285720"/>
              <a:gd name="connsiteY0" fmla="*/ 0 h 5929330"/>
              <a:gd name="connsiteX1" fmla="*/ 285720 w 285720"/>
              <a:gd name="connsiteY1" fmla="*/ 0 h 5929330"/>
              <a:gd name="connsiteX2" fmla="*/ 285720 w 285720"/>
              <a:gd name="connsiteY2" fmla="*/ 5929330 h 5929330"/>
              <a:gd name="connsiteX3" fmla="*/ 0 w 285720"/>
              <a:gd name="connsiteY3" fmla="*/ 5929330 h 5929330"/>
              <a:gd name="connsiteX4" fmla="*/ 0 w 285720"/>
              <a:gd name="connsiteY4" fmla="*/ 0 h 5929330"/>
              <a:gd name="connsiteX0" fmla="*/ 0 w 285720"/>
              <a:gd name="connsiteY0" fmla="*/ 285728 h 5929330"/>
              <a:gd name="connsiteX1" fmla="*/ 285720 w 285720"/>
              <a:gd name="connsiteY1" fmla="*/ 0 h 5929330"/>
              <a:gd name="connsiteX2" fmla="*/ 285720 w 285720"/>
              <a:gd name="connsiteY2" fmla="*/ 5929330 h 5929330"/>
              <a:gd name="connsiteX3" fmla="*/ 0 w 285720"/>
              <a:gd name="connsiteY3" fmla="*/ 5929330 h 5929330"/>
              <a:gd name="connsiteX4" fmla="*/ 0 w 285720"/>
              <a:gd name="connsiteY4" fmla="*/ 285728 h 592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20" h="5929330">
                <a:moveTo>
                  <a:pt x="0" y="285728"/>
                </a:moveTo>
                <a:lnTo>
                  <a:pt x="285720" y="0"/>
                </a:lnTo>
                <a:lnTo>
                  <a:pt x="285720" y="5929330"/>
                </a:lnTo>
                <a:lnTo>
                  <a:pt x="0" y="5929330"/>
                </a:lnTo>
                <a:lnTo>
                  <a:pt x="0" y="2857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0" y="0"/>
            <a:ext cx="285750" cy="1214438"/>
          </a:xfrm>
          <a:custGeom>
            <a:avLst/>
            <a:gdLst>
              <a:gd name="connsiteX0" fmla="*/ 0 w 285720"/>
              <a:gd name="connsiteY0" fmla="*/ 0 h 928670"/>
              <a:gd name="connsiteX1" fmla="*/ 285720 w 285720"/>
              <a:gd name="connsiteY1" fmla="*/ 0 h 928670"/>
              <a:gd name="connsiteX2" fmla="*/ 285720 w 285720"/>
              <a:gd name="connsiteY2" fmla="*/ 928670 h 928670"/>
              <a:gd name="connsiteX3" fmla="*/ 0 w 285720"/>
              <a:gd name="connsiteY3" fmla="*/ 928670 h 928670"/>
              <a:gd name="connsiteX4" fmla="*/ 0 w 285720"/>
              <a:gd name="connsiteY4" fmla="*/ 0 h 928670"/>
              <a:gd name="connsiteX0" fmla="*/ 0 w 285720"/>
              <a:gd name="connsiteY0" fmla="*/ 0 h 1214422"/>
              <a:gd name="connsiteX1" fmla="*/ 285720 w 285720"/>
              <a:gd name="connsiteY1" fmla="*/ 285752 h 1214422"/>
              <a:gd name="connsiteX2" fmla="*/ 285720 w 285720"/>
              <a:gd name="connsiteY2" fmla="*/ 1214422 h 1214422"/>
              <a:gd name="connsiteX3" fmla="*/ 0 w 285720"/>
              <a:gd name="connsiteY3" fmla="*/ 1214422 h 1214422"/>
              <a:gd name="connsiteX4" fmla="*/ 0 w 285720"/>
              <a:gd name="connsiteY4" fmla="*/ 0 h 12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20" h="1214422">
                <a:moveTo>
                  <a:pt x="0" y="0"/>
                </a:moveTo>
                <a:lnTo>
                  <a:pt x="285720" y="285752"/>
                </a:lnTo>
                <a:lnTo>
                  <a:pt x="285720" y="1214422"/>
                </a:lnTo>
                <a:lnTo>
                  <a:pt x="0" y="1214422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00063" y="928688"/>
            <a:ext cx="8286750" cy="15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9438" y="6407150"/>
            <a:ext cx="1857375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 /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1033" name="图片 13" descr="1.gif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43750" y="571500"/>
            <a:ext cx="16430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42" r:id="rId1"/>
    <p:sldLayoutId id="2147484941" r:id="rId2"/>
    <p:sldLayoutId id="2147484943" r:id="rId3"/>
    <p:sldLayoutId id="2147484944" r:id="rId4"/>
    <p:sldLayoutId id="2147484945" r:id="rId5"/>
    <p:sldLayoutId id="2147484946" r:id="rId6"/>
    <p:sldLayoutId id="2147484947" r:id="rId7"/>
    <p:sldLayoutId id="2147484948" r:id="rId8"/>
    <p:sldLayoutId id="2147484949" r:id="rId9"/>
    <p:sldLayoutId id="2147484950" r:id="rId10"/>
    <p:sldLayoutId id="2147484951" r:id="rId11"/>
    <p:sldLayoutId id="2147484952" r:id="rId12"/>
    <p:sldLayoutId id="2147484953" r:id="rId13"/>
    <p:sldLayoutId id="214748495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rgbClr val="CC3300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2BE2-4839-9D39-04D9-776B81D0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2FEAE-7CAF-F3F6-1386-3C62ED15FA63}"/>
              </a:ext>
            </a:extLst>
          </p:cNvPr>
          <p:cNvSpPr txBox="1"/>
          <p:nvPr/>
        </p:nvSpPr>
        <p:spPr>
          <a:xfrm>
            <a:off x="755576" y="3244334"/>
            <a:ext cx="79312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VLAN/</a:t>
            </a:r>
            <a:r>
              <a:rPr lang="en-US" altLang="zh-CN" sz="4000" b="0" i="0" dirty="0" err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QinQ</a:t>
            </a:r>
            <a:r>
              <a:rPr lang="zh-CN" altLang="en-US" sz="4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的基本原理与芯片实现 </a:t>
            </a:r>
            <a:endParaRPr lang="zh-CN" altLang="en-US" sz="40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CB5F070-5510-6815-1728-1F4C3DF5EAF7}"/>
              </a:ext>
            </a:extLst>
          </p:cNvPr>
          <p:cNvSpPr txBox="1">
            <a:spLocks/>
          </p:cNvSpPr>
          <p:nvPr/>
        </p:nvSpPr>
        <p:spPr bwMode="auto">
          <a:xfrm>
            <a:off x="6586542" y="5589240"/>
            <a:ext cx="255745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  <a:cs typeface="+mj-cs"/>
              </a:rPr>
              <a:t>武汉软三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刘波</a:t>
            </a:r>
          </a:p>
        </p:txBody>
      </p:sp>
    </p:spTree>
    <p:extLst>
      <p:ext uri="{BB962C8B-B14F-4D97-AF65-F5344CB8AC3E}">
        <p14:creationId xmlns:p14="http://schemas.microsoft.com/office/powerpoint/2010/main" val="280905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3140968"/>
            <a:ext cx="7358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网络诉求的源头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（引流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拓扑构建）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3192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BF1868BA-AB32-4A87-B9E2-994353DCBDA5}"/>
              </a:ext>
            </a:extLst>
          </p:cNvPr>
          <p:cNvSpPr/>
          <p:nvPr/>
        </p:nvSpPr>
        <p:spPr>
          <a:xfrm>
            <a:off x="3518932" y="1688733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A09547D-908D-4042-B95B-EAFC939368AA}"/>
              </a:ext>
            </a:extLst>
          </p:cNvPr>
          <p:cNvSpPr/>
          <p:nvPr/>
        </p:nvSpPr>
        <p:spPr>
          <a:xfrm>
            <a:off x="5870655" y="2303653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01B0358-B02A-478C-938A-D9915B3E579A}"/>
              </a:ext>
            </a:extLst>
          </p:cNvPr>
          <p:cNvSpPr/>
          <p:nvPr/>
        </p:nvSpPr>
        <p:spPr>
          <a:xfrm>
            <a:off x="4882664" y="3025792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E3D16E3-F644-48A8-A38B-71736CE10158}"/>
              </a:ext>
            </a:extLst>
          </p:cNvPr>
          <p:cNvSpPr/>
          <p:nvPr/>
        </p:nvSpPr>
        <p:spPr>
          <a:xfrm>
            <a:off x="2587128" y="2303653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BE48D8D-8511-4562-9AE7-254CF211E2DE}"/>
              </a:ext>
            </a:extLst>
          </p:cNvPr>
          <p:cNvCxnSpPr>
            <a:cxnSpLocks/>
            <a:stCxn id="23" idx="4"/>
            <a:endCxn id="38" idx="0"/>
          </p:cNvCxnSpPr>
          <p:nvPr/>
        </p:nvCxnSpPr>
        <p:spPr>
          <a:xfrm rot="16200000" flipH="1">
            <a:off x="3921036" y="1836294"/>
            <a:ext cx="327759" cy="5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FEDA7DA-5F16-48D1-A853-A4937D890D99}"/>
              </a:ext>
            </a:extLst>
          </p:cNvPr>
          <p:cNvCxnSpPr>
            <a:cxnSpLocks/>
            <a:stCxn id="26" idx="6"/>
            <a:endCxn id="38" idx="2"/>
          </p:cNvCxnSpPr>
          <p:nvPr/>
        </p:nvCxnSpPr>
        <p:spPr>
          <a:xfrm flipV="1">
            <a:off x="3060667" y="2432370"/>
            <a:ext cx="1045405" cy="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FC20361-1771-4AC7-BB2F-DBA28E086F50}"/>
              </a:ext>
            </a:extLst>
          </p:cNvPr>
          <p:cNvCxnSpPr>
            <a:cxnSpLocks/>
            <a:stCxn id="26" idx="7"/>
            <a:endCxn id="23" idx="3"/>
          </p:cNvCxnSpPr>
          <p:nvPr/>
        </p:nvCxnSpPr>
        <p:spPr>
          <a:xfrm rot="5400000" flipH="1" flipV="1">
            <a:off x="3085582" y="1831119"/>
            <a:ext cx="418874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7D5D083-AB6C-4AD9-9E66-78FF3E2AC51D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 rot="16200000" flipH="1">
            <a:off x="4752549" y="1156802"/>
            <a:ext cx="418874" cy="19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1551022-9E33-4793-AC71-52089387951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rot="5400000">
            <a:off x="5350385" y="2476776"/>
            <a:ext cx="526089" cy="65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C01420D-C12F-4D64-B185-63F915BF69ED}"/>
              </a:ext>
            </a:extLst>
          </p:cNvPr>
          <p:cNvCxnSpPr>
            <a:cxnSpLocks/>
            <a:stCxn id="26" idx="5"/>
            <a:endCxn id="25" idx="1"/>
          </p:cNvCxnSpPr>
          <p:nvPr/>
        </p:nvCxnSpPr>
        <p:spPr>
          <a:xfrm rot="16200000" flipH="1">
            <a:off x="3708621" y="1823003"/>
            <a:ext cx="526089" cy="196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90586A7-E2DA-4727-8F31-4F8DFE88FC59}"/>
              </a:ext>
            </a:extLst>
          </p:cNvPr>
          <p:cNvSpPr/>
          <p:nvPr/>
        </p:nvSpPr>
        <p:spPr>
          <a:xfrm>
            <a:off x="1035186" y="2331529"/>
            <a:ext cx="605926" cy="23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PC1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5B9551-1D03-49E0-AA43-797F89F406E6}"/>
              </a:ext>
            </a:extLst>
          </p:cNvPr>
          <p:cNvSpPr/>
          <p:nvPr/>
        </p:nvSpPr>
        <p:spPr>
          <a:xfrm>
            <a:off x="7211679" y="2310746"/>
            <a:ext cx="605926" cy="23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PC2</a:t>
            </a:r>
            <a:endParaRPr lang="zh-CN" altLang="en-US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E3435F-85DD-4B93-989F-C43C9DFD03AB}"/>
              </a:ext>
            </a:extLst>
          </p:cNvPr>
          <p:cNvCxnSpPr>
            <a:stCxn id="33" idx="3"/>
            <a:endCxn id="26" idx="2"/>
          </p:cNvCxnSpPr>
          <p:nvPr/>
        </p:nvCxnSpPr>
        <p:spPr>
          <a:xfrm flipV="1">
            <a:off x="1641112" y="2442281"/>
            <a:ext cx="946016" cy="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BC801DB-A8A5-4795-837A-A06AEBC596C8}"/>
              </a:ext>
            </a:extLst>
          </p:cNvPr>
          <p:cNvCxnSpPr>
            <a:cxnSpLocks/>
            <a:stCxn id="24" idx="6"/>
            <a:endCxn id="34" idx="1"/>
          </p:cNvCxnSpPr>
          <p:nvPr/>
        </p:nvCxnSpPr>
        <p:spPr>
          <a:xfrm flipV="1">
            <a:off x="6344194" y="2429073"/>
            <a:ext cx="867485" cy="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3">
            <a:extLst>
              <a:ext uri="{FF2B5EF4-FFF2-40B4-BE49-F238E27FC236}">
                <a16:creationId xmlns:a16="http://schemas.microsoft.com/office/drawing/2014/main" id="{18F5DCB8-A985-4BEA-A1A3-31EB14888F64}"/>
              </a:ext>
            </a:extLst>
          </p:cNvPr>
          <p:cNvSpPr txBox="1"/>
          <p:nvPr/>
        </p:nvSpPr>
        <p:spPr>
          <a:xfrm>
            <a:off x="323528" y="3311995"/>
            <a:ext cx="8340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解读：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L3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网络：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AutoNum type="arabicPlain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对于用户接入（引流），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 标识网路用户信息的数据，即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IP+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数据，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就是业务；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AutoNum type="arabicPlain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对于拓扑构建，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建模了网络转发路径，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IP+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转发动作 构成路由，路由就是业务；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BC4CDF2-88F6-48B3-B3C4-0904E6766FAA}"/>
              </a:ext>
            </a:extLst>
          </p:cNvPr>
          <p:cNvSpPr/>
          <p:nvPr/>
        </p:nvSpPr>
        <p:spPr>
          <a:xfrm>
            <a:off x="4106072" y="2293744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FBE8C6-D630-4279-A0E2-E1318D0C8236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>
            <a:off x="4650898" y="2432370"/>
            <a:ext cx="1219757" cy="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4299656-8C74-4B5F-8A13-97676163EDB3}"/>
              </a:ext>
            </a:extLst>
          </p:cNvPr>
          <p:cNvCxnSpPr>
            <a:cxnSpLocks/>
          </p:cNvCxnSpPr>
          <p:nvPr/>
        </p:nvCxnSpPr>
        <p:spPr>
          <a:xfrm rot="5400000">
            <a:off x="1219461" y="2238598"/>
            <a:ext cx="22363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5349E37-3433-4A87-AB0F-1D07AB5DEE91}"/>
              </a:ext>
            </a:extLst>
          </p:cNvPr>
          <p:cNvCxnSpPr>
            <a:cxnSpLocks/>
          </p:cNvCxnSpPr>
          <p:nvPr/>
        </p:nvCxnSpPr>
        <p:spPr>
          <a:xfrm rot="5400000">
            <a:off x="5603860" y="2244962"/>
            <a:ext cx="22236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67">
            <a:extLst>
              <a:ext uri="{FF2B5EF4-FFF2-40B4-BE49-F238E27FC236}">
                <a16:creationId xmlns:a16="http://schemas.microsoft.com/office/drawing/2014/main" id="{3876D0DC-29F4-43CD-BD4C-AE6A37C47B3E}"/>
              </a:ext>
            </a:extLst>
          </p:cNvPr>
          <p:cNvSpPr txBox="1"/>
          <p:nvPr/>
        </p:nvSpPr>
        <p:spPr>
          <a:xfrm>
            <a:off x="2984288" y="966833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网络</a:t>
            </a:r>
          </a:p>
        </p:txBody>
      </p:sp>
      <p:sp>
        <p:nvSpPr>
          <p:cNvPr id="43" name="文本框 68">
            <a:extLst>
              <a:ext uri="{FF2B5EF4-FFF2-40B4-BE49-F238E27FC236}">
                <a16:creationId xmlns:a16="http://schemas.microsoft.com/office/drawing/2014/main" id="{56D76F9A-B19A-4675-9290-887464656484}"/>
              </a:ext>
            </a:extLst>
          </p:cNvPr>
          <p:cNvSpPr txBox="1"/>
          <p:nvPr/>
        </p:nvSpPr>
        <p:spPr>
          <a:xfrm>
            <a:off x="928662" y="980177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</a:t>
            </a:r>
          </a:p>
        </p:txBody>
      </p:sp>
      <p:sp>
        <p:nvSpPr>
          <p:cNvPr id="44" name="文本框 69">
            <a:extLst>
              <a:ext uri="{FF2B5EF4-FFF2-40B4-BE49-F238E27FC236}">
                <a16:creationId xmlns:a16="http://schemas.microsoft.com/office/drawing/2014/main" id="{FC39EC6B-E69D-48CE-ACDE-22B69C3DD64B}"/>
              </a:ext>
            </a:extLst>
          </p:cNvPr>
          <p:cNvSpPr txBox="1"/>
          <p:nvPr/>
        </p:nvSpPr>
        <p:spPr>
          <a:xfrm>
            <a:off x="323528" y="4431108"/>
            <a:ext cx="860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思考路线：</a:t>
            </a:r>
            <a:endParaRPr lang="en-US" altLang="zh-CN" sz="1600" dirty="0"/>
          </a:p>
          <a:p>
            <a:r>
              <a:rPr lang="en-US" altLang="zh-CN" sz="1600" dirty="0"/>
              <a:t>1   </a:t>
            </a:r>
            <a:r>
              <a:rPr lang="zh-CN" altLang="en-US" sz="1600" dirty="0"/>
              <a:t>实现网络数据通信 需要  </a:t>
            </a:r>
            <a:r>
              <a:rPr lang="en-US" altLang="zh-CN" sz="1600" dirty="0"/>
              <a:t>a</a:t>
            </a:r>
            <a:r>
              <a:rPr lang="zh-CN" altLang="en-US" sz="1600" dirty="0"/>
              <a:t>）构建拓扑网路业务路径；</a:t>
            </a:r>
            <a:r>
              <a:rPr lang="en-US" altLang="zh-CN" sz="1600" dirty="0"/>
              <a:t>b</a:t>
            </a:r>
            <a:r>
              <a:rPr lang="zh-CN" altLang="en-US" sz="1600" dirty="0"/>
              <a:t>）引流 客户业务到 网络业务路径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对于 </a:t>
            </a:r>
            <a:r>
              <a:rPr lang="en-US" altLang="zh-CN" sz="1600" dirty="0"/>
              <a:t>b) , IP</a:t>
            </a:r>
            <a:r>
              <a:rPr lang="zh-CN" altLang="en-US" sz="1600" dirty="0"/>
              <a:t>转发业务是天然的；</a:t>
            </a:r>
            <a:r>
              <a:rPr lang="en-US" altLang="zh-CN" sz="1600" dirty="0"/>
              <a:t>VPN</a:t>
            </a:r>
            <a:r>
              <a:rPr lang="zh-CN" altLang="en-US" sz="1600" dirty="0"/>
              <a:t>业务 引入 提取</a:t>
            </a:r>
            <a:r>
              <a:rPr lang="en-US" altLang="zh-CN" sz="1600" dirty="0"/>
              <a:t>/</a:t>
            </a:r>
            <a:r>
              <a:rPr lang="zh-CN" altLang="en-US" sz="1600" dirty="0"/>
              <a:t>封装概念；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如何部署？静态部署 和 动态部署；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比如</a:t>
            </a:r>
            <a:r>
              <a:rPr lang="en-US" altLang="zh-CN" sz="1600" dirty="0"/>
              <a:t>IP</a:t>
            </a:r>
            <a:r>
              <a:rPr lang="zh-CN" altLang="en-US" sz="1600" dirty="0"/>
              <a:t>转发业务，</a:t>
            </a:r>
            <a:r>
              <a:rPr lang="en-US" altLang="zh-CN" sz="1600" dirty="0"/>
              <a:t>OSPF</a:t>
            </a:r>
            <a:r>
              <a:rPr lang="zh-CN" altLang="en-US" sz="1600" dirty="0"/>
              <a:t>，</a:t>
            </a:r>
            <a:r>
              <a:rPr lang="en-US" altLang="zh-CN" sz="1600" dirty="0"/>
              <a:t>BGP</a:t>
            </a:r>
            <a:r>
              <a:rPr lang="zh-CN" altLang="en-US" sz="1600" dirty="0"/>
              <a:t>即是动态部署的方案；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针对 </a:t>
            </a:r>
            <a:r>
              <a:rPr lang="en-US" altLang="zh-CN" sz="1600" dirty="0"/>
              <a:t>OSPF</a:t>
            </a:r>
            <a:r>
              <a:rPr lang="zh-CN" altLang="en-US" sz="1600" dirty="0"/>
              <a:t>和</a:t>
            </a:r>
            <a:r>
              <a:rPr lang="en-US" altLang="zh-CN" sz="1600" dirty="0"/>
              <a:t>BGP,</a:t>
            </a:r>
            <a:r>
              <a:rPr lang="zh-CN" altLang="en-US" sz="1600" dirty="0"/>
              <a:t>从设计理念上 是 如何 </a:t>
            </a:r>
            <a:r>
              <a:rPr lang="zh-CN" altLang="en-US" sz="1600" b="1" dirty="0"/>
              <a:t>构建拓扑网络业务路径 </a:t>
            </a:r>
            <a:r>
              <a:rPr lang="zh-CN" altLang="en-US" sz="1600" dirty="0"/>
              <a:t>和 </a:t>
            </a:r>
            <a:r>
              <a:rPr lang="zh-CN" altLang="en-US" sz="1600" b="1" dirty="0"/>
              <a:t> 引流客户业务 </a:t>
            </a:r>
            <a:r>
              <a:rPr lang="zh-CN" altLang="en-US" sz="1600" dirty="0"/>
              <a:t>的 ？？？</a:t>
            </a:r>
          </a:p>
        </p:txBody>
      </p:sp>
      <p:sp>
        <p:nvSpPr>
          <p:cNvPr id="45" name="文本框 72">
            <a:extLst>
              <a:ext uri="{FF2B5EF4-FFF2-40B4-BE49-F238E27FC236}">
                <a16:creationId xmlns:a16="http://schemas.microsoft.com/office/drawing/2014/main" id="{0DF8EF8F-AF2F-4B54-94EA-4F77FC37D66F}"/>
              </a:ext>
            </a:extLst>
          </p:cNvPr>
          <p:cNvSpPr txBox="1"/>
          <p:nvPr/>
        </p:nvSpPr>
        <p:spPr>
          <a:xfrm>
            <a:off x="1955942" y="2105907"/>
            <a:ext cx="55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数据通信</a:t>
            </a:r>
          </a:p>
        </p:txBody>
      </p:sp>
      <p:sp>
        <p:nvSpPr>
          <p:cNvPr id="47" name="文本框 68">
            <a:extLst>
              <a:ext uri="{FF2B5EF4-FFF2-40B4-BE49-F238E27FC236}">
                <a16:creationId xmlns:a16="http://schemas.microsoft.com/office/drawing/2014/main" id="{860BBAEF-DADD-4F57-B3DA-4120AB464606}"/>
              </a:ext>
            </a:extLst>
          </p:cNvPr>
          <p:cNvSpPr txBox="1"/>
          <p:nvPr/>
        </p:nvSpPr>
        <p:spPr>
          <a:xfrm>
            <a:off x="7087138" y="972711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</a:t>
            </a:r>
          </a:p>
        </p:txBody>
      </p:sp>
      <p:sp>
        <p:nvSpPr>
          <p:cNvPr id="48" name="TextBox 101">
            <a:extLst>
              <a:ext uri="{FF2B5EF4-FFF2-40B4-BE49-F238E27FC236}">
                <a16:creationId xmlns:a16="http://schemas.microsoft.com/office/drawing/2014/main" id="{3E1941EE-9B91-4F48-BE82-9D42DC002BC5}"/>
              </a:ext>
            </a:extLst>
          </p:cNvPr>
          <p:cNvSpPr txBox="1"/>
          <p:nvPr/>
        </p:nvSpPr>
        <p:spPr>
          <a:xfrm>
            <a:off x="1714480" y="6143644"/>
            <a:ext cx="296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什么是控制面？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0034" y="428604"/>
            <a:ext cx="5229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网络诉求的源头（引流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拓扑构建）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7358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分组网络的形态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一切即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tag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网络诉求的源头（引流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拓扑构建）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控制面的简单理解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学习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OSPF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996351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079445"/>
            <a:ext cx="66025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分组网络的形态 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---</a:t>
            </a:r>
          </a:p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一切即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tag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6063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/>
        </p:nvSpPr>
        <p:spPr>
          <a:xfrm>
            <a:off x="1259632" y="3571876"/>
            <a:ext cx="1214446" cy="714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7762" y="1055586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1034" y="1043444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516390" y="984148"/>
            <a:ext cx="2643206" cy="42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 / pipe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1978215"/>
            <a:ext cx="571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714348" y="2060848"/>
            <a:ext cx="2143140" cy="185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Data/tag:a1 / pipe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14348" y="2255139"/>
            <a:ext cx="2143140" cy="165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Data/tag:a2 / pipe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714348" y="2420888"/>
            <a:ext cx="2143140" cy="1922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Data/tag:a3 / pipe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192529"/>
            <a:ext cx="571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A2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2406843"/>
            <a:ext cx="571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A3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57488" y="1978215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B1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7488" y="2192529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B2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7488" y="2406843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B3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7501" y="2695733"/>
            <a:ext cx="32147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内涵：网络业务纵向隔离</a:t>
            </a:r>
            <a:r>
              <a:rPr lang="en-US" altLang="zh-CN" sz="1400" dirty="0"/>
              <a:t>/</a:t>
            </a:r>
            <a:r>
              <a:rPr lang="zh-CN" altLang="en-US" sz="1400" dirty="0"/>
              <a:t>虚拟锚点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2120" y="2571744"/>
            <a:ext cx="20002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:</a:t>
            </a:r>
            <a:r>
              <a:rPr lang="zh-CN" altLang="en-US" sz="1400" dirty="0"/>
              <a:t>网络多跳连接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286116" y="2143116"/>
            <a:ext cx="373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643966" y="2130974"/>
            <a:ext cx="357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571868" y="2143116"/>
            <a:ext cx="1714512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data/tag:n1 / pipe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286380" y="2143116"/>
            <a:ext cx="1714512" cy="3571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data/tag:n2 / pipe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000892" y="2143116"/>
            <a:ext cx="1714512" cy="3571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</a:t>
            </a:r>
            <a:r>
              <a:rPr lang="en-US" altLang="zh-CN" sz="1400" dirty="0" err="1"/>
              <a:t>tag:nB</a:t>
            </a:r>
            <a:r>
              <a:rPr lang="en-US" altLang="zh-CN" sz="1400" dirty="0"/>
              <a:t> / pipe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429388" y="1785926"/>
            <a:ext cx="12144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：</a:t>
            </a:r>
            <a:r>
              <a:rPr lang="en-US" altLang="zh-CN" sz="1400" dirty="0"/>
              <a:t>n2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4876" y="1785926"/>
            <a:ext cx="12144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：</a:t>
            </a:r>
            <a:r>
              <a:rPr lang="en-US" altLang="zh-CN" sz="1400" dirty="0"/>
              <a:t>n1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20046" y="3643314"/>
            <a:ext cx="1143008" cy="214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vlan1 / port1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20046" y="3834755"/>
            <a:ext cx="1143008" cy="165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vlan2 / port1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420046" y="4000504"/>
            <a:ext cx="1143008" cy="214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vlan3 / port1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14348" y="4295777"/>
            <a:ext cx="20620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1</a:t>
            </a:r>
            <a:r>
              <a:rPr lang="zh-CN" altLang="en-US" sz="1400" dirty="0"/>
              <a:t>：锚点</a:t>
            </a:r>
            <a:r>
              <a:rPr lang="en-US" altLang="zh-CN" sz="1400" dirty="0"/>
              <a:t>/</a:t>
            </a:r>
            <a:r>
              <a:rPr lang="zh-CN" altLang="en-US" sz="1400" dirty="0"/>
              <a:t>交换</a:t>
            </a:r>
          </a:p>
        </p:txBody>
      </p:sp>
      <p:sp>
        <p:nvSpPr>
          <p:cNvPr id="57" name="矩形 56"/>
          <p:cNvSpPr/>
          <p:nvPr/>
        </p:nvSpPr>
        <p:spPr>
          <a:xfrm>
            <a:off x="2204856" y="3643314"/>
            <a:ext cx="1143008" cy="214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vlan1 / port2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2204856" y="3834755"/>
            <a:ext cx="1143008" cy="165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vlan2 / port2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204856" y="4000504"/>
            <a:ext cx="1143008" cy="214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vlan3 / port2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5143504" y="2071678"/>
            <a:ext cx="285752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858016" y="2071678"/>
            <a:ext cx="285752" cy="1428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5719568" y="3649014"/>
            <a:ext cx="1444720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label1-&gt;label2</a:t>
            </a:r>
          </a:p>
          <a:p>
            <a:r>
              <a:rPr lang="en-US" altLang="zh-CN" sz="1400" dirty="0"/>
              <a:t>label11-&gt;label22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7236296" y="3645024"/>
            <a:ext cx="1444720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Prefix1-&gt;mac1</a:t>
            </a:r>
          </a:p>
          <a:p>
            <a:r>
              <a:rPr lang="en-US" altLang="zh-CN" sz="1400" dirty="0"/>
              <a:t>Prefix11:mac11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79624" y="4293096"/>
            <a:ext cx="19006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3</a:t>
            </a:r>
            <a:r>
              <a:rPr lang="zh-CN" altLang="en-US" sz="1400" dirty="0"/>
              <a:t>：锚点</a:t>
            </a:r>
            <a:r>
              <a:rPr lang="en-US" altLang="zh-CN" sz="1400" dirty="0"/>
              <a:t>/</a:t>
            </a:r>
            <a:r>
              <a:rPr lang="zh-CN" altLang="en-US" sz="1400" dirty="0"/>
              <a:t>隧道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37817" y="4273351"/>
            <a:ext cx="15706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4</a:t>
            </a:r>
            <a:r>
              <a:rPr lang="zh-CN" altLang="en-US" sz="1400" dirty="0"/>
              <a:t>：路由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16216" y="4900525"/>
            <a:ext cx="17859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内涵：锚点</a:t>
            </a:r>
            <a:r>
              <a:rPr lang="en-US" altLang="zh-CN" sz="1400" dirty="0"/>
              <a:t>/</a:t>
            </a:r>
            <a:r>
              <a:rPr lang="zh-CN" altLang="en-US" sz="1400" dirty="0"/>
              <a:t>封装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44582" y="5301208"/>
            <a:ext cx="30718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封装内涵：下层横向隔离，上层交换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43504" y="2761614"/>
            <a:ext cx="3143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网络多跳连接：传输介质的横向隔离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75600" y="4932723"/>
            <a:ext cx="3264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网络宇宙 </a:t>
            </a:r>
            <a:r>
              <a:rPr lang="en-US" altLang="zh-CN" dirty="0"/>
              <a:t>= </a:t>
            </a:r>
            <a:r>
              <a:rPr lang="zh-CN" altLang="en-US" dirty="0"/>
              <a:t>标记（</a:t>
            </a:r>
            <a:r>
              <a:rPr lang="en-US" altLang="zh-CN" dirty="0"/>
              <a:t>tag</a:t>
            </a:r>
            <a:r>
              <a:rPr lang="zh-CN" altLang="en-US" dirty="0"/>
              <a:t>）宇宙：</a:t>
            </a:r>
            <a:endParaRPr lang="en-US" altLang="zh-CN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B57EA92-80D0-4887-8B3E-88CAE771A2F9}"/>
              </a:ext>
            </a:extLst>
          </p:cNvPr>
          <p:cNvSpPr/>
          <p:nvPr/>
        </p:nvSpPr>
        <p:spPr>
          <a:xfrm>
            <a:off x="3413250" y="3645024"/>
            <a:ext cx="2143140" cy="185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Data/ESI label/ BUM Label</a:t>
            </a:r>
            <a:endParaRPr lang="zh-CN" altLang="en-US" sz="1400" dirty="0"/>
          </a:p>
        </p:txBody>
      </p:sp>
      <p:sp>
        <p:nvSpPr>
          <p:cNvPr id="54" name="TextBox 55">
            <a:extLst>
              <a:ext uri="{FF2B5EF4-FFF2-40B4-BE49-F238E27FC236}">
                <a16:creationId xmlns:a16="http://schemas.microsoft.com/office/drawing/2014/main" id="{A2A06BED-8CCC-444E-A76C-F1DE2FCDD4C6}"/>
              </a:ext>
            </a:extLst>
          </p:cNvPr>
          <p:cNvSpPr txBox="1"/>
          <p:nvPr/>
        </p:nvSpPr>
        <p:spPr>
          <a:xfrm>
            <a:off x="3535408" y="4293096"/>
            <a:ext cx="19006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2</a:t>
            </a:r>
            <a:r>
              <a:rPr lang="zh-CN" altLang="en-US" sz="1400" dirty="0"/>
              <a:t>：水平分割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C61799A-A6F5-4F30-98F3-9D2CC01B47EE}"/>
              </a:ext>
            </a:extLst>
          </p:cNvPr>
          <p:cNvSpPr/>
          <p:nvPr/>
        </p:nvSpPr>
        <p:spPr>
          <a:xfrm rot="5400000">
            <a:off x="2825591" y="1529363"/>
            <a:ext cx="387970" cy="3540316"/>
          </a:xfrm>
          <a:prstGeom prst="leftBrace">
            <a:avLst>
              <a:gd name="adj1" fmla="val 0"/>
              <a:gd name="adj2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68358469-4382-441E-A74C-3DDA6A992307}"/>
              </a:ext>
            </a:extLst>
          </p:cNvPr>
          <p:cNvSpPr/>
          <p:nvPr/>
        </p:nvSpPr>
        <p:spPr>
          <a:xfrm rot="5400000">
            <a:off x="6998724" y="2188036"/>
            <a:ext cx="387970" cy="2143364"/>
          </a:xfrm>
          <a:prstGeom prst="leftBrace">
            <a:avLst>
              <a:gd name="adj1" fmla="val 0"/>
              <a:gd name="adj2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B92871A-88A4-44D7-A9E4-0EEECA973E24}"/>
              </a:ext>
            </a:extLst>
          </p:cNvPr>
          <p:cNvSpPr txBox="1"/>
          <p:nvPr/>
        </p:nvSpPr>
        <p:spPr>
          <a:xfrm>
            <a:off x="900732" y="5430974"/>
            <a:ext cx="3528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横向（水平））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47" name="矩形 46"/>
          <p:cNvSpPr/>
          <p:nvPr/>
        </p:nvSpPr>
        <p:spPr>
          <a:xfrm>
            <a:off x="571472" y="357166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分组网络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一切即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996952"/>
            <a:ext cx="6408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宇宙中的三体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（隔离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3326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FFD823-121F-4A8A-8AC6-320DE16097D4}"/>
              </a:ext>
            </a:extLst>
          </p:cNvPr>
          <p:cNvSpPr txBox="1"/>
          <p:nvPr/>
        </p:nvSpPr>
        <p:spPr>
          <a:xfrm>
            <a:off x="6581423" y="2661360"/>
            <a:ext cx="2376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982231-67B2-42E2-BE52-CF0358A98D23}"/>
              </a:ext>
            </a:extLst>
          </p:cNvPr>
          <p:cNvSpPr/>
          <p:nvPr/>
        </p:nvSpPr>
        <p:spPr>
          <a:xfrm>
            <a:off x="1697676" y="1526009"/>
            <a:ext cx="1656184" cy="49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</a:t>
            </a:r>
          </a:p>
          <a:p>
            <a:pPr algn="ctr"/>
            <a:r>
              <a:rPr lang="zh-CN" altLang="en-US" dirty="0"/>
              <a:t>水平隔离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05E24D-8262-4818-A66E-14313B1A03D2}"/>
              </a:ext>
            </a:extLst>
          </p:cNvPr>
          <p:cNvSpPr/>
          <p:nvPr/>
        </p:nvSpPr>
        <p:spPr>
          <a:xfrm>
            <a:off x="323528" y="2432304"/>
            <a:ext cx="1635011" cy="54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Mac/port</a:t>
            </a:r>
            <a:r>
              <a:rPr lang="zh-CN" altLang="en-US" dirty="0"/>
              <a:t>分层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879F12-6B08-45A5-8A8E-1F40F88231B9}"/>
              </a:ext>
            </a:extLst>
          </p:cNvPr>
          <p:cNvSpPr/>
          <p:nvPr/>
        </p:nvSpPr>
        <p:spPr>
          <a:xfrm>
            <a:off x="3038658" y="2378436"/>
            <a:ext cx="2109405" cy="565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交换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 err="1"/>
              <a:t>Nexthop:port</a:t>
            </a:r>
            <a:endParaRPr lang="en-US" altLang="zh-CN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63075AF-856E-4784-9CFF-CABF91FD804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0800000" flipV="1">
            <a:off x="1141034" y="1774120"/>
            <a:ext cx="556642" cy="6581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6FDFB71-29AB-40C8-A457-D500CCDE831A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rot="5400000" flipH="1" flipV="1">
            <a:off x="2598916" y="1486401"/>
            <a:ext cx="36561" cy="2952327"/>
          </a:xfrm>
          <a:prstGeom prst="curvedConnector3">
            <a:avLst>
              <a:gd name="adj1" fmla="val -625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A081126-1EF5-4192-B811-2846A498EEA6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>
          <a:xfrm rot="16200000" flipV="1">
            <a:off x="3421454" y="1706528"/>
            <a:ext cx="604315" cy="739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F45BEC4-7DA8-4949-916B-5E893DA8ABD1}"/>
              </a:ext>
            </a:extLst>
          </p:cNvPr>
          <p:cNvSpPr txBox="1"/>
          <p:nvPr/>
        </p:nvSpPr>
        <p:spPr>
          <a:xfrm>
            <a:off x="1777628" y="22128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交换业务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2848913" y="980117"/>
            <a:ext cx="1169798" cy="359491"/>
          </a:xfrm>
          <a:prstGeom prst="wedgeEllipseCallout">
            <a:avLst>
              <a:gd name="adj1" fmla="val -37237"/>
              <a:gd name="adj2" fmla="val 10187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3925260" y="1434562"/>
            <a:ext cx="2950995" cy="659029"/>
          </a:xfrm>
          <a:prstGeom prst="wedgeEllipseCallout">
            <a:avLst>
              <a:gd name="adj1" fmla="val -32565"/>
              <a:gd name="adj2" fmla="val 850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port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理念：分布式路由</a:t>
            </a:r>
          </a:p>
        </p:txBody>
      </p:sp>
      <p:sp>
        <p:nvSpPr>
          <p:cNvPr id="16" name="矩形 15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2D3F9A1-BBC4-447D-85E5-B2AFE87AF692}"/>
              </a:ext>
            </a:extLst>
          </p:cNvPr>
          <p:cNvSpPr/>
          <p:nvPr/>
        </p:nvSpPr>
        <p:spPr>
          <a:xfrm>
            <a:off x="1638287" y="4725144"/>
            <a:ext cx="1794175" cy="532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</a:p>
          <a:p>
            <a:pPr algn="ctr"/>
            <a:r>
              <a:rPr lang="zh-CN" altLang="en-US" dirty="0"/>
              <a:t>水平隔离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3722201-48F7-4364-8798-50A8A18DB35E}"/>
              </a:ext>
            </a:extLst>
          </p:cNvPr>
          <p:cNvSpPr/>
          <p:nvPr/>
        </p:nvSpPr>
        <p:spPr>
          <a:xfrm>
            <a:off x="401832" y="5472747"/>
            <a:ext cx="1478401" cy="54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</a:t>
            </a:r>
            <a:r>
              <a:rPr lang="en-US" altLang="zh-CN" dirty="0"/>
              <a:t>/mac</a:t>
            </a:r>
          </a:p>
          <a:p>
            <a:pPr algn="ctr"/>
            <a:r>
              <a:rPr lang="zh-CN" altLang="en-US" dirty="0"/>
              <a:t>分层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51BEBCC-9E66-4A19-8BA3-6E30703C50D0}"/>
              </a:ext>
            </a:extLst>
          </p:cNvPr>
          <p:cNvSpPr/>
          <p:nvPr/>
        </p:nvSpPr>
        <p:spPr>
          <a:xfrm>
            <a:off x="3131840" y="5416822"/>
            <a:ext cx="2088232" cy="58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</a:t>
            </a:r>
            <a:r>
              <a:rPr lang="zh-CN" altLang="en-US" dirty="0"/>
              <a:t>交换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 err="1"/>
              <a:t>Nexthop:mac</a:t>
            </a:r>
            <a:endParaRPr lang="en-US" altLang="zh-CN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7AB53E86-0C51-4242-8D6B-FA9D79C4A13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0800000" flipV="1">
            <a:off x="1141033" y="4991379"/>
            <a:ext cx="497254" cy="481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E73B33D-4290-4738-B4AA-66A02DE95D93}"/>
              </a:ext>
            </a:extLst>
          </p:cNvPr>
          <p:cNvCxnSpPr>
            <a:cxnSpLocks/>
            <a:stCxn id="36" idx="4"/>
            <a:endCxn id="37" idx="4"/>
          </p:cNvCxnSpPr>
          <p:nvPr/>
        </p:nvCxnSpPr>
        <p:spPr>
          <a:xfrm rot="5400000" flipH="1" flipV="1">
            <a:off x="2646886" y="4492219"/>
            <a:ext cx="23215" cy="3034923"/>
          </a:xfrm>
          <a:prstGeom prst="curvedConnector3">
            <a:avLst>
              <a:gd name="adj1" fmla="val -98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3903D66-1636-4829-A8AF-95423E168344}"/>
              </a:ext>
            </a:extLst>
          </p:cNvPr>
          <p:cNvCxnSpPr>
            <a:cxnSpLocks/>
            <a:stCxn id="37" idx="0"/>
            <a:endCxn id="35" idx="6"/>
          </p:cNvCxnSpPr>
          <p:nvPr/>
        </p:nvCxnSpPr>
        <p:spPr>
          <a:xfrm rot="16200000" flipV="1">
            <a:off x="3591488" y="4832354"/>
            <a:ext cx="425443" cy="743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AC08C-745E-4458-BFBB-666C06D9141F}"/>
              </a:ext>
            </a:extLst>
          </p:cNvPr>
          <p:cNvSpPr txBox="1"/>
          <p:nvPr/>
        </p:nvSpPr>
        <p:spPr>
          <a:xfrm>
            <a:off x="1801929" y="5416822"/>
            <a:ext cx="1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交换业务</a:t>
            </a:r>
          </a:p>
        </p:txBody>
      </p:sp>
      <p:sp>
        <p:nvSpPr>
          <p:cNvPr id="42" name="椭圆形标注 12">
            <a:extLst>
              <a:ext uri="{FF2B5EF4-FFF2-40B4-BE49-F238E27FC236}">
                <a16:creationId xmlns:a16="http://schemas.microsoft.com/office/drawing/2014/main" id="{BEBFE026-12F4-4BEA-B72F-11604A60D0BF}"/>
              </a:ext>
            </a:extLst>
          </p:cNvPr>
          <p:cNvSpPr/>
          <p:nvPr/>
        </p:nvSpPr>
        <p:spPr>
          <a:xfrm>
            <a:off x="1547664" y="4033466"/>
            <a:ext cx="1400371" cy="532470"/>
          </a:xfrm>
          <a:prstGeom prst="wedgeEllipseCallout">
            <a:avLst>
              <a:gd name="adj1" fmla="val 31245"/>
              <a:gd name="adj2" fmla="val 7232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43" name="椭圆形标注 15">
            <a:extLst>
              <a:ext uri="{FF2B5EF4-FFF2-40B4-BE49-F238E27FC236}">
                <a16:creationId xmlns:a16="http://schemas.microsoft.com/office/drawing/2014/main" id="{6A16EB09-8694-4B7F-ADA2-8A11A670865B}"/>
              </a:ext>
            </a:extLst>
          </p:cNvPr>
          <p:cNvSpPr/>
          <p:nvPr/>
        </p:nvSpPr>
        <p:spPr>
          <a:xfrm>
            <a:off x="4342374" y="4344369"/>
            <a:ext cx="4478098" cy="784765"/>
          </a:xfrm>
          <a:prstGeom prst="wedgeEllipseCallout">
            <a:avLst>
              <a:gd name="adj1" fmla="val -37583"/>
              <a:gd name="adj2" fmla="val 850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映射（关键组件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ARP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理念：分布式路由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FFD823-121F-4A8A-8AC6-320DE16097D4}"/>
              </a:ext>
            </a:extLst>
          </p:cNvPr>
          <p:cNvSpPr txBox="1"/>
          <p:nvPr/>
        </p:nvSpPr>
        <p:spPr>
          <a:xfrm>
            <a:off x="6427490" y="3329385"/>
            <a:ext cx="2248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982231-67B2-42E2-BE52-CF0358A98D23}"/>
              </a:ext>
            </a:extLst>
          </p:cNvPr>
          <p:cNvSpPr/>
          <p:nvPr/>
        </p:nvSpPr>
        <p:spPr>
          <a:xfrm>
            <a:off x="2276179" y="1907310"/>
            <a:ext cx="1656184" cy="549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</a:p>
          <a:p>
            <a:pPr algn="ctr"/>
            <a:r>
              <a:rPr lang="zh-CN" altLang="en-US" dirty="0"/>
              <a:t>水平隔离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05E24D-8262-4818-A66E-14313B1A03D2}"/>
              </a:ext>
            </a:extLst>
          </p:cNvPr>
          <p:cNvSpPr/>
          <p:nvPr/>
        </p:nvSpPr>
        <p:spPr>
          <a:xfrm>
            <a:off x="341513" y="2672047"/>
            <a:ext cx="2077256" cy="549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Lsp</a:t>
            </a:r>
            <a:r>
              <a:rPr lang="en-US" altLang="zh-CN" dirty="0"/>
              <a:t> label/mac</a:t>
            </a:r>
          </a:p>
          <a:p>
            <a:pPr algn="ctr"/>
            <a:r>
              <a:rPr lang="zh-CN" altLang="en-US" dirty="0"/>
              <a:t>分层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879F12-6B08-45A5-8A8E-1F40F88231B9}"/>
              </a:ext>
            </a:extLst>
          </p:cNvPr>
          <p:cNvSpPr/>
          <p:nvPr/>
        </p:nvSpPr>
        <p:spPr>
          <a:xfrm>
            <a:off x="4015347" y="2833136"/>
            <a:ext cx="1656184" cy="41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r>
              <a:rPr lang="zh-CN" altLang="en-US" dirty="0"/>
              <a:t>映射</a:t>
            </a:r>
            <a:endParaRPr lang="en-US" altLang="zh-CN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63075AF-856E-4784-9CFF-CABF91FD804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0800000" flipV="1">
            <a:off x="1380141" y="2182043"/>
            <a:ext cx="896038" cy="490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6FDFB71-29AB-40C8-A457-D500CCDE831A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rot="16200000" flipH="1">
            <a:off x="3097357" y="1504297"/>
            <a:ext cx="28866" cy="3463298"/>
          </a:xfrm>
          <a:prstGeom prst="curvedConnector3">
            <a:avLst>
              <a:gd name="adj1" fmla="val 891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A081126-1EF5-4192-B811-2846A498EEA6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>
          <a:xfrm rot="16200000" flipV="1">
            <a:off x="4062355" y="2052052"/>
            <a:ext cx="651093" cy="9110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9E285-B6CD-49DC-807E-C0772C91A245}"/>
              </a:ext>
            </a:extLst>
          </p:cNvPr>
          <p:cNvSpPr txBox="1"/>
          <p:nvPr/>
        </p:nvSpPr>
        <p:spPr>
          <a:xfrm>
            <a:off x="2384191" y="27621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LSP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隧道业务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1046343" y="1202921"/>
            <a:ext cx="1229836" cy="461665"/>
          </a:xfrm>
          <a:prstGeom prst="wedgeEllipseCallout">
            <a:avLst>
              <a:gd name="adj1" fmla="val 85732"/>
              <a:gd name="adj2" fmla="val 806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4956759" y="1532302"/>
            <a:ext cx="3361806" cy="795985"/>
          </a:xfrm>
          <a:prstGeom prst="wedgeEllipseCallout">
            <a:avLst>
              <a:gd name="adj1" fmla="val -38811"/>
              <a:gd name="adj2" fmla="val 10656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理念：管道硬交叉</a:t>
            </a:r>
          </a:p>
        </p:txBody>
      </p:sp>
      <p:sp>
        <p:nvSpPr>
          <p:cNvPr id="16" name="矩形 15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0B0B91B-37FF-43E1-A71F-4E7B5FFBA074}"/>
              </a:ext>
            </a:extLst>
          </p:cNvPr>
          <p:cNvSpPr/>
          <p:nvPr/>
        </p:nvSpPr>
        <p:spPr>
          <a:xfrm>
            <a:off x="2611300" y="4822436"/>
            <a:ext cx="1528652" cy="39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VPN</a:t>
            </a:r>
            <a:r>
              <a:rPr lang="zh-CN" altLang="en-US" dirty="0"/>
              <a:t>隔离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36FF32-D7D2-4923-90A5-106846D25090}"/>
              </a:ext>
            </a:extLst>
          </p:cNvPr>
          <p:cNvSpPr/>
          <p:nvPr/>
        </p:nvSpPr>
        <p:spPr>
          <a:xfrm>
            <a:off x="503273" y="5765466"/>
            <a:ext cx="2077256" cy="4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 label/</a:t>
            </a:r>
          </a:p>
          <a:p>
            <a:pPr algn="ctr"/>
            <a:r>
              <a:rPr lang="en-US" altLang="zh-CN" dirty="0"/>
              <a:t>LSP label</a:t>
            </a:r>
            <a:r>
              <a:rPr lang="zh-CN" altLang="en-US" dirty="0"/>
              <a:t>分层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A78F85B-FAFE-4198-81DC-9FFDCAAA826F}"/>
              </a:ext>
            </a:extLst>
          </p:cNvPr>
          <p:cNvSpPr/>
          <p:nvPr/>
        </p:nvSpPr>
        <p:spPr>
          <a:xfrm>
            <a:off x="4003256" y="5697077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交换</a:t>
            </a:r>
            <a:endParaRPr lang="en-US" altLang="zh-CN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2CD8B813-43DE-489F-946E-20C788D90BE3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10800000" flipV="1">
            <a:off x="1541902" y="5021458"/>
            <a:ext cx="1069399" cy="7440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7D323DA-1A77-411B-8221-11B714556652}"/>
              </a:ext>
            </a:extLst>
          </p:cNvPr>
          <p:cNvCxnSpPr>
            <a:cxnSpLocks/>
            <a:stCxn id="42" idx="4"/>
            <a:endCxn id="43" idx="4"/>
          </p:cNvCxnSpPr>
          <p:nvPr/>
        </p:nvCxnSpPr>
        <p:spPr>
          <a:xfrm rot="16200000" flipH="1">
            <a:off x="3177518" y="4619311"/>
            <a:ext cx="18212" cy="3289447"/>
          </a:xfrm>
          <a:prstGeom prst="curvedConnector3">
            <a:avLst>
              <a:gd name="adj1" fmla="val 1355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F5C62943-2987-44D3-B386-55F3DE91E482}"/>
              </a:ext>
            </a:extLst>
          </p:cNvPr>
          <p:cNvCxnSpPr>
            <a:cxnSpLocks/>
            <a:stCxn id="43" idx="0"/>
            <a:endCxn id="41" idx="6"/>
          </p:cNvCxnSpPr>
          <p:nvPr/>
        </p:nvCxnSpPr>
        <p:spPr>
          <a:xfrm rot="16200000" flipV="1">
            <a:off x="4147841" y="5013570"/>
            <a:ext cx="675618" cy="6913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CCA11D-6C79-47A9-9B61-A1E2EB768FC1}"/>
              </a:ext>
            </a:extLst>
          </p:cNvPr>
          <p:cNvSpPr txBox="1"/>
          <p:nvPr/>
        </p:nvSpPr>
        <p:spPr>
          <a:xfrm>
            <a:off x="2610301" y="5580799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L2VPN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业务</a:t>
            </a:r>
          </a:p>
        </p:txBody>
      </p:sp>
      <p:sp>
        <p:nvSpPr>
          <p:cNvPr id="48" name="椭圆形标注 12">
            <a:extLst>
              <a:ext uri="{FF2B5EF4-FFF2-40B4-BE49-F238E27FC236}">
                <a16:creationId xmlns:a16="http://schemas.microsoft.com/office/drawing/2014/main" id="{69DF215E-1206-4EA7-9788-D8E2E34A763E}"/>
              </a:ext>
            </a:extLst>
          </p:cNvPr>
          <p:cNvSpPr/>
          <p:nvPr/>
        </p:nvSpPr>
        <p:spPr>
          <a:xfrm>
            <a:off x="1884804" y="4329832"/>
            <a:ext cx="1226986" cy="289851"/>
          </a:xfrm>
          <a:prstGeom prst="wedgeEllipseCallout">
            <a:avLst>
              <a:gd name="adj1" fmla="val 63478"/>
              <a:gd name="adj2" fmla="val 9773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需求</a:t>
            </a:r>
          </a:p>
        </p:txBody>
      </p:sp>
      <p:sp>
        <p:nvSpPr>
          <p:cNvPr id="49" name="椭圆形标注 24">
            <a:extLst>
              <a:ext uri="{FF2B5EF4-FFF2-40B4-BE49-F238E27FC236}">
                <a16:creationId xmlns:a16="http://schemas.microsoft.com/office/drawing/2014/main" id="{BD73326B-EA02-4D81-8304-EEA406FD4057}"/>
              </a:ext>
            </a:extLst>
          </p:cNvPr>
          <p:cNvSpPr/>
          <p:nvPr/>
        </p:nvSpPr>
        <p:spPr>
          <a:xfrm>
            <a:off x="536387" y="4860019"/>
            <a:ext cx="1239526" cy="461665"/>
          </a:xfrm>
          <a:prstGeom prst="wedgeEllipseCallout">
            <a:avLst>
              <a:gd name="adj1" fmla="val 13769"/>
              <a:gd name="adj2" fmla="val 10531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  <p:sp>
        <p:nvSpPr>
          <p:cNvPr id="50" name="椭圆形标注 25">
            <a:extLst>
              <a:ext uri="{FF2B5EF4-FFF2-40B4-BE49-F238E27FC236}">
                <a16:creationId xmlns:a16="http://schemas.microsoft.com/office/drawing/2014/main" id="{50DC35CD-FFF0-4FA2-B7E2-018963B28C22}"/>
              </a:ext>
            </a:extLst>
          </p:cNvPr>
          <p:cNvSpPr/>
          <p:nvPr/>
        </p:nvSpPr>
        <p:spPr>
          <a:xfrm>
            <a:off x="5364088" y="5129521"/>
            <a:ext cx="1365640" cy="527879"/>
          </a:xfrm>
          <a:prstGeom prst="wedgeEllipseCallout">
            <a:avLst>
              <a:gd name="adj1" fmla="val -67929"/>
              <a:gd name="adj2" fmla="val 503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38822290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FFD823-121F-4A8A-8AC6-320DE16097D4}"/>
              </a:ext>
            </a:extLst>
          </p:cNvPr>
          <p:cNvSpPr txBox="1"/>
          <p:nvPr/>
        </p:nvSpPr>
        <p:spPr>
          <a:xfrm>
            <a:off x="6516216" y="1528538"/>
            <a:ext cx="2299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982231-67B2-42E2-BE52-CF0358A98D23}"/>
              </a:ext>
            </a:extLst>
          </p:cNvPr>
          <p:cNvSpPr/>
          <p:nvPr/>
        </p:nvSpPr>
        <p:spPr>
          <a:xfrm>
            <a:off x="2504288" y="1739035"/>
            <a:ext cx="1419641" cy="417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VRF</a:t>
            </a:r>
            <a:r>
              <a:rPr lang="zh-CN" altLang="en-US" dirty="0"/>
              <a:t>隔离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05E24D-8262-4818-A66E-14313B1A03D2}"/>
              </a:ext>
            </a:extLst>
          </p:cNvPr>
          <p:cNvSpPr/>
          <p:nvPr/>
        </p:nvSpPr>
        <p:spPr>
          <a:xfrm>
            <a:off x="848105" y="2541013"/>
            <a:ext cx="1656184" cy="653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VRF label/</a:t>
            </a:r>
          </a:p>
          <a:p>
            <a:pPr algn="ctr"/>
            <a:r>
              <a:rPr lang="en-US" altLang="zh-CN" dirty="0"/>
              <a:t>LSP label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879F12-6B08-45A5-8A8E-1F40F88231B9}"/>
              </a:ext>
            </a:extLst>
          </p:cNvPr>
          <p:cNvSpPr/>
          <p:nvPr/>
        </p:nvSpPr>
        <p:spPr>
          <a:xfrm>
            <a:off x="4160473" y="2788922"/>
            <a:ext cx="1327683" cy="29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交换</a:t>
            </a:r>
            <a:endParaRPr lang="en-US" altLang="zh-CN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63075AF-856E-4784-9CFF-CABF91FD804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0800000" flipV="1">
            <a:off x="1676198" y="1947731"/>
            <a:ext cx="828091" cy="5932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6FDFB71-29AB-40C8-A457-D500CCDE831A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rot="5400000" flipH="1" flipV="1">
            <a:off x="3194303" y="1564204"/>
            <a:ext cx="111905" cy="3148118"/>
          </a:xfrm>
          <a:prstGeom prst="curvedConnector3">
            <a:avLst>
              <a:gd name="adj1" fmla="val -20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A081126-1EF5-4192-B811-2846A498EEA6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>
          <a:xfrm rot="16200000" flipV="1">
            <a:off x="3953527" y="1918134"/>
            <a:ext cx="841190" cy="9003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9E285-B6CD-49DC-807E-C0772C91A245}"/>
              </a:ext>
            </a:extLst>
          </p:cNvPr>
          <p:cNvSpPr txBox="1"/>
          <p:nvPr/>
        </p:nvSpPr>
        <p:spPr>
          <a:xfrm>
            <a:off x="2625372" y="2334879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L3VPN</a:t>
            </a:r>
            <a:r>
              <a:rPr lang="zh-CN" altLang="en-US" dirty="0"/>
              <a:t>业务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1835697" y="980728"/>
            <a:ext cx="1157258" cy="461666"/>
          </a:xfrm>
          <a:prstGeom prst="wedgeEllipseCallout">
            <a:avLst>
              <a:gd name="adj1" fmla="val 58936"/>
              <a:gd name="adj2" fmla="val 9168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需求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521265" y="1739035"/>
            <a:ext cx="1082637" cy="506619"/>
          </a:xfrm>
          <a:prstGeom prst="wedgeEllipseCallout">
            <a:avLst>
              <a:gd name="adj1" fmla="val 41794"/>
              <a:gd name="adj2" fmla="val 9347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  <p:sp>
        <p:nvSpPr>
          <p:cNvPr id="16" name="椭圆形标注 15"/>
          <p:cNvSpPr/>
          <p:nvPr/>
        </p:nvSpPr>
        <p:spPr>
          <a:xfrm>
            <a:off x="4797687" y="1865352"/>
            <a:ext cx="1172078" cy="460629"/>
          </a:xfrm>
          <a:prstGeom prst="wedgeEllipseCallout">
            <a:avLst>
              <a:gd name="adj1" fmla="val -30347"/>
              <a:gd name="adj2" fmla="val 1312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  <p:sp>
        <p:nvSpPr>
          <p:cNvPr id="18" name="矩形 17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32766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形标注 4"/>
          <p:cNvSpPr/>
          <p:nvPr/>
        </p:nvSpPr>
        <p:spPr>
          <a:xfrm>
            <a:off x="4106892" y="1281815"/>
            <a:ext cx="4143405" cy="1280754"/>
          </a:xfrm>
          <a:prstGeom prst="wedgeEllipseCallout">
            <a:avLst>
              <a:gd name="adj1" fmla="val -64549"/>
              <a:gd name="adj2" fmla="val 642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特征：客户层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上层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内层 到 服务层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下层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外层 的映射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理念：分布式路由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164305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交换：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Port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198409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交换：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0726" y="288387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LSP/PW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交换：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580112" y="2636912"/>
            <a:ext cx="3241500" cy="1072710"/>
          </a:xfrm>
          <a:prstGeom prst="wedgeEllipseCallout">
            <a:avLst>
              <a:gd name="adj1" fmla="val -64473"/>
              <a:gd name="adj2" fmla="val -47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特征：本层映射交叉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理念：管道硬交叉</a:t>
            </a:r>
          </a:p>
        </p:txBody>
      </p:sp>
      <p:sp>
        <p:nvSpPr>
          <p:cNvPr id="10" name="矩形 9"/>
          <p:cNvSpPr/>
          <p:nvPr/>
        </p:nvSpPr>
        <p:spPr>
          <a:xfrm>
            <a:off x="571472" y="1643050"/>
            <a:ext cx="2848399" cy="72470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48733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 转发理念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5756447"/>
            <a:ext cx="781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埋一个伏笔：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SR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源路由 ？？？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前缀路由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段路由</a:t>
            </a:r>
          </a:p>
        </p:txBody>
      </p:sp>
      <p:sp>
        <p:nvSpPr>
          <p:cNvPr id="13" name="矩形 12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B3A1BC-7EDE-44ED-B92D-ED08EF751F48}"/>
              </a:ext>
            </a:extLst>
          </p:cNvPr>
          <p:cNvSpPr/>
          <p:nvPr/>
        </p:nvSpPr>
        <p:spPr>
          <a:xfrm>
            <a:off x="1360727" y="2883873"/>
            <a:ext cx="3647151" cy="40785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ED1FA8-8969-479A-8D7C-13ED21CA3889}"/>
              </a:ext>
            </a:extLst>
          </p:cNvPr>
          <p:cNvSpPr txBox="1"/>
          <p:nvPr/>
        </p:nvSpPr>
        <p:spPr>
          <a:xfrm>
            <a:off x="1198445" y="4279096"/>
            <a:ext cx="140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前缀路由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C3F185-05C0-49B4-B40B-CF063F8A442A}"/>
              </a:ext>
            </a:extLst>
          </p:cNvPr>
          <p:cNvSpPr/>
          <p:nvPr/>
        </p:nvSpPr>
        <p:spPr>
          <a:xfrm>
            <a:off x="654016" y="4283745"/>
            <a:ext cx="2417492" cy="432048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996703F-A73E-4448-B127-B0D9379A8125}"/>
              </a:ext>
            </a:extLst>
          </p:cNvPr>
          <p:cNvCxnSpPr/>
          <p:nvPr/>
        </p:nvCxnSpPr>
        <p:spPr>
          <a:xfrm>
            <a:off x="1198445" y="2603141"/>
            <a:ext cx="0" cy="145476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12E64A-DA5F-4183-8275-E1CF0504AB2E}"/>
              </a:ext>
            </a:extLst>
          </p:cNvPr>
          <p:cNvCxnSpPr>
            <a:cxnSpLocks/>
          </p:cNvCxnSpPr>
          <p:nvPr/>
        </p:nvCxnSpPr>
        <p:spPr>
          <a:xfrm>
            <a:off x="2483768" y="3468603"/>
            <a:ext cx="0" cy="58930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9F0570B-33BF-4E5B-BC08-04EDD437DFA9}"/>
              </a:ext>
            </a:extLst>
          </p:cNvPr>
          <p:cNvSpPr txBox="1"/>
          <p:nvPr/>
        </p:nvSpPr>
        <p:spPr>
          <a:xfrm>
            <a:off x="453139" y="331320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</a:p>
          <a:p>
            <a:r>
              <a:rPr lang="en-US" altLang="zh-CN" dirty="0"/>
              <a:t>MAC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DE4731-2AE8-4CA6-AF1E-6CEB38E6B41C}"/>
              </a:ext>
            </a:extLst>
          </p:cNvPr>
          <p:cNvSpPr txBox="1"/>
          <p:nvPr/>
        </p:nvSpPr>
        <p:spPr>
          <a:xfrm>
            <a:off x="1770680" y="36119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FEC</a:t>
            </a:r>
            <a:endParaRPr lang="zh-CN" altLang="en-US" dirty="0"/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E49ADEE3-AACA-4485-9578-ACF235EE2A1B}"/>
              </a:ext>
            </a:extLst>
          </p:cNvPr>
          <p:cNvSpPr/>
          <p:nvPr/>
        </p:nvSpPr>
        <p:spPr>
          <a:xfrm>
            <a:off x="3320914" y="3959541"/>
            <a:ext cx="5643572" cy="1125644"/>
          </a:xfrm>
          <a:prstGeom prst="wedgeRoundRectCallout">
            <a:avLst>
              <a:gd name="adj1" fmla="val -52719"/>
              <a:gd name="adj2" fmla="val -4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前缀的语义</a:t>
            </a:r>
            <a:endParaRPr lang="en-US" altLang="zh-CN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网络模型的构建元素，是 网络，节点，连接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接口。</a:t>
            </a:r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前缀（路由）的语义 是 网路 或 节点</a:t>
            </a:r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段（路由）的语义 是 连接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接口</a:t>
            </a:r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7627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71519</TotalTime>
  <Words>939</Words>
  <Application>Microsoft Office PowerPoint</Application>
  <PresentationFormat>全屏显示(4:3)</PresentationFormat>
  <Paragraphs>182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华文楷体</vt:lpstr>
      <vt:lpstr>楷体</vt:lpstr>
      <vt:lpstr>Arial</vt:lpstr>
      <vt:lpstr>Calibri</vt:lpstr>
      <vt:lpstr>Wingdings</vt:lpstr>
      <vt:lpstr>Office 主题</vt:lpstr>
      <vt:lpstr>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again</dc:creator>
  <cp:lastModifiedBy>Bo Liu</cp:lastModifiedBy>
  <cp:revision>5240</cp:revision>
  <dcterms:created xsi:type="dcterms:W3CDTF">2009-04-20T01:00:26Z</dcterms:created>
  <dcterms:modified xsi:type="dcterms:W3CDTF">2023-08-21T09:44:55Z</dcterms:modified>
</cp:coreProperties>
</file>