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460" r:id="rId3"/>
    <p:sldId id="520" r:id="rId4"/>
    <p:sldId id="521" r:id="rId5"/>
    <p:sldId id="523" r:id="rId6"/>
    <p:sldId id="524" r:id="rId7"/>
    <p:sldId id="532" r:id="rId8"/>
    <p:sldId id="533" r:id="rId9"/>
    <p:sldId id="542" r:id="rId10"/>
    <p:sldId id="543" r:id="rId11"/>
    <p:sldId id="544" r:id="rId12"/>
    <p:sldId id="526" r:id="rId13"/>
    <p:sldId id="527" r:id="rId14"/>
    <p:sldId id="530" r:id="rId15"/>
    <p:sldId id="528" r:id="rId16"/>
    <p:sldId id="529" r:id="rId17"/>
    <p:sldId id="554" r:id="rId18"/>
    <p:sldId id="555" r:id="rId19"/>
    <p:sldId id="546" r:id="rId20"/>
    <p:sldId id="552" r:id="rId21"/>
    <p:sldId id="534" r:id="rId22"/>
    <p:sldId id="535" r:id="rId23"/>
    <p:sldId id="549" r:id="rId24"/>
    <p:sldId id="547" r:id="rId25"/>
    <p:sldId id="548" r:id="rId26"/>
    <p:sldId id="536" r:id="rId27"/>
    <p:sldId id="550" r:id="rId28"/>
    <p:sldId id="551" r:id="rId29"/>
    <p:sldId id="553" r:id="rId30"/>
    <p:sldId id="537" r:id="rId31"/>
    <p:sldId id="26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99"/>
    <a:srgbClr val="EAEAEA"/>
    <a:srgbClr val="800080"/>
    <a:srgbClr val="990099"/>
    <a:srgbClr val="660033"/>
    <a:srgbClr val="F1F5E7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81" autoAdjust="0"/>
    <p:restoredTop sz="99814" autoAdjust="0"/>
  </p:normalViewPr>
  <p:slideViewPr>
    <p:cSldViewPr>
      <p:cViewPr>
        <p:scale>
          <a:sx n="75" d="100"/>
          <a:sy n="75" d="100"/>
        </p:scale>
        <p:origin x="-130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1350" y="49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754FA34-F9AF-4382-93DE-A0327373A342}" type="datetimeFigureOut">
              <a:rPr lang="zh-CN" altLang="en-US"/>
              <a:pPr>
                <a:defRPr/>
              </a:pPr>
              <a:t>2022-05-04</a:t>
            </a:fld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533C3E-ED28-4E47-A7F7-62682D470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5840FD-2D1F-48AE-9A94-DCFD4999C762}" type="datetimeFigureOut">
              <a:rPr lang="zh-CN" altLang="en-US"/>
              <a:pPr>
                <a:defRPr/>
              </a:pPr>
              <a:t>2022-05-04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6F32EE-880C-46DD-9832-FAA92A627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791F8B-0D9D-45F5-9C85-18EDB7733F5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理解：</a:t>
            </a:r>
            <a:endParaRPr lang="en-US" altLang="zh-CN" dirty="0" smtClean="0"/>
          </a:p>
          <a:p>
            <a:r>
              <a:rPr lang="zh-CN" altLang="en-US" dirty="0" smtClean="0"/>
              <a:t>函数调用：</a:t>
            </a:r>
            <a:endParaRPr lang="en-US" altLang="zh-CN" dirty="0" smtClean="0"/>
          </a:p>
          <a:p>
            <a:r>
              <a:rPr lang="en-US" altLang="zh-CN" dirty="0" smtClean="0"/>
              <a:t>〉</a:t>
            </a:r>
            <a:r>
              <a:rPr lang="zh-CN" altLang="en-US" dirty="0" smtClean="0"/>
              <a:t>跳转地址</a:t>
            </a:r>
            <a:endParaRPr lang="en-US" altLang="zh-CN" dirty="0" smtClean="0"/>
          </a:p>
          <a:p>
            <a:r>
              <a:rPr lang="en-US" altLang="zh-CN" dirty="0" smtClean="0"/>
              <a:t>〉</a:t>
            </a:r>
            <a:r>
              <a:rPr lang="zh-CN" altLang="en-US" dirty="0" smtClean="0"/>
              <a:t>返回地址</a:t>
            </a:r>
            <a:endParaRPr lang="en-US" altLang="zh-CN" dirty="0" smtClean="0"/>
          </a:p>
          <a:p>
            <a:r>
              <a:rPr lang="en-US" altLang="zh-CN" dirty="0" smtClean="0"/>
              <a:t>〉</a:t>
            </a:r>
            <a:r>
              <a:rPr lang="zh-CN" altLang="en-US" dirty="0" smtClean="0"/>
              <a:t>参数传入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报文发送：</a:t>
            </a:r>
            <a:endParaRPr lang="en-US" altLang="zh-CN" dirty="0" smtClean="0"/>
          </a:p>
          <a:p>
            <a:r>
              <a:rPr lang="en-US" altLang="zh-CN" dirty="0" smtClean="0"/>
              <a:t>〉</a:t>
            </a:r>
            <a:r>
              <a:rPr lang="zh-CN" altLang="en-US" dirty="0" smtClean="0"/>
              <a:t>目的地址</a:t>
            </a:r>
            <a:endParaRPr lang="en-US" altLang="zh-CN" dirty="0" smtClean="0"/>
          </a:p>
          <a:p>
            <a:r>
              <a:rPr lang="en-US" altLang="zh-CN" dirty="0" smtClean="0"/>
              <a:t>〉</a:t>
            </a:r>
            <a:r>
              <a:rPr lang="zh-CN" altLang="en-US" dirty="0" smtClean="0"/>
              <a:t>源地址</a:t>
            </a:r>
            <a:endParaRPr lang="en-US" altLang="zh-CN" dirty="0" smtClean="0"/>
          </a:p>
          <a:p>
            <a:r>
              <a:rPr lang="en-US" altLang="zh-CN" dirty="0" smtClean="0"/>
              <a:t>〉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MSG</a:t>
            </a:r>
            <a:r>
              <a:rPr lang="en-US" altLang="zh-CN" baseline="0" dirty="0" smtClean="0"/>
              <a:t> RING:</a:t>
            </a:r>
          </a:p>
          <a:p>
            <a:r>
              <a:rPr lang="en-US" altLang="zh-CN" baseline="0" dirty="0" smtClean="0"/>
              <a:t>&gt;</a:t>
            </a:r>
            <a:r>
              <a:rPr lang="en-US" altLang="zh-CN" baseline="0" dirty="0" err="1" smtClean="0"/>
              <a:t>mbuf.rnet_so_block_msg.msg_type</a:t>
            </a:r>
            <a:endParaRPr lang="en-US" altLang="zh-CN" baseline="0" dirty="0" smtClean="0"/>
          </a:p>
          <a:p>
            <a:r>
              <a:rPr lang="en-US" altLang="zh-CN" baseline="0" dirty="0" smtClean="0"/>
              <a:t>&gt;</a:t>
            </a:r>
            <a:r>
              <a:rPr lang="en-US" altLang="zh-CN" baseline="0" dirty="0" err="1" smtClean="0"/>
              <a:t>mbuf.rnet_so_block_msg.ctrl_sem_id</a:t>
            </a:r>
            <a:endParaRPr lang="en-US" altLang="zh-CN" baseline="0" dirty="0" smtClean="0"/>
          </a:p>
          <a:p>
            <a:r>
              <a:rPr lang="en-US" altLang="zh-CN" baseline="0" dirty="0" smtClean="0"/>
              <a:t>&gt;</a:t>
            </a:r>
            <a:r>
              <a:rPr lang="en-US" altLang="zh-CN" baseline="0" dirty="0" err="1" smtClean="0"/>
              <a:t>mbug.send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函数的目的  建立数据结构之间的关联；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数据结构 可能是表项，也可能是 函数集；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函数的目的  建立数据结构之间的关联；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数据结构 可能是表项，也可能是 函数集；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函数的目的  建立数据结构之间的关联；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数据结构 可能是表项，也可能是 函数集；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函数的目的  建立数据结构之间的关联；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数据结构 可能是表项，也可能是 函数集；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函数的目的  建立数据结构之间的关联；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数据结构 可能是表项，也可能是 函数集；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471F07-FD7F-4AB2-854E-03D9A3D9E43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/>
              <a:t>1 Server</a:t>
            </a:r>
            <a:r>
              <a:rPr lang="zh-CN" altLang="en-US" sz="1200" dirty="0" smtClean="0"/>
              <a:t>端</a:t>
            </a:r>
            <a:r>
              <a:rPr lang="en-US" altLang="zh-CN" sz="1200" dirty="0" err="1" smtClean="0"/>
              <a:t>NODE+PID+API+Client_sock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和 </a:t>
            </a:r>
            <a:r>
              <a:rPr lang="en-US" altLang="zh-CN" sz="1200" dirty="0" smtClean="0"/>
              <a:t>client </a:t>
            </a:r>
            <a:r>
              <a:rPr lang="zh-CN" altLang="en-US" sz="1200" dirty="0" smtClean="0"/>
              <a:t>端 </a:t>
            </a:r>
            <a:r>
              <a:rPr lang="en-US" altLang="zh-CN" sz="1200" dirty="0" err="1" smtClean="0"/>
              <a:t>pClient</a:t>
            </a:r>
            <a:r>
              <a:rPr lang="zh-CN" altLang="en-US" sz="1200" dirty="0" smtClean="0"/>
              <a:t>（进程全局）对应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/>
              <a:t>2 </a:t>
            </a:r>
            <a:r>
              <a:rPr lang="zh-CN" altLang="en-US" sz="1200" dirty="0" smtClean="0"/>
              <a:t>不同进程调用</a:t>
            </a:r>
            <a:r>
              <a:rPr lang="en-US" altLang="zh-CN" sz="1200" dirty="0" smtClean="0"/>
              <a:t>server</a:t>
            </a:r>
            <a:r>
              <a:rPr lang="zh-CN" altLang="en-US" sz="1200" dirty="0" smtClean="0"/>
              <a:t>的同一</a:t>
            </a:r>
            <a:r>
              <a:rPr lang="en-US" altLang="zh-CN" sz="1200" dirty="0" err="1" smtClean="0"/>
              <a:t>processapi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server</a:t>
            </a:r>
            <a:r>
              <a:rPr lang="zh-CN" altLang="en-US" sz="1200" dirty="0" smtClean="0"/>
              <a:t>端对应多个</a:t>
            </a:r>
            <a:r>
              <a:rPr lang="en-US" altLang="zh-CN" sz="1200" dirty="0" err="1" smtClean="0"/>
              <a:t>client_sock</a:t>
            </a:r>
            <a:endParaRPr lang="en-US" altLang="zh-CN" sz="1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/>
              <a:t>3 </a:t>
            </a:r>
            <a:r>
              <a:rPr lang="zh-CN" altLang="en-US" sz="1200" dirty="0" smtClean="0"/>
              <a:t>多线程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同进程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不同进程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对</a:t>
            </a:r>
            <a:r>
              <a:rPr lang="en-US" altLang="zh-CN" sz="1200" dirty="0" err="1" smtClean="0"/>
              <a:t>hwapi</a:t>
            </a:r>
            <a:r>
              <a:rPr lang="zh-CN" altLang="en-US" sz="1200" dirty="0" smtClean="0"/>
              <a:t>的调用并发。但 </a:t>
            </a:r>
            <a:r>
              <a:rPr lang="en-US" altLang="zh-CN" sz="1200" dirty="0" smtClean="0"/>
              <a:t>server</a:t>
            </a:r>
            <a:r>
              <a:rPr lang="zh-CN" altLang="en-US" sz="1200" dirty="0" smtClean="0"/>
              <a:t>端 只有一个</a:t>
            </a:r>
            <a:r>
              <a:rPr lang="en-US" altLang="zh-CN" sz="1200" dirty="0" smtClean="0"/>
              <a:t>task</a:t>
            </a:r>
            <a:r>
              <a:rPr lang="zh-CN" altLang="en-US" sz="1200" dirty="0" smtClean="0"/>
              <a:t>处理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   </a:t>
            </a:r>
          </a:p>
        </p:txBody>
      </p:sp>
      <p:pic>
        <p:nvPicPr>
          <p:cNvPr id="5" name="图片 12" descr="6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450" y="357188"/>
            <a:ext cx="19113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7286625" y="6407150"/>
            <a:ext cx="160655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7" name="图片 15" descr="未标题-2c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15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任意多边形 7"/>
          <p:cNvSpPr/>
          <p:nvPr userDrawn="1"/>
        </p:nvSpPr>
        <p:spPr>
          <a:xfrm>
            <a:off x="61913" y="1073150"/>
            <a:ext cx="142875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571440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661956 w 1428728"/>
              <a:gd name="connsiteY2" fmla="*/ 2676540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1071563"/>
            <a:ext cx="142875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571440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661956 w 1428728"/>
              <a:gd name="connsiteY2" fmla="*/ 2676540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3929067"/>
            <a:ext cx="7772400" cy="642942"/>
          </a:xfrm>
        </p:spPr>
        <p:txBody>
          <a:bodyPr anchor="t"/>
          <a:lstStyle>
            <a:lvl1pPr algn="ctr">
              <a:defRPr sz="4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500858" cy="571504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BFD2-6A85-4DF5-8E65-32BC8BEC7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47A87-500A-402A-9694-A9D9F0847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2713-0D21-4458-8710-0EB40F2E2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822890" y="2714620"/>
            <a:ext cx="576967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Thank</a:t>
            </a: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You !</a:t>
            </a:r>
            <a:endParaRPr lang="zh-CN" altLang="en-US" sz="6000" b="1" cap="all" dirty="0">
              <a:ln w="0"/>
              <a:gradFill flip="none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9000">
                    <a:srgbClr val="FFC000"/>
                  </a:gs>
                  <a:gs pos="50000">
                    <a:srgbClr val="FF6600"/>
                  </a:gs>
                  <a:gs pos="92000">
                    <a:srgbClr val="CC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858000" y="6357938"/>
            <a:ext cx="1643063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286625" y="6407150"/>
            <a:ext cx="160655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11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86750" cy="498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59B316F-E0B5-4E26-9A09-112009F83D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7E8D-13DD-4A45-823D-FBDBBD4FB8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144000" y="1143000"/>
            <a:ext cx="7143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7CE16-DE86-47C6-8592-060AD149F63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42pt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R204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G51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B0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32pt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R204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G51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B0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30pt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30pt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</a:t>
            </a:r>
            <a:r>
              <a:rPr lang="en-US" altLang="zh-CN" sz="1200" dirty="0" err="1">
                <a:solidFill>
                  <a:schemeClr val="bg1"/>
                </a:solidFill>
              </a:rPr>
              <a:t>20pt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9831-3E0F-4BA2-A42A-027F33BC3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8AF5F-C8E1-4736-9545-5D0FB5974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60AF9-6474-4A84-B267-6B1506720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特殊情况中文正文</a:t>
            </a:r>
            <a:r>
              <a:rPr lang="en-US" altLang="zh-CN" sz="120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颜色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字体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5699-A640-4150-B19E-AB7476D4FA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966-7EEA-42CF-A0A0-EAB78989D7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特殊情况中文正文</a:t>
            </a:r>
            <a:r>
              <a:rPr lang="en-US" altLang="zh-CN" sz="120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颜色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字体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14B0-F102-4100-816B-6A1DB6F93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143000"/>
            <a:ext cx="828675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0CEFAFD4-7020-48A5-8338-6A2539B1C77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0" y="954088"/>
            <a:ext cx="285750" cy="5903912"/>
          </a:xfrm>
          <a:custGeom>
            <a:avLst/>
            <a:gdLst>
              <a:gd name="connsiteX0" fmla="*/ 0 w 285720"/>
              <a:gd name="connsiteY0" fmla="*/ 0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0 h 5929330"/>
              <a:gd name="connsiteX0" fmla="*/ 0 w 285720"/>
              <a:gd name="connsiteY0" fmla="*/ 285728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285728 h 592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20" h="5929330">
                <a:moveTo>
                  <a:pt x="0" y="285728"/>
                </a:moveTo>
                <a:lnTo>
                  <a:pt x="285720" y="0"/>
                </a:lnTo>
                <a:lnTo>
                  <a:pt x="285720" y="5929330"/>
                </a:lnTo>
                <a:lnTo>
                  <a:pt x="0" y="5929330"/>
                </a:lnTo>
                <a:lnTo>
                  <a:pt x="0" y="2857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0" y="0"/>
            <a:ext cx="285750" cy="1214438"/>
          </a:xfrm>
          <a:custGeom>
            <a:avLst/>
            <a:gdLst>
              <a:gd name="connsiteX0" fmla="*/ 0 w 285720"/>
              <a:gd name="connsiteY0" fmla="*/ 0 h 928670"/>
              <a:gd name="connsiteX1" fmla="*/ 285720 w 285720"/>
              <a:gd name="connsiteY1" fmla="*/ 0 h 928670"/>
              <a:gd name="connsiteX2" fmla="*/ 285720 w 285720"/>
              <a:gd name="connsiteY2" fmla="*/ 928670 h 928670"/>
              <a:gd name="connsiteX3" fmla="*/ 0 w 285720"/>
              <a:gd name="connsiteY3" fmla="*/ 928670 h 928670"/>
              <a:gd name="connsiteX4" fmla="*/ 0 w 285720"/>
              <a:gd name="connsiteY4" fmla="*/ 0 h 928670"/>
              <a:gd name="connsiteX0" fmla="*/ 0 w 285720"/>
              <a:gd name="connsiteY0" fmla="*/ 0 h 1214422"/>
              <a:gd name="connsiteX1" fmla="*/ 285720 w 285720"/>
              <a:gd name="connsiteY1" fmla="*/ 285752 h 1214422"/>
              <a:gd name="connsiteX2" fmla="*/ 285720 w 285720"/>
              <a:gd name="connsiteY2" fmla="*/ 1214422 h 1214422"/>
              <a:gd name="connsiteX3" fmla="*/ 0 w 285720"/>
              <a:gd name="connsiteY3" fmla="*/ 1214422 h 1214422"/>
              <a:gd name="connsiteX4" fmla="*/ 0 w 285720"/>
              <a:gd name="connsiteY4" fmla="*/ 0 h 12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20" h="1214422">
                <a:moveTo>
                  <a:pt x="0" y="0"/>
                </a:moveTo>
                <a:lnTo>
                  <a:pt x="285720" y="285752"/>
                </a:lnTo>
                <a:lnTo>
                  <a:pt x="285720" y="1214422"/>
                </a:lnTo>
                <a:lnTo>
                  <a:pt x="0" y="1214422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00063" y="928688"/>
            <a:ext cx="8286750" cy="15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9438" y="6407150"/>
            <a:ext cx="1857375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 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1033" name="图片 13" descr="1.gif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43750" y="571500"/>
            <a:ext cx="16430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1" r:id="rId2"/>
    <p:sldLayoutId id="2147484943" r:id="rId3"/>
    <p:sldLayoutId id="2147484944" r:id="rId4"/>
    <p:sldLayoutId id="2147484945" r:id="rId5"/>
    <p:sldLayoutId id="2147484946" r:id="rId6"/>
    <p:sldLayoutId id="2147484947" r:id="rId7"/>
    <p:sldLayoutId id="2147484948" r:id="rId8"/>
    <p:sldLayoutId id="2147484949" r:id="rId9"/>
    <p:sldLayoutId id="2147484950" r:id="rId10"/>
    <p:sldLayoutId id="2147484951" r:id="rId11"/>
    <p:sldLayoutId id="2147484952" r:id="rId12"/>
    <p:sldLayoutId id="2147484953" r:id="rId13"/>
    <p:sldLayoutId id="214748495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rgbClr val="CC3300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0" y="3929063"/>
            <a:ext cx="8858280" cy="6429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ROS</a:t>
            </a:r>
            <a:r>
              <a:rPr lang="zh-CN" altLang="en-US" dirty="0" smtClean="0"/>
              <a:t>支撑架构分析（一）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586542" y="5786454"/>
            <a:ext cx="255745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Hong ding/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洪丁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支撑视角</a:t>
            </a:r>
            <a:r>
              <a:rPr lang="en-US" altLang="zh-CN" sz="2800" dirty="0" smtClean="0">
                <a:latin typeface="+mj-ea"/>
                <a:ea typeface="+mj-ea"/>
              </a:rPr>
              <a:t>–</a:t>
            </a:r>
            <a:r>
              <a:rPr lang="en-US" altLang="zh-CN" sz="2800" b="1" i="1" dirty="0" smtClean="0">
                <a:latin typeface="+mj-ea"/>
                <a:ea typeface="+mj-ea"/>
              </a:rPr>
              <a:t>I/O</a:t>
            </a:r>
            <a:r>
              <a:rPr lang="zh-CN" altLang="en-US" sz="2800" b="1" i="1" dirty="0" smtClean="0">
                <a:latin typeface="+mj-ea"/>
                <a:ea typeface="+mj-ea"/>
              </a:rPr>
              <a:t>复用栈  第</a:t>
            </a:r>
            <a:r>
              <a:rPr lang="en-US" altLang="zh-CN" sz="2800" b="1" i="1" dirty="0" smtClean="0">
                <a:latin typeface="+mj-ea"/>
                <a:ea typeface="+mj-ea"/>
              </a:rPr>
              <a:t>3</a:t>
            </a:r>
            <a:r>
              <a:rPr lang="zh-CN" altLang="en-US" sz="2800" b="1" i="1" dirty="0" smtClean="0">
                <a:latin typeface="+mj-ea"/>
                <a:ea typeface="+mj-ea"/>
              </a:rPr>
              <a:t>层  </a:t>
            </a:r>
            <a:r>
              <a:rPr lang="en-US" altLang="zh-CN" sz="2800" b="1" i="1" dirty="0" smtClean="0">
                <a:latin typeface="+mj-ea"/>
                <a:ea typeface="+mj-ea"/>
              </a:rPr>
              <a:t>Zebra thread </a:t>
            </a:r>
            <a:r>
              <a:rPr lang="en-US" altLang="zh-CN" sz="2800" b="1" i="1" dirty="0" err="1" smtClean="0">
                <a:latin typeface="+mj-ea"/>
                <a:ea typeface="+mj-ea"/>
              </a:rPr>
              <a:t>Epoll</a:t>
            </a:r>
            <a:endParaRPr lang="zh-CN" altLang="en-US" sz="2800" b="1" i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285860"/>
            <a:ext cx="4214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程序执行序列分类：</a:t>
            </a:r>
          </a:p>
          <a:p>
            <a:r>
              <a:rPr lang="zh-CN" altLang="en-US" sz="1200" dirty="0" smtClean="0"/>
              <a:t>读文件事件</a:t>
            </a:r>
            <a:r>
              <a:rPr lang="en-US" altLang="zh-CN" sz="1200" dirty="0" smtClean="0"/>
              <a:t>:  </a:t>
            </a:r>
            <a:r>
              <a:rPr lang="en-US" altLang="zh-CN" sz="1200" dirty="0" err="1" smtClean="0"/>
              <a:t>Epoll</a:t>
            </a:r>
            <a:r>
              <a:rPr lang="en-US" altLang="zh-CN" sz="1200" dirty="0" smtClean="0"/>
              <a:t> socket</a:t>
            </a:r>
            <a:r>
              <a:rPr lang="zh-CN" altLang="en-US" sz="1200" dirty="0" smtClean="0"/>
              <a:t>触发</a:t>
            </a:r>
          </a:p>
          <a:p>
            <a:r>
              <a:rPr lang="zh-CN" altLang="en-US" sz="1200" dirty="0" smtClean="0"/>
              <a:t>写文件事件</a:t>
            </a:r>
            <a:r>
              <a:rPr lang="en-US" altLang="zh-CN" sz="1200" dirty="0" smtClean="0"/>
              <a:t>:  </a:t>
            </a:r>
            <a:r>
              <a:rPr lang="en-US" altLang="zh-CN" sz="1200" dirty="0" err="1" smtClean="0"/>
              <a:t>Epoll</a:t>
            </a:r>
            <a:r>
              <a:rPr lang="en-US" altLang="zh-CN" sz="1200" dirty="0" smtClean="0"/>
              <a:t> socket</a:t>
            </a:r>
            <a:r>
              <a:rPr lang="zh-CN" altLang="en-US" sz="1200" dirty="0" smtClean="0"/>
              <a:t>触发</a:t>
            </a:r>
          </a:p>
          <a:p>
            <a:r>
              <a:rPr lang="en-US" altLang="zh-CN" sz="1200" dirty="0" smtClean="0"/>
              <a:t>timer</a:t>
            </a:r>
            <a:r>
              <a:rPr lang="zh-CN" altLang="en-US" sz="1200" dirty="0" smtClean="0"/>
              <a:t>事件</a:t>
            </a:r>
            <a:r>
              <a:rPr lang="en-US" altLang="zh-CN" sz="1200" dirty="0" smtClean="0"/>
              <a:t>:  </a:t>
            </a:r>
            <a:r>
              <a:rPr lang="en-US" altLang="zh-CN" sz="1200" dirty="0" err="1" smtClean="0"/>
              <a:t>Epoll</a:t>
            </a:r>
            <a:r>
              <a:rPr lang="en-US" altLang="zh-CN" sz="1200" dirty="0" smtClean="0"/>
              <a:t> timeout</a:t>
            </a:r>
            <a:r>
              <a:rPr lang="zh-CN" altLang="en-US" sz="1200" dirty="0" smtClean="0"/>
              <a:t>触发</a:t>
            </a:r>
          </a:p>
          <a:p>
            <a:r>
              <a:rPr lang="zh-CN" altLang="en-US" sz="1200" dirty="0" smtClean="0"/>
              <a:t>普通业务事件：</a:t>
            </a:r>
            <a:r>
              <a:rPr lang="en-US" altLang="zh-CN" sz="1200" dirty="0" err="1" smtClean="0"/>
              <a:t>Epoll</a:t>
            </a:r>
            <a:r>
              <a:rPr lang="en-US" altLang="zh-CN" sz="1200" dirty="0" smtClean="0"/>
              <a:t> AF_UNIX socket  path:/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/.*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2943051"/>
            <a:ext cx="100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Task_main</a:t>
            </a:r>
            <a:r>
              <a:rPr lang="en-US" altLang="zh-CN" sz="1200" dirty="0" smtClean="0"/>
              <a:t>()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While(1)</a:t>
            </a:r>
          </a:p>
          <a:p>
            <a:r>
              <a:rPr lang="en-US" altLang="zh-CN" sz="1200" dirty="0" smtClean="0"/>
              <a:t>{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2943051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Task_main</a:t>
            </a:r>
            <a:r>
              <a:rPr lang="en-US" altLang="zh-CN" sz="1200" dirty="0" smtClean="0"/>
              <a:t>()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While(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thread_fetch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() 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Thread_call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4810" y="2657299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FF0000"/>
                </a:solidFill>
              </a:rPr>
              <a:t>Thread_fetch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      if ( ( thread = </a:t>
            </a:r>
            <a:r>
              <a:rPr lang="en-US" altLang="zh-CN" sz="1200" dirty="0" err="1" smtClean="0"/>
              <a:t>thread_trim_head</a:t>
            </a:r>
            <a:r>
              <a:rPr lang="en-US" altLang="zh-CN" sz="1200" dirty="0" smtClean="0"/>
              <a:t>(master-&gt;ready) ) != NULL   )</a:t>
            </a:r>
          </a:p>
          <a:p>
            <a:r>
              <a:rPr lang="en-US" altLang="zh-CN" sz="1200" dirty="0" smtClean="0"/>
              <a:t>      {</a:t>
            </a:r>
          </a:p>
          <a:p>
            <a:r>
              <a:rPr lang="en-US" altLang="zh-CN" sz="1200" dirty="0" smtClean="0"/>
              <a:t>            return thread;</a:t>
            </a:r>
          </a:p>
          <a:p>
            <a:r>
              <a:rPr lang="en-US" altLang="zh-CN" sz="1200" dirty="0" smtClean="0"/>
              <a:t>      }</a:t>
            </a:r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      </a:t>
            </a:r>
            <a:r>
              <a:rPr lang="en-US" altLang="zh-CN" sz="1200" b="1" dirty="0" err="1" smtClean="0"/>
              <a:t>epoll_wait</a:t>
            </a:r>
            <a:r>
              <a:rPr lang="en-US" altLang="zh-CN" sz="1200" b="1" dirty="0" smtClean="0"/>
              <a:t>(master-&gt;</a:t>
            </a:r>
            <a:r>
              <a:rPr lang="en-US" altLang="zh-CN" sz="1200" b="1" dirty="0" err="1" smtClean="0"/>
              <a:t>epfd</a:t>
            </a:r>
            <a:r>
              <a:rPr lang="en-US" altLang="zh-CN" sz="1200" b="1" dirty="0" smtClean="0"/>
              <a:t>, event, </a:t>
            </a:r>
            <a:r>
              <a:rPr lang="en-US" altLang="zh-CN" sz="1200" b="1" dirty="0" err="1" smtClean="0"/>
              <a:t>timerout</a:t>
            </a:r>
            <a:r>
              <a:rPr lang="en-US" altLang="zh-CN" sz="1200" b="1" dirty="0" smtClean="0"/>
              <a:t> );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thread_process_xxx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4729001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epoll_fd_item_s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fd_status_t</a:t>
            </a:r>
            <a:r>
              <a:rPr lang="en-US" altLang="zh-CN" sz="1200" dirty="0" smtClean="0"/>
              <a:t> status;</a:t>
            </a:r>
          </a:p>
          <a:p>
            <a:r>
              <a:rPr lang="en-US" altLang="zh-CN" sz="1200" dirty="0" smtClean="0"/>
              <a:t>    uint32_t </a:t>
            </a:r>
            <a:r>
              <a:rPr lang="en-US" altLang="zh-CN" sz="1200" dirty="0" err="1" smtClean="0"/>
              <a:t>eventsbit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thread *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xthread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[EPOLL_OP_MAX]</a:t>
            </a:r>
          </a:p>
          <a:p>
            <a:r>
              <a:rPr lang="en-US" altLang="zh-CN" sz="1200" dirty="0" smtClean="0"/>
              <a:t>}</a:t>
            </a:r>
            <a:r>
              <a:rPr lang="en-US" altLang="zh-CN" sz="1200" dirty="0" err="1" smtClean="0"/>
              <a:t>epoll_fd_item_t</a:t>
            </a:r>
            <a:r>
              <a:rPr lang="en-US" altLang="zh-CN" sz="1200" dirty="0" smtClean="0"/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857752" y="4786322"/>
            <a:ext cx="350046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Epoll_fd_item_t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Epollfd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[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m_threadFdSupportMax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7752" y="5143512"/>
            <a:ext cx="242889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：记录了</a:t>
            </a:r>
            <a:r>
              <a:rPr lang="en-US" altLang="zh-CN" sz="1200" dirty="0" err="1" smtClean="0"/>
              <a:t>fd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thread</a:t>
            </a:r>
            <a:r>
              <a:rPr lang="zh-CN" altLang="en-US" sz="1200" dirty="0" smtClean="0"/>
              <a:t>的对应关系</a:t>
            </a:r>
            <a:endParaRPr lang="zh-CN" alt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矩形 263"/>
          <p:cNvSpPr/>
          <p:nvPr/>
        </p:nvSpPr>
        <p:spPr>
          <a:xfrm>
            <a:off x="3286116" y="1071546"/>
            <a:ext cx="2857520" cy="3000396"/>
          </a:xfrm>
          <a:prstGeom prst="rect">
            <a:avLst/>
          </a:prstGeom>
          <a:solidFill>
            <a:srgbClr val="FF000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6143636" y="1071546"/>
            <a:ext cx="2286016" cy="3000396"/>
          </a:xfrm>
          <a:prstGeom prst="rect">
            <a:avLst/>
          </a:prstGeom>
          <a:solidFill>
            <a:schemeClr val="tx1">
              <a:alpha val="2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3286116" y="5429264"/>
            <a:ext cx="5143536" cy="1285884"/>
          </a:xfrm>
          <a:prstGeom prst="rect">
            <a:avLst/>
          </a:prstGeom>
          <a:solidFill>
            <a:schemeClr val="tx1">
              <a:alpha val="2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3286116" y="4071942"/>
            <a:ext cx="5143536" cy="1357322"/>
          </a:xfrm>
          <a:prstGeom prst="rect">
            <a:avLst/>
          </a:prstGeom>
          <a:solidFill>
            <a:schemeClr val="tx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              </a:t>
            </a:r>
            <a:endParaRPr lang="zh-CN" altLang="en-US" dirty="0"/>
          </a:p>
        </p:txBody>
      </p:sp>
      <p:sp>
        <p:nvSpPr>
          <p:cNvPr id="263" name="矩形 262"/>
          <p:cNvSpPr/>
          <p:nvPr/>
        </p:nvSpPr>
        <p:spPr>
          <a:xfrm>
            <a:off x="1214414" y="1071546"/>
            <a:ext cx="2071702" cy="5643602"/>
          </a:xfrm>
          <a:prstGeom prst="rect">
            <a:avLst/>
          </a:prstGeom>
          <a:solidFill>
            <a:srgbClr val="00B0F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支撑视角 </a:t>
            </a:r>
            <a:r>
              <a:rPr lang="en-US" altLang="zh-CN" sz="2800" dirty="0" smtClean="0">
                <a:latin typeface="+mj-ea"/>
                <a:ea typeface="+mj-ea"/>
              </a:rPr>
              <a:t>–</a:t>
            </a:r>
            <a:r>
              <a:rPr lang="zh-CN" altLang="en-US" sz="2800" dirty="0" smtClean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I/O</a:t>
            </a:r>
            <a:r>
              <a:rPr lang="zh-CN" altLang="en-US" sz="2800" dirty="0" smtClean="0">
                <a:latin typeface="+mj-ea"/>
                <a:ea typeface="+mj-ea"/>
              </a:rPr>
              <a:t>模型</a:t>
            </a:r>
            <a:r>
              <a:rPr lang="en-US" altLang="zh-CN" sz="2800" b="1" i="1" dirty="0" smtClean="0">
                <a:latin typeface="+mj-ea"/>
                <a:ea typeface="+mj-ea"/>
              </a:rPr>
              <a:t>-    I/O</a:t>
            </a:r>
            <a:r>
              <a:rPr lang="zh-CN" altLang="en-US" sz="2800" b="1" i="1" dirty="0" smtClean="0">
                <a:latin typeface="+mj-ea"/>
                <a:ea typeface="+mj-ea"/>
              </a:rPr>
              <a:t>复用栈  小节</a:t>
            </a:r>
          </a:p>
        </p:txBody>
      </p:sp>
      <p:sp>
        <p:nvSpPr>
          <p:cNvPr id="12" name="矩形 11"/>
          <p:cNvSpPr/>
          <p:nvPr/>
        </p:nvSpPr>
        <p:spPr>
          <a:xfrm>
            <a:off x="4071934" y="1071546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ProcessApi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86116" y="1571612"/>
            <a:ext cx="278608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Zebra Master </a:t>
            </a:r>
            <a:r>
              <a:rPr lang="en-US" altLang="zh-CN" b="1" dirty="0" err="1" smtClean="0">
                <a:solidFill>
                  <a:schemeClr val="tx1"/>
                </a:solidFill>
              </a:rPr>
              <a:t>pServer_task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8" idx="0"/>
            <a:endCxn id="12" idx="2"/>
          </p:cNvCxnSpPr>
          <p:nvPr/>
        </p:nvCxnSpPr>
        <p:spPr>
          <a:xfrm rot="5400000" flipH="1" flipV="1">
            <a:off x="4589859" y="1446596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71934" y="2000240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Epoll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fd_set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8" idx="2"/>
            <a:endCxn id="28" idx="0"/>
          </p:cNvCxnSpPr>
          <p:nvPr/>
        </p:nvCxnSpPr>
        <p:spPr>
          <a:xfrm rot="16200000" flipH="1">
            <a:off x="4643438" y="189308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357554" y="3143248"/>
            <a:ext cx="128588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AF_TIPC 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58082" y="3143248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AF_UNIX 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71604" y="4643446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Rnet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sk_buf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0958" y="4572008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kernel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57620" y="4572008"/>
            <a:ext cx="1714512" cy="285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mbuf</a:t>
            </a:r>
            <a:r>
              <a:rPr lang="en-US" altLang="zh-CN" dirty="0" smtClean="0">
                <a:solidFill>
                  <a:schemeClr val="tx1"/>
                </a:solidFill>
              </a:rPr>
              <a:t> 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57884" y="4572008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 </a:t>
            </a:r>
            <a:r>
              <a:rPr lang="en-US" altLang="zh-CN" dirty="0" err="1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44" idx="2"/>
            <a:endCxn id="46" idx="0"/>
          </p:cNvCxnSpPr>
          <p:nvPr/>
        </p:nvCxnSpPr>
        <p:spPr>
          <a:xfrm rot="5400000">
            <a:off x="7393801" y="4071942"/>
            <a:ext cx="100013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3" idx="2"/>
            <a:endCxn id="192" idx="0"/>
          </p:cNvCxnSpPr>
          <p:nvPr/>
        </p:nvCxnSpPr>
        <p:spPr>
          <a:xfrm rot="16200000" flipH="1">
            <a:off x="4321967" y="3250405"/>
            <a:ext cx="3571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7" idx="3"/>
            <a:endCxn id="48" idx="1"/>
          </p:cNvCxnSpPr>
          <p:nvPr/>
        </p:nvCxnSpPr>
        <p:spPr>
          <a:xfrm>
            <a:off x="5572132" y="4714884"/>
            <a:ext cx="285752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715140" y="1857364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pClient</a:t>
            </a:r>
            <a:r>
              <a:rPr lang="en-US" altLang="zh-CN" b="1" dirty="0" smtClean="0">
                <a:solidFill>
                  <a:schemeClr val="tx1"/>
                </a:solidFill>
              </a:rPr>
              <a:t> task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48" idx="3"/>
            <a:endCxn id="46" idx="1"/>
          </p:cNvCxnSpPr>
          <p:nvPr/>
        </p:nvCxnSpPr>
        <p:spPr>
          <a:xfrm>
            <a:off x="7143768" y="4714884"/>
            <a:ext cx="35719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92" idx="1"/>
            <a:endCxn id="45" idx="0"/>
          </p:cNvCxnSpPr>
          <p:nvPr/>
        </p:nvCxnSpPr>
        <p:spPr>
          <a:xfrm rot="10800000" flipV="1">
            <a:off x="2357422" y="4143380"/>
            <a:ext cx="1643074" cy="500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071934" y="2500306"/>
            <a:ext cx="178595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Rnet_socket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67" idx="2"/>
            <a:endCxn id="277" idx="0"/>
          </p:cNvCxnSpPr>
          <p:nvPr/>
        </p:nvCxnSpPr>
        <p:spPr>
          <a:xfrm rot="5400000">
            <a:off x="7286644" y="232171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8" idx="2"/>
            <a:endCxn id="147" idx="0"/>
          </p:cNvCxnSpPr>
          <p:nvPr/>
        </p:nvCxnSpPr>
        <p:spPr>
          <a:xfrm rot="16200000" flipH="1">
            <a:off x="4750595" y="228599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47" idx="2"/>
            <a:endCxn id="43" idx="0"/>
          </p:cNvCxnSpPr>
          <p:nvPr/>
        </p:nvCxnSpPr>
        <p:spPr>
          <a:xfrm rot="5400000">
            <a:off x="4304108" y="2482447"/>
            <a:ext cx="357190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47" idx="2"/>
            <a:endCxn id="292" idx="0"/>
          </p:cNvCxnSpPr>
          <p:nvPr/>
        </p:nvCxnSpPr>
        <p:spPr>
          <a:xfrm rot="16200000" flipH="1">
            <a:off x="5018487" y="2732479"/>
            <a:ext cx="357190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3643306" y="5214950"/>
            <a:ext cx="214314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G_rnet_global_info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</a:rPr>
              <a:t>ring_rx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000496" y="3929066"/>
            <a:ext cx="200026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Rnetsock_conf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-&gt;</a:t>
            </a:r>
            <a:r>
              <a:rPr lang="en-US" altLang="zh-CN" b="1" dirty="0" err="1" smtClean="0">
                <a:solidFill>
                  <a:schemeClr val="tx1"/>
                </a:solidFill>
              </a:rPr>
              <a:t>data_ring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5" name="直接箭头连接符 194"/>
          <p:cNvCxnSpPr>
            <a:stCxn id="192" idx="2"/>
            <a:endCxn id="47" idx="0"/>
          </p:cNvCxnSpPr>
          <p:nvPr/>
        </p:nvCxnSpPr>
        <p:spPr>
          <a:xfrm rot="5400000">
            <a:off x="4750595" y="4321975"/>
            <a:ext cx="214314" cy="2857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47" idx="2"/>
            <a:endCxn id="190" idx="0"/>
          </p:cNvCxnSpPr>
          <p:nvPr/>
        </p:nvCxnSpPr>
        <p:spPr>
          <a:xfrm rot="5400000">
            <a:off x="4536281" y="5036355"/>
            <a:ext cx="35719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90" idx="1"/>
            <a:endCxn id="45" idx="2"/>
          </p:cNvCxnSpPr>
          <p:nvPr/>
        </p:nvCxnSpPr>
        <p:spPr>
          <a:xfrm rot="10800000">
            <a:off x="2357422" y="4929198"/>
            <a:ext cx="1285884" cy="500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4143372" y="592933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RITP(SSP RXTX)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143372" y="6500834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SW Hardware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5" name="直接箭头连接符 234"/>
          <p:cNvCxnSpPr>
            <a:stCxn id="190" idx="2"/>
            <a:endCxn id="217" idx="0"/>
          </p:cNvCxnSpPr>
          <p:nvPr/>
        </p:nvCxnSpPr>
        <p:spPr>
          <a:xfrm rot="16200000" flipH="1">
            <a:off x="4679157" y="5679297"/>
            <a:ext cx="285752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17" idx="2"/>
            <a:endCxn id="218" idx="0"/>
          </p:cNvCxnSpPr>
          <p:nvPr/>
        </p:nvCxnSpPr>
        <p:spPr>
          <a:xfrm rot="5400000">
            <a:off x="4786314" y="635795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571604" y="135729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RNET</a:t>
            </a:r>
            <a:endParaRPr lang="zh-CN" altLang="en-US" sz="2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3214678" y="221455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ROS</a:t>
            </a:r>
            <a:endParaRPr lang="zh-CN" altLang="en-US" sz="2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858016" y="50006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270" name="TextBox 269"/>
          <p:cNvSpPr txBox="1"/>
          <p:nvPr/>
        </p:nvSpPr>
        <p:spPr>
          <a:xfrm>
            <a:off x="6286512" y="557214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RITP</a:t>
            </a:r>
            <a:endParaRPr lang="zh-CN" altLang="en-US" sz="24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643702" y="114298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RITP</a:t>
            </a:r>
            <a:endParaRPr lang="zh-CN" altLang="en-US" sz="2400" dirty="0"/>
          </a:p>
        </p:txBody>
      </p:sp>
      <p:sp>
        <p:nvSpPr>
          <p:cNvPr id="277" name="矩形 276"/>
          <p:cNvSpPr/>
          <p:nvPr/>
        </p:nvSpPr>
        <p:spPr>
          <a:xfrm>
            <a:off x="6572264" y="2500306"/>
            <a:ext cx="178595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Rnet_socket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3" name="直接箭头连接符 282"/>
          <p:cNvCxnSpPr>
            <a:stCxn id="277" idx="2"/>
            <a:endCxn id="291" idx="0"/>
          </p:cNvCxnSpPr>
          <p:nvPr/>
        </p:nvCxnSpPr>
        <p:spPr>
          <a:xfrm rot="5400000">
            <a:off x="6911595" y="2589604"/>
            <a:ext cx="35719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7" idx="2"/>
            <a:endCxn id="44" idx="0"/>
          </p:cNvCxnSpPr>
          <p:nvPr/>
        </p:nvCxnSpPr>
        <p:spPr>
          <a:xfrm rot="16200000" flipH="1">
            <a:off x="7500958" y="2750339"/>
            <a:ext cx="35719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/>
          <p:cNvSpPr/>
          <p:nvPr/>
        </p:nvSpPr>
        <p:spPr>
          <a:xfrm>
            <a:off x="6215074" y="3143248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AF_TIPC 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857752" y="3143248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AF_UNIX socket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7" name="直接箭头连接符 336"/>
          <p:cNvCxnSpPr>
            <a:stCxn id="291" idx="2"/>
            <a:endCxn id="192" idx="0"/>
          </p:cNvCxnSpPr>
          <p:nvPr/>
        </p:nvCxnSpPr>
        <p:spPr>
          <a:xfrm rot="5400000">
            <a:off x="5679289" y="2893215"/>
            <a:ext cx="357190" cy="1714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>
            <a:stCxn id="292" idx="2"/>
            <a:endCxn id="46" idx="0"/>
          </p:cNvCxnSpPr>
          <p:nvPr/>
        </p:nvCxnSpPr>
        <p:spPr>
          <a:xfrm rot="16200000" flipH="1">
            <a:off x="6161495" y="2839636"/>
            <a:ext cx="1000132" cy="24646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8596" y="3127717"/>
            <a:ext cx="135732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pstSendMsg</a:t>
            </a:r>
            <a:r>
              <a:rPr lang="en-US" altLang="zh-CN" sz="1200" dirty="0" smtClean="0">
                <a:solidFill>
                  <a:srgbClr val="FF0000"/>
                </a:solidFill>
              </a:rPr>
              <a:t>(l)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iCmd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uiIfIndex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ucAction</a:t>
            </a:r>
            <a:endParaRPr lang="en-US" altLang="zh-CN" sz="1200" dirty="0" smtClean="0"/>
          </a:p>
          <a:p>
            <a:r>
              <a:rPr lang="en-US" altLang="zh-CN" sz="1200" dirty="0" smtClean="0"/>
              <a:t>+acData</a:t>
            </a:r>
          </a:p>
          <a:p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iReturnCode</a:t>
            </a:r>
            <a:endParaRPr lang="en-US" altLang="zh-CN" sz="12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processApi</a:t>
            </a:r>
            <a:r>
              <a:rPr lang="en-US" altLang="zh-CN" sz="2800" dirty="0" smtClean="0"/>
              <a:t> message </a:t>
            </a:r>
            <a:r>
              <a:rPr lang="en-US" altLang="zh-CN" sz="2800" dirty="0" err="1" smtClean="0"/>
              <a:t>rte_mbuf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数据映射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4437885"/>
            <a:ext cx="1285884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addr</a:t>
            </a:r>
            <a:r>
              <a:rPr lang="en-US" altLang="zh-CN" sz="1200" dirty="0" smtClean="0">
                <a:solidFill>
                  <a:srgbClr val="FF0000"/>
                </a:solidFill>
              </a:rPr>
              <a:t>(l)</a:t>
            </a:r>
          </a:p>
          <a:p>
            <a:r>
              <a:rPr lang="en-US" altLang="zh-CN" sz="1200" dirty="0" smtClean="0"/>
              <a:t>+node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080827"/>
            <a:ext cx="128588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callnum</a:t>
            </a:r>
            <a:r>
              <a:rPr lang="en-US" altLang="zh-CN" sz="1200" dirty="0" smtClean="0">
                <a:solidFill>
                  <a:srgbClr val="FF0000"/>
                </a:solidFill>
              </a:rPr>
              <a:t>(l)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43108" y="3065032"/>
            <a:ext cx="20002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msgHead</a:t>
            </a:r>
            <a:r>
              <a:rPr lang="en-US" altLang="zh-CN" sz="1200" dirty="0" smtClean="0">
                <a:solidFill>
                  <a:srgbClr val="FF0000"/>
                </a:solidFill>
              </a:rPr>
              <a:t>(l)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callno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333399"/>
                </a:solidFill>
              </a:rPr>
              <a:t>[</a:t>
            </a:r>
            <a:r>
              <a:rPr lang="en-US" altLang="zh-CN" sz="1200" dirty="0" err="1" smtClean="0">
                <a:solidFill>
                  <a:srgbClr val="333399"/>
                </a:solidFill>
              </a:rPr>
              <a:t>callnum</a:t>
            </a:r>
            <a:r>
              <a:rPr lang="en-US" altLang="zh-CN" sz="1200" dirty="0" smtClean="0">
                <a:solidFill>
                  <a:srgbClr val="333399"/>
                </a:solidFill>
              </a:rPr>
              <a:t>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src_addr.node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dst_addr.node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333399"/>
                </a:solidFill>
              </a:rPr>
              <a:t>[</a:t>
            </a:r>
            <a:r>
              <a:rPr lang="en-US" altLang="zh-CN" sz="1200" dirty="0" err="1" smtClean="0">
                <a:solidFill>
                  <a:srgbClr val="333399"/>
                </a:solidFill>
              </a:rPr>
              <a:t>addr.node</a:t>
            </a:r>
            <a:r>
              <a:rPr lang="en-US" altLang="zh-CN" sz="1200" dirty="0" smtClean="0">
                <a:solidFill>
                  <a:srgbClr val="333399"/>
                </a:solidFill>
              </a:rPr>
              <a:t>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svr_ret</a:t>
            </a:r>
            <a:endParaRPr lang="en-US" altLang="zh-CN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143108" y="4295009"/>
            <a:ext cx="171451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pClient</a:t>
            </a:r>
            <a:r>
              <a:rPr lang="en-US" altLang="zh-CN" sz="1200" dirty="0" smtClean="0">
                <a:solidFill>
                  <a:srgbClr val="FF0000"/>
                </a:solidFill>
              </a:rPr>
              <a:t>(g)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fd</a:t>
            </a:r>
            <a:endParaRPr lang="en-US" altLang="zh-CN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43108" y="1404452"/>
            <a:ext cx="150019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mApiCtrl</a:t>
            </a:r>
            <a:r>
              <a:rPr lang="en-US" altLang="zh-CN" sz="1200" dirty="0" smtClean="0">
                <a:solidFill>
                  <a:srgbClr val="FF0000"/>
                </a:solidFill>
              </a:rPr>
              <a:t>(g)</a:t>
            </a:r>
          </a:p>
          <a:p>
            <a:r>
              <a:rPr lang="en-US" altLang="zh-CN" sz="1200" dirty="0" smtClean="0"/>
              <a:t>+node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lstBlockTask</a:t>
            </a:r>
            <a:endParaRPr lang="en-US" altLang="zh-CN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2219918"/>
            <a:ext cx="200026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blockApi</a:t>
            </a:r>
            <a:r>
              <a:rPr lang="en-US" altLang="zh-CN" sz="1200" dirty="0" smtClean="0">
                <a:solidFill>
                  <a:srgbClr val="FF0000"/>
                </a:solidFill>
              </a:rPr>
              <a:t>(l)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msghead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3108" y="4946704"/>
            <a:ext cx="171451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&gt;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buf</a:t>
            </a:r>
            <a:r>
              <a:rPr lang="en-US" altLang="zh-CN" sz="1200" dirty="0" smtClean="0">
                <a:solidFill>
                  <a:srgbClr val="FF0000"/>
                </a:solidFill>
              </a:rPr>
              <a:t>(l) </a:t>
            </a:r>
            <a:r>
              <a:rPr lang="en-US" altLang="zh-CN" sz="1200" dirty="0" smtClean="0">
                <a:solidFill>
                  <a:srgbClr val="333399"/>
                </a:solidFill>
              </a:rPr>
              <a:t>[</a:t>
            </a:r>
            <a:r>
              <a:rPr lang="en-US" altLang="zh-CN" sz="1200" dirty="0" err="1" smtClean="0">
                <a:solidFill>
                  <a:srgbClr val="333399"/>
                </a:solidFill>
              </a:rPr>
              <a:t>pstSendMsg</a:t>
            </a:r>
            <a:r>
              <a:rPr lang="en-US" altLang="zh-CN" sz="1200" dirty="0" smtClean="0">
                <a:solidFill>
                  <a:srgbClr val="333399"/>
                </a:solidFill>
              </a:rPr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3108" y="5643578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pClient</a:t>
            </a:r>
            <a:r>
              <a:rPr lang="zh-CN" altLang="en-US" sz="1400" dirty="0" smtClean="0"/>
              <a:t>有何而来？</a:t>
            </a:r>
            <a:endParaRPr lang="en-US" altLang="zh-CN" sz="1400" dirty="0" smtClean="0"/>
          </a:p>
          <a:p>
            <a:r>
              <a:rPr lang="en-US" altLang="zh-CN" sz="1400" dirty="0" err="1" smtClean="0"/>
              <a:t>pClient-fd</a:t>
            </a:r>
            <a:r>
              <a:rPr lang="zh-CN" altLang="en-US" sz="1400" dirty="0" smtClean="0"/>
              <a:t>如何生成？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857628"/>
            <a:ext cx="2214578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Init:</a:t>
            </a:r>
          </a:p>
          <a:p>
            <a:r>
              <a:rPr lang="en-US" altLang="zh-CN" sz="1200" dirty="0" smtClean="0"/>
              <a:t>Sock()</a:t>
            </a:r>
          </a:p>
          <a:p>
            <a:r>
              <a:rPr lang="en-US" altLang="zh-CN" sz="1200" dirty="0" err="1" smtClean="0"/>
              <a:t>Setsockopt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Connect()</a:t>
            </a:r>
          </a:p>
          <a:p>
            <a:r>
              <a:rPr lang="en-US" altLang="zh-CN" sz="1200" dirty="0" smtClean="0"/>
              <a:t>Call:</a:t>
            </a:r>
          </a:p>
          <a:p>
            <a:r>
              <a:rPr lang="en-US" altLang="zh-CN" sz="1200" dirty="0" smtClean="0"/>
              <a:t>send(</a:t>
            </a:r>
            <a:r>
              <a:rPr lang="en-US" altLang="zh-CN" sz="1200" dirty="0" err="1" smtClean="0"/>
              <a:t>fd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msgHead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send(</a:t>
            </a:r>
            <a:r>
              <a:rPr lang="en-US" altLang="zh-CN" sz="1200" dirty="0" err="1" smtClean="0"/>
              <a:t>fd,buf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fd,msghead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fd,buf</a:t>
            </a:r>
            <a:r>
              <a:rPr lang="en-US" altLang="zh-CN" sz="1200" dirty="0" smtClean="0"/>
              <a:t>)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713686" y="4000504"/>
            <a:ext cx="5144330" cy="79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-642974" y="4000504"/>
            <a:ext cx="5143536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978083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err="1" smtClean="0"/>
              <a:t>hwapiExecute</a:t>
            </a:r>
            <a:endParaRPr lang="zh-CN" altLang="en-US" sz="1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2500298" y="100010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err="1" smtClean="0"/>
              <a:t>processApi</a:t>
            </a:r>
            <a:endParaRPr lang="zh-CN" altLang="en-US" sz="1400" i="1" u="sng" dirty="0"/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4286248" y="4000504"/>
            <a:ext cx="5144330" cy="79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9124" y="100010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err="1" smtClean="0"/>
              <a:t>Rnetsock_xxx</a:t>
            </a:r>
            <a:endParaRPr lang="zh-CN" altLang="en-US" sz="1400" i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4214810" y="1428736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processApi_ClientxxxSocketInit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43438" y="1714488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rnetsock_sock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err="1" smtClean="0"/>
              <a:t>rnetsock_setsockopt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err="1" smtClean="0"/>
              <a:t>rnetsock_connect</a:t>
            </a:r>
            <a:r>
              <a:rPr lang="en-US" altLang="zh-CN" sz="1200" dirty="0" smtClean="0"/>
              <a:t>()</a:t>
            </a:r>
          </a:p>
          <a:p>
            <a:endParaRPr lang="en-US" altLang="zh-CN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357686" y="2786058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processApi_ClientCall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6314" y="3071811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rnetsock_setsockopt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err="1" smtClean="0"/>
              <a:t>rnetsock_send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err="1" smtClean="0"/>
              <a:t>rnetsock_recv</a:t>
            </a:r>
            <a:r>
              <a:rPr lang="en-US" altLang="zh-CN" sz="1200" dirty="0" smtClean="0"/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29124" y="5857892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为何要发送</a:t>
            </a:r>
            <a:r>
              <a:rPr lang="en-US" altLang="zh-CN" sz="1400" dirty="0" err="1" smtClean="0"/>
              <a:t>msgHead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929454" y="1000108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err="1" smtClean="0"/>
              <a:t>Rnet_send_data_msg</a:t>
            </a:r>
            <a:endParaRPr lang="zh-CN" altLang="en-US" sz="1400" i="1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7000892" y="2214554"/>
            <a:ext cx="192879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altLang="zh-CN" sz="1200" dirty="0" err="1" smtClean="0">
                <a:solidFill>
                  <a:srgbClr val="FF6600"/>
                </a:solidFill>
              </a:rPr>
              <a:t>rte_mbuf</a:t>
            </a:r>
            <a:endParaRPr lang="en-US" altLang="zh-CN" sz="1200" dirty="0" smtClean="0">
              <a:solidFill>
                <a:srgbClr val="FF6600"/>
              </a:solidFill>
            </a:endParaRP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mbuf</a:t>
            </a:r>
            <a:r>
              <a:rPr lang="en-US" altLang="zh-CN" sz="1200" dirty="0" smtClean="0">
                <a:solidFill>
                  <a:srgbClr val="FF6600"/>
                </a:solidFill>
              </a:rPr>
              <a:t> head data</a:t>
            </a: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priv</a:t>
            </a:r>
            <a:r>
              <a:rPr lang="en-US" altLang="zh-CN" sz="1200" dirty="0" smtClean="0">
                <a:solidFill>
                  <a:srgbClr val="FF6600"/>
                </a:solidFill>
              </a:rPr>
              <a:t> data</a:t>
            </a: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 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rnet_so_block_msg</a:t>
            </a:r>
            <a:endParaRPr lang="en-US" altLang="zh-CN" sz="1200" dirty="0" smtClean="0">
              <a:solidFill>
                <a:srgbClr val="FF6600"/>
              </a:solidFill>
            </a:endParaRP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 send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0892" y="3857628"/>
            <a:ext cx="192879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altLang="zh-CN" sz="1200" dirty="0" err="1" smtClean="0">
                <a:solidFill>
                  <a:srgbClr val="FF6600"/>
                </a:solidFill>
              </a:rPr>
              <a:t>Rte_mbuf</a:t>
            </a:r>
            <a:r>
              <a:rPr lang="en-US" altLang="zh-CN" sz="1200" dirty="0" smtClean="0">
                <a:solidFill>
                  <a:srgbClr val="FF6600"/>
                </a:solidFill>
              </a:rPr>
              <a:t>  data list</a:t>
            </a: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mbuf</a:t>
            </a:r>
            <a:r>
              <a:rPr lang="en-US" altLang="zh-CN" sz="1200" dirty="0" smtClean="0">
                <a:solidFill>
                  <a:srgbClr val="FF6600"/>
                </a:solidFill>
              </a:rPr>
              <a:t> head data</a:t>
            </a: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priv</a:t>
            </a:r>
            <a:r>
              <a:rPr lang="en-US" altLang="zh-CN" sz="1200" dirty="0" smtClean="0">
                <a:solidFill>
                  <a:srgbClr val="FF6600"/>
                </a:solidFill>
              </a:rPr>
              <a:t> data</a:t>
            </a:r>
          </a:p>
          <a:p>
            <a:r>
              <a:rPr lang="en-US" altLang="zh-CN" sz="1200" dirty="0" smtClean="0">
                <a:solidFill>
                  <a:srgbClr val="FF6600"/>
                </a:solidFill>
              </a:rPr>
              <a:t>+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buf</a:t>
            </a:r>
            <a:r>
              <a:rPr lang="en-US" altLang="zh-CN" sz="1200" dirty="0" smtClean="0">
                <a:solidFill>
                  <a:srgbClr val="FF6600"/>
                </a:solidFill>
              </a:rPr>
              <a:t> data</a:t>
            </a:r>
          </a:p>
        </p:txBody>
      </p:sp>
      <p:cxnSp>
        <p:nvCxnSpPr>
          <p:cNvPr id="50" name="直接箭头连接符 49"/>
          <p:cNvCxnSpPr>
            <a:endCxn id="48" idx="0"/>
          </p:cNvCxnSpPr>
          <p:nvPr/>
        </p:nvCxnSpPr>
        <p:spPr>
          <a:xfrm rot="16200000" flipH="1">
            <a:off x="7375933" y="3268272"/>
            <a:ext cx="714380" cy="46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5720" y="5621553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callnum</a:t>
            </a:r>
            <a:r>
              <a:rPr lang="zh-CN" altLang="en-US" sz="1400" dirty="0" smtClean="0"/>
              <a:t>如何生成？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86050" y="1285860"/>
            <a:ext cx="235745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356" y="107154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m  </a:t>
            </a:r>
            <a:endParaRPr lang="zh-CN" altLang="en-US" sz="14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072066" y="1643050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rte_mbuf</a:t>
            </a:r>
            <a:r>
              <a:rPr lang="en-US" altLang="zh-CN" sz="1400" dirty="0" smtClean="0"/>
              <a:t>   | size: </a:t>
            </a:r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rte_mbuf</a:t>
            </a:r>
            <a:r>
              <a:rPr lang="en-US" altLang="zh-CN" sz="1400" dirty="0" smtClean="0"/>
              <a:t>))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6050" y="2500306"/>
            <a:ext cx="235745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857488" y="292893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priv</a:t>
            </a:r>
            <a:r>
              <a:rPr lang="en-US" altLang="zh-CN" sz="1400" dirty="0" smtClean="0"/>
              <a:t> data | </a:t>
            </a:r>
            <a:r>
              <a:rPr lang="en-US" altLang="zh-CN" sz="1400" dirty="0" err="1" smtClean="0"/>
              <a:t>size:priv_size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6050" y="3716728"/>
            <a:ext cx="2357454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28926" y="442913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buf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4414" y="342900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buf_addr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rte_mbuf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结构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14480" y="1285860"/>
            <a:ext cx="19288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107154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m  </a:t>
            </a:r>
            <a:endParaRPr lang="zh-CN" altLang="en-US" sz="14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714480" y="2500306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priv</a:t>
            </a:r>
            <a:r>
              <a:rPr lang="en-US" altLang="zh-CN" sz="1200" dirty="0" smtClean="0"/>
              <a:t> data | </a:t>
            </a:r>
            <a:r>
              <a:rPr lang="en-US" altLang="zh-CN" sz="1200" dirty="0" err="1" smtClean="0"/>
              <a:t>size:priv_size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714480" y="2967335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4282" y="271462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buf_addr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48" y="2390467"/>
            <a:ext cx="19288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48" y="3604913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priv</a:t>
            </a:r>
            <a:r>
              <a:rPr lang="en-US" altLang="zh-CN" sz="1200" dirty="0" smtClean="0"/>
              <a:t> data | </a:t>
            </a:r>
            <a:r>
              <a:rPr lang="en-US" altLang="zh-CN" sz="1200" dirty="0" err="1" smtClean="0"/>
              <a:t>size:priv_size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4071942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3462037"/>
            <a:ext cx="19288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16" y="4676483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priv</a:t>
            </a:r>
            <a:r>
              <a:rPr lang="en-US" altLang="zh-CN" sz="1200" dirty="0" smtClean="0"/>
              <a:t> data | </a:t>
            </a:r>
            <a:r>
              <a:rPr lang="en-US" altLang="zh-CN" sz="1200" dirty="0" err="1" smtClean="0"/>
              <a:t>size:priv_size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858016" y="5143512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cxnSp>
        <p:nvCxnSpPr>
          <p:cNvPr id="24" name="直接连接符 23"/>
          <p:cNvCxnSpPr>
            <a:endCxn id="11" idx="0"/>
          </p:cNvCxnSpPr>
          <p:nvPr/>
        </p:nvCxnSpPr>
        <p:spPr>
          <a:xfrm>
            <a:off x="2285984" y="2000240"/>
            <a:ext cx="2964677" cy="39022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4" idx="0"/>
          </p:cNvCxnSpPr>
          <p:nvPr/>
        </p:nvCxnSpPr>
        <p:spPr>
          <a:xfrm>
            <a:off x="4857752" y="3071811"/>
            <a:ext cx="2964677" cy="39022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rte_mbuf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结构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57356" y="1214422"/>
            <a:ext cx="2357454" cy="1292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  <a:p>
            <a:endParaRPr lang="en-US" altLang="zh-CN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34" y="107154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msg_m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1643050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rte_mbuf</a:t>
            </a:r>
            <a:r>
              <a:rPr lang="en-US" altLang="zh-CN" sz="1400" dirty="0" smtClean="0"/>
              <a:t>   | size: </a:t>
            </a:r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rte_mbuf</a:t>
            </a:r>
            <a:r>
              <a:rPr lang="en-US" altLang="zh-CN" sz="1400" dirty="0" smtClean="0"/>
              <a:t>))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57356" y="2500306"/>
            <a:ext cx="2357454" cy="1107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28794" y="282248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priv</a:t>
            </a:r>
            <a:r>
              <a:rPr lang="en-US" altLang="zh-CN" sz="1400" dirty="0" smtClean="0"/>
              <a:t> data | </a:t>
            </a:r>
            <a:r>
              <a:rPr lang="en-US" altLang="zh-CN" sz="1400" dirty="0" err="1" smtClean="0"/>
              <a:t>size:priv_size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7356" y="3608302"/>
            <a:ext cx="2357454" cy="1846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 smtClean="0"/>
              <a:t>RTE_MIN(256, m-&gt;</a:t>
            </a:r>
            <a:r>
              <a:rPr lang="en-US" altLang="zh-CN" sz="1200" dirty="0" err="1" smtClean="0"/>
              <a:t>buf_len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__________________________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msg_type</a:t>
            </a:r>
            <a:r>
              <a:rPr lang="en-US" altLang="zh-CN" sz="1200" dirty="0" smtClean="0"/>
              <a:t> (RNET_SO_MSG_......)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app_id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ret_errno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msg_data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ret_val</a:t>
            </a:r>
            <a:endParaRPr lang="en-US" altLang="zh-CN" sz="1200" dirty="0" smtClean="0"/>
          </a:p>
          <a:p>
            <a:r>
              <a:rPr lang="en-US" altLang="zh-CN" sz="1200" dirty="0" smtClean="0"/>
              <a:t>+data(</a:t>
            </a:r>
            <a:r>
              <a:rPr lang="en-US" altLang="zh-CN" sz="1200" dirty="0" err="1" smtClean="0"/>
              <a:t>rnet_so_send_t</a:t>
            </a:r>
            <a:r>
              <a:rPr lang="en-US" altLang="zh-CN" sz="1200" dirty="0" smtClean="0"/>
              <a:t>)</a:t>
            </a:r>
          </a:p>
          <a:p>
            <a:endParaRPr lang="en-US" altLang="zh-CN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143372" y="364331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(size: m-&gt;</a:t>
            </a:r>
            <a:r>
              <a:rPr lang="en-US" altLang="zh-CN" sz="1400" dirty="0" err="1" smtClean="0"/>
              <a:t>data_off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332255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buf_addr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943467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data_msg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4978611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send  </a:t>
            </a:r>
            <a:endParaRPr lang="zh-CN" alt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2500306"/>
            <a:ext cx="27146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Rnet_so_type_e</a:t>
            </a:r>
            <a:endParaRPr lang="en-US" altLang="zh-CN" sz="1200" dirty="0" smtClean="0"/>
          </a:p>
          <a:p>
            <a:pPr>
              <a:buFontTx/>
              <a:buChar char="-"/>
            </a:pPr>
            <a:r>
              <a:rPr lang="en-US" altLang="zh-CN" sz="1200" dirty="0" smtClean="0"/>
              <a:t>RNET_SO_MSG_CREATE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RNET_SO_MSG_BIND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RNET_SO_MSG_CONNECT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RNET_SO_MSG_LISTEN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RNET_SO_MSG_CLOSE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… …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RNET_SO_MSG_ACCEPT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…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RNET_SO_MSG_SELECT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RNET_SO_MSG_EPOLL_CTL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RNET_SO_MSG_EPOLL_WAIT</a:t>
            </a:r>
          </a:p>
          <a:p>
            <a:pPr>
              <a:buFontTx/>
              <a:buChar char="-"/>
            </a:pPr>
            <a:r>
              <a:rPr lang="en-US" altLang="zh-CN" sz="1200" dirty="0" smtClean="0"/>
              <a:t>…. …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rte_mbuf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结构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000232" y="1214422"/>
            <a:ext cx="235745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… 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472" y="107154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msg_m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000232" y="2143116"/>
            <a:ext cx="235745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000232" y="2500306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priv</a:t>
            </a:r>
            <a:r>
              <a:rPr lang="en-US" altLang="zh-CN" sz="1400" dirty="0" smtClean="0"/>
              <a:t> data | </a:t>
            </a:r>
            <a:r>
              <a:rPr lang="en-US" altLang="zh-CN" sz="1400" dirty="0" err="1" smtClean="0"/>
              <a:t>size:priv_size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00232" y="2891095"/>
            <a:ext cx="2357454" cy="35086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 smtClean="0"/>
              <a:t>RTE_MIN(256, m-&gt;</a:t>
            </a:r>
            <a:r>
              <a:rPr lang="en-US" altLang="zh-CN" sz="1200" dirty="0" err="1" smtClean="0"/>
              <a:t>buf_len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__________________________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msg_type</a:t>
            </a:r>
            <a:r>
              <a:rPr lang="en-US" altLang="zh-CN" sz="1200" dirty="0" smtClean="0"/>
              <a:t> (RNET_SO_MSG_......)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app_id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ctrl_sem_id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msg_data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ret_errno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ret_val</a:t>
            </a:r>
            <a:endParaRPr lang="en-US" altLang="zh-CN" sz="1200" dirty="0" smtClean="0"/>
          </a:p>
          <a:p>
            <a:r>
              <a:rPr lang="en-US" altLang="zh-CN" sz="1200" dirty="0" smtClean="0"/>
              <a:t>___________________________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asock</a:t>
            </a:r>
            <a:endParaRPr lang="en-US" altLang="zh-CN" sz="1200" dirty="0" smtClean="0"/>
          </a:p>
          <a:p>
            <a:r>
              <a:rPr lang="en-US" altLang="zh-CN" sz="1200" dirty="0" smtClean="0"/>
              <a:t>+flags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task_name</a:t>
            </a:r>
            <a:r>
              <a:rPr lang="en-US" altLang="zh-CN" sz="1200" dirty="0" smtClean="0"/>
              <a:t>[16]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[RNETSOCK_ADDR_MAX]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addrlen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tcp_flag</a:t>
            </a:r>
            <a:endParaRPr lang="en-US" altLang="zh-CN" sz="1200" dirty="0" smtClean="0"/>
          </a:p>
          <a:p>
            <a:r>
              <a:rPr lang="en-US" altLang="zh-CN" sz="1200" dirty="0" smtClean="0"/>
              <a:t>+*</a:t>
            </a:r>
            <a:r>
              <a:rPr lang="en-US" altLang="zh-CN" sz="1200" dirty="0" err="1" smtClean="0"/>
              <a:t>data_m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data_len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596" y="2605343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buf_addr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322626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</a:t>
            </a:r>
            <a:r>
              <a:rPr lang="en-US" altLang="zh-CN" sz="1400" u="sng" dirty="0" err="1" smtClean="0"/>
              <a:t>data_msg</a:t>
            </a:r>
            <a:r>
              <a:rPr lang="en-US" altLang="zh-CN" sz="1400" u="sng" dirty="0" smtClean="0"/>
              <a:t>  </a:t>
            </a:r>
            <a:endParaRPr lang="zh-CN" altLang="en-US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407107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send  </a:t>
            </a:r>
            <a:endParaRPr lang="zh-CN" alt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857884" y="1285860"/>
            <a:ext cx="19288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7884" y="2500306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priv</a:t>
            </a:r>
            <a:r>
              <a:rPr lang="en-US" altLang="zh-CN" sz="1200" dirty="0" smtClean="0"/>
              <a:t> data | </a:t>
            </a:r>
            <a:r>
              <a:rPr lang="en-US" altLang="zh-CN" sz="1200" dirty="0" err="1" smtClean="0"/>
              <a:t>size:priv_size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57884" y="2967335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cxnSp>
        <p:nvCxnSpPr>
          <p:cNvPr id="19" name="直接箭头连接符 18"/>
          <p:cNvCxnSpPr>
            <a:endCxn id="13" idx="1"/>
          </p:cNvCxnSpPr>
          <p:nvPr/>
        </p:nvCxnSpPr>
        <p:spPr>
          <a:xfrm rot="5400000" flipH="1" flipV="1">
            <a:off x="2300316" y="2371762"/>
            <a:ext cx="4043305" cy="307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7752" y="1109947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m  </a:t>
            </a:r>
            <a:endParaRPr lang="zh-CN" altLang="en-US" sz="14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rte_mbuf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结构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86314" y="225295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4572008"/>
            <a:ext cx="2357454" cy="1846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asock</a:t>
            </a:r>
            <a:endParaRPr lang="en-US" altLang="zh-CN" sz="1200" dirty="0" smtClean="0"/>
          </a:p>
          <a:p>
            <a:r>
              <a:rPr lang="en-US" altLang="zh-CN" sz="1200" dirty="0" smtClean="0"/>
              <a:t>+flags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task_name</a:t>
            </a:r>
            <a:r>
              <a:rPr lang="en-US" altLang="zh-CN" sz="1200" dirty="0" smtClean="0"/>
              <a:t>[16]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[RNETSOCK_ADDR_MAX]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addrlen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tcp_flag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+ *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tcp_data_m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+*</a:t>
            </a:r>
            <a:r>
              <a:rPr lang="en-US" altLang="zh-CN" sz="1200" dirty="0" err="1" smtClean="0"/>
              <a:t>data_m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data_len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72330" y="3890665"/>
            <a:ext cx="19288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+pool</a:t>
            </a:r>
          </a:p>
          <a:p>
            <a:r>
              <a:rPr lang="en-US" altLang="zh-CN" sz="1200" dirty="0" smtClean="0"/>
              <a:t>+…….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72330" y="5105111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priv</a:t>
            </a:r>
            <a:r>
              <a:rPr lang="en-US" altLang="zh-CN" sz="1200" dirty="0" smtClean="0"/>
              <a:t> data | </a:t>
            </a:r>
            <a:r>
              <a:rPr lang="en-US" altLang="zh-CN" sz="1200" dirty="0" err="1" smtClean="0"/>
              <a:t>size:priv_size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072330" y="5572140"/>
            <a:ext cx="19288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85984" y="635795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Socket send data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635795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Socket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4500563" y="4572009"/>
            <a:ext cx="2500331" cy="35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5607852" y="4393414"/>
            <a:ext cx="150019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20" y="119698"/>
            <a:ext cx="8786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Rnetsock_datamsg_send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和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Rnet_socket_task</a:t>
            </a:r>
            <a:r>
              <a:rPr lang="zh-CN" altLang="en-US" sz="2800" dirty="0" smtClean="0">
                <a:solidFill>
                  <a:srgbClr val="FF0000"/>
                </a:solidFill>
              </a:rPr>
              <a:t>同步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57422" y="2428868"/>
            <a:ext cx="264320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Rnetsock_conf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data_ring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1715274" y="2213760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1928802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Wait(</a:t>
            </a:r>
            <a:r>
              <a:rPr lang="en-US" altLang="zh-CN" sz="1200" b="1" dirty="0" err="1" smtClean="0"/>
              <a:t>ctrl_sem_id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1929191" y="2214157"/>
            <a:ext cx="571504" cy="79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5984" y="3000372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post(</a:t>
            </a:r>
            <a:r>
              <a:rPr lang="en-US" altLang="zh-CN" sz="1200" b="1" dirty="0" err="1" smtClean="0"/>
              <a:t>ctrl_sem_id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16" name="矩形 15"/>
          <p:cNvSpPr/>
          <p:nvPr/>
        </p:nvSpPr>
        <p:spPr>
          <a:xfrm>
            <a:off x="2000232" y="3500438"/>
            <a:ext cx="192882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Rnet_socket_task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adapter_sock_create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rnet_inet_create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0034" y="1142984"/>
            <a:ext cx="128588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Rnetsock_xxxxxx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034" y="1714488"/>
            <a:ext cx="385765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Rnetsock_datamsg_send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(&amp;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ctrl_msg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ctrl_sem_id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ctrl_m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形状 36"/>
          <p:cNvCxnSpPr>
            <a:stCxn id="34" idx="2"/>
            <a:endCxn id="35" idx="0"/>
          </p:cNvCxnSpPr>
          <p:nvPr/>
        </p:nvCxnSpPr>
        <p:spPr>
          <a:xfrm rot="16200000" flipH="1">
            <a:off x="1571604" y="857232"/>
            <a:ext cx="428628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000232" y="250030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ctrl_m</a:t>
            </a:r>
            <a:endParaRPr lang="zh-CN" altLang="en-US" sz="1200" b="1" dirty="0"/>
          </a:p>
        </p:txBody>
      </p:sp>
      <p:cxnSp>
        <p:nvCxnSpPr>
          <p:cNvPr id="57" name="直接箭头连接符 56"/>
          <p:cNvCxnSpPr/>
          <p:nvPr/>
        </p:nvCxnSpPr>
        <p:spPr>
          <a:xfrm rot="5400000">
            <a:off x="1715274" y="30710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1929191" y="3071413"/>
            <a:ext cx="571504" cy="79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715008" y="2643182"/>
            <a:ext cx="3286148" cy="3214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&gt;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tcp_pcb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 &gt;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rnet_inet_sock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+ &gt;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rnet_sock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+ … …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kernel_sock</a:t>
            </a:r>
            <a:r>
              <a:rPr lang="en-US" altLang="zh-CN" sz="1400" dirty="0" smtClean="0">
                <a:solidFill>
                  <a:srgbClr val="FF0000"/>
                </a:solidFill>
              </a:rPr>
              <a:t> (</a:t>
            </a:r>
            <a:r>
              <a:rPr lang="zh-CN" altLang="en-US" sz="1400" dirty="0" smtClean="0">
                <a:solidFill>
                  <a:srgbClr val="FF0000"/>
                </a:solidFill>
              </a:rPr>
              <a:t>即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asock</a:t>
            </a:r>
            <a:r>
              <a:rPr lang="en-US" altLang="zh-CN" sz="1400" dirty="0" smtClean="0">
                <a:solidFill>
                  <a:srgbClr val="FF0000"/>
                </a:solidFill>
              </a:rPr>
              <a:t>, </a:t>
            </a:r>
            <a:r>
              <a:rPr lang="zh-CN" altLang="en-US" sz="1400" dirty="0" smtClean="0">
                <a:solidFill>
                  <a:srgbClr val="FF0000"/>
                </a:solidFill>
              </a:rPr>
              <a:t>由</a:t>
            </a:r>
            <a:r>
              <a:rPr lang="en-US" altLang="zh-CN" sz="1400" dirty="0" smtClean="0">
                <a:solidFill>
                  <a:srgbClr val="FF0000"/>
                </a:solidFill>
              </a:rPr>
              <a:t>app</a:t>
            </a:r>
            <a:r>
              <a:rPr lang="zh-CN" altLang="en-US" sz="1400" dirty="0" smtClean="0">
                <a:solidFill>
                  <a:srgbClr val="FF0000"/>
                </a:solidFill>
              </a:rPr>
              <a:t>传入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block_msg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rnet_sock_ops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+ … …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rnet_proto_ops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+.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ip_pcb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+.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rnet_tcp_state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</a:t>
            </a:r>
            <a:r>
              <a:rPr lang="en-US" altLang="zh-CN" sz="1400" dirty="0" smtClean="0">
                <a:solidFill>
                  <a:srgbClr val="FF0000"/>
                </a:solidFill>
              </a:rPr>
              <a:t>.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accept_head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 other info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7158" y="3643314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Rnetsock_socket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57158" y="4286256"/>
            <a:ext cx="135732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Rnetsock_bind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2000232" y="4143380"/>
            <a:ext cx="192882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Rnet_socket_task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adapter_sock_bind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-&gt;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rnet_sock_ops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-&gt;bind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7158" y="4929198"/>
            <a:ext cx="135732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Rnetsock_listen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000232" y="4786322"/>
            <a:ext cx="192882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Rnet_socket_task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adapter_sock_listen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-&gt;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rnet_sock_ops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-&gt;listen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6" name="形状 85"/>
          <p:cNvCxnSpPr>
            <a:stCxn id="16" idx="3"/>
            <a:endCxn id="68" idx="0"/>
          </p:cNvCxnSpPr>
          <p:nvPr/>
        </p:nvCxnSpPr>
        <p:spPr>
          <a:xfrm flipV="1">
            <a:off x="3929058" y="2643182"/>
            <a:ext cx="3429024" cy="1143008"/>
          </a:xfrm>
          <a:prstGeom prst="bentConnector4">
            <a:avLst>
              <a:gd name="adj1" fmla="val 42476"/>
              <a:gd name="adj2" fmla="val 1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0800000" flipV="1">
            <a:off x="3786182" y="4286256"/>
            <a:ext cx="2214578" cy="35719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 flipV="1">
            <a:off x="3857620" y="4286256"/>
            <a:ext cx="2143140" cy="928694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7158" y="5643578"/>
            <a:ext cx="135732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Rnetsock_listen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2000232" y="5500702"/>
            <a:ext cx="235745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Rnet_socket_task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adapter_sock_rnet_accept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-&gt;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check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tcp_pcb.accept_head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rot="10800000" flipV="1">
            <a:off x="4214810" y="5357826"/>
            <a:ext cx="1500198" cy="571504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57158" y="1000108"/>
            <a:ext cx="4214842" cy="5500726"/>
          </a:xfrm>
          <a:prstGeom prst="rect">
            <a:avLst/>
          </a:prstGeom>
          <a:solidFill>
            <a:srgbClr val="FF000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                                   ROS</a:t>
            </a:r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572000" y="1000108"/>
            <a:ext cx="4286280" cy="5500726"/>
          </a:xfrm>
          <a:prstGeom prst="rect">
            <a:avLst/>
          </a:prstGeom>
          <a:solidFill>
            <a:srgbClr val="00B0F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     RNET</a:t>
            </a:r>
          </a:p>
          <a:p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71868" y="2571744"/>
            <a:ext cx="2357454" cy="1143008"/>
          </a:xfrm>
          <a:prstGeom prst="rect">
            <a:avLst/>
          </a:prstGeom>
          <a:solidFill>
            <a:schemeClr val="tx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              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kernel(share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720" y="119698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rnetsock_datamsg_send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和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Rnet_socket_task</a:t>
            </a:r>
            <a:r>
              <a:rPr lang="zh-CN" altLang="en-US" sz="2800" dirty="0" smtClean="0">
                <a:solidFill>
                  <a:srgbClr val="FF0000"/>
                </a:solidFill>
              </a:rPr>
              <a:t>同步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1604" y="1214422"/>
            <a:ext cx="1643074" cy="92333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buf_addr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data_off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priv_size</a:t>
            </a:r>
            <a:endParaRPr lang="en-US" altLang="zh-CN" sz="1200" dirty="0" smtClean="0"/>
          </a:p>
          <a:p>
            <a:r>
              <a:rPr lang="en-US" altLang="zh-CN" sz="1200" dirty="0" smtClean="0"/>
              <a:t>+next</a:t>
            </a:r>
          </a:p>
          <a:p>
            <a:r>
              <a:rPr lang="en-US" altLang="zh-CN" sz="1200" dirty="0" smtClean="0"/>
              <a:t>… 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158" y="115173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addr</a:t>
            </a:r>
            <a:r>
              <a:rPr lang="en-US" altLang="zh-CN" sz="1200" u="sng" dirty="0" smtClean="0"/>
              <a:t>: </a:t>
            </a:r>
            <a:r>
              <a:rPr lang="en-US" altLang="zh-CN" sz="1200" u="sng" dirty="0" err="1" smtClean="0"/>
              <a:t>msg_m</a:t>
            </a:r>
            <a:r>
              <a:rPr lang="en-US" altLang="zh-CN" sz="1200" u="sng" dirty="0" smtClean="0"/>
              <a:t>  </a:t>
            </a:r>
            <a:endParaRPr lang="zh-CN" altLang="en-US" sz="12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571604" y="2143116"/>
            <a:ext cx="1643074" cy="36933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priv</a:t>
            </a:r>
            <a:r>
              <a:rPr lang="en-US" altLang="zh-CN" sz="1200" dirty="0" smtClean="0"/>
              <a:t> data)</a:t>
            </a:r>
          </a:p>
          <a:p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71604" y="2880366"/>
            <a:ext cx="1643074" cy="110799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msg_type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app_id</a:t>
            </a:r>
            <a:endParaRPr lang="en-US" altLang="zh-CN" sz="1200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+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ctrl_sem_id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msg_data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ret_val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ret_errno</a:t>
            </a:r>
            <a:endParaRPr lang="en-US" altLang="zh-CN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5720" y="243762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addr</a:t>
            </a:r>
            <a:r>
              <a:rPr lang="en-US" altLang="zh-CN" sz="1200" u="sng" dirty="0" smtClean="0"/>
              <a:t>: </a:t>
            </a:r>
            <a:r>
              <a:rPr lang="en-US" altLang="zh-CN" sz="1200" u="sng" dirty="0" err="1" smtClean="0"/>
              <a:t>buf_addr</a:t>
            </a:r>
            <a:r>
              <a:rPr lang="en-US" altLang="zh-CN" sz="1200" u="sng" dirty="0" smtClean="0"/>
              <a:t>  </a:t>
            </a:r>
            <a:endParaRPr lang="zh-CN" altLang="en-US" sz="12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571472" y="392906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1200" u="sng" dirty="0" err="1" smtClean="0">
                <a:solidFill>
                  <a:srgbClr val="FF0000"/>
                </a:solidFill>
              </a:rPr>
              <a:t>addr</a:t>
            </a:r>
            <a:r>
              <a:rPr lang="en-US" altLang="zh-CN" sz="1200" u="sng" dirty="0" smtClean="0">
                <a:solidFill>
                  <a:srgbClr val="FF0000"/>
                </a:solidFill>
              </a:rPr>
              <a:t>: send  </a:t>
            </a:r>
            <a:endParaRPr lang="zh-CN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158" y="5176549"/>
            <a:ext cx="107157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Rte_mbuf</a:t>
            </a:r>
            <a:endParaRPr lang="en-US" altLang="zh-CN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57158" y="5467665"/>
            <a:ext cx="107157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Priv_size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57158" y="5929330"/>
            <a:ext cx="107157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buf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1216614" y="5427064"/>
            <a:ext cx="567104" cy="142876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7554" y="421481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addr</a:t>
            </a:r>
            <a:r>
              <a:rPr lang="en-US" altLang="zh-CN" sz="1400" u="sng" dirty="0" smtClean="0"/>
              <a:t>: m  </a:t>
            </a:r>
            <a:endParaRPr lang="zh-CN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571604" y="4000504"/>
            <a:ext cx="1643074" cy="166199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asock</a:t>
            </a:r>
            <a:endParaRPr lang="en-US" altLang="zh-CN" sz="1200" dirty="0" smtClean="0"/>
          </a:p>
          <a:p>
            <a:r>
              <a:rPr lang="en-US" altLang="zh-CN" sz="1200" dirty="0" smtClean="0"/>
              <a:t>+flags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task_name</a:t>
            </a:r>
            <a:r>
              <a:rPr lang="en-US" altLang="zh-CN" sz="1200" dirty="0" smtClean="0"/>
              <a:t>[16]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addr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addrlen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tcp_flag</a:t>
            </a:r>
            <a:endParaRPr lang="en-US" altLang="zh-CN" sz="1200" dirty="0" smtClean="0"/>
          </a:p>
          <a:p>
            <a:r>
              <a:rPr lang="en-US" altLang="zh-CN" sz="1200" dirty="0" smtClean="0"/>
              <a:t>+[</a:t>
            </a:r>
            <a:r>
              <a:rPr lang="en-US" altLang="zh-CN" sz="1200" dirty="0" err="1" smtClean="0"/>
              <a:t>tcp_data_m</a:t>
            </a:r>
            <a:r>
              <a:rPr lang="en-US" altLang="zh-CN" sz="1200" dirty="0" smtClean="0"/>
              <a:t>]</a:t>
            </a:r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data_m</a:t>
            </a:r>
            <a:endParaRPr lang="en-US" altLang="zh-CN" sz="1200" dirty="0" smtClean="0"/>
          </a:p>
          <a:p>
            <a:r>
              <a:rPr lang="en-US" altLang="zh-CN" sz="1200" dirty="0" smtClean="0"/>
              <a:t>+</a:t>
            </a:r>
            <a:r>
              <a:rPr lang="en-US" altLang="zh-CN" sz="1200" dirty="0" err="1" smtClean="0"/>
              <a:t>data_len</a:t>
            </a:r>
            <a:endParaRPr lang="en-US" altLang="zh-CN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240523" y="1785926"/>
            <a:ext cx="974155" cy="307777"/>
          </a:xfrm>
          <a:prstGeom prst="rect">
            <a:avLst/>
          </a:prstGeom>
          <a:noFill/>
          <a:ln w="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/>
              <a:t>(</a:t>
            </a:r>
            <a:r>
              <a:rPr lang="en-US" altLang="zh-CN" sz="1200" b="1" i="1" dirty="0" err="1" smtClean="0"/>
              <a:t>Rte_mbuf</a:t>
            </a:r>
            <a:r>
              <a:rPr lang="en-US" altLang="zh-CN" sz="1400" b="1" i="1" dirty="0" smtClean="0"/>
              <a:t>)</a:t>
            </a:r>
            <a:endParaRPr lang="zh-CN" altLang="en-US" sz="1400" b="1" i="1" dirty="0"/>
          </a:p>
        </p:txBody>
      </p:sp>
      <p:sp>
        <p:nvSpPr>
          <p:cNvPr id="46" name="矩形 45"/>
          <p:cNvSpPr/>
          <p:nvPr/>
        </p:nvSpPr>
        <p:spPr>
          <a:xfrm>
            <a:off x="2214546" y="2143116"/>
            <a:ext cx="928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i="1" dirty="0" smtClean="0"/>
              <a:t>(</a:t>
            </a:r>
            <a:r>
              <a:rPr lang="en-US" altLang="zh-CN" sz="1200" b="1" i="1" dirty="0" err="1" smtClean="0"/>
              <a:t>priv_size</a:t>
            </a:r>
            <a:r>
              <a:rPr lang="en-US" altLang="zh-CN" sz="1200" b="1" i="1" dirty="0" smtClean="0"/>
              <a:t>)</a:t>
            </a:r>
            <a:endParaRPr lang="zh-CN" altLang="en-US" sz="12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71604" y="2517812"/>
            <a:ext cx="1643074" cy="36933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57158" y="2866249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addr</a:t>
            </a:r>
            <a:r>
              <a:rPr lang="en-US" altLang="zh-CN" sz="1200" u="sng" dirty="0" smtClean="0"/>
              <a:t>: </a:t>
            </a:r>
            <a:r>
              <a:rPr lang="en-US" altLang="zh-CN" sz="1200" u="sng" dirty="0" err="1" smtClean="0"/>
              <a:t>data_off</a:t>
            </a:r>
            <a:r>
              <a:rPr lang="en-US" altLang="zh-CN" sz="1200" u="sng" dirty="0" smtClean="0"/>
              <a:t> </a:t>
            </a:r>
            <a:endParaRPr lang="zh-CN" altLang="en-US" sz="1200" u="sng" dirty="0"/>
          </a:p>
        </p:txBody>
      </p:sp>
      <p:sp>
        <p:nvSpPr>
          <p:cNvPr id="20" name="矩形 19"/>
          <p:cNvSpPr/>
          <p:nvPr/>
        </p:nvSpPr>
        <p:spPr>
          <a:xfrm>
            <a:off x="2285984" y="4714884"/>
            <a:ext cx="1714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i="1" dirty="0" smtClean="0"/>
              <a:t>(</a:t>
            </a:r>
            <a:r>
              <a:rPr lang="en-US" altLang="zh-CN" sz="1200" b="1" i="1" dirty="0" err="1" smtClean="0"/>
              <a:t>rnet_so_send_t</a:t>
            </a:r>
            <a:r>
              <a:rPr lang="en-US" altLang="zh-CN" sz="1200" b="1" i="1" dirty="0" smtClean="0"/>
              <a:t>)</a:t>
            </a:r>
            <a:endParaRPr lang="zh-CN" altLang="en-US" sz="1200" b="1" i="1" dirty="0"/>
          </a:p>
        </p:txBody>
      </p:sp>
      <p:sp>
        <p:nvSpPr>
          <p:cNvPr id="24" name="椭圆 23"/>
          <p:cNvSpPr/>
          <p:nvPr/>
        </p:nvSpPr>
        <p:spPr>
          <a:xfrm>
            <a:off x="3643306" y="2857496"/>
            <a:ext cx="2214578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Rnetsock_conf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data_ring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14810" y="2714620"/>
            <a:ext cx="928694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ctrl_m</a:t>
            </a:r>
            <a:endParaRPr lang="zh-CN" altLang="en-US" b="1" dirty="0"/>
          </a:p>
        </p:txBody>
      </p:sp>
      <p:cxnSp>
        <p:nvCxnSpPr>
          <p:cNvPr id="34" name="直接连接符 33"/>
          <p:cNvCxnSpPr/>
          <p:nvPr/>
        </p:nvCxnSpPr>
        <p:spPr>
          <a:xfrm rot="16200000" flipH="1">
            <a:off x="2964645" y="1464455"/>
            <a:ext cx="1500198" cy="1000132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2428861" y="3714751"/>
            <a:ext cx="2571767" cy="1000132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143636" y="2357430"/>
            <a:ext cx="2643206" cy="32147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&gt;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tcp_pcb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 &gt;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rnet_inet_sock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+ &gt;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rnet_sock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+ … …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kernel_sock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kernel_sock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即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asock</a:t>
            </a:r>
            <a:r>
              <a:rPr lang="en-US" altLang="zh-CN" sz="1400" dirty="0" smtClean="0">
                <a:solidFill>
                  <a:srgbClr val="FF0000"/>
                </a:solidFill>
              </a:rPr>
              <a:t>, </a:t>
            </a:r>
            <a:r>
              <a:rPr lang="zh-CN" altLang="en-US" sz="1400" dirty="0" smtClean="0">
                <a:solidFill>
                  <a:srgbClr val="FF0000"/>
                </a:solidFill>
              </a:rPr>
              <a:t>由</a:t>
            </a:r>
            <a:r>
              <a:rPr lang="en-US" altLang="zh-CN" sz="1400" dirty="0" smtClean="0">
                <a:solidFill>
                  <a:srgbClr val="FF0000"/>
                </a:solidFill>
              </a:rPr>
              <a:t>app</a:t>
            </a:r>
            <a:r>
              <a:rPr lang="zh-CN" altLang="en-US" sz="1400" dirty="0" smtClean="0">
                <a:solidFill>
                  <a:srgbClr val="FF0000"/>
                </a:solidFill>
              </a:rPr>
              <a:t>传入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 +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ctrl_m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  +</a:t>
            </a:r>
            <a:r>
              <a:rPr lang="zh-CN" altLang="en-US" sz="1400" dirty="0" smtClean="0">
                <a:solidFill>
                  <a:srgbClr val="FF0000"/>
                </a:solidFill>
              </a:rPr>
              <a:t>*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block_msg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rnet_sock_ops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+ … …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rnet_proto_ops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+.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ip_pcb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+.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rnet_tcp_state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</a:t>
            </a:r>
            <a:r>
              <a:rPr lang="en-US" altLang="zh-CN" sz="1400" dirty="0" smtClean="0">
                <a:solidFill>
                  <a:srgbClr val="FF0000"/>
                </a:solidFill>
              </a:rPr>
              <a:t>.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accept_head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+ other info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10800000">
            <a:off x="3357554" y="1285860"/>
            <a:ext cx="3143272" cy="250033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66" y="1500174"/>
            <a:ext cx="928694" cy="1846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b="1" dirty="0" err="1" smtClean="0"/>
              <a:t>asock_info</a:t>
            </a:r>
            <a:endParaRPr lang="en-US" altLang="zh-CN" sz="1200" b="1" dirty="0" smtClean="0"/>
          </a:p>
        </p:txBody>
      </p:sp>
      <p:cxnSp>
        <p:nvCxnSpPr>
          <p:cNvPr id="37" name="直接连接符 36"/>
          <p:cNvCxnSpPr>
            <a:stCxn id="56" idx="3"/>
          </p:cNvCxnSpPr>
          <p:nvPr/>
        </p:nvCxnSpPr>
        <p:spPr>
          <a:xfrm flipV="1">
            <a:off x="6000760" y="1571612"/>
            <a:ext cx="2571768" cy="20895"/>
          </a:xfrm>
          <a:prstGeom prst="line">
            <a:avLst/>
          </a:prstGeom>
          <a:ln w="19050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57950" y="1500174"/>
            <a:ext cx="714380" cy="2143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5929322" y="1928802"/>
            <a:ext cx="642942" cy="214314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072330" y="1714488"/>
            <a:ext cx="1714512" cy="642942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86116" y="5286388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Rnet_notify_socket_api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block_msg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rnet_rte_pktmbuf_mtod</a:t>
            </a:r>
            <a:r>
              <a:rPr lang="en-US" altLang="zh-CN" dirty="0" smtClean="0"/>
              <a:t>(sock-&gt;</a:t>
            </a:r>
            <a:r>
              <a:rPr lang="en-US" altLang="zh-CN" dirty="0" err="1" smtClean="0"/>
              <a:t>ctrl_m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sem_post</a:t>
            </a:r>
            <a:r>
              <a:rPr lang="en-US" altLang="zh-CN" dirty="0" smtClean="0">
                <a:solidFill>
                  <a:srgbClr val="FF0000"/>
                </a:solidFill>
              </a:rPr>
              <a:t>(&amp;</a:t>
            </a:r>
            <a:r>
              <a:rPr lang="en-US" altLang="zh-CN" dirty="0" err="1" smtClean="0">
                <a:solidFill>
                  <a:srgbClr val="FF0000"/>
                </a:solidFill>
              </a:rPr>
              <a:t>block_msg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</a:rPr>
              <a:t>ctrl_sem_id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建模语言说明</a:t>
            </a:r>
          </a:p>
        </p:txBody>
      </p:sp>
      <p:cxnSp>
        <p:nvCxnSpPr>
          <p:cNvPr id="208" name="形状 36"/>
          <p:cNvCxnSpPr/>
          <p:nvPr/>
        </p:nvCxnSpPr>
        <p:spPr>
          <a:xfrm rot="5400000">
            <a:off x="677835" y="3821909"/>
            <a:ext cx="78581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71472" y="1142984"/>
            <a:ext cx="150019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ftc_fib_lookup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0034" y="1428736"/>
            <a:ext cx="1928826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ftc_nhp_ip_struct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nhp_index</a:t>
            </a:r>
            <a:r>
              <a:rPr lang="en-US" altLang="zh-CN" sz="1000" dirty="0" smtClean="0">
                <a:solidFill>
                  <a:srgbClr val="FF0000"/>
                </a:solidFill>
              </a:rPr>
              <a:t>  </a:t>
            </a:r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aucIpAddr</a:t>
            </a:r>
            <a:r>
              <a:rPr lang="en-US" altLang="zh-CN" sz="1000" dirty="0" smtClean="0"/>
              <a:t>[16]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aucNextHopMac</a:t>
            </a:r>
            <a:r>
              <a:rPr lang="en-US" altLang="zh-CN" sz="1000" dirty="0" smtClean="0"/>
              <a:t>    +</a:t>
            </a:r>
            <a:r>
              <a:rPr lang="en-US" altLang="zh-CN" sz="1000" dirty="0" err="1" smtClean="0"/>
              <a:t>ulIfindex</a:t>
            </a:r>
            <a:endParaRPr lang="en-US" altLang="zh-CN" sz="1000" dirty="0" smtClean="0"/>
          </a:p>
        </p:txBody>
      </p:sp>
      <p:sp>
        <p:nvSpPr>
          <p:cNvPr id="254" name="TextBox 253"/>
          <p:cNvSpPr txBox="1"/>
          <p:nvPr/>
        </p:nvSpPr>
        <p:spPr>
          <a:xfrm>
            <a:off x="2643174" y="121442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两种对象：数据（蓝）和函数（黑）</a:t>
            </a:r>
            <a:endParaRPr lang="en-US" altLang="zh-CN" sz="1200" dirty="0" smtClean="0"/>
          </a:p>
          <a:p>
            <a:r>
              <a:rPr lang="zh-CN" altLang="en-US" sz="1200" dirty="0" smtClean="0"/>
              <a:t>两种颜色表示</a:t>
            </a:r>
            <a:endParaRPr lang="zh-CN" altLang="en-US" sz="1200" dirty="0"/>
          </a:p>
        </p:txBody>
      </p:sp>
      <p:cxnSp>
        <p:nvCxnSpPr>
          <p:cNvPr id="255" name="形状 36"/>
          <p:cNvCxnSpPr/>
          <p:nvPr/>
        </p:nvCxnSpPr>
        <p:spPr>
          <a:xfrm rot="5400000">
            <a:off x="715142" y="2713826"/>
            <a:ext cx="71438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形状 36"/>
          <p:cNvCxnSpPr/>
          <p:nvPr/>
        </p:nvCxnSpPr>
        <p:spPr>
          <a:xfrm rot="5400000">
            <a:off x="1036613" y="2749545"/>
            <a:ext cx="642942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571604" y="242886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对象关系：数据结构关联（蓝）和函数调用（黑）　</a:t>
            </a:r>
            <a:endParaRPr lang="en-US" altLang="zh-CN" sz="1200" dirty="0" smtClean="0"/>
          </a:p>
          <a:p>
            <a:r>
              <a:rPr lang="zh-CN" altLang="en-US" sz="1200" dirty="0" smtClean="0"/>
              <a:t>两种颜色表示</a:t>
            </a:r>
            <a:endParaRPr lang="zh-CN" altLang="en-US" sz="1200" dirty="0"/>
          </a:p>
        </p:txBody>
      </p:sp>
      <p:cxnSp>
        <p:nvCxnSpPr>
          <p:cNvPr id="263" name="形状 36"/>
          <p:cNvCxnSpPr/>
          <p:nvPr/>
        </p:nvCxnSpPr>
        <p:spPr>
          <a:xfrm rot="5400000" flipH="1" flipV="1">
            <a:off x="929455" y="5071280"/>
            <a:ext cx="857256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形状 36"/>
          <p:cNvCxnSpPr/>
          <p:nvPr/>
        </p:nvCxnSpPr>
        <p:spPr>
          <a:xfrm rot="16200000" flipV="1">
            <a:off x="642910" y="5072073"/>
            <a:ext cx="857256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形状 36"/>
          <p:cNvCxnSpPr/>
          <p:nvPr/>
        </p:nvCxnSpPr>
        <p:spPr>
          <a:xfrm rot="5400000">
            <a:off x="965175" y="3821115"/>
            <a:ext cx="78581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643042" y="350043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两种调用关系：</a:t>
            </a:r>
            <a:endParaRPr lang="en-US" altLang="zh-CN" sz="1200" dirty="0" smtClean="0"/>
          </a:p>
          <a:p>
            <a:r>
              <a:rPr lang="zh-CN" altLang="en-US" sz="1200" dirty="0" smtClean="0"/>
              <a:t>嵌套调用　　虚箭头</a:t>
            </a:r>
            <a:endParaRPr lang="en-US" altLang="zh-CN" sz="1200" dirty="0" smtClean="0"/>
          </a:p>
          <a:p>
            <a:r>
              <a:rPr lang="zh-CN" altLang="en-US" sz="1200" dirty="0" smtClean="0"/>
              <a:t>顺序调用　　实箭头</a:t>
            </a:r>
            <a:endParaRPr lang="zh-CN" altLang="en-US" sz="1200" dirty="0"/>
          </a:p>
        </p:txBody>
      </p:sp>
      <p:cxnSp>
        <p:nvCxnSpPr>
          <p:cNvPr id="273" name="形状 36"/>
          <p:cNvCxnSpPr>
            <a:endCxn id="276" idx="2"/>
          </p:cNvCxnSpPr>
          <p:nvPr/>
        </p:nvCxnSpPr>
        <p:spPr>
          <a:xfrm rot="5400000" flipH="1" flipV="1">
            <a:off x="5372977" y="1658209"/>
            <a:ext cx="397516" cy="79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42910" y="5857892"/>
            <a:ext cx="1143008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000" dirty="0" smtClean="0"/>
          </a:p>
        </p:txBody>
      </p:sp>
      <p:cxnSp>
        <p:nvCxnSpPr>
          <p:cNvPr id="275" name="形状 36"/>
          <p:cNvCxnSpPr>
            <a:stCxn id="274" idx="2"/>
          </p:cNvCxnSpPr>
          <p:nvPr/>
        </p:nvCxnSpPr>
        <p:spPr>
          <a:xfrm rot="16200000" flipH="1">
            <a:off x="980336" y="6338191"/>
            <a:ext cx="468159" cy="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000628" y="1213626"/>
            <a:ext cx="1143008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000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2143108" y="585789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函数和数据关系：</a:t>
            </a:r>
            <a:endParaRPr lang="en-US" altLang="zh-CN" sz="1200" dirty="0" smtClean="0"/>
          </a:p>
          <a:p>
            <a:r>
              <a:rPr lang="zh-CN" altLang="en-US" sz="1200" dirty="0" smtClean="0"/>
              <a:t>数据输入</a:t>
            </a:r>
            <a:endParaRPr lang="en-US" altLang="zh-CN" sz="1200" dirty="0" smtClean="0"/>
          </a:p>
        </p:txBody>
      </p:sp>
      <p:sp>
        <p:nvSpPr>
          <p:cNvPr id="308" name="TextBox 307"/>
          <p:cNvSpPr txBox="1"/>
          <p:nvPr/>
        </p:nvSpPr>
        <p:spPr>
          <a:xfrm>
            <a:off x="5143504" y="4000504"/>
            <a:ext cx="1071570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１</a:t>
            </a:r>
            <a:endParaRPr lang="en-US" altLang="zh-CN" sz="1000" dirty="0" smtClean="0"/>
          </a:p>
        </p:txBody>
      </p:sp>
      <p:sp>
        <p:nvSpPr>
          <p:cNvPr id="309" name="TextBox 308"/>
          <p:cNvSpPr txBox="1"/>
          <p:nvPr/>
        </p:nvSpPr>
        <p:spPr>
          <a:xfrm>
            <a:off x="5143504" y="4572008"/>
            <a:ext cx="1071570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２</a:t>
            </a:r>
            <a:endParaRPr lang="en-US" altLang="zh-CN" sz="1000" dirty="0" smtClean="0"/>
          </a:p>
        </p:txBody>
      </p:sp>
      <p:cxnSp>
        <p:nvCxnSpPr>
          <p:cNvPr id="310" name="形状 36"/>
          <p:cNvCxnSpPr>
            <a:stCxn id="308" idx="2"/>
            <a:endCxn id="309" idx="0"/>
          </p:cNvCxnSpPr>
          <p:nvPr/>
        </p:nvCxnSpPr>
        <p:spPr>
          <a:xfrm rot="5400000">
            <a:off x="5516648" y="4409366"/>
            <a:ext cx="325283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6429388" y="250030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场景１　</a:t>
            </a:r>
            <a:endParaRPr lang="en-US" altLang="zh-CN" sz="1200" dirty="0" smtClean="0"/>
          </a:p>
          <a:p>
            <a:r>
              <a:rPr lang="zh-CN" altLang="en-US" sz="1200" dirty="0" smtClean="0"/>
              <a:t>强调依次对　两个对象进行操作</a:t>
            </a:r>
            <a:endParaRPr lang="en-US" altLang="zh-CN" sz="1200" dirty="0" smtClean="0"/>
          </a:p>
          <a:p>
            <a:r>
              <a:rPr lang="zh-CN" altLang="en-US" sz="1200" dirty="0" smtClean="0"/>
              <a:t>　</a:t>
            </a:r>
            <a:endParaRPr lang="zh-CN" alt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4000496" y="5500702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注：函数的目的是操作数据，建立数据之间的映射，因此。函数的本质同样是数据关联。我们用蓝和黑加以区分，目的是，强调从数据关系和调用序列</a:t>
            </a:r>
            <a:r>
              <a:rPr lang="zh-CN" altLang="en-US" sz="1200" b="1" dirty="0" smtClean="0"/>
              <a:t>两个角度</a:t>
            </a:r>
            <a:r>
              <a:rPr lang="zh-CN" altLang="en-US" sz="1200" dirty="0" smtClean="0"/>
              <a:t>来描述我们的程序设计　</a:t>
            </a:r>
            <a:endParaRPr lang="zh-CN" altLang="en-US" sz="1200" dirty="0"/>
          </a:p>
        </p:txBody>
      </p:sp>
      <p:sp>
        <p:nvSpPr>
          <p:cNvPr id="320" name="TextBox 319"/>
          <p:cNvSpPr txBox="1"/>
          <p:nvPr/>
        </p:nvSpPr>
        <p:spPr>
          <a:xfrm>
            <a:off x="5072066" y="2643182"/>
            <a:ext cx="1143008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１</a:t>
            </a:r>
            <a:endParaRPr lang="en-US" altLang="zh-CN" sz="1000" dirty="0" smtClean="0"/>
          </a:p>
        </p:txBody>
      </p:sp>
      <p:sp>
        <p:nvSpPr>
          <p:cNvPr id="321" name="TextBox 320"/>
          <p:cNvSpPr txBox="1"/>
          <p:nvPr/>
        </p:nvSpPr>
        <p:spPr>
          <a:xfrm>
            <a:off x="5072066" y="3214686"/>
            <a:ext cx="1143008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２</a:t>
            </a:r>
            <a:endParaRPr lang="en-US" altLang="zh-CN" sz="1000" dirty="0" smtClean="0"/>
          </a:p>
        </p:txBody>
      </p:sp>
      <p:cxnSp>
        <p:nvCxnSpPr>
          <p:cNvPr id="322" name="形状 36"/>
          <p:cNvCxnSpPr>
            <a:stCxn id="320" idx="2"/>
            <a:endCxn id="321" idx="0"/>
          </p:cNvCxnSpPr>
          <p:nvPr/>
        </p:nvCxnSpPr>
        <p:spPr>
          <a:xfrm rot="5400000">
            <a:off x="5480929" y="3052044"/>
            <a:ext cx="325283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形状 36"/>
          <p:cNvCxnSpPr>
            <a:stCxn id="68" idx="2"/>
            <a:endCxn id="320" idx="0"/>
          </p:cNvCxnSpPr>
          <p:nvPr/>
        </p:nvCxnSpPr>
        <p:spPr>
          <a:xfrm rot="5400000">
            <a:off x="5500694" y="2500306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43042" y="471488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两种关联关系：</a:t>
            </a:r>
            <a:endParaRPr lang="en-US" altLang="zh-CN" sz="1200" dirty="0" smtClean="0"/>
          </a:p>
          <a:p>
            <a:r>
              <a:rPr lang="zh-CN" altLang="en-US" sz="1200" dirty="0" smtClean="0"/>
              <a:t>包含关系　　虚箭头</a:t>
            </a:r>
            <a:endParaRPr lang="en-US" altLang="zh-CN" sz="1200" dirty="0" smtClean="0"/>
          </a:p>
          <a:p>
            <a:r>
              <a:rPr lang="zh-CN" altLang="en-US" sz="1200" dirty="0" smtClean="0"/>
              <a:t>指向关系　　实箭头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12" y="121362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函数和数据关系：</a:t>
            </a:r>
            <a:endParaRPr lang="en-US" altLang="zh-CN" sz="1200" dirty="0" smtClean="0"/>
          </a:p>
          <a:p>
            <a:r>
              <a:rPr lang="zh-CN" altLang="en-US" sz="1200" dirty="0" smtClean="0"/>
              <a:t>数据输出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4929190" y="2214554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xxx()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29388" y="3929066"/>
            <a:ext cx="2500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场景２　</a:t>
            </a:r>
            <a:endParaRPr lang="en-US" altLang="zh-CN" sz="1200" dirty="0" smtClean="0"/>
          </a:p>
          <a:p>
            <a:r>
              <a:rPr lang="zh-CN" altLang="en-US" sz="1200" dirty="0" smtClean="0"/>
              <a:t>强调容器关系，２是容器１的元素（通常代码中描述容器和元素关系时，伴随着函数操作）</a:t>
            </a:r>
            <a:endParaRPr lang="zh-CN" alt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428712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1214422"/>
            <a:ext cx="700092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支撑视角</a:t>
            </a:r>
            <a:r>
              <a:rPr lang="en-US" altLang="zh-CN" sz="2000" dirty="0" smtClean="0">
                <a:latin typeface="+mn-ea"/>
                <a:ea typeface="+mn-ea"/>
              </a:rPr>
              <a:t>–  </a:t>
            </a:r>
            <a:r>
              <a:rPr lang="en-US" altLang="zh-CN" sz="2000" dirty="0" err="1" smtClean="0">
                <a:latin typeface="+mn-ea"/>
                <a:ea typeface="+mn-ea"/>
              </a:rPr>
              <a:t>ProcessApi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支撑视角</a:t>
            </a:r>
            <a:r>
              <a:rPr lang="en-US" altLang="zh-CN" sz="2000" dirty="0" smtClean="0">
                <a:latin typeface="+mn-ea"/>
                <a:ea typeface="+mn-ea"/>
              </a:rPr>
              <a:t>–  </a:t>
            </a:r>
            <a:r>
              <a:rPr lang="en-US" altLang="zh-CN" sz="2000" b="1" i="1" dirty="0" smtClean="0">
                <a:latin typeface="+mn-ea"/>
                <a:ea typeface="+mn-ea"/>
              </a:rPr>
              <a:t>I/O</a:t>
            </a:r>
            <a:r>
              <a:rPr lang="zh-CN" altLang="en-US" sz="2000" b="1" i="1" dirty="0" smtClean="0">
                <a:latin typeface="+mn-ea"/>
                <a:ea typeface="+mn-ea"/>
              </a:rPr>
              <a:t>复用栈</a:t>
            </a:r>
            <a:endParaRPr lang="en-US" altLang="zh-CN" sz="2000" b="1" i="1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支撑视角 </a:t>
            </a:r>
            <a:r>
              <a:rPr lang="en-US" altLang="zh-CN" sz="2000" dirty="0" smtClean="0">
                <a:latin typeface="+mn-ea"/>
                <a:ea typeface="+mn-ea"/>
              </a:rPr>
              <a:t>– </a:t>
            </a:r>
            <a:r>
              <a:rPr lang="en-US" altLang="zh-CN" sz="2000" dirty="0" err="1" smtClean="0">
                <a:latin typeface="+mn-ea"/>
                <a:ea typeface="+mn-ea"/>
              </a:rPr>
              <a:t>processApi</a:t>
            </a:r>
            <a:r>
              <a:rPr lang="en-US" altLang="zh-CN" sz="2000" dirty="0" smtClean="0">
                <a:latin typeface="+mn-ea"/>
                <a:ea typeface="+mn-ea"/>
              </a:rPr>
              <a:t> message </a:t>
            </a:r>
            <a:r>
              <a:rPr lang="en-US" altLang="zh-CN" sz="2000" dirty="0" err="1" smtClean="0">
                <a:latin typeface="+mn-ea"/>
                <a:ea typeface="+mn-ea"/>
              </a:rPr>
              <a:t>rte_mbuf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数据映射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支撑视角 </a:t>
            </a:r>
            <a:r>
              <a:rPr lang="en-US" altLang="zh-CN" sz="2000" dirty="0" smtClean="0">
                <a:latin typeface="+mn-ea"/>
                <a:ea typeface="+mn-ea"/>
              </a:rPr>
              <a:t>– </a:t>
            </a:r>
            <a:r>
              <a:rPr lang="en-US" altLang="zh-CN" sz="2000" dirty="0" err="1" smtClean="0">
                <a:latin typeface="+mn-ea"/>
                <a:ea typeface="+mn-ea"/>
              </a:rPr>
              <a:t>rte_mbuf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结构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 err="1" smtClean="0">
                <a:latin typeface="+mn-ea"/>
                <a:ea typeface="+mn-ea"/>
              </a:rPr>
              <a:t>Rnetsock_datamsg_send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和 </a:t>
            </a:r>
            <a:r>
              <a:rPr lang="en-US" altLang="zh-CN" sz="2000" dirty="0" err="1" smtClean="0">
                <a:latin typeface="+mn-ea"/>
                <a:ea typeface="+mn-ea"/>
              </a:rPr>
              <a:t>Rnet_socket_task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同步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介绍 </a:t>
            </a:r>
            <a:r>
              <a:rPr lang="en-US" altLang="zh-CN" sz="2000" dirty="0" err="1" smtClean="0">
                <a:latin typeface="+mn-ea"/>
                <a:ea typeface="+mn-ea"/>
              </a:rPr>
              <a:t>rnet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协议栈</a:t>
            </a:r>
            <a:endParaRPr lang="zh-CN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建模语言说明</a:t>
            </a:r>
          </a:p>
        </p:txBody>
      </p:sp>
      <p:cxnSp>
        <p:nvCxnSpPr>
          <p:cNvPr id="208" name="形状 36"/>
          <p:cNvCxnSpPr>
            <a:stCxn id="41" idx="2"/>
            <a:endCxn id="42" idx="0"/>
          </p:cNvCxnSpPr>
          <p:nvPr/>
        </p:nvCxnSpPr>
        <p:spPr>
          <a:xfrm rot="5400000">
            <a:off x="2500298" y="3964785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143108" y="5786454"/>
            <a:ext cx="107157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fun_a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9" name="形状 36"/>
          <p:cNvCxnSpPr>
            <a:stCxn id="117" idx="0"/>
            <a:endCxn id="37" idx="2"/>
          </p:cNvCxnSpPr>
          <p:nvPr/>
        </p:nvCxnSpPr>
        <p:spPr>
          <a:xfrm rot="5400000" flipH="1" flipV="1">
            <a:off x="2250265" y="5357826"/>
            <a:ext cx="85725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5852" y="1571612"/>
            <a:ext cx="1928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fun_a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fun_b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fun_c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    return </a:t>
            </a:r>
            <a:r>
              <a:rPr lang="en-US" altLang="zh-CN" sz="1400" dirty="0" err="1" smtClean="0"/>
              <a:t>fun_d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8992" y="1571612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fun_d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fun_e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    return </a:t>
            </a:r>
            <a:r>
              <a:rPr lang="en-US" altLang="zh-CN" sz="1400" dirty="0" err="1" smtClean="0"/>
              <a:t>fun_f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2143108" y="4714884"/>
            <a:ext cx="107157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fun_d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43108" y="3571876"/>
            <a:ext cx="107157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fun_b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43108" y="4143380"/>
            <a:ext cx="107157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fun_c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形状 36"/>
          <p:cNvCxnSpPr>
            <a:stCxn id="42" idx="2"/>
            <a:endCxn id="37" idx="0"/>
          </p:cNvCxnSpPr>
          <p:nvPr/>
        </p:nvCxnSpPr>
        <p:spPr>
          <a:xfrm rot="5400000">
            <a:off x="2500298" y="4536289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857620" y="4143380"/>
            <a:ext cx="107157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fun_f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形状 36"/>
          <p:cNvCxnSpPr>
            <a:stCxn id="37" idx="3"/>
            <a:endCxn id="50" idx="2"/>
          </p:cNvCxnSpPr>
          <p:nvPr/>
        </p:nvCxnSpPr>
        <p:spPr>
          <a:xfrm flipV="1">
            <a:off x="3214678" y="4357694"/>
            <a:ext cx="1178727" cy="46434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57620" y="3571876"/>
            <a:ext cx="1071570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fun_e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形状 36"/>
          <p:cNvCxnSpPr>
            <a:stCxn id="56" idx="2"/>
            <a:endCxn id="50" idx="0"/>
          </p:cNvCxnSpPr>
          <p:nvPr/>
        </p:nvCxnSpPr>
        <p:spPr>
          <a:xfrm rot="5400000">
            <a:off x="4214810" y="3964785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43570" y="1643050"/>
            <a:ext cx="27146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fun_f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操作数据结构</a:t>
            </a:r>
            <a:r>
              <a:rPr lang="en-US" altLang="zh-CN" sz="1400" dirty="0" smtClean="0"/>
              <a:t>data1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    return </a:t>
            </a:r>
            <a:r>
              <a:rPr lang="en-US" altLang="zh-CN" sz="1400" dirty="0" err="1" smtClean="0"/>
              <a:t>fun_c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715008" y="3500438"/>
            <a:ext cx="1143008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data 1</a:t>
            </a:r>
          </a:p>
        </p:txBody>
      </p:sp>
      <p:cxnSp>
        <p:nvCxnSpPr>
          <p:cNvPr id="62" name="形状 36"/>
          <p:cNvCxnSpPr>
            <a:stCxn id="50" idx="3"/>
            <a:endCxn id="61" idx="2"/>
          </p:cNvCxnSpPr>
          <p:nvPr/>
        </p:nvCxnSpPr>
        <p:spPr>
          <a:xfrm flipV="1">
            <a:off x="4929190" y="3808215"/>
            <a:ext cx="1357322" cy="442322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形状 36"/>
          <p:cNvCxnSpPr>
            <a:stCxn id="50" idx="1"/>
            <a:endCxn id="42" idx="3"/>
          </p:cNvCxnSpPr>
          <p:nvPr/>
        </p:nvCxnSpPr>
        <p:spPr>
          <a:xfrm rot="10800000">
            <a:off x="3214678" y="4250537"/>
            <a:ext cx="64294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0034" y="11429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例子：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–</a:t>
            </a:r>
            <a:r>
              <a:rPr lang="en-US" altLang="zh-CN" sz="2800" dirty="0" err="1" smtClean="0"/>
              <a:t>PktRev</a:t>
            </a:r>
            <a:r>
              <a:rPr lang="en-US" altLang="zh-CN" sz="2800" dirty="0" smtClean="0"/>
              <a:t>&amp; layer 2</a:t>
            </a:r>
            <a:endParaRPr lang="zh-CN" altLang="en-U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57158" y="1000108"/>
            <a:ext cx="3643338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rnet_tipc_packet_type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rnet_arp_packet_type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(&amp;rnet_ipv6_packet_type)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rnet_ip_packet_type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rnet_mpls_packet_type_uc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rnet_mpls_packet_type_mc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rnet_mpls_pppoes_ptype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Rnet_dev_add_pack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rnet_mpls_pppoed_ptype</a:t>
            </a:r>
            <a:r>
              <a:rPr lang="en-US" altLang="zh-CN" sz="1200" dirty="0" smtClean="0"/>
              <a:t>)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rnet_ptype_base</a:t>
            </a:r>
            <a:r>
              <a:rPr lang="en-US" altLang="zh-CN" sz="1200" dirty="0" smtClean="0"/>
              <a:t>[]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143240" y="4143380"/>
            <a:ext cx="150019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rnet_recv_skb_core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43240" y="3714752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 smtClean="0"/>
              <a:t>rnet_ptype_base</a:t>
            </a:r>
            <a:r>
              <a:rPr lang="en-US" altLang="zh-CN" sz="1200" b="1" dirty="0" smtClean="0"/>
              <a:t>[]</a:t>
            </a:r>
            <a:endParaRPr lang="zh-CN" altLang="en-US" sz="1200" b="1" dirty="0"/>
          </a:p>
        </p:txBody>
      </p:sp>
      <p:cxnSp>
        <p:nvCxnSpPr>
          <p:cNvPr id="35" name="肘形连接符 34"/>
          <p:cNvCxnSpPr>
            <a:stCxn id="29" idx="0"/>
            <a:endCxn id="30" idx="2"/>
          </p:cNvCxnSpPr>
          <p:nvPr/>
        </p:nvCxnSpPr>
        <p:spPr>
          <a:xfrm rot="5400000" flipH="1" flipV="1">
            <a:off x="3819261" y="4065830"/>
            <a:ext cx="151629" cy="34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14480" y="3214686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Rnet_arp_rcv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30" idx="0"/>
            <a:endCxn id="37" idx="2"/>
          </p:cNvCxnSpPr>
          <p:nvPr/>
        </p:nvCxnSpPr>
        <p:spPr>
          <a:xfrm rot="16200000" flipV="1">
            <a:off x="2930663" y="2748602"/>
            <a:ext cx="357190" cy="15751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714744" y="3214686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Rnet_ipv4_rcv()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72066" y="3214686"/>
            <a:ext cx="157163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Rnet_mpls_rcv_skb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30" idx="0"/>
            <a:endCxn id="43" idx="2"/>
          </p:cNvCxnSpPr>
          <p:nvPr/>
        </p:nvCxnSpPr>
        <p:spPr>
          <a:xfrm rot="5400000" flipH="1" flipV="1">
            <a:off x="3930794" y="3323580"/>
            <a:ext cx="357190" cy="4251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0" idx="0"/>
            <a:endCxn id="44" idx="2"/>
          </p:cNvCxnSpPr>
          <p:nvPr/>
        </p:nvCxnSpPr>
        <p:spPr>
          <a:xfrm rot="5400000" flipH="1" flipV="1">
            <a:off x="4698753" y="2555621"/>
            <a:ext cx="357190" cy="1961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286116" y="4500570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rnet_recv_skb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51" idx="0"/>
            <a:endCxn id="29" idx="2"/>
          </p:cNvCxnSpPr>
          <p:nvPr/>
        </p:nvCxnSpPr>
        <p:spPr>
          <a:xfrm rot="5400000" flipH="1" flipV="1">
            <a:off x="3786182" y="439341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7158" y="5357826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rnet_netif_rx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肘形连接符 59"/>
          <p:cNvCxnSpPr>
            <a:stCxn id="59" idx="0"/>
            <a:endCxn id="51" idx="1"/>
          </p:cNvCxnSpPr>
          <p:nvPr/>
        </p:nvCxnSpPr>
        <p:spPr>
          <a:xfrm rot="5400000" flipH="1" flipV="1">
            <a:off x="1732339" y="3804050"/>
            <a:ext cx="785818" cy="2321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285852" y="5000636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rnet_l2_recv_skb()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59" idx="0"/>
            <a:endCxn id="63" idx="1"/>
          </p:cNvCxnSpPr>
          <p:nvPr/>
        </p:nvCxnSpPr>
        <p:spPr>
          <a:xfrm rot="5400000" flipH="1" flipV="1">
            <a:off x="982240" y="5054215"/>
            <a:ext cx="285752" cy="321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000232" y="5357826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rnet_dev_ob_start_rx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stCxn id="68" idx="0"/>
            <a:endCxn id="51" idx="2"/>
          </p:cNvCxnSpPr>
          <p:nvPr/>
        </p:nvCxnSpPr>
        <p:spPr>
          <a:xfrm rot="5400000" flipH="1" flipV="1">
            <a:off x="3000364" y="4464851"/>
            <a:ext cx="714380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929058" y="5357826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rnet_eth_start_rx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00694" y="5357826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rnet_isf_start_rx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肘形连接符 76"/>
          <p:cNvCxnSpPr>
            <a:stCxn id="74" idx="0"/>
            <a:endCxn id="51" idx="2"/>
          </p:cNvCxnSpPr>
          <p:nvPr/>
        </p:nvCxnSpPr>
        <p:spPr>
          <a:xfrm rot="16200000" flipV="1">
            <a:off x="3893339" y="4643446"/>
            <a:ext cx="714380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75" idx="0"/>
            <a:endCxn id="51" idx="2"/>
          </p:cNvCxnSpPr>
          <p:nvPr/>
        </p:nvCxnSpPr>
        <p:spPr>
          <a:xfrm rot="16200000" flipV="1">
            <a:off x="4679157" y="3857628"/>
            <a:ext cx="714380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072330" y="5357826"/>
            <a:ext cx="150019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rnet_vxlan_forward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肘形连接符 102"/>
          <p:cNvCxnSpPr>
            <a:stCxn id="83" idx="0"/>
            <a:endCxn id="51" idx="2"/>
          </p:cNvCxnSpPr>
          <p:nvPr/>
        </p:nvCxnSpPr>
        <p:spPr>
          <a:xfrm rot="16200000" flipV="1">
            <a:off x="5500694" y="3036091"/>
            <a:ext cx="714380" cy="3929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42844" y="6500834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rnet_packet_task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5" name="肘形连接符 59"/>
          <p:cNvCxnSpPr>
            <a:stCxn id="114" idx="0"/>
            <a:endCxn id="122" idx="4"/>
          </p:cNvCxnSpPr>
          <p:nvPr/>
        </p:nvCxnSpPr>
        <p:spPr>
          <a:xfrm rot="5400000" flipH="1" flipV="1">
            <a:off x="1410868" y="5768595"/>
            <a:ext cx="285752" cy="1178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14348" y="5929330"/>
            <a:ext cx="285752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g_rnet_global_info.ring_rx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肘形连接符 59"/>
          <p:cNvCxnSpPr>
            <a:stCxn id="122" idx="0"/>
            <a:endCxn id="59" idx="2"/>
          </p:cNvCxnSpPr>
          <p:nvPr/>
        </p:nvCxnSpPr>
        <p:spPr>
          <a:xfrm rot="16200000" flipV="1">
            <a:off x="1339431" y="5125652"/>
            <a:ext cx="428628" cy="1178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3214678" y="6429396"/>
            <a:ext cx="107157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ROS_PktRecv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3" name="肘形连接符 59"/>
          <p:cNvCxnSpPr>
            <a:stCxn id="132" idx="0"/>
            <a:endCxn id="122" idx="6"/>
          </p:cNvCxnSpPr>
          <p:nvPr/>
        </p:nvCxnSpPr>
        <p:spPr>
          <a:xfrm rot="16200000" flipV="1">
            <a:off x="3482571" y="6161503"/>
            <a:ext cx="357190" cy="178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000628" y="6429396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Ssp_rxtx_PktRecv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8" name="肘形连接符 59"/>
          <p:cNvCxnSpPr>
            <a:stCxn id="137" idx="1"/>
            <a:endCxn id="132" idx="3"/>
          </p:cNvCxnSpPr>
          <p:nvPr/>
        </p:nvCxnSpPr>
        <p:spPr>
          <a:xfrm rot="10800000">
            <a:off x="4286248" y="6500834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28" idx="1"/>
            <a:endCxn id="29" idx="1"/>
          </p:cNvCxnSpPr>
          <p:nvPr/>
        </p:nvCxnSpPr>
        <p:spPr>
          <a:xfrm rot="10800000" flipH="1" flipV="1">
            <a:off x="357158" y="1969604"/>
            <a:ext cx="2786082" cy="2245214"/>
          </a:xfrm>
          <a:prstGeom prst="bentConnector3">
            <a:avLst>
              <a:gd name="adj1" fmla="val -8205"/>
            </a:avLst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0" y="4786322"/>
            <a:ext cx="8929718" cy="1588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929586" y="485776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2</a:t>
            </a:r>
            <a:endParaRPr lang="zh-CN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500958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3 /2.5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143240" y="6572272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Rnet_ipv4_rcv()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86248" y="6000768"/>
            <a:ext cx="178595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Rnet_ipv4_conntrack_in()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57356" y="6000768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Rnet_ipv4_rcv_finish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8596" y="2928934"/>
            <a:ext cx="178595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Rnet_ipv4_local_deliver()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14612" y="5143512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Rnet_ipv4_route_input()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00166" y="4572008"/>
            <a:ext cx="192882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Rnet_ip_route_input_slow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14744" y="4572008"/>
            <a:ext cx="178595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Rnet_ip_route_input_mc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28926" y="5572140"/>
            <a:ext cx="128588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Rnet_dst_input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357950" y="5786454"/>
            <a:ext cx="150019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Rnet_ip_mr_input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286644" y="6143644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Rnet_ip_mpls_forward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358082" y="4857760"/>
            <a:ext cx="150019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Rnet_ipv4_forward()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14282" y="2143116"/>
            <a:ext cx="221457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Rnet_ipv4_local_deliver_finish()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6858016" y="4429132"/>
            <a:ext cx="185738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Rnet_ipv4_forward_finish()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715008" y="2571744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Rnet_dev_queue_xmit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85720" y="47148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 </a:t>
            </a:r>
            <a:r>
              <a:rPr lang="en-US" altLang="zh-CN" sz="2800" dirty="0" smtClean="0"/>
              <a:t>- layer3 overview</a:t>
            </a:r>
            <a:endParaRPr lang="zh-CN" altLang="en-US" sz="2800" dirty="0" smtClean="0"/>
          </a:p>
        </p:txBody>
      </p:sp>
      <p:cxnSp>
        <p:nvCxnSpPr>
          <p:cNvPr id="37" name="形状 36"/>
          <p:cNvCxnSpPr>
            <a:stCxn id="46" idx="1"/>
            <a:endCxn id="53" idx="2"/>
          </p:cNvCxnSpPr>
          <p:nvPr/>
        </p:nvCxnSpPr>
        <p:spPr>
          <a:xfrm rot="10800000">
            <a:off x="1321572" y="3071810"/>
            <a:ext cx="535785" cy="3000396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6"/>
          <p:cNvCxnSpPr>
            <a:stCxn id="46" idx="0"/>
            <a:endCxn id="82" idx="2"/>
          </p:cNvCxnSpPr>
          <p:nvPr/>
        </p:nvCxnSpPr>
        <p:spPr>
          <a:xfrm rot="5400000" flipH="1" flipV="1">
            <a:off x="2982504" y="5411405"/>
            <a:ext cx="285752" cy="89297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形状 36"/>
          <p:cNvCxnSpPr>
            <a:stCxn id="58" idx="2"/>
            <a:endCxn id="82" idx="0"/>
          </p:cNvCxnSpPr>
          <p:nvPr/>
        </p:nvCxnSpPr>
        <p:spPr>
          <a:xfrm rot="5400000">
            <a:off x="3428992" y="5429264"/>
            <a:ext cx="285752" cy="1588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形状 36"/>
          <p:cNvCxnSpPr>
            <a:stCxn id="58" idx="1"/>
            <a:endCxn id="67" idx="2"/>
          </p:cNvCxnSpPr>
          <p:nvPr/>
        </p:nvCxnSpPr>
        <p:spPr>
          <a:xfrm rot="10800000">
            <a:off x="2464580" y="4714884"/>
            <a:ext cx="250033" cy="500066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形状 36"/>
          <p:cNvCxnSpPr>
            <a:stCxn id="58" idx="3"/>
            <a:endCxn id="71" idx="2"/>
          </p:cNvCxnSpPr>
          <p:nvPr/>
        </p:nvCxnSpPr>
        <p:spPr>
          <a:xfrm flipV="1">
            <a:off x="4429124" y="4714884"/>
            <a:ext cx="178595" cy="500066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形状 36"/>
          <p:cNvCxnSpPr>
            <a:stCxn id="82" idx="3"/>
            <a:endCxn id="172" idx="2"/>
          </p:cNvCxnSpPr>
          <p:nvPr/>
        </p:nvCxnSpPr>
        <p:spPr>
          <a:xfrm flipV="1">
            <a:off x="4214810" y="5429264"/>
            <a:ext cx="1428760" cy="214314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714876" y="5286388"/>
            <a:ext cx="1857388" cy="1428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rnet_dst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rnet_input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形状 36"/>
          <p:cNvCxnSpPr>
            <a:stCxn id="172" idx="3"/>
            <a:endCxn id="102" idx="2"/>
          </p:cNvCxnSpPr>
          <p:nvPr/>
        </p:nvCxnSpPr>
        <p:spPr>
          <a:xfrm flipV="1">
            <a:off x="6572264" y="5000636"/>
            <a:ext cx="1535917" cy="357190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形状 36"/>
          <p:cNvCxnSpPr>
            <a:stCxn id="172" idx="3"/>
            <a:endCxn id="53" idx="2"/>
          </p:cNvCxnSpPr>
          <p:nvPr/>
        </p:nvCxnSpPr>
        <p:spPr>
          <a:xfrm flipH="1" flipV="1">
            <a:off x="1321571" y="3071810"/>
            <a:ext cx="5250693" cy="2286016"/>
          </a:xfrm>
          <a:prstGeom prst="curvedConnector4">
            <a:avLst>
              <a:gd name="adj1" fmla="val -1814"/>
              <a:gd name="adj2" fmla="val 84896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形状 36"/>
          <p:cNvCxnSpPr>
            <a:stCxn id="172" idx="3"/>
            <a:endCxn id="100" idx="0"/>
          </p:cNvCxnSpPr>
          <p:nvPr/>
        </p:nvCxnSpPr>
        <p:spPr>
          <a:xfrm>
            <a:off x="6572264" y="5357826"/>
            <a:ext cx="535785" cy="428628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形状 36"/>
          <p:cNvCxnSpPr>
            <a:stCxn id="172" idx="3"/>
            <a:endCxn id="101" idx="0"/>
          </p:cNvCxnSpPr>
          <p:nvPr/>
        </p:nvCxnSpPr>
        <p:spPr>
          <a:xfrm>
            <a:off x="6572264" y="5357826"/>
            <a:ext cx="1571636" cy="785818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1500166" y="4071942"/>
            <a:ext cx="192882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Rnet_ip_mkroute_input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8" name="形状 36"/>
          <p:cNvCxnSpPr>
            <a:stCxn id="225" idx="2"/>
            <a:endCxn id="207" idx="0"/>
          </p:cNvCxnSpPr>
          <p:nvPr/>
        </p:nvCxnSpPr>
        <p:spPr>
          <a:xfrm rot="5400000">
            <a:off x="2285984" y="3893347"/>
            <a:ext cx="357190" cy="1588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形状 36"/>
          <p:cNvCxnSpPr>
            <a:stCxn id="67" idx="0"/>
            <a:endCxn id="207" idx="2"/>
          </p:cNvCxnSpPr>
          <p:nvPr/>
        </p:nvCxnSpPr>
        <p:spPr>
          <a:xfrm rot="5400000" flipH="1" flipV="1">
            <a:off x="2285984" y="4393413"/>
            <a:ext cx="357190" cy="158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00166" y="3571876"/>
            <a:ext cx="192882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Rnet_ipv4_fib_lookup()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32" name="形状 231"/>
          <p:cNvCxnSpPr>
            <a:stCxn id="43" idx="1"/>
            <a:endCxn id="46" idx="2"/>
          </p:cNvCxnSpPr>
          <p:nvPr/>
        </p:nvCxnSpPr>
        <p:spPr>
          <a:xfrm rot="10800000">
            <a:off x="2678894" y="6143644"/>
            <a:ext cx="464347" cy="500066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形状 237"/>
          <p:cNvCxnSpPr>
            <a:stCxn id="43" idx="3"/>
            <a:endCxn id="36" idx="2"/>
          </p:cNvCxnSpPr>
          <p:nvPr/>
        </p:nvCxnSpPr>
        <p:spPr>
          <a:xfrm flipV="1">
            <a:off x="4357686" y="6143644"/>
            <a:ext cx="821537" cy="500066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形状 36"/>
          <p:cNvCxnSpPr>
            <a:stCxn id="36" idx="1"/>
            <a:endCxn id="46" idx="3"/>
          </p:cNvCxnSpPr>
          <p:nvPr/>
        </p:nvCxnSpPr>
        <p:spPr>
          <a:xfrm rot="10800000">
            <a:off x="3500430" y="6072206"/>
            <a:ext cx="785818" cy="1588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形状 36"/>
          <p:cNvCxnSpPr>
            <a:stCxn id="102" idx="0"/>
            <a:endCxn id="177" idx="2"/>
          </p:cNvCxnSpPr>
          <p:nvPr/>
        </p:nvCxnSpPr>
        <p:spPr>
          <a:xfrm rot="16200000" flipV="1">
            <a:off x="7804570" y="4554148"/>
            <a:ext cx="285752" cy="321471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/>
          <p:cNvSpPr/>
          <p:nvPr/>
        </p:nvSpPr>
        <p:spPr>
          <a:xfrm>
            <a:off x="6786578" y="3500438"/>
            <a:ext cx="2143140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rnet_dst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3" name="形状 36"/>
          <p:cNvCxnSpPr>
            <a:stCxn id="177" idx="0"/>
            <a:endCxn id="292" idx="2"/>
          </p:cNvCxnSpPr>
          <p:nvPr/>
        </p:nvCxnSpPr>
        <p:spPr>
          <a:xfrm rot="5400000" flipH="1" flipV="1">
            <a:off x="7911726" y="4018364"/>
            <a:ext cx="285752" cy="53578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7643834" y="4000504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Rnet_dst_output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5" name="形状 36"/>
          <p:cNvCxnSpPr>
            <a:stCxn id="292" idx="0"/>
            <a:endCxn id="281" idx="2"/>
          </p:cNvCxnSpPr>
          <p:nvPr/>
        </p:nvCxnSpPr>
        <p:spPr>
          <a:xfrm rot="16200000" flipV="1">
            <a:off x="7911727" y="3589735"/>
            <a:ext cx="357190" cy="46434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7000892" y="3071810"/>
            <a:ext cx="200026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Rnet_neigh_resolve_output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3" name="形状 36"/>
          <p:cNvCxnSpPr>
            <a:stCxn id="281" idx="0"/>
            <a:endCxn id="302" idx="2"/>
          </p:cNvCxnSpPr>
          <p:nvPr/>
        </p:nvCxnSpPr>
        <p:spPr>
          <a:xfrm rot="5400000" flipH="1" flipV="1">
            <a:off x="7786710" y="3286124"/>
            <a:ext cx="285752" cy="142876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形状 36"/>
          <p:cNvCxnSpPr>
            <a:stCxn id="302" idx="0"/>
            <a:endCxn id="178" idx="2"/>
          </p:cNvCxnSpPr>
          <p:nvPr/>
        </p:nvCxnSpPr>
        <p:spPr>
          <a:xfrm rot="16200000" flipV="1">
            <a:off x="7108049" y="2178835"/>
            <a:ext cx="357190" cy="1428760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形状 36"/>
          <p:cNvCxnSpPr>
            <a:stCxn id="178" idx="0"/>
            <a:endCxn id="341" idx="2"/>
          </p:cNvCxnSpPr>
          <p:nvPr/>
        </p:nvCxnSpPr>
        <p:spPr>
          <a:xfrm rot="5400000" flipH="1" flipV="1">
            <a:off x="6858016" y="2000240"/>
            <a:ext cx="285752" cy="857256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5929322" y="2143115"/>
            <a:ext cx="3000396" cy="1428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o_dev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netdev_ops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ndo_start_xmit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5500694" y="1714488"/>
            <a:ext cx="200026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Rnet_dev_ob_start_xmit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3" name="形状 36"/>
          <p:cNvCxnSpPr>
            <a:stCxn id="341" idx="0"/>
            <a:endCxn id="351" idx="2"/>
          </p:cNvCxnSpPr>
          <p:nvPr/>
        </p:nvCxnSpPr>
        <p:spPr>
          <a:xfrm rot="16200000" flipV="1">
            <a:off x="6822298" y="1535893"/>
            <a:ext cx="285751" cy="928694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形状 36"/>
          <p:cNvCxnSpPr>
            <a:stCxn id="351" idx="0"/>
            <a:endCxn id="362" idx="2"/>
          </p:cNvCxnSpPr>
          <p:nvPr/>
        </p:nvCxnSpPr>
        <p:spPr>
          <a:xfrm rot="5400000" flipH="1" flipV="1">
            <a:off x="6554404" y="1232282"/>
            <a:ext cx="428628" cy="53578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5429256" y="1142984"/>
            <a:ext cx="321471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Rnet_dev_txring_wait</a:t>
            </a:r>
            <a:r>
              <a:rPr lang="en-US" altLang="zh-CN" sz="1200" dirty="0" smtClean="0">
                <a:solidFill>
                  <a:schemeClr val="tx1"/>
                </a:solidFill>
              </a:rPr>
              <a:t>() </a:t>
            </a:r>
            <a:r>
              <a:rPr lang="zh-CN" altLang="en-US" sz="1200" dirty="0" smtClean="0">
                <a:solidFill>
                  <a:schemeClr val="tx1"/>
                </a:solidFill>
              </a:rPr>
              <a:t>如何实现？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3071802" y="2143116"/>
            <a:ext cx="207170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rnet_ipv_conntrack_confirm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8" name="形状 367"/>
          <p:cNvCxnSpPr>
            <a:stCxn id="53" idx="0"/>
            <a:endCxn id="155" idx="2"/>
          </p:cNvCxnSpPr>
          <p:nvPr/>
        </p:nvCxnSpPr>
        <p:spPr>
          <a:xfrm rot="5400000" flipH="1" flipV="1">
            <a:off x="1000100" y="2607463"/>
            <a:ext cx="642942" cy="158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形状 368"/>
          <p:cNvCxnSpPr>
            <a:stCxn id="53" idx="3"/>
            <a:endCxn id="366" idx="2"/>
          </p:cNvCxnSpPr>
          <p:nvPr/>
        </p:nvCxnSpPr>
        <p:spPr>
          <a:xfrm flipV="1">
            <a:off x="2214546" y="2285992"/>
            <a:ext cx="1893107" cy="714380"/>
          </a:xfrm>
          <a:prstGeom prst="curvedConnector2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形状 36"/>
          <p:cNvCxnSpPr>
            <a:stCxn id="366" idx="1"/>
            <a:endCxn id="155" idx="3"/>
          </p:cNvCxnSpPr>
          <p:nvPr/>
        </p:nvCxnSpPr>
        <p:spPr>
          <a:xfrm rot="10800000">
            <a:off x="2428860" y="2214554"/>
            <a:ext cx="642942" cy="1588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28596" y="6286520"/>
            <a:ext cx="178595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Rnet_ipv4_route_input()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5720" y="4786322"/>
            <a:ext cx="185738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rnet_ip_route_input_slow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85720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- layer3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rtable</a:t>
            </a:r>
            <a:r>
              <a:rPr lang="en-US" altLang="zh-CN" sz="2800" dirty="0" smtClean="0"/>
              <a:t> &amp; </a:t>
            </a:r>
            <a:r>
              <a:rPr lang="en-US" altLang="zh-CN" sz="2800" dirty="0" err="1" smtClean="0"/>
              <a:t>rnet_dst_entry</a:t>
            </a:r>
            <a:endParaRPr lang="zh-CN" altLang="en-US" sz="2800" dirty="0" smtClean="0"/>
          </a:p>
        </p:txBody>
      </p:sp>
      <p:cxnSp>
        <p:nvCxnSpPr>
          <p:cNvPr id="98" name="形状 36"/>
          <p:cNvCxnSpPr>
            <a:stCxn id="58" idx="0"/>
            <a:endCxn id="67" idx="2"/>
          </p:cNvCxnSpPr>
          <p:nvPr/>
        </p:nvCxnSpPr>
        <p:spPr>
          <a:xfrm rot="16200000" flipV="1">
            <a:off x="589332" y="5554280"/>
            <a:ext cx="1357322" cy="1071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357158" y="4000504"/>
            <a:ext cx="171451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rnet_ip_mkroute_input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8" name="形状 36"/>
          <p:cNvCxnSpPr>
            <a:stCxn id="225" idx="2"/>
            <a:endCxn id="207" idx="0"/>
          </p:cNvCxnSpPr>
          <p:nvPr/>
        </p:nvCxnSpPr>
        <p:spPr>
          <a:xfrm rot="5400000">
            <a:off x="928662" y="3571876"/>
            <a:ext cx="714380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形状 36"/>
          <p:cNvCxnSpPr>
            <a:stCxn id="67" idx="0"/>
            <a:endCxn id="207" idx="2"/>
          </p:cNvCxnSpPr>
          <p:nvPr/>
        </p:nvCxnSpPr>
        <p:spPr>
          <a:xfrm rot="5400000" flipH="1" flipV="1">
            <a:off x="892943" y="4464851"/>
            <a:ext cx="64294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500034" y="3143248"/>
            <a:ext cx="171451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rnet_ipv4_fib_lookup()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1472" y="2071678"/>
            <a:ext cx="192882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ftc_fib_get_outif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28926" y="4786322"/>
            <a:ext cx="928694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1472" y="2500306"/>
            <a:ext cx="192882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rnet_dev_get_by_index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形状 36"/>
          <p:cNvCxnSpPr>
            <a:stCxn id="63" idx="2"/>
            <a:endCxn id="88" idx="0"/>
          </p:cNvCxnSpPr>
          <p:nvPr/>
        </p:nvCxnSpPr>
        <p:spPr>
          <a:xfrm rot="16200000" flipH="1">
            <a:off x="2268124" y="1910942"/>
            <a:ext cx="357190" cy="18216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36"/>
          <p:cNvCxnSpPr>
            <a:stCxn id="54" idx="3"/>
            <a:endCxn id="72" idx="0"/>
          </p:cNvCxnSpPr>
          <p:nvPr/>
        </p:nvCxnSpPr>
        <p:spPr>
          <a:xfrm>
            <a:off x="2500298" y="2143116"/>
            <a:ext cx="2821801" cy="160382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71934" y="2303498"/>
            <a:ext cx="2500330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ftc_fib_lookup_param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prefixlen</a:t>
            </a:r>
            <a:r>
              <a:rPr lang="en-US" altLang="zh-CN" sz="1000" dirty="0" smtClean="0"/>
              <a:t>  + </a:t>
            </a:r>
            <a:r>
              <a:rPr lang="en-US" altLang="zh-CN" sz="1000" dirty="0" err="1" smtClean="0"/>
              <a:t>nhp_type</a:t>
            </a:r>
            <a:r>
              <a:rPr lang="en-US" altLang="zh-CN" sz="1000" dirty="0" smtClean="0"/>
              <a:t>  + </a:t>
            </a:r>
            <a:r>
              <a:rPr lang="en-US" altLang="zh-CN" sz="1000" dirty="0" err="1" smtClean="0"/>
              <a:t>nhp_index</a:t>
            </a:r>
            <a:r>
              <a:rPr lang="en-US" altLang="zh-CN" sz="1000" dirty="0" smtClean="0"/>
              <a:t>   +</a:t>
            </a:r>
            <a:r>
              <a:rPr lang="en-US" altLang="zh-CN" sz="1000" dirty="0" err="1" smtClean="0"/>
              <a:t>ipAddr</a:t>
            </a:r>
            <a:r>
              <a:rPr lang="en-US" altLang="zh-CN" sz="1000" dirty="0" smtClean="0"/>
              <a:t>[16] 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+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outif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  +</a:t>
            </a:r>
            <a:r>
              <a:rPr lang="en-US" altLang="zh-CN" sz="1000" dirty="0" smtClean="0"/>
              <a:t>… …</a:t>
            </a:r>
          </a:p>
        </p:txBody>
      </p:sp>
      <p:cxnSp>
        <p:nvCxnSpPr>
          <p:cNvPr id="74" name="形状 36"/>
          <p:cNvCxnSpPr>
            <a:stCxn id="72" idx="1"/>
            <a:endCxn id="63" idx="3"/>
          </p:cNvCxnSpPr>
          <p:nvPr/>
        </p:nvCxnSpPr>
        <p:spPr>
          <a:xfrm rot="10800000">
            <a:off x="2500298" y="2571745"/>
            <a:ext cx="1571636" cy="87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643174" y="3000372"/>
            <a:ext cx="1428760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&gt;device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… …</a:t>
            </a:r>
          </a:p>
        </p:txBody>
      </p:sp>
      <p:cxnSp>
        <p:nvCxnSpPr>
          <p:cNvPr id="103" name="形状 36"/>
          <p:cNvCxnSpPr>
            <a:stCxn id="88" idx="1"/>
            <a:endCxn id="225" idx="3"/>
          </p:cNvCxnSpPr>
          <p:nvPr/>
        </p:nvCxnSpPr>
        <p:spPr>
          <a:xfrm rot="10800000" flipV="1">
            <a:off x="2214546" y="3200426"/>
            <a:ext cx="428628" cy="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71472" y="1071546"/>
            <a:ext cx="192882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ftc_fib_lookup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71472" y="1643050"/>
            <a:ext cx="192882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Ftc_nhp_lookup_unlock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3702" y="957188"/>
            <a:ext cx="207170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ftc_route_node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p;   </a:t>
            </a:r>
            <a:r>
              <a:rPr lang="en-US" altLang="zh-CN" sz="1000" b="1" dirty="0" smtClean="0"/>
              <a:t>+ …   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+ info</a:t>
            </a:r>
          </a:p>
        </p:txBody>
      </p:sp>
      <p:cxnSp>
        <p:nvCxnSpPr>
          <p:cNvPr id="120" name="形状 36"/>
          <p:cNvCxnSpPr>
            <a:stCxn id="119" idx="1"/>
            <a:endCxn id="117" idx="3"/>
          </p:cNvCxnSpPr>
          <p:nvPr/>
        </p:nvCxnSpPr>
        <p:spPr>
          <a:xfrm rot="10800000">
            <a:off x="2500298" y="1142985"/>
            <a:ext cx="4143404" cy="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43438" y="1428736"/>
            <a:ext cx="2428892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ftc_nhp_ip_struct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nhp_index</a:t>
            </a:r>
            <a:r>
              <a:rPr lang="en-US" altLang="zh-CN" sz="1000" dirty="0" smtClean="0">
                <a:solidFill>
                  <a:srgbClr val="FF0000"/>
                </a:solidFill>
              </a:rPr>
              <a:t>  </a:t>
            </a:r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aucIpAddr</a:t>
            </a:r>
            <a:r>
              <a:rPr lang="en-US" altLang="zh-CN" sz="1000" dirty="0" smtClean="0"/>
              <a:t>[16]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aucNextHopMac</a:t>
            </a:r>
            <a:r>
              <a:rPr lang="en-US" altLang="zh-CN" sz="1000" dirty="0" smtClean="0"/>
              <a:t>    +</a:t>
            </a:r>
            <a:r>
              <a:rPr lang="en-US" altLang="zh-CN" sz="1000" dirty="0" err="1" smtClean="0"/>
              <a:t>ulIfindex</a:t>
            </a:r>
            <a:endParaRPr lang="en-US" altLang="zh-CN" sz="1000" dirty="0" smtClean="0"/>
          </a:p>
        </p:txBody>
      </p:sp>
      <p:cxnSp>
        <p:nvCxnSpPr>
          <p:cNvPr id="165" name="形状 36"/>
          <p:cNvCxnSpPr>
            <a:stCxn id="117" idx="2"/>
            <a:endCxn id="157" idx="0"/>
          </p:cNvCxnSpPr>
          <p:nvPr/>
        </p:nvCxnSpPr>
        <p:spPr>
          <a:xfrm rot="16200000" flipH="1">
            <a:off x="3589727" y="-839421"/>
            <a:ext cx="214314" cy="43219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形状 36"/>
          <p:cNvCxnSpPr>
            <a:stCxn id="157" idx="1"/>
            <a:endCxn id="118" idx="3"/>
          </p:cNvCxnSpPr>
          <p:nvPr/>
        </p:nvCxnSpPr>
        <p:spPr>
          <a:xfrm rot="10800000" flipV="1">
            <a:off x="2500298" y="1705734"/>
            <a:ext cx="2143140" cy="87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形状 36"/>
          <p:cNvCxnSpPr>
            <a:stCxn id="118" idx="2"/>
            <a:endCxn id="54" idx="0"/>
          </p:cNvCxnSpPr>
          <p:nvPr/>
        </p:nvCxnSpPr>
        <p:spPr>
          <a:xfrm rot="5400000">
            <a:off x="1393009" y="1928802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43174" y="928670"/>
            <a:ext cx="435771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:</a:t>
            </a:r>
            <a:r>
              <a:rPr lang="en-US" altLang="zh-CN" sz="1200" i="1" dirty="0" err="1" smtClean="0"/>
              <a:t>ftp_route_node</a:t>
            </a:r>
            <a:r>
              <a:rPr lang="zh-CN" altLang="en-US" sz="1200" i="1" dirty="0" smtClean="0"/>
              <a:t>即路由</a:t>
            </a:r>
            <a:r>
              <a:rPr lang="en-US" altLang="zh-CN" sz="1200" i="1" dirty="0" smtClean="0"/>
              <a:t>radix tree, </a:t>
            </a:r>
            <a:r>
              <a:rPr lang="zh-CN" altLang="en-US" sz="1200" i="1" dirty="0" smtClean="0"/>
              <a:t>得到 </a:t>
            </a:r>
            <a:r>
              <a:rPr lang="en-US" altLang="zh-CN" sz="1200" i="1" dirty="0" err="1" smtClean="0"/>
              <a:t>nhp</a:t>
            </a:r>
            <a:endParaRPr lang="zh-CN" altLang="en-US" sz="1200" i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2000232" y="1357298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：找到下一跳</a:t>
            </a:r>
            <a:r>
              <a:rPr lang="en-US" altLang="zh-CN" sz="1200" i="1" dirty="0" err="1" smtClean="0"/>
              <a:t>nhp</a:t>
            </a:r>
            <a:r>
              <a:rPr lang="en-US" altLang="zh-CN" sz="1200" i="1" dirty="0" smtClean="0"/>
              <a:t> </a:t>
            </a:r>
            <a:r>
              <a:rPr lang="en-US" altLang="zh-CN" sz="1200" i="1" dirty="0" err="1" smtClean="0"/>
              <a:t>ftc_nhp_xxx_struct</a:t>
            </a:r>
            <a:endParaRPr lang="zh-CN" altLang="en-US" sz="1200" i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57158" y="2643182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：根据</a:t>
            </a:r>
            <a:r>
              <a:rPr lang="en-US" altLang="zh-CN" sz="1200" i="1" dirty="0" err="1" smtClean="0"/>
              <a:t>outif</a:t>
            </a:r>
            <a:r>
              <a:rPr lang="zh-CN" altLang="en-US" sz="1200" i="1" dirty="0" smtClean="0"/>
              <a:t>找到出口 </a:t>
            </a:r>
            <a:r>
              <a:rPr lang="en-US" altLang="zh-CN" sz="1200" i="1" dirty="0" err="1" smtClean="0"/>
              <a:t>rnet_device</a:t>
            </a:r>
            <a:r>
              <a:rPr lang="en-US" altLang="zh-CN" sz="1200" i="1" dirty="0" smtClean="0"/>
              <a:t> </a:t>
            </a:r>
            <a:endParaRPr lang="zh-CN" altLang="en-US" sz="1200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3786182" y="3786190"/>
            <a:ext cx="1785950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rtable</a:t>
            </a:r>
            <a:endParaRPr lang="en-US" altLang="zh-CN" sz="1000" b="1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dst_entry</a:t>
            </a:r>
            <a:r>
              <a:rPr lang="en-US" altLang="zh-CN" sz="1000" dirty="0" smtClean="0">
                <a:solidFill>
                  <a:srgbClr val="FF0000"/>
                </a:solidFill>
              </a:rPr>
              <a:t> (2)  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nhp_type</a:t>
            </a:r>
            <a:r>
              <a:rPr lang="en-US" altLang="zh-CN" sz="1000" dirty="0" smtClean="0"/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+ * device (1)</a:t>
            </a:r>
          </a:p>
        </p:txBody>
      </p:sp>
      <p:cxnSp>
        <p:nvCxnSpPr>
          <p:cNvPr id="205" name="形状 36"/>
          <p:cNvCxnSpPr>
            <a:stCxn id="204" idx="0"/>
            <a:endCxn id="88" idx="2"/>
          </p:cNvCxnSpPr>
          <p:nvPr/>
        </p:nvCxnSpPr>
        <p:spPr>
          <a:xfrm rot="16200000" flipV="1">
            <a:off x="3825502" y="2932534"/>
            <a:ext cx="385708" cy="1321603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形状 36"/>
          <p:cNvCxnSpPr>
            <a:stCxn id="207" idx="3"/>
            <a:endCxn id="55" idx="0"/>
          </p:cNvCxnSpPr>
          <p:nvPr/>
        </p:nvCxnSpPr>
        <p:spPr>
          <a:xfrm>
            <a:off x="2071670" y="4071942"/>
            <a:ext cx="1321603" cy="714380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500562" y="4714884"/>
            <a:ext cx="2928958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 device</a:t>
            </a:r>
            <a:r>
              <a:rPr lang="zh-CN" altLang="en-US" sz="1000" dirty="0" smtClean="0">
                <a:solidFill>
                  <a:srgbClr val="FF0000"/>
                </a:solidFill>
              </a:rPr>
              <a:t>　</a:t>
            </a:r>
            <a:r>
              <a:rPr lang="en-US" altLang="zh-CN" sz="1000" dirty="0" smtClean="0">
                <a:solidFill>
                  <a:srgbClr val="FF0000"/>
                </a:solidFill>
              </a:rPr>
              <a:t>+* 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dst_ops</a:t>
            </a:r>
            <a:r>
              <a:rPr lang="zh-CN" altLang="en-US" sz="1000" dirty="0" smtClean="0">
                <a:solidFill>
                  <a:srgbClr val="FF0000"/>
                </a:solidFill>
              </a:rPr>
              <a:t>　</a:t>
            </a:r>
            <a:r>
              <a:rPr lang="en-US" altLang="zh-CN" sz="1000" dirty="0" smtClean="0">
                <a:solidFill>
                  <a:srgbClr val="FF0000"/>
                </a:solidFill>
              </a:rPr>
              <a:t>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ftc_nhp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rnet_input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  <a:r>
              <a:rPr lang="zh-CN" altLang="en-US" sz="1000" dirty="0" smtClean="0">
                <a:solidFill>
                  <a:srgbClr val="FF0000"/>
                </a:solidFill>
              </a:rPr>
              <a:t>　</a:t>
            </a:r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rnet_output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223" name="形状 36"/>
          <p:cNvCxnSpPr>
            <a:stCxn id="204" idx="3"/>
            <a:endCxn id="220" idx="0"/>
          </p:cNvCxnSpPr>
          <p:nvPr/>
        </p:nvCxnSpPr>
        <p:spPr>
          <a:xfrm>
            <a:off x="5572132" y="4063189"/>
            <a:ext cx="392909" cy="651695"/>
          </a:xfrm>
          <a:prstGeom prst="curvedConnector2">
            <a:avLst/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3000364" y="6643710"/>
            <a:ext cx="1285884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Rnet_dst_input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形状 36"/>
          <p:cNvCxnSpPr>
            <a:stCxn id="58" idx="2"/>
            <a:endCxn id="237" idx="0"/>
          </p:cNvCxnSpPr>
          <p:nvPr/>
        </p:nvCxnSpPr>
        <p:spPr>
          <a:xfrm rot="16200000" flipH="1">
            <a:off x="2375281" y="5375685"/>
            <a:ext cx="214314" cy="23217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5072066" y="6286520"/>
            <a:ext cx="1857388" cy="1428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rnet_dst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rnet_input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5" name="形状 36"/>
          <p:cNvCxnSpPr>
            <a:stCxn id="237" idx="3"/>
            <a:endCxn id="244" idx="2"/>
          </p:cNvCxnSpPr>
          <p:nvPr/>
        </p:nvCxnSpPr>
        <p:spPr>
          <a:xfrm flipV="1">
            <a:off x="4286248" y="6429396"/>
            <a:ext cx="1714512" cy="28575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形状 36"/>
          <p:cNvCxnSpPr>
            <a:stCxn id="58" idx="0"/>
            <a:endCxn id="253" idx="2"/>
          </p:cNvCxnSpPr>
          <p:nvPr/>
        </p:nvCxnSpPr>
        <p:spPr>
          <a:xfrm rot="5400000" flipH="1" flipV="1">
            <a:off x="2071670" y="5250669"/>
            <a:ext cx="285752" cy="17859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2214546" y="5857892"/>
            <a:ext cx="178595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Rnet_ip_route_input_mc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7143768" y="5929330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Rnet_ipv4_forward()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1" name="形状 36"/>
          <p:cNvCxnSpPr>
            <a:stCxn id="244" idx="3"/>
            <a:endCxn id="258" idx="2"/>
          </p:cNvCxnSpPr>
          <p:nvPr/>
        </p:nvCxnSpPr>
        <p:spPr>
          <a:xfrm flipV="1">
            <a:off x="6929454" y="6072206"/>
            <a:ext cx="928694" cy="28575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形状 36"/>
          <p:cNvCxnSpPr>
            <a:stCxn id="220" idx="2"/>
            <a:endCxn id="258" idx="1"/>
          </p:cNvCxnSpPr>
          <p:nvPr/>
        </p:nvCxnSpPr>
        <p:spPr>
          <a:xfrm rot="16200000" flipH="1">
            <a:off x="6188461" y="5045461"/>
            <a:ext cx="731886" cy="1178727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857356" y="5286388"/>
            <a:ext cx="371477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：关联</a:t>
            </a:r>
            <a:r>
              <a:rPr lang="en-US" altLang="zh-CN" sz="1200" i="1" dirty="0" err="1" smtClean="0"/>
              <a:t>dst_entry</a:t>
            </a:r>
            <a:r>
              <a:rPr lang="en-US" altLang="zh-CN" sz="1200" i="1" dirty="0" smtClean="0"/>
              <a:t>/rnet_ipv4_forward()/ </a:t>
            </a:r>
            <a:r>
              <a:rPr lang="en-US" altLang="zh-CN" sz="1200" i="1" dirty="0" err="1" smtClean="0"/>
              <a:t>skb</a:t>
            </a:r>
            <a:r>
              <a:rPr lang="en-US" altLang="zh-CN" sz="1200" i="1" dirty="0" smtClean="0"/>
              <a:t>-&gt;</a:t>
            </a:r>
            <a:r>
              <a:rPr lang="en-US" altLang="zh-CN" sz="1200" i="1" dirty="0" err="1" smtClean="0"/>
              <a:t>dst_entry</a:t>
            </a:r>
            <a:endParaRPr lang="zh-CN" altLang="en-US" sz="1200" i="1" dirty="0"/>
          </a:p>
        </p:txBody>
      </p:sp>
      <p:cxnSp>
        <p:nvCxnSpPr>
          <p:cNvPr id="271" name="形状 36"/>
          <p:cNvCxnSpPr>
            <a:stCxn id="55" idx="3"/>
            <a:endCxn id="220" idx="1"/>
          </p:cNvCxnSpPr>
          <p:nvPr/>
        </p:nvCxnSpPr>
        <p:spPr>
          <a:xfrm>
            <a:off x="3857620" y="4986377"/>
            <a:ext cx="642942" cy="550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4572000" y="5857892"/>
            <a:ext cx="178595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Rnet_ipv4_local_deliver()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形状 36"/>
          <p:cNvCxnSpPr>
            <a:stCxn id="244" idx="0"/>
            <a:endCxn id="300" idx="2"/>
          </p:cNvCxnSpPr>
          <p:nvPr/>
        </p:nvCxnSpPr>
        <p:spPr>
          <a:xfrm rot="16200000" flipV="1">
            <a:off x="5589992" y="5875751"/>
            <a:ext cx="285752" cy="5357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6858016" y="3714752"/>
            <a:ext cx="2143108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dst_ops</a:t>
            </a:r>
            <a:endParaRPr lang="en-US" altLang="zh-CN" sz="1000" b="1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family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 output)(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rnet_skb</a:t>
            </a:r>
            <a:r>
              <a:rPr lang="en-US" altLang="zh-CN" sz="1000" dirty="0" smtClean="0">
                <a:solidFill>
                  <a:srgbClr val="FF0000"/>
                </a:solidFill>
              </a:rPr>
              <a:t> *)</a:t>
            </a:r>
          </a:p>
          <a:p>
            <a:r>
              <a:rPr lang="en-US" altLang="zh-CN" sz="1000" dirty="0" smtClean="0"/>
              <a:t>+ (* </a:t>
            </a:r>
            <a:r>
              <a:rPr lang="en-US" altLang="zh-CN" sz="1000" dirty="0" err="1" smtClean="0"/>
              <a:t>mtu</a:t>
            </a:r>
            <a:r>
              <a:rPr lang="en-US" altLang="zh-CN" sz="1000" dirty="0" smtClean="0"/>
              <a:t>)(</a:t>
            </a:r>
            <a:r>
              <a:rPr lang="en-US" altLang="zh-CN" sz="1000" dirty="0" err="1" smtClean="0"/>
              <a:t>rnet_dst_entry</a:t>
            </a:r>
            <a:r>
              <a:rPr lang="en-US" altLang="zh-CN" sz="1000" dirty="0" smtClean="0"/>
              <a:t> *</a:t>
            </a:r>
            <a:r>
              <a:rPr lang="en-US" altLang="zh-CN" sz="1000" dirty="0" err="1" smtClean="0"/>
              <a:t>dst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smtClean="0"/>
              <a:t>+(* </a:t>
            </a:r>
            <a:r>
              <a:rPr lang="en-US" altLang="zh-CN" sz="1000" dirty="0" err="1" smtClean="0"/>
              <a:t>neigh_lookup</a:t>
            </a:r>
            <a:r>
              <a:rPr lang="en-US" altLang="zh-CN" sz="1000" dirty="0" smtClean="0"/>
              <a:t>)(device *, </a:t>
            </a:r>
            <a:r>
              <a:rPr lang="en-US" altLang="zh-CN" sz="1000" dirty="0" err="1" smtClean="0"/>
              <a:t>rtable</a:t>
            </a:r>
            <a:r>
              <a:rPr lang="en-US" altLang="zh-CN" sz="1000" dirty="0" smtClean="0"/>
              <a:t> *)</a:t>
            </a:r>
          </a:p>
        </p:txBody>
      </p:sp>
      <p:cxnSp>
        <p:nvCxnSpPr>
          <p:cNvPr id="336" name="形状 36"/>
          <p:cNvCxnSpPr>
            <a:stCxn id="220" idx="3"/>
            <a:endCxn id="313" idx="2"/>
          </p:cNvCxnSpPr>
          <p:nvPr/>
        </p:nvCxnSpPr>
        <p:spPr>
          <a:xfrm flipV="1">
            <a:off x="7429520" y="4576526"/>
            <a:ext cx="500050" cy="415357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7000892" y="3429000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：关联</a:t>
            </a:r>
            <a:r>
              <a:rPr lang="en-US" altLang="zh-CN" sz="1200" i="1" dirty="0" err="1" smtClean="0"/>
              <a:t>rnet_neighbour</a:t>
            </a:r>
            <a:r>
              <a:rPr lang="zh-CN" altLang="en-US" sz="1200" i="1" dirty="0" smtClean="0"/>
              <a:t>接口</a:t>
            </a:r>
            <a:endParaRPr lang="zh-CN" altLang="en-US" sz="1200" i="1" dirty="0"/>
          </a:p>
        </p:txBody>
      </p:sp>
      <p:sp>
        <p:nvSpPr>
          <p:cNvPr id="346" name="矩形 345"/>
          <p:cNvSpPr/>
          <p:nvPr/>
        </p:nvSpPr>
        <p:spPr>
          <a:xfrm>
            <a:off x="7358082" y="5429264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Rnet_ipv4_output()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7" name="形状 36"/>
          <p:cNvCxnSpPr>
            <a:stCxn id="220" idx="2"/>
            <a:endCxn id="346" idx="2"/>
          </p:cNvCxnSpPr>
          <p:nvPr/>
        </p:nvCxnSpPr>
        <p:spPr>
          <a:xfrm rot="16200000" flipH="1">
            <a:off x="6867122" y="4366800"/>
            <a:ext cx="303258" cy="2107421"/>
          </a:xfrm>
          <a:prstGeom prst="curvedConnector3">
            <a:avLst>
              <a:gd name="adj1" fmla="val 175381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72396" y="1571612"/>
            <a:ext cx="1357322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ntabs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[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nhp_type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0" name="形状 36"/>
          <p:cNvCxnSpPr>
            <a:stCxn id="59" idx="1"/>
            <a:endCxn id="157" idx="3"/>
          </p:cNvCxnSpPr>
          <p:nvPr/>
        </p:nvCxnSpPr>
        <p:spPr>
          <a:xfrm rot="10800000" flipV="1">
            <a:off x="7072330" y="1694723"/>
            <a:ext cx="500066" cy="11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571736" y="185736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：找到出口</a:t>
            </a:r>
            <a:r>
              <a:rPr lang="en-US" altLang="zh-CN" sz="1200" i="1" dirty="0" err="1" smtClean="0"/>
              <a:t>ifindex</a:t>
            </a:r>
            <a:endParaRPr lang="zh-CN" alt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786314" y="3071810"/>
            <a:ext cx="2357454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ftc_nhp_ip_struct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ulPort</a:t>
            </a:r>
            <a:r>
              <a:rPr lang="en-US" altLang="zh-CN" sz="1000" dirty="0" smtClean="0">
                <a:solidFill>
                  <a:srgbClr val="FF0000"/>
                </a:solidFill>
              </a:rPr>
              <a:t>  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usInnerVlan</a:t>
            </a:r>
            <a:r>
              <a:rPr lang="en-US" altLang="zh-CN" sz="1000" dirty="0" smtClean="0">
                <a:solidFill>
                  <a:srgbClr val="FF0000"/>
                </a:solidFill>
              </a:rPr>
              <a:t> 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usOuterValn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aucIpAddr</a:t>
            </a:r>
            <a:r>
              <a:rPr lang="en-US" altLang="zh-CN" sz="1000" dirty="0" smtClean="0">
                <a:solidFill>
                  <a:srgbClr val="FF0000"/>
                </a:solidFill>
              </a:rPr>
              <a:t>  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aucNexHop</a:t>
            </a:r>
            <a:r>
              <a:rPr lang="en-US" altLang="zh-CN" sz="1000" dirty="0" smtClean="0">
                <a:solidFill>
                  <a:srgbClr val="FF0000"/>
                </a:solidFill>
              </a:rPr>
              <a:t> Mac</a:t>
            </a:r>
            <a:endParaRPr lang="en-US" altLang="zh-CN" sz="1000" dirty="0" smtClean="0"/>
          </a:p>
        </p:txBody>
      </p:sp>
      <p:cxnSp>
        <p:nvCxnSpPr>
          <p:cNvPr id="187" name="形状 36"/>
          <p:cNvCxnSpPr>
            <a:stCxn id="220" idx="0"/>
            <a:endCxn id="186" idx="2"/>
          </p:cNvCxnSpPr>
          <p:nvPr/>
        </p:nvCxnSpPr>
        <p:spPr>
          <a:xfrm rot="5400000" flipH="1" flipV="1">
            <a:off x="5420503" y="4170346"/>
            <a:ext cx="1089076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143108" y="3500438"/>
            <a:ext cx="1000132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rnet_rt_tbl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240" name="形状 36"/>
          <p:cNvCxnSpPr>
            <a:stCxn id="55" idx="0"/>
            <a:endCxn id="204" idx="2"/>
          </p:cNvCxnSpPr>
          <p:nvPr/>
        </p:nvCxnSpPr>
        <p:spPr>
          <a:xfrm rot="5400000" flipH="1" flipV="1">
            <a:off x="3813148" y="3920313"/>
            <a:ext cx="446134" cy="12858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形状 36"/>
          <p:cNvCxnSpPr>
            <a:stCxn id="210" idx="3"/>
          </p:cNvCxnSpPr>
          <p:nvPr/>
        </p:nvCxnSpPr>
        <p:spPr>
          <a:xfrm>
            <a:off x="3143240" y="3623549"/>
            <a:ext cx="642942" cy="162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357290" y="4500570"/>
            <a:ext cx="171451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Rnet_ip_rt_cache_find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形状 36"/>
          <p:cNvCxnSpPr>
            <a:stCxn id="116" idx="2"/>
            <a:endCxn id="58" idx="0"/>
          </p:cNvCxnSpPr>
          <p:nvPr/>
        </p:nvCxnSpPr>
        <p:spPr>
          <a:xfrm rot="5400000">
            <a:off x="946522" y="5018496"/>
            <a:ext cx="1643074" cy="892975"/>
          </a:xfrm>
          <a:prstGeom prst="curvedConnector3">
            <a:avLst>
              <a:gd name="adj1" fmla="val 81691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形状 36"/>
          <p:cNvCxnSpPr>
            <a:stCxn id="116" idx="3"/>
            <a:endCxn id="55" idx="0"/>
          </p:cNvCxnSpPr>
          <p:nvPr/>
        </p:nvCxnSpPr>
        <p:spPr>
          <a:xfrm>
            <a:off x="3071802" y="4572008"/>
            <a:ext cx="321471" cy="214314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形状 36"/>
          <p:cNvCxnSpPr>
            <a:stCxn id="207" idx="3"/>
            <a:endCxn id="204" idx="1"/>
          </p:cNvCxnSpPr>
          <p:nvPr/>
        </p:nvCxnSpPr>
        <p:spPr>
          <a:xfrm flipV="1">
            <a:off x="2071670" y="4063189"/>
            <a:ext cx="1714512" cy="87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形状 36"/>
          <p:cNvCxnSpPr>
            <a:endCxn id="116" idx="0"/>
          </p:cNvCxnSpPr>
          <p:nvPr/>
        </p:nvCxnSpPr>
        <p:spPr>
          <a:xfrm rot="10800000" flipV="1">
            <a:off x="2214546" y="4214818"/>
            <a:ext cx="1571636" cy="285752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/>
          <p:cNvSpPr txBox="1"/>
          <p:nvPr/>
        </p:nvSpPr>
        <p:spPr>
          <a:xfrm>
            <a:off x="7500958" y="61436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720" y="142852"/>
            <a:ext cx="88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- layer3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dst_entry</a:t>
            </a:r>
            <a:r>
              <a:rPr lang="en-US" altLang="zh-CN" sz="2800" dirty="0" smtClean="0"/>
              <a:t> &amp; </a:t>
            </a:r>
            <a:r>
              <a:rPr lang="en-US" altLang="zh-CN" sz="2800" dirty="0" err="1" smtClean="0"/>
              <a:t>neighbour</a:t>
            </a:r>
            <a:endParaRPr lang="zh-CN" altLang="en-US" sz="2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57158" y="5600658"/>
            <a:ext cx="1143008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57158" y="4572008"/>
            <a:ext cx="1428760" cy="707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rtable</a:t>
            </a:r>
            <a:endParaRPr lang="en-US" altLang="zh-CN" sz="1000" b="1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dst_entry</a:t>
            </a:r>
            <a:r>
              <a:rPr lang="en-US" altLang="zh-CN" sz="1000" dirty="0" smtClean="0">
                <a:solidFill>
                  <a:srgbClr val="FF0000"/>
                </a:solidFill>
              </a:rPr>
              <a:t> (2)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nhp_type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 device (1)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214546" y="5357826"/>
            <a:ext cx="1428760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 device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+* 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dst_ops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rnet_input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rnet_output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223" name="形状 36"/>
          <p:cNvCxnSpPr>
            <a:stCxn id="204" idx="3"/>
            <a:endCxn id="220" idx="0"/>
          </p:cNvCxnSpPr>
          <p:nvPr/>
        </p:nvCxnSpPr>
        <p:spPr>
          <a:xfrm>
            <a:off x="1785918" y="4925951"/>
            <a:ext cx="1143008" cy="431875"/>
          </a:xfrm>
          <a:prstGeom prst="curvedConnector2">
            <a:avLst/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285720" y="6500834"/>
            <a:ext cx="1285884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Rnet_dst_input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000364" y="6500834"/>
            <a:ext cx="1857388" cy="1428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rnet_dst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rnet_input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5" name="形状 36"/>
          <p:cNvCxnSpPr>
            <a:stCxn id="237" idx="3"/>
            <a:endCxn id="244" idx="1"/>
          </p:cNvCxnSpPr>
          <p:nvPr/>
        </p:nvCxnSpPr>
        <p:spPr>
          <a:xfrm>
            <a:off x="1571604" y="6572272"/>
            <a:ext cx="142876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/>
          <p:cNvSpPr/>
          <p:nvPr/>
        </p:nvSpPr>
        <p:spPr>
          <a:xfrm>
            <a:off x="4572000" y="6000768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Rnet_ipv4_forward()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1" name="形状 36"/>
          <p:cNvCxnSpPr>
            <a:stCxn id="244" idx="3"/>
            <a:endCxn id="258" idx="2"/>
          </p:cNvCxnSpPr>
          <p:nvPr/>
        </p:nvCxnSpPr>
        <p:spPr>
          <a:xfrm flipV="1">
            <a:off x="4857752" y="6143644"/>
            <a:ext cx="428628" cy="42862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形状 36"/>
          <p:cNvCxnSpPr>
            <a:stCxn id="220" idx="3"/>
            <a:endCxn id="258" idx="1"/>
          </p:cNvCxnSpPr>
          <p:nvPr/>
        </p:nvCxnSpPr>
        <p:spPr>
          <a:xfrm>
            <a:off x="3643306" y="5788713"/>
            <a:ext cx="928694" cy="283493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形状 36"/>
          <p:cNvCxnSpPr>
            <a:stCxn id="55" idx="3"/>
            <a:endCxn id="220" idx="1"/>
          </p:cNvCxnSpPr>
          <p:nvPr/>
        </p:nvCxnSpPr>
        <p:spPr>
          <a:xfrm flipV="1">
            <a:off x="1500166" y="5788713"/>
            <a:ext cx="714380" cy="1200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5786446" y="6286520"/>
            <a:ext cx="178595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Rnet_ipv4_local_deliver()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形状 36"/>
          <p:cNvCxnSpPr>
            <a:stCxn id="244" idx="3"/>
            <a:endCxn id="300" idx="2"/>
          </p:cNvCxnSpPr>
          <p:nvPr/>
        </p:nvCxnSpPr>
        <p:spPr>
          <a:xfrm flipV="1">
            <a:off x="4857752" y="6429396"/>
            <a:ext cx="1821669" cy="14287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3714744" y="4496052"/>
            <a:ext cx="2143108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dst_ops</a:t>
            </a:r>
            <a:endParaRPr lang="en-US" altLang="zh-CN" sz="1000" b="1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family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 output)(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rnet_skb</a:t>
            </a:r>
            <a:r>
              <a:rPr lang="en-US" altLang="zh-CN" sz="1000" dirty="0" smtClean="0">
                <a:solidFill>
                  <a:srgbClr val="FF0000"/>
                </a:solidFill>
              </a:rPr>
              <a:t> *)</a:t>
            </a:r>
          </a:p>
          <a:p>
            <a:r>
              <a:rPr lang="en-US" altLang="zh-CN" sz="1000" dirty="0" smtClean="0"/>
              <a:t>+ (* </a:t>
            </a:r>
            <a:r>
              <a:rPr lang="en-US" altLang="zh-CN" sz="1000" dirty="0" err="1" smtClean="0"/>
              <a:t>mtu</a:t>
            </a:r>
            <a:r>
              <a:rPr lang="en-US" altLang="zh-CN" sz="1000" dirty="0" smtClean="0"/>
              <a:t>)(</a:t>
            </a:r>
            <a:r>
              <a:rPr lang="en-US" altLang="zh-CN" sz="1000" dirty="0" err="1" smtClean="0"/>
              <a:t>rnet_dst_entry</a:t>
            </a:r>
            <a:r>
              <a:rPr lang="en-US" altLang="zh-CN" sz="1000" dirty="0" smtClean="0"/>
              <a:t> *</a:t>
            </a:r>
            <a:r>
              <a:rPr lang="en-US" altLang="zh-CN" sz="1000" dirty="0" err="1" smtClean="0"/>
              <a:t>dst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smtClean="0"/>
              <a:t>+(* </a:t>
            </a:r>
            <a:r>
              <a:rPr lang="en-US" altLang="zh-CN" sz="1000" dirty="0" err="1" smtClean="0"/>
              <a:t>neigh_lookup</a:t>
            </a:r>
            <a:r>
              <a:rPr lang="en-US" altLang="zh-CN" sz="1000" dirty="0" smtClean="0"/>
              <a:t>)(device *, </a:t>
            </a:r>
            <a:r>
              <a:rPr lang="en-US" altLang="zh-CN" sz="1000" dirty="0" err="1" smtClean="0"/>
              <a:t>rtable</a:t>
            </a:r>
            <a:r>
              <a:rPr lang="en-US" altLang="zh-CN" sz="1000" dirty="0" smtClean="0"/>
              <a:t> *)</a:t>
            </a:r>
          </a:p>
        </p:txBody>
      </p:sp>
      <p:cxnSp>
        <p:nvCxnSpPr>
          <p:cNvPr id="336" name="形状 36"/>
          <p:cNvCxnSpPr>
            <a:stCxn id="220" idx="3"/>
            <a:endCxn id="313" idx="2"/>
          </p:cNvCxnSpPr>
          <p:nvPr/>
        </p:nvCxnSpPr>
        <p:spPr>
          <a:xfrm flipV="1">
            <a:off x="3643306" y="5357826"/>
            <a:ext cx="1142992" cy="430887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6072198" y="4572008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Rnet_ipv4_output()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7" name="形状 36"/>
          <p:cNvCxnSpPr>
            <a:stCxn id="220" idx="3"/>
            <a:endCxn id="346" idx="2"/>
          </p:cNvCxnSpPr>
          <p:nvPr/>
        </p:nvCxnSpPr>
        <p:spPr>
          <a:xfrm flipV="1">
            <a:off x="3643306" y="4714884"/>
            <a:ext cx="3143272" cy="107382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643702" y="5715016"/>
            <a:ext cx="2000264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Rnet_ipv4_forward_finish()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形状 36"/>
          <p:cNvCxnSpPr>
            <a:stCxn id="258" idx="3"/>
            <a:endCxn id="73" idx="2"/>
          </p:cNvCxnSpPr>
          <p:nvPr/>
        </p:nvCxnSpPr>
        <p:spPr>
          <a:xfrm flipV="1">
            <a:off x="6000760" y="5857892"/>
            <a:ext cx="1643074" cy="21431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643702" y="5000636"/>
            <a:ext cx="2000264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rnet_dst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形状 36"/>
          <p:cNvCxnSpPr>
            <a:stCxn id="73" idx="0"/>
            <a:endCxn id="90" idx="2"/>
          </p:cNvCxnSpPr>
          <p:nvPr/>
        </p:nvCxnSpPr>
        <p:spPr>
          <a:xfrm rot="5400000" flipH="1" flipV="1">
            <a:off x="7536677" y="5607859"/>
            <a:ext cx="21431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929454" y="5357826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Rnet_dst_output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形状 36"/>
          <p:cNvCxnSpPr>
            <a:stCxn id="90" idx="0"/>
            <a:endCxn id="87" idx="2"/>
          </p:cNvCxnSpPr>
          <p:nvPr/>
        </p:nvCxnSpPr>
        <p:spPr>
          <a:xfrm rot="5400000" flipH="1" flipV="1">
            <a:off x="7536677" y="5250669"/>
            <a:ext cx="21431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形状 36"/>
          <p:cNvCxnSpPr>
            <a:stCxn id="87" idx="0"/>
            <a:endCxn id="346" idx="2"/>
          </p:cNvCxnSpPr>
          <p:nvPr/>
        </p:nvCxnSpPr>
        <p:spPr>
          <a:xfrm rot="16200000" flipV="1">
            <a:off x="7072330" y="4429132"/>
            <a:ext cx="285752" cy="8572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000760" y="4214818"/>
            <a:ext cx="185738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Rnet_ipv4_output_finish()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形状 36"/>
          <p:cNvCxnSpPr>
            <a:stCxn id="346" idx="0"/>
            <a:endCxn id="124" idx="2"/>
          </p:cNvCxnSpPr>
          <p:nvPr/>
        </p:nvCxnSpPr>
        <p:spPr>
          <a:xfrm rot="5400000" flipH="1" flipV="1">
            <a:off x="6750859" y="4393413"/>
            <a:ext cx="214314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5000628" y="3714752"/>
            <a:ext cx="171451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Rnet_ip_fragment_new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786578" y="3857628"/>
            <a:ext cx="185738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Rnet_ipv4_output_finish2()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形状 36"/>
          <p:cNvCxnSpPr>
            <a:stCxn id="124" idx="0"/>
            <a:endCxn id="128" idx="2"/>
          </p:cNvCxnSpPr>
          <p:nvPr/>
        </p:nvCxnSpPr>
        <p:spPr>
          <a:xfrm rot="16200000" flipV="1">
            <a:off x="6215074" y="3500438"/>
            <a:ext cx="357190" cy="10715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形状 36"/>
          <p:cNvCxnSpPr>
            <a:stCxn id="124" idx="0"/>
            <a:endCxn id="129" idx="2"/>
          </p:cNvCxnSpPr>
          <p:nvPr/>
        </p:nvCxnSpPr>
        <p:spPr>
          <a:xfrm rot="5400000" flipH="1" flipV="1">
            <a:off x="7215206" y="3714752"/>
            <a:ext cx="214314" cy="7858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6000760" y="3429000"/>
            <a:ext cx="3143240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rnet_dst.ops</a:t>
            </a:r>
            <a:r>
              <a:rPr lang="en-US" altLang="zh-CN" sz="1200" dirty="0" smtClean="0">
                <a:solidFill>
                  <a:schemeClr val="tx1"/>
                </a:solidFill>
              </a:rPr>
              <a:t>-&gt;output(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skb</a:t>
            </a:r>
            <a:r>
              <a:rPr lang="en-US" altLang="zh-CN" sz="1200" dirty="0" smtClean="0">
                <a:solidFill>
                  <a:schemeClr val="tx1"/>
                </a:solidFill>
              </a:rPr>
              <a:t>)-&gt;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57620" y="3929066"/>
            <a:ext cx="18573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0070C0"/>
                </a:solidFill>
              </a:rPr>
              <a:t>&amp;rnet_ipv4_neigh_ops</a:t>
            </a:r>
            <a:endParaRPr lang="zh-CN" altLang="en-US" sz="1200" b="1" u="sng" dirty="0">
              <a:solidFill>
                <a:srgbClr val="0070C0"/>
              </a:solidFill>
            </a:endParaRPr>
          </a:p>
        </p:txBody>
      </p:sp>
      <p:cxnSp>
        <p:nvCxnSpPr>
          <p:cNvPr id="141" name="形状 36"/>
          <p:cNvCxnSpPr>
            <a:stCxn id="313" idx="0"/>
            <a:endCxn id="137" idx="2"/>
          </p:cNvCxnSpPr>
          <p:nvPr/>
        </p:nvCxnSpPr>
        <p:spPr>
          <a:xfrm rot="5400000" flipH="1" flipV="1">
            <a:off x="4641313" y="4351051"/>
            <a:ext cx="289987" cy="1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形状 36"/>
          <p:cNvCxnSpPr>
            <a:stCxn id="137" idx="0"/>
            <a:endCxn id="154" idx="2"/>
          </p:cNvCxnSpPr>
          <p:nvPr/>
        </p:nvCxnSpPr>
        <p:spPr>
          <a:xfrm rot="5400000" flipH="1" flipV="1">
            <a:off x="4964909" y="3107529"/>
            <a:ext cx="642942" cy="100013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29190" y="3143248"/>
            <a:ext cx="171451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Rnet_dst_neigh_output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形状 36"/>
          <p:cNvCxnSpPr>
            <a:stCxn id="129" idx="0"/>
            <a:endCxn id="136" idx="2"/>
          </p:cNvCxnSpPr>
          <p:nvPr/>
        </p:nvCxnSpPr>
        <p:spPr>
          <a:xfrm rot="16200000" flipV="1">
            <a:off x="7500950" y="3643306"/>
            <a:ext cx="285752" cy="1428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形状 36"/>
          <p:cNvCxnSpPr>
            <a:stCxn id="136" idx="0"/>
            <a:endCxn id="154" idx="3"/>
          </p:cNvCxnSpPr>
          <p:nvPr/>
        </p:nvCxnSpPr>
        <p:spPr>
          <a:xfrm rot="16200000" flipV="1">
            <a:off x="7000884" y="2857504"/>
            <a:ext cx="214314" cy="92867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2428860" y="3571876"/>
            <a:ext cx="2000264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Rnet_ipv4_neigh_lookup()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8" name="形状 36"/>
          <p:cNvCxnSpPr>
            <a:stCxn id="137" idx="0"/>
            <a:endCxn id="167" idx="2"/>
          </p:cNvCxnSpPr>
          <p:nvPr/>
        </p:nvCxnSpPr>
        <p:spPr>
          <a:xfrm rot="16200000" flipV="1">
            <a:off x="4000496" y="3143248"/>
            <a:ext cx="214314" cy="135732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形状 36"/>
          <p:cNvCxnSpPr>
            <a:stCxn id="177" idx="2"/>
            <a:endCxn id="167" idx="0"/>
          </p:cNvCxnSpPr>
          <p:nvPr/>
        </p:nvCxnSpPr>
        <p:spPr>
          <a:xfrm rot="16200000" flipH="1">
            <a:off x="3107521" y="3250405"/>
            <a:ext cx="357190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2357422" y="3000372"/>
            <a:ext cx="1571636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__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rnet_neigh_lookup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85720" y="2857496"/>
            <a:ext cx="1500198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Rnet_neigh_lookup</a:t>
            </a:r>
            <a:r>
              <a:rPr lang="en-US" altLang="zh-CN" sz="1200" dirty="0" smtClean="0">
                <a:solidFill>
                  <a:schemeClr val="tx1"/>
                </a:solidFill>
              </a:rPr>
              <a:t> 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2357422" y="2357430"/>
            <a:ext cx="1571636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Rnet_neigh_create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形状 36"/>
          <p:cNvCxnSpPr>
            <a:stCxn id="177" idx="1"/>
            <a:endCxn id="191" idx="3"/>
          </p:cNvCxnSpPr>
          <p:nvPr/>
        </p:nvCxnSpPr>
        <p:spPr>
          <a:xfrm rot="10800000">
            <a:off x="1785918" y="2964653"/>
            <a:ext cx="571504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形状 36"/>
          <p:cNvCxnSpPr>
            <a:stCxn id="177" idx="0"/>
            <a:endCxn id="192" idx="2"/>
          </p:cNvCxnSpPr>
          <p:nvPr/>
        </p:nvCxnSpPr>
        <p:spPr>
          <a:xfrm rot="5400000" flipH="1" flipV="1">
            <a:off x="2928926" y="278605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2071670" y="1127453"/>
            <a:ext cx="2143140" cy="10156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rnet_neighbour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*device</a:t>
            </a:r>
          </a:p>
          <a:p>
            <a:r>
              <a:rPr lang="en-US" altLang="zh-CN" sz="1000" dirty="0" smtClean="0"/>
              <a:t>+* </a:t>
            </a:r>
            <a:r>
              <a:rPr lang="en-US" altLang="zh-CN" sz="1000" dirty="0" err="1" smtClean="0"/>
              <a:t>parms</a:t>
            </a:r>
            <a:endParaRPr lang="en-US" altLang="zh-CN" sz="1000" dirty="0" smtClean="0"/>
          </a:p>
          <a:p>
            <a:r>
              <a:rPr lang="en-US" altLang="zh-CN" sz="1000" dirty="0" smtClean="0"/>
              <a:t>+ ha[MAX_ADDR_LEN]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(*output)(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neighbour</a:t>
            </a:r>
            <a:r>
              <a:rPr lang="en-US" altLang="zh-CN" sz="1000" dirty="0" smtClean="0">
                <a:solidFill>
                  <a:srgbClr val="FF0000"/>
                </a:solidFill>
              </a:rPr>
              <a:t> *,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000" dirty="0" smtClean="0"/>
              <a:t>… … </a:t>
            </a:r>
          </a:p>
        </p:txBody>
      </p:sp>
      <p:cxnSp>
        <p:nvCxnSpPr>
          <p:cNvPr id="323" name="形状 36"/>
          <p:cNvCxnSpPr>
            <a:stCxn id="192" idx="0"/>
            <a:endCxn id="219" idx="2"/>
          </p:cNvCxnSpPr>
          <p:nvPr/>
        </p:nvCxnSpPr>
        <p:spPr>
          <a:xfrm rot="5400000" flipH="1" flipV="1">
            <a:off x="3036083" y="2250273"/>
            <a:ext cx="21431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形状 36"/>
          <p:cNvCxnSpPr>
            <a:stCxn id="191" idx="0"/>
            <a:endCxn id="219" idx="1"/>
          </p:cNvCxnSpPr>
          <p:nvPr/>
        </p:nvCxnSpPr>
        <p:spPr>
          <a:xfrm rot="5400000" flipH="1" flipV="1">
            <a:off x="942639" y="1728466"/>
            <a:ext cx="1222211" cy="1035851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85720" y="1500174"/>
            <a:ext cx="1071570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neigh_table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330" name="形状 36"/>
          <p:cNvCxnSpPr>
            <a:stCxn id="329" idx="3"/>
            <a:endCxn id="219" idx="1"/>
          </p:cNvCxnSpPr>
          <p:nvPr/>
        </p:nvCxnSpPr>
        <p:spPr>
          <a:xfrm>
            <a:off x="1357290" y="1623285"/>
            <a:ext cx="714380" cy="120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形状 36"/>
          <p:cNvCxnSpPr>
            <a:stCxn id="167" idx="3"/>
            <a:endCxn id="154" idx="1"/>
          </p:cNvCxnSpPr>
          <p:nvPr/>
        </p:nvCxnSpPr>
        <p:spPr>
          <a:xfrm flipV="1">
            <a:off x="4429124" y="3214686"/>
            <a:ext cx="500066" cy="428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6715140" y="2928934"/>
            <a:ext cx="2143140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Rnet_neighbour</a:t>
            </a:r>
            <a:r>
              <a:rPr lang="en-US" altLang="zh-CN" sz="1200" dirty="0" smtClean="0">
                <a:solidFill>
                  <a:schemeClr val="tx1"/>
                </a:solidFill>
              </a:rPr>
              <a:t>-&gt;output(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n,skb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9" name="形状 36"/>
          <p:cNvCxnSpPr>
            <a:stCxn id="154" idx="0"/>
            <a:endCxn id="408" idx="1"/>
          </p:cNvCxnSpPr>
          <p:nvPr/>
        </p:nvCxnSpPr>
        <p:spPr>
          <a:xfrm rot="5400000" flipH="1" flipV="1">
            <a:off x="6179355" y="2607463"/>
            <a:ext cx="142876" cy="92869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矩形 565"/>
          <p:cNvSpPr/>
          <p:nvPr/>
        </p:nvSpPr>
        <p:spPr>
          <a:xfrm>
            <a:off x="5214942" y="2428868"/>
            <a:ext cx="2071702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rnet_neigh_resolve_output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7" name="形状 36"/>
          <p:cNvCxnSpPr>
            <a:stCxn id="219" idx="3"/>
            <a:endCxn id="566" idx="1"/>
          </p:cNvCxnSpPr>
          <p:nvPr/>
        </p:nvCxnSpPr>
        <p:spPr>
          <a:xfrm>
            <a:off x="4214810" y="1635285"/>
            <a:ext cx="1000132" cy="90074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形状 36"/>
          <p:cNvCxnSpPr>
            <a:stCxn id="408" idx="0"/>
            <a:endCxn id="566" idx="2"/>
          </p:cNvCxnSpPr>
          <p:nvPr/>
        </p:nvCxnSpPr>
        <p:spPr>
          <a:xfrm rot="16200000" flipV="1">
            <a:off x="6875876" y="2018099"/>
            <a:ext cx="285752" cy="153591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357158" y="3671832"/>
            <a:ext cx="1428760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&gt;device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… …</a:t>
            </a:r>
          </a:p>
        </p:txBody>
      </p:sp>
      <p:cxnSp>
        <p:nvCxnSpPr>
          <p:cNvPr id="590" name="形状 36"/>
          <p:cNvCxnSpPr>
            <a:stCxn id="204" idx="0"/>
            <a:endCxn id="589" idx="2"/>
          </p:cNvCxnSpPr>
          <p:nvPr/>
        </p:nvCxnSpPr>
        <p:spPr>
          <a:xfrm rot="5400000" flipH="1" flipV="1">
            <a:off x="821505" y="4321975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矩形 592"/>
          <p:cNvSpPr/>
          <p:nvPr/>
        </p:nvSpPr>
        <p:spPr>
          <a:xfrm>
            <a:off x="4429124" y="1000108"/>
            <a:ext cx="2071702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Rnet_neigh_event_send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4" name="形状 36"/>
          <p:cNvCxnSpPr>
            <a:stCxn id="593" idx="2"/>
            <a:endCxn id="598" idx="0"/>
          </p:cNvCxnSpPr>
          <p:nvPr/>
        </p:nvCxnSpPr>
        <p:spPr>
          <a:xfrm rot="5400000">
            <a:off x="5322099" y="1357298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矩形 597"/>
          <p:cNvSpPr/>
          <p:nvPr/>
        </p:nvSpPr>
        <p:spPr>
          <a:xfrm>
            <a:off x="4643438" y="1500174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Rnet_neigh_hh_init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6" name="矩形 605"/>
          <p:cNvSpPr/>
          <p:nvPr/>
        </p:nvSpPr>
        <p:spPr>
          <a:xfrm>
            <a:off x="5143504" y="1928802"/>
            <a:ext cx="1714512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Rnet_dev_hard_header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7" name="形状 36"/>
          <p:cNvCxnSpPr>
            <a:stCxn id="598" idx="2"/>
            <a:endCxn id="606" idx="0"/>
          </p:cNvCxnSpPr>
          <p:nvPr/>
        </p:nvCxnSpPr>
        <p:spPr>
          <a:xfrm rot="16200000" flipH="1">
            <a:off x="5625710" y="1553752"/>
            <a:ext cx="214314" cy="5357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形状 36"/>
          <p:cNvCxnSpPr>
            <a:stCxn id="606" idx="3"/>
            <a:endCxn id="625" idx="0"/>
          </p:cNvCxnSpPr>
          <p:nvPr/>
        </p:nvCxnSpPr>
        <p:spPr>
          <a:xfrm flipV="1">
            <a:off x="6858016" y="1928802"/>
            <a:ext cx="1321603" cy="107157"/>
          </a:xfrm>
          <a:prstGeom prst="curvedConnector4">
            <a:avLst>
              <a:gd name="adj1" fmla="val 18919"/>
              <a:gd name="adj2" fmla="val 313332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7358082" y="1928802"/>
            <a:ext cx="164307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Rnet_dev_queue_xmit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26" name="形状 36"/>
          <p:cNvCxnSpPr>
            <a:stCxn id="566" idx="0"/>
            <a:endCxn id="625" idx="2"/>
          </p:cNvCxnSpPr>
          <p:nvPr/>
        </p:nvCxnSpPr>
        <p:spPr>
          <a:xfrm rot="5400000" flipH="1" flipV="1">
            <a:off x="7072330" y="1321579"/>
            <a:ext cx="285752" cy="192882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- layer3  </a:t>
            </a:r>
            <a:r>
              <a:rPr lang="en-US" altLang="zh-CN" sz="2800" dirty="0" err="1" smtClean="0"/>
              <a:t>neighbour</a:t>
            </a:r>
            <a:r>
              <a:rPr lang="en-US" altLang="zh-CN" sz="2800" dirty="0" smtClean="0"/>
              <a:t> &amp; device</a:t>
            </a:r>
            <a:endParaRPr lang="zh-CN" altLang="en-US" sz="2800" dirty="0" smtClean="0"/>
          </a:p>
        </p:txBody>
      </p:sp>
      <p:sp>
        <p:nvSpPr>
          <p:cNvPr id="219" name="TextBox 218"/>
          <p:cNvSpPr txBox="1"/>
          <p:nvPr/>
        </p:nvSpPr>
        <p:spPr>
          <a:xfrm>
            <a:off x="1928794" y="3929066"/>
            <a:ext cx="2143140" cy="116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rnet_neighbour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*device</a:t>
            </a:r>
          </a:p>
          <a:p>
            <a:r>
              <a:rPr lang="en-US" altLang="zh-CN" sz="1000" dirty="0" smtClean="0"/>
              <a:t>+* </a:t>
            </a:r>
            <a:r>
              <a:rPr lang="en-US" altLang="zh-CN" sz="1000" dirty="0" err="1" smtClean="0"/>
              <a:t>parms</a:t>
            </a:r>
            <a:endParaRPr lang="en-US" altLang="zh-CN" sz="1000" dirty="0" smtClean="0"/>
          </a:p>
          <a:p>
            <a:r>
              <a:rPr lang="en-US" altLang="zh-CN" sz="1000" dirty="0" smtClean="0"/>
              <a:t>+ ha[MAX_ADDR_LEN]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(*output)(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neighbour</a:t>
            </a:r>
            <a:r>
              <a:rPr lang="en-US" altLang="zh-CN" sz="1000" dirty="0" smtClean="0">
                <a:solidFill>
                  <a:srgbClr val="FF0000"/>
                </a:solidFill>
              </a:rPr>
              <a:t> *,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hh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… … </a:t>
            </a:r>
          </a:p>
        </p:txBody>
      </p:sp>
      <p:sp>
        <p:nvSpPr>
          <p:cNvPr id="408" name="矩形 407"/>
          <p:cNvSpPr/>
          <p:nvPr/>
        </p:nvSpPr>
        <p:spPr>
          <a:xfrm>
            <a:off x="4572000" y="6572272"/>
            <a:ext cx="2357454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Rnet_neighbour</a:t>
            </a:r>
            <a:r>
              <a:rPr lang="en-US" altLang="zh-CN" sz="1200" dirty="0" smtClean="0">
                <a:solidFill>
                  <a:schemeClr val="tx1"/>
                </a:solidFill>
              </a:rPr>
              <a:t>-&gt;output(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n,skb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4786314" y="6072206"/>
            <a:ext cx="192882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rnet_neigh_resolve_output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7" name="形状 36"/>
          <p:cNvCxnSpPr>
            <a:stCxn id="219" idx="2"/>
            <a:endCxn id="566" idx="1"/>
          </p:cNvCxnSpPr>
          <p:nvPr/>
        </p:nvCxnSpPr>
        <p:spPr>
          <a:xfrm rot="16200000" flipH="1">
            <a:off x="3352966" y="4746015"/>
            <a:ext cx="1080746" cy="1785950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形状 36"/>
          <p:cNvCxnSpPr>
            <a:stCxn id="408" idx="0"/>
            <a:endCxn id="566" idx="2"/>
          </p:cNvCxnSpPr>
          <p:nvPr/>
        </p:nvCxnSpPr>
        <p:spPr>
          <a:xfrm rot="5400000" flipH="1" flipV="1">
            <a:off x="5607851" y="6429396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矩形 592"/>
          <p:cNvSpPr/>
          <p:nvPr/>
        </p:nvSpPr>
        <p:spPr>
          <a:xfrm>
            <a:off x="6000760" y="1928802"/>
            <a:ext cx="178595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rnet_neigh_event_send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4" name="形状 36"/>
          <p:cNvCxnSpPr>
            <a:stCxn id="593" idx="2"/>
            <a:endCxn id="598" idx="0"/>
          </p:cNvCxnSpPr>
          <p:nvPr/>
        </p:nvCxnSpPr>
        <p:spPr>
          <a:xfrm rot="5400000">
            <a:off x="6750859" y="2285992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矩形 597"/>
          <p:cNvSpPr/>
          <p:nvPr/>
        </p:nvSpPr>
        <p:spPr>
          <a:xfrm>
            <a:off x="6143636" y="2428868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rnet_neigh_hh_init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6" name="矩形 605"/>
          <p:cNvSpPr/>
          <p:nvPr/>
        </p:nvSpPr>
        <p:spPr>
          <a:xfrm>
            <a:off x="4857752" y="5572140"/>
            <a:ext cx="178595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rnet_dev_hard_header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7" name="形状 36"/>
          <p:cNvCxnSpPr>
            <a:stCxn id="598" idx="2"/>
            <a:endCxn id="224" idx="0"/>
          </p:cNvCxnSpPr>
          <p:nvPr/>
        </p:nvCxnSpPr>
        <p:spPr>
          <a:xfrm rot="5400000">
            <a:off x="6715140" y="2821777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形状 36"/>
          <p:cNvCxnSpPr>
            <a:stCxn id="606" idx="2"/>
            <a:endCxn id="566" idx="0"/>
          </p:cNvCxnSpPr>
          <p:nvPr/>
        </p:nvCxnSpPr>
        <p:spPr>
          <a:xfrm rot="5400000">
            <a:off x="5607851" y="5929330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6786578" y="5786454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Rnet_dev_queue_xmit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26" name="形状 36"/>
          <p:cNvCxnSpPr>
            <a:stCxn id="566" idx="3"/>
            <a:endCxn id="625" idx="2"/>
          </p:cNvCxnSpPr>
          <p:nvPr/>
        </p:nvCxnSpPr>
        <p:spPr>
          <a:xfrm flipV="1">
            <a:off x="6715140" y="6000768"/>
            <a:ext cx="892975" cy="17859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000760" y="1357298"/>
            <a:ext cx="178595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Rnet_neigh_probe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形状 36"/>
          <p:cNvCxnSpPr>
            <a:stCxn id="593" idx="0"/>
            <a:endCxn id="116" idx="2"/>
          </p:cNvCxnSpPr>
          <p:nvPr/>
        </p:nvCxnSpPr>
        <p:spPr>
          <a:xfrm rot="5400000" flipH="1" flipV="1">
            <a:off x="6715140" y="1750207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428860" y="2000240"/>
            <a:ext cx="1928826" cy="10156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&gt;device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mtu</a:t>
            </a:r>
            <a:endParaRPr lang="en-US" altLang="zh-CN" sz="1000" dirty="0" smtClean="0"/>
          </a:p>
          <a:p>
            <a:r>
              <a:rPr lang="en-US" altLang="zh-CN" sz="1000" dirty="0" smtClean="0"/>
              <a:t>+</a:t>
            </a:r>
            <a:r>
              <a:rPr lang="en-US" altLang="zh-CN" sz="1000" dirty="0" err="1" smtClean="0"/>
              <a:t>addr_len</a:t>
            </a:r>
            <a:endParaRPr lang="en-US" altLang="zh-CN" sz="1000" dirty="0" smtClean="0"/>
          </a:p>
          <a:p>
            <a:r>
              <a:rPr lang="en-US" altLang="zh-CN" sz="1000" dirty="0" smtClean="0"/>
              <a:t>+</a:t>
            </a:r>
            <a:r>
              <a:rPr lang="en-US" altLang="zh-CN" sz="1000" dirty="0" err="1" smtClean="0"/>
              <a:t>hard_header_len</a:t>
            </a:r>
            <a:endParaRPr lang="en-US" altLang="zh-CN" sz="1000" dirty="0" smtClean="0"/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+ *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header_ops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+ *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netdev_ops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148" name="形状 36"/>
          <p:cNvCxnSpPr>
            <a:stCxn id="196" idx="3"/>
            <a:endCxn id="242" idx="1"/>
          </p:cNvCxnSpPr>
          <p:nvPr/>
        </p:nvCxnSpPr>
        <p:spPr>
          <a:xfrm>
            <a:off x="4214810" y="3486179"/>
            <a:ext cx="571504" cy="1425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428596" y="1000108"/>
            <a:ext cx="1928826" cy="214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RNET_DEV_MODULE_INIT()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71472" y="1500174"/>
            <a:ext cx="1571636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rnet_netdev_init_ops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iftype</a:t>
            </a:r>
            <a:endParaRPr lang="en-US" altLang="zh-CN" sz="1000" dirty="0" smtClean="0"/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modname</a:t>
            </a:r>
            <a:endParaRPr lang="en-US" altLang="zh-CN" sz="1000" dirty="0" smtClean="0"/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+ create</a:t>
            </a:r>
          </a:p>
          <a:p>
            <a:r>
              <a:rPr lang="en-US" altLang="zh-CN" sz="1000" dirty="0" smtClean="0"/>
              <a:t>+</a:t>
            </a:r>
            <a:r>
              <a:rPr lang="en-US" altLang="zh-CN" sz="1000" dirty="0" err="1" smtClean="0"/>
              <a:t>get_ringparam</a:t>
            </a:r>
            <a:endParaRPr lang="en-US" altLang="zh-CN" sz="1000" dirty="0" smtClean="0"/>
          </a:p>
        </p:txBody>
      </p:sp>
      <p:cxnSp>
        <p:nvCxnSpPr>
          <p:cNvPr id="161" name="形状 36"/>
          <p:cNvCxnSpPr>
            <a:stCxn id="160" idx="0"/>
            <a:endCxn id="158" idx="2"/>
          </p:cNvCxnSpPr>
          <p:nvPr/>
        </p:nvCxnSpPr>
        <p:spPr>
          <a:xfrm rot="5400000" flipH="1" flipV="1">
            <a:off x="1232273" y="1339439"/>
            <a:ext cx="285752" cy="3571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2928926" y="1500174"/>
            <a:ext cx="1785950" cy="2857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Rnet_xx_dev_create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形状 36"/>
          <p:cNvCxnSpPr>
            <a:stCxn id="166" idx="1"/>
            <a:endCxn id="160" idx="3"/>
          </p:cNvCxnSpPr>
          <p:nvPr/>
        </p:nvCxnSpPr>
        <p:spPr>
          <a:xfrm rot="10800000" flipV="1">
            <a:off x="2143108" y="1643049"/>
            <a:ext cx="785818" cy="288011"/>
          </a:xfrm>
          <a:prstGeom prst="curvedConnector3">
            <a:avLst>
              <a:gd name="adj1" fmla="val 50000"/>
            </a:avLst>
          </a:prstGeom>
          <a:ln w="19050" cmpd="sng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形状 36"/>
          <p:cNvCxnSpPr>
            <a:stCxn id="146" idx="0"/>
            <a:endCxn id="166" idx="2"/>
          </p:cNvCxnSpPr>
          <p:nvPr/>
        </p:nvCxnSpPr>
        <p:spPr>
          <a:xfrm rot="5400000" flipH="1" flipV="1">
            <a:off x="3500430" y="1678769"/>
            <a:ext cx="214314" cy="42862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643174" y="3286124"/>
            <a:ext cx="1571636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rnet_header_ops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71472" y="2857496"/>
            <a:ext cx="1571636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rnet_device_ops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</a:p>
        </p:txBody>
      </p:sp>
      <p:cxnSp>
        <p:nvCxnSpPr>
          <p:cNvPr id="199" name="形状 36"/>
          <p:cNvCxnSpPr>
            <a:stCxn id="146" idx="2"/>
            <a:endCxn id="196" idx="0"/>
          </p:cNvCxnSpPr>
          <p:nvPr/>
        </p:nvCxnSpPr>
        <p:spPr>
          <a:xfrm rot="16200000" flipH="1">
            <a:off x="3276022" y="3133153"/>
            <a:ext cx="270221" cy="3571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形状 36"/>
          <p:cNvCxnSpPr>
            <a:stCxn id="146" idx="1"/>
            <a:endCxn id="197" idx="0"/>
          </p:cNvCxnSpPr>
          <p:nvPr/>
        </p:nvCxnSpPr>
        <p:spPr>
          <a:xfrm rot="10800000" flipV="1">
            <a:off x="1357290" y="2508072"/>
            <a:ext cx="1071570" cy="349424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5929322" y="3000372"/>
            <a:ext cx="1928826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header_ops</a:t>
            </a:r>
            <a:r>
              <a:rPr lang="en-US" altLang="zh-CN" sz="1200" dirty="0" smtClean="0">
                <a:solidFill>
                  <a:schemeClr val="tx1"/>
                </a:solidFill>
              </a:rPr>
              <a:t>-&gt;cache()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786314" y="3429000"/>
            <a:ext cx="178595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Rnet_eth_header_cache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6" name="形状 36"/>
          <p:cNvCxnSpPr>
            <a:stCxn id="224" idx="2"/>
            <a:endCxn id="242" idx="0"/>
          </p:cNvCxnSpPr>
          <p:nvPr/>
        </p:nvCxnSpPr>
        <p:spPr>
          <a:xfrm rot="5400000">
            <a:off x="6143636" y="2678901"/>
            <a:ext cx="285752" cy="121444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5429256" y="3786190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Rnet_dev_hard_header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2" name="形状 36"/>
          <p:cNvCxnSpPr>
            <a:stCxn id="242" idx="2"/>
            <a:endCxn id="251" idx="0"/>
          </p:cNvCxnSpPr>
          <p:nvPr/>
        </p:nvCxnSpPr>
        <p:spPr>
          <a:xfrm rot="16200000" flipH="1">
            <a:off x="5911462" y="3339702"/>
            <a:ext cx="214314" cy="67866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5000628" y="442913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header_ops</a:t>
            </a:r>
            <a:r>
              <a:rPr lang="en-US" altLang="zh-CN" sz="1200" dirty="0" smtClean="0">
                <a:solidFill>
                  <a:schemeClr val="tx1"/>
                </a:solidFill>
              </a:rPr>
              <a:t>-&gt;create()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8" name="形状 36"/>
          <p:cNvCxnSpPr>
            <a:stCxn id="251" idx="2"/>
            <a:endCxn id="255" idx="0"/>
          </p:cNvCxnSpPr>
          <p:nvPr/>
        </p:nvCxnSpPr>
        <p:spPr>
          <a:xfrm rot="5400000">
            <a:off x="5929322" y="4000504"/>
            <a:ext cx="428628" cy="428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4143372" y="3071810"/>
            <a:ext cx="171451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初始化</a:t>
            </a:r>
            <a:r>
              <a:rPr lang="en-US" altLang="zh-CN" sz="1200" i="1" dirty="0" err="1" smtClean="0"/>
              <a:t>neighbour</a:t>
            </a:r>
            <a:r>
              <a:rPr lang="en-US" altLang="zh-CN" sz="1200" i="1" dirty="0" smtClean="0"/>
              <a:t>-&gt;</a:t>
            </a:r>
            <a:r>
              <a:rPr lang="en-US" altLang="zh-CN" sz="1200" i="1" dirty="0" err="1" smtClean="0"/>
              <a:t>hh</a:t>
            </a:r>
            <a:endParaRPr lang="zh-CN" altLang="en-US" sz="1200" i="1" dirty="0"/>
          </a:p>
        </p:txBody>
      </p:sp>
      <p:cxnSp>
        <p:nvCxnSpPr>
          <p:cNvPr id="303" name="形状 36"/>
          <p:cNvCxnSpPr>
            <a:stCxn id="242" idx="2"/>
            <a:endCxn id="219" idx="3"/>
          </p:cNvCxnSpPr>
          <p:nvPr/>
        </p:nvCxnSpPr>
        <p:spPr>
          <a:xfrm rot="5400000">
            <a:off x="4404629" y="3239182"/>
            <a:ext cx="941966" cy="1607355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2571736" y="6215082"/>
            <a:ext cx="1143008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00034" y="5357826"/>
            <a:ext cx="1428760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 device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+* 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dst_ops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rnet_input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rnet_output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309" name="形状 36"/>
          <p:cNvCxnSpPr>
            <a:stCxn id="307" idx="0"/>
            <a:endCxn id="308" idx="3"/>
          </p:cNvCxnSpPr>
          <p:nvPr/>
        </p:nvCxnSpPr>
        <p:spPr>
          <a:xfrm rot="16200000" flipV="1">
            <a:off x="2322833" y="5394675"/>
            <a:ext cx="426369" cy="1214446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1357290" y="4643446"/>
            <a:ext cx="357190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形状 36"/>
          <p:cNvCxnSpPr>
            <a:stCxn id="308" idx="0"/>
            <a:endCxn id="314" idx="4"/>
          </p:cNvCxnSpPr>
          <p:nvPr/>
        </p:nvCxnSpPr>
        <p:spPr>
          <a:xfrm rot="5400000" flipH="1" flipV="1">
            <a:off x="1089397" y="4911339"/>
            <a:ext cx="571504" cy="32147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形状 36"/>
          <p:cNvCxnSpPr>
            <a:stCxn id="314" idx="0"/>
            <a:endCxn id="219" idx="1"/>
          </p:cNvCxnSpPr>
          <p:nvPr/>
        </p:nvCxnSpPr>
        <p:spPr>
          <a:xfrm rot="5400000" flipH="1" flipV="1">
            <a:off x="1667537" y="4382190"/>
            <a:ext cx="129604" cy="39290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5000628" y="5000636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Rnet_eth_header</a:t>
            </a:r>
            <a:r>
              <a:rPr lang="en-US" altLang="zh-CN" sz="1200" dirty="0" smtClean="0">
                <a:solidFill>
                  <a:schemeClr val="tx1"/>
                </a:solidFill>
              </a:rPr>
              <a:t> 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3" name="形状 36"/>
          <p:cNvCxnSpPr>
            <a:stCxn id="255" idx="2"/>
            <a:endCxn id="332" idx="0"/>
          </p:cNvCxnSpPr>
          <p:nvPr/>
        </p:nvCxnSpPr>
        <p:spPr>
          <a:xfrm rot="5400000">
            <a:off x="5625711" y="4697025"/>
            <a:ext cx="428628" cy="1785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形状 36"/>
          <p:cNvCxnSpPr>
            <a:stCxn id="332" idx="1"/>
            <a:endCxn id="307" idx="3"/>
          </p:cNvCxnSpPr>
          <p:nvPr/>
        </p:nvCxnSpPr>
        <p:spPr>
          <a:xfrm rot="10800000" flipV="1">
            <a:off x="3714744" y="5107793"/>
            <a:ext cx="1285884" cy="1307344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形状 36"/>
          <p:cNvCxnSpPr>
            <a:stCxn id="332" idx="2"/>
            <a:endCxn id="606" idx="0"/>
          </p:cNvCxnSpPr>
          <p:nvPr/>
        </p:nvCxnSpPr>
        <p:spPr>
          <a:xfrm rot="5400000">
            <a:off x="5572132" y="5393545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/>
          <p:cNvSpPr/>
          <p:nvPr/>
        </p:nvSpPr>
        <p:spPr>
          <a:xfrm>
            <a:off x="6357950" y="5286388"/>
            <a:ext cx="2500330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netdev_ops</a:t>
            </a:r>
            <a:r>
              <a:rPr lang="en-US" altLang="zh-CN" sz="1200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ndo_start_xmit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6786578" y="4714884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Rnet_eth_start_xmit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2" name="形状 36"/>
          <p:cNvCxnSpPr>
            <a:stCxn id="625" idx="0"/>
            <a:endCxn id="355" idx="2"/>
          </p:cNvCxnSpPr>
          <p:nvPr/>
        </p:nvCxnSpPr>
        <p:spPr>
          <a:xfrm rot="5400000" flipH="1" flipV="1">
            <a:off x="7429520" y="5607859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形状 36"/>
          <p:cNvCxnSpPr>
            <a:stCxn id="355" idx="0"/>
            <a:endCxn id="361" idx="2"/>
          </p:cNvCxnSpPr>
          <p:nvPr/>
        </p:nvCxnSpPr>
        <p:spPr>
          <a:xfrm rot="5400000" flipH="1" flipV="1">
            <a:off x="7429520" y="5107793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形状 36"/>
          <p:cNvCxnSpPr>
            <a:stCxn id="197" idx="2"/>
            <a:endCxn id="361" idx="1"/>
          </p:cNvCxnSpPr>
          <p:nvPr/>
        </p:nvCxnSpPr>
        <p:spPr>
          <a:xfrm rot="16200000" flipH="1">
            <a:off x="3289717" y="1325179"/>
            <a:ext cx="1564435" cy="5429288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7072330" y="4071942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Rnet_slowpath_pkt_tx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11" name="形状 36"/>
          <p:cNvCxnSpPr>
            <a:stCxn id="361" idx="0"/>
            <a:endCxn id="391" idx="2"/>
          </p:cNvCxnSpPr>
          <p:nvPr/>
        </p:nvCxnSpPr>
        <p:spPr>
          <a:xfrm rot="5400000" flipH="1" flipV="1">
            <a:off x="7536677" y="4357694"/>
            <a:ext cx="428628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7000892" y="3357562"/>
            <a:ext cx="178595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Rnet_ring_mp_enqueue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15" name="形状 36"/>
          <p:cNvCxnSpPr>
            <a:stCxn id="391" idx="0"/>
            <a:endCxn id="414" idx="2"/>
          </p:cNvCxnSpPr>
          <p:nvPr/>
        </p:nvCxnSpPr>
        <p:spPr>
          <a:xfrm rot="5400000" flipH="1" flipV="1">
            <a:off x="7643834" y="3821909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形状 36"/>
          <p:cNvCxnSpPr>
            <a:stCxn id="196" idx="3"/>
            <a:endCxn id="332" idx="1"/>
          </p:cNvCxnSpPr>
          <p:nvPr/>
        </p:nvCxnSpPr>
        <p:spPr>
          <a:xfrm>
            <a:off x="4214810" y="3486179"/>
            <a:ext cx="785818" cy="1621614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>
          <a:xfrm>
            <a:off x="1071538" y="6572272"/>
            <a:ext cx="221457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Rnet_ipv4_local_deliver_finish()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57158" y="6215082"/>
            <a:ext cx="178595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Rnet_raw_local_deliver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357686" y="6500834"/>
            <a:ext cx="207170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Rnet_ipv4_protocol_handler()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596" y="5786454"/>
            <a:ext cx="1643074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Rnet_raw_sock_input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720" y="5286388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Rnet_raw_input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14414" y="3286124"/>
            <a:ext cx="2214578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err="1" smtClean="0">
                <a:solidFill>
                  <a:schemeClr val="tx1"/>
                </a:solidFill>
              </a:rPr>
              <a:t>Rnet_sock_recv_skb_enqueue</a:t>
            </a:r>
            <a:r>
              <a:rPr lang="en-US" altLang="zh-CN" sz="1200" b="1" i="1" dirty="0" smtClean="0">
                <a:solidFill>
                  <a:schemeClr val="tx1"/>
                </a:solidFill>
              </a:rPr>
              <a:t>()</a:t>
            </a:r>
            <a:endParaRPr lang="zh-CN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00232" y="1571612"/>
            <a:ext cx="3500462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78840" y="2285992"/>
            <a:ext cx="315041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Rnet_sock_send_msg_to_epoll_awake_socket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273124" y="2000240"/>
            <a:ext cx="2870379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Rnet_sock_send_msg_to_awake_socket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78840" y="1714488"/>
            <a:ext cx="315041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Rnet_sock_send_msg_to_poll_awake_socket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500562" y="1000108"/>
            <a:ext cx="192882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Rnetsock_conf</a:t>
            </a:r>
            <a:r>
              <a:rPr lang="en-US" altLang="zh-CN" sz="1400" dirty="0" smtClean="0">
                <a:solidFill>
                  <a:schemeClr val="tx1"/>
                </a:solidFill>
              </a:rPr>
              <a:t>-&gt;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data_ring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58016" y="107154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Rnet</a:t>
            </a:r>
            <a:r>
              <a:rPr lang="en-US" altLang="zh-CN" sz="1400" dirty="0" smtClean="0">
                <a:solidFill>
                  <a:schemeClr val="tx1"/>
                </a:solidFill>
              </a:rPr>
              <a:t> task 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4" idx="6"/>
            <a:endCxn id="75" idx="1"/>
          </p:cNvCxnSpPr>
          <p:nvPr/>
        </p:nvCxnSpPr>
        <p:spPr>
          <a:xfrm>
            <a:off x="6429388" y="1214422"/>
            <a:ext cx="428628" cy="158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52" idx="0"/>
            <a:endCxn id="74" idx="2"/>
          </p:cNvCxnSpPr>
          <p:nvPr/>
        </p:nvCxnSpPr>
        <p:spPr>
          <a:xfrm rot="5400000" flipH="1" flipV="1">
            <a:off x="3946917" y="1017968"/>
            <a:ext cx="357190" cy="75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500958" y="6072206"/>
            <a:ext cx="121444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Rnet_ipsec_rcv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14942" y="600076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rgbClr val="FF0000"/>
                </a:solidFill>
              </a:rPr>
              <a:t>rnet_ipv4_protos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500958" y="5786454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Rnet_icmp_input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57620" y="5857892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Rnet_udp_input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286380" y="5429264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Rnet_tcp_input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500958" y="5429264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Rnet_tcp_do_rcv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072298" y="4000504"/>
            <a:ext cx="207170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Rnet_tcp_rcv_state_process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143768" y="3429000"/>
            <a:ext cx="185738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Rnet_tcp_conn_request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4643438" y="4071942"/>
            <a:ext cx="1928826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Rnet_tcp_rcv_established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072430" y="648866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4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142852"/>
            <a:ext cx="88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–Layer 3 </a:t>
            </a:r>
            <a:r>
              <a:rPr lang="en-US" altLang="zh-CN" sz="2800" dirty="0" err="1" smtClean="0"/>
              <a:t>local_deliver</a:t>
            </a:r>
            <a:r>
              <a:rPr lang="zh-CN" altLang="en-US" sz="2800" dirty="0" smtClean="0"/>
              <a:t>之</a:t>
            </a:r>
            <a:r>
              <a:rPr lang="en-US" altLang="zh-CN" sz="2800" dirty="0" err="1" smtClean="0"/>
              <a:t>tcp_input</a:t>
            </a:r>
            <a:endParaRPr lang="zh-CN" altLang="en-US" sz="2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8596" y="114298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SOCK API</a:t>
            </a:r>
            <a:endParaRPr lang="zh-CN" altLang="en-US" dirty="0"/>
          </a:p>
        </p:txBody>
      </p:sp>
      <p:cxnSp>
        <p:nvCxnSpPr>
          <p:cNvPr id="46" name="形状 36"/>
          <p:cNvCxnSpPr>
            <a:stCxn id="155" idx="0"/>
            <a:endCxn id="164" idx="2"/>
          </p:cNvCxnSpPr>
          <p:nvPr/>
        </p:nvCxnSpPr>
        <p:spPr>
          <a:xfrm rot="16200000" flipV="1">
            <a:off x="1607323" y="6000768"/>
            <a:ext cx="214314" cy="9286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形状 36"/>
          <p:cNvCxnSpPr>
            <a:stCxn id="155" idx="3"/>
            <a:endCxn id="165" idx="1"/>
          </p:cNvCxnSpPr>
          <p:nvPr/>
        </p:nvCxnSpPr>
        <p:spPr>
          <a:xfrm flipV="1">
            <a:off x="3286116" y="6572272"/>
            <a:ext cx="1071570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形状 36"/>
          <p:cNvCxnSpPr>
            <a:stCxn id="165" idx="0"/>
            <a:endCxn id="97" idx="2"/>
          </p:cNvCxnSpPr>
          <p:nvPr/>
        </p:nvCxnSpPr>
        <p:spPr>
          <a:xfrm rot="5400000" flipH="1" flipV="1">
            <a:off x="5567756" y="6103549"/>
            <a:ext cx="223067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形状 36"/>
          <p:cNvCxnSpPr>
            <a:stCxn id="97" idx="3"/>
            <a:endCxn id="96" idx="1"/>
          </p:cNvCxnSpPr>
          <p:nvPr/>
        </p:nvCxnSpPr>
        <p:spPr>
          <a:xfrm>
            <a:off x="6715140" y="6139268"/>
            <a:ext cx="785818" cy="43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形状 36"/>
          <p:cNvCxnSpPr>
            <a:stCxn id="97" idx="0"/>
            <a:endCxn id="113" idx="3"/>
          </p:cNvCxnSpPr>
          <p:nvPr/>
        </p:nvCxnSpPr>
        <p:spPr>
          <a:xfrm rot="16200000" flipV="1">
            <a:off x="5554273" y="5589999"/>
            <a:ext cx="71438" cy="75009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形状 36"/>
          <p:cNvCxnSpPr>
            <a:stCxn id="97" idx="0"/>
            <a:endCxn id="114" idx="2"/>
          </p:cNvCxnSpPr>
          <p:nvPr/>
        </p:nvCxnSpPr>
        <p:spPr>
          <a:xfrm rot="5400000" flipH="1" flipV="1">
            <a:off x="5750727" y="5786454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36"/>
          <p:cNvCxnSpPr>
            <a:stCxn id="97" idx="0"/>
            <a:endCxn id="112" idx="1"/>
          </p:cNvCxnSpPr>
          <p:nvPr/>
        </p:nvCxnSpPr>
        <p:spPr>
          <a:xfrm rot="5400000" flipH="1" flipV="1">
            <a:off x="6661561" y="5161372"/>
            <a:ext cx="142876" cy="153591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形状 36"/>
          <p:cNvCxnSpPr>
            <a:stCxn id="164" idx="0"/>
            <a:endCxn id="38" idx="2"/>
          </p:cNvCxnSpPr>
          <p:nvPr/>
        </p:nvCxnSpPr>
        <p:spPr>
          <a:xfrm rot="5400000" flipH="1" flipV="1">
            <a:off x="1107257" y="6072206"/>
            <a:ext cx="28575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形状 36"/>
          <p:cNvCxnSpPr>
            <a:stCxn id="38" idx="0"/>
            <a:endCxn id="41" idx="2"/>
          </p:cNvCxnSpPr>
          <p:nvPr/>
        </p:nvCxnSpPr>
        <p:spPr>
          <a:xfrm rot="16200000" flipV="1">
            <a:off x="928662" y="5464983"/>
            <a:ext cx="357190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57356" y="5143512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tcp_ehash_info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86116" y="4357694"/>
            <a:ext cx="1214446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&gt;sock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sk_recv_queue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101" name="形状 36"/>
          <p:cNvCxnSpPr>
            <a:stCxn id="41" idx="0"/>
            <a:endCxn id="49" idx="1"/>
          </p:cNvCxnSpPr>
          <p:nvPr/>
        </p:nvCxnSpPr>
        <p:spPr>
          <a:xfrm rot="5400000" flipH="1" flipV="1">
            <a:off x="142844" y="4214819"/>
            <a:ext cx="1893107" cy="25003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形状 36"/>
          <p:cNvCxnSpPr>
            <a:stCxn id="389" idx="0"/>
            <a:endCxn id="49" idx="3"/>
          </p:cNvCxnSpPr>
          <p:nvPr/>
        </p:nvCxnSpPr>
        <p:spPr>
          <a:xfrm rot="16200000" flipV="1">
            <a:off x="4214811" y="2607463"/>
            <a:ext cx="321471" cy="189310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形状 36"/>
          <p:cNvCxnSpPr>
            <a:stCxn id="140" idx="0"/>
            <a:endCxn id="141" idx="2"/>
          </p:cNvCxnSpPr>
          <p:nvPr/>
        </p:nvCxnSpPr>
        <p:spPr>
          <a:xfrm rot="16200000" flipV="1">
            <a:off x="7500942" y="4750587"/>
            <a:ext cx="1285884" cy="714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形状 36"/>
          <p:cNvCxnSpPr>
            <a:stCxn id="140" idx="0"/>
            <a:endCxn id="162" idx="3"/>
          </p:cNvCxnSpPr>
          <p:nvPr/>
        </p:nvCxnSpPr>
        <p:spPr>
          <a:xfrm rot="16200000" flipV="1">
            <a:off x="6733000" y="3982644"/>
            <a:ext cx="1285884" cy="16073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形状 36"/>
          <p:cNvCxnSpPr>
            <a:stCxn id="114" idx="3"/>
            <a:endCxn id="140" idx="1"/>
          </p:cNvCxnSpPr>
          <p:nvPr/>
        </p:nvCxnSpPr>
        <p:spPr>
          <a:xfrm>
            <a:off x="6643702" y="5500702"/>
            <a:ext cx="85725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42976" y="4500570"/>
            <a:ext cx="1643074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inet_sock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rnet_sock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encap_rcv</a:t>
            </a:r>
            <a:r>
              <a:rPr lang="en-US" altLang="zh-CN" sz="1000" dirty="0" smtClean="0">
                <a:solidFill>
                  <a:srgbClr val="FF0000"/>
                </a:solidFill>
              </a:rPr>
              <a:t>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sk,skb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 </a:t>
            </a:r>
          </a:p>
        </p:txBody>
      </p:sp>
      <p:cxnSp>
        <p:nvCxnSpPr>
          <p:cNvPr id="129" name="形状 36"/>
          <p:cNvCxnSpPr>
            <a:stCxn id="128" idx="3"/>
            <a:endCxn id="100" idx="1"/>
          </p:cNvCxnSpPr>
          <p:nvPr/>
        </p:nvCxnSpPr>
        <p:spPr>
          <a:xfrm flipV="1">
            <a:off x="2786050" y="4557749"/>
            <a:ext cx="500066" cy="21982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428728" y="3643314"/>
            <a:ext cx="100013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tcp_pcb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inet_sock</a:t>
            </a:r>
            <a:endParaRPr lang="en-US" altLang="zh-CN" sz="1000" dirty="0" smtClean="0"/>
          </a:p>
        </p:txBody>
      </p:sp>
      <p:cxnSp>
        <p:nvCxnSpPr>
          <p:cNvPr id="134" name="形状 36"/>
          <p:cNvCxnSpPr>
            <a:stCxn id="133" idx="2"/>
            <a:endCxn id="128" idx="0"/>
          </p:cNvCxnSpPr>
          <p:nvPr/>
        </p:nvCxnSpPr>
        <p:spPr>
          <a:xfrm rot="16200000" flipH="1">
            <a:off x="1718080" y="4254137"/>
            <a:ext cx="457146" cy="3571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形状 36"/>
          <p:cNvCxnSpPr>
            <a:stCxn id="99" idx="3"/>
            <a:endCxn id="100" idx="2"/>
          </p:cNvCxnSpPr>
          <p:nvPr/>
        </p:nvCxnSpPr>
        <p:spPr>
          <a:xfrm flipV="1">
            <a:off x="3071802" y="4757804"/>
            <a:ext cx="821537" cy="50881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43240" y="5429264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tcp_hash_info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145" name="形状 36"/>
          <p:cNvCxnSpPr>
            <a:stCxn id="144" idx="0"/>
            <a:endCxn id="100" idx="2"/>
          </p:cNvCxnSpPr>
          <p:nvPr/>
        </p:nvCxnSpPr>
        <p:spPr>
          <a:xfrm rot="5400000" flipH="1" flipV="1">
            <a:off x="3486171" y="5022096"/>
            <a:ext cx="671460" cy="14287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形状 36"/>
          <p:cNvCxnSpPr>
            <a:stCxn id="114" idx="0"/>
            <a:endCxn id="342" idx="2"/>
          </p:cNvCxnSpPr>
          <p:nvPr/>
        </p:nvCxnSpPr>
        <p:spPr>
          <a:xfrm rot="5400000" flipH="1" flipV="1">
            <a:off x="5786446" y="5179231"/>
            <a:ext cx="428628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2500298" y="3786190"/>
            <a:ext cx="1571636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Rnet_tcp_sock_find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31" name="形状 36"/>
          <p:cNvCxnSpPr>
            <a:stCxn id="151" idx="2"/>
            <a:endCxn id="141" idx="0"/>
          </p:cNvCxnSpPr>
          <p:nvPr/>
        </p:nvCxnSpPr>
        <p:spPr>
          <a:xfrm rot="16200000" flipH="1">
            <a:off x="7875991" y="3768346"/>
            <a:ext cx="428628" cy="356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形状 36"/>
          <p:cNvCxnSpPr>
            <a:stCxn id="230" idx="2"/>
            <a:endCxn id="100" idx="0"/>
          </p:cNvCxnSpPr>
          <p:nvPr/>
        </p:nvCxnSpPr>
        <p:spPr>
          <a:xfrm rot="16200000" flipH="1">
            <a:off x="3411132" y="3875487"/>
            <a:ext cx="357190" cy="6072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5000628" y="4857760"/>
            <a:ext cx="2071702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Rnet_inet_sk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sk</a:t>
            </a:r>
            <a:r>
              <a:rPr lang="en-US" altLang="zh-CN" sz="1200" dirty="0" smtClean="0">
                <a:solidFill>
                  <a:schemeClr val="tx1"/>
                </a:solidFill>
              </a:rPr>
              <a:t>)-&gt;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encap_rcv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4929190" y="4429132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xxxxxx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1" name="形状 36"/>
          <p:cNvCxnSpPr>
            <a:stCxn id="342" idx="0"/>
            <a:endCxn id="349" idx="2"/>
          </p:cNvCxnSpPr>
          <p:nvPr/>
        </p:nvCxnSpPr>
        <p:spPr>
          <a:xfrm rot="16200000" flipV="1">
            <a:off x="5679289" y="4500570"/>
            <a:ext cx="285752" cy="428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形状 36"/>
          <p:cNvCxnSpPr>
            <a:stCxn id="100" idx="3"/>
            <a:endCxn id="114" idx="1"/>
          </p:cNvCxnSpPr>
          <p:nvPr/>
        </p:nvCxnSpPr>
        <p:spPr>
          <a:xfrm>
            <a:off x="4500562" y="4557749"/>
            <a:ext cx="785818" cy="9429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4572000" y="3714752"/>
            <a:ext cx="150019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Rnet_tcp_data_rcv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2" name="形状 36"/>
          <p:cNvCxnSpPr>
            <a:stCxn id="162" idx="0"/>
            <a:endCxn id="389" idx="2"/>
          </p:cNvCxnSpPr>
          <p:nvPr/>
        </p:nvCxnSpPr>
        <p:spPr>
          <a:xfrm rot="16200000" flipV="1">
            <a:off x="5357818" y="3821909"/>
            <a:ext cx="214314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5572132" y="3143248"/>
            <a:ext cx="1643074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Rnet_tcp_handle_ack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8" name="形状 36"/>
          <p:cNvCxnSpPr>
            <a:stCxn id="397" idx="2"/>
            <a:endCxn id="389" idx="0"/>
          </p:cNvCxnSpPr>
          <p:nvPr/>
        </p:nvCxnSpPr>
        <p:spPr>
          <a:xfrm rot="5400000">
            <a:off x="5643570" y="2964653"/>
            <a:ext cx="428628" cy="10715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矩形 422"/>
          <p:cNvSpPr/>
          <p:nvPr/>
        </p:nvSpPr>
        <p:spPr>
          <a:xfrm>
            <a:off x="2357422" y="2857496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Rnet_skb_clone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4" name="形状 36"/>
          <p:cNvCxnSpPr>
            <a:stCxn id="423" idx="2"/>
            <a:endCxn id="49" idx="0"/>
          </p:cNvCxnSpPr>
          <p:nvPr/>
        </p:nvCxnSpPr>
        <p:spPr>
          <a:xfrm rot="5400000">
            <a:off x="2536017" y="2786058"/>
            <a:ext cx="285752" cy="7143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4429124" y="2786058"/>
            <a:ext cx="100013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446" name="形状 36"/>
          <p:cNvCxnSpPr>
            <a:stCxn id="423" idx="3"/>
            <a:endCxn id="445" idx="1"/>
          </p:cNvCxnSpPr>
          <p:nvPr/>
        </p:nvCxnSpPr>
        <p:spPr>
          <a:xfrm>
            <a:off x="3714744" y="2928934"/>
            <a:ext cx="714380" cy="5717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形状 36"/>
          <p:cNvCxnSpPr>
            <a:stCxn id="100" idx="0"/>
            <a:endCxn id="445" idx="2"/>
          </p:cNvCxnSpPr>
          <p:nvPr/>
        </p:nvCxnSpPr>
        <p:spPr>
          <a:xfrm rot="5400000" flipH="1" flipV="1">
            <a:off x="3825501" y="3254006"/>
            <a:ext cx="1171526" cy="103585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形状 36"/>
          <p:cNvCxnSpPr>
            <a:stCxn id="49" idx="0"/>
            <a:endCxn id="52" idx="1"/>
          </p:cNvCxnSpPr>
          <p:nvPr/>
        </p:nvCxnSpPr>
        <p:spPr>
          <a:xfrm rot="16200000" flipV="1">
            <a:off x="1553745" y="2518165"/>
            <a:ext cx="1214446" cy="321471"/>
          </a:xfrm>
          <a:prstGeom prst="curvedConnector4">
            <a:avLst>
              <a:gd name="adj1" fmla="val 29412"/>
              <a:gd name="adj2" fmla="val 415555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2214546" y="4214818"/>
            <a:ext cx="4214842" cy="357190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              </a:t>
            </a:r>
          </a:p>
          <a:p>
            <a:pPr algn="ctr"/>
            <a:r>
              <a:rPr lang="en-US" altLang="zh-CN" dirty="0" smtClean="0"/>
              <a:t>                                              Kernel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142852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Epoll</a:t>
            </a:r>
            <a:r>
              <a:rPr lang="en-US" altLang="zh-CN" sz="2800" dirty="0" smtClean="0"/>
              <a:t> socket awake</a:t>
            </a:r>
            <a:r>
              <a:rPr lang="zh-CN" altLang="en-US" sz="2800" dirty="0" smtClean="0"/>
              <a:t>流程</a:t>
            </a:r>
            <a:r>
              <a:rPr lang="en-US" altLang="zh-CN" sz="2800" dirty="0" smtClean="0"/>
              <a:t>  </a:t>
            </a:r>
            <a:endParaRPr lang="zh-CN" altLang="en-US" sz="28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857224" y="6429396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tcp_ehash_info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28860" y="5286388"/>
            <a:ext cx="1714512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&gt;sock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sk_recv_queue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*(ops)() 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inet_sock_ops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5720" y="5214950"/>
            <a:ext cx="1571636" cy="707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inet_sock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rnet_sock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encap_rcv</a:t>
            </a:r>
            <a:r>
              <a:rPr lang="en-US" altLang="zh-CN" sz="1000" dirty="0" smtClean="0">
                <a:solidFill>
                  <a:srgbClr val="FF0000"/>
                </a:solidFill>
              </a:rPr>
              <a:t>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sk,skb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+(*ops)()[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tcp_sock_ops</a:t>
            </a:r>
            <a:r>
              <a:rPr lang="en-US" altLang="zh-CN" sz="1000" dirty="0" smtClean="0">
                <a:solidFill>
                  <a:srgbClr val="FF0000"/>
                </a:solidFill>
              </a:rPr>
              <a:t>] </a:t>
            </a:r>
          </a:p>
        </p:txBody>
      </p:sp>
      <p:cxnSp>
        <p:nvCxnSpPr>
          <p:cNvPr id="129" name="形状 36"/>
          <p:cNvCxnSpPr>
            <a:stCxn id="128" idx="3"/>
            <a:endCxn id="100" idx="1"/>
          </p:cNvCxnSpPr>
          <p:nvPr/>
        </p:nvCxnSpPr>
        <p:spPr>
          <a:xfrm flipV="1">
            <a:off x="1857356" y="5563387"/>
            <a:ext cx="571504" cy="550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5720" y="4357694"/>
            <a:ext cx="100013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tcp_pcb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inet_sock</a:t>
            </a:r>
            <a:endParaRPr lang="en-US" altLang="zh-CN" sz="1000" dirty="0" smtClean="0"/>
          </a:p>
        </p:txBody>
      </p:sp>
      <p:cxnSp>
        <p:nvCxnSpPr>
          <p:cNvPr id="134" name="形状 36"/>
          <p:cNvCxnSpPr>
            <a:stCxn id="133" idx="2"/>
            <a:endCxn id="128" idx="0"/>
          </p:cNvCxnSpPr>
          <p:nvPr/>
        </p:nvCxnSpPr>
        <p:spPr>
          <a:xfrm rot="16200000" flipH="1">
            <a:off x="700089" y="4843501"/>
            <a:ext cx="457146" cy="28575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形状 36"/>
          <p:cNvCxnSpPr>
            <a:stCxn id="99" idx="0"/>
            <a:endCxn id="100" idx="2"/>
          </p:cNvCxnSpPr>
          <p:nvPr/>
        </p:nvCxnSpPr>
        <p:spPr>
          <a:xfrm rot="5400000" flipH="1" flipV="1">
            <a:off x="2080776" y="5224057"/>
            <a:ext cx="589010" cy="182166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500298" y="6468927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tcp_hash_info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145" name="形状 36"/>
          <p:cNvCxnSpPr>
            <a:stCxn id="144" idx="0"/>
            <a:endCxn id="100" idx="2"/>
          </p:cNvCxnSpPr>
          <p:nvPr/>
        </p:nvCxnSpPr>
        <p:spPr>
          <a:xfrm rot="5400000" flipH="1" flipV="1">
            <a:off x="2882548" y="6065360"/>
            <a:ext cx="628541" cy="178595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4000496" y="6072206"/>
            <a:ext cx="857256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466" name="形状 36"/>
          <p:cNvCxnSpPr>
            <a:stCxn id="100" idx="3"/>
            <a:endCxn id="445" idx="0"/>
          </p:cNvCxnSpPr>
          <p:nvPr/>
        </p:nvCxnSpPr>
        <p:spPr>
          <a:xfrm>
            <a:off x="4143372" y="5563387"/>
            <a:ext cx="285752" cy="50881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643834" y="1000108"/>
            <a:ext cx="142876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Rnet_epoll_create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29586" y="1928802"/>
            <a:ext cx="857256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eventpoll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</a:t>
            </a:r>
            <a:r>
              <a:rPr lang="en-US" altLang="zh-CN" sz="1000" b="1" dirty="0" err="1" smtClean="0"/>
              <a:t>epfd</a:t>
            </a:r>
            <a:endParaRPr lang="en-US" altLang="zh-CN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7858148" y="5611671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g_rnet_ep_list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93" name="形状 36"/>
          <p:cNvCxnSpPr>
            <a:stCxn id="92" idx="0"/>
            <a:endCxn id="91" idx="3"/>
          </p:cNvCxnSpPr>
          <p:nvPr/>
        </p:nvCxnSpPr>
        <p:spPr>
          <a:xfrm rot="5400000" flipH="1" flipV="1">
            <a:off x="6884699" y="3709529"/>
            <a:ext cx="3482814" cy="321471"/>
          </a:xfrm>
          <a:prstGeom prst="curvedConnector4">
            <a:avLst>
              <a:gd name="adj1" fmla="val 47128"/>
              <a:gd name="adj2" fmla="val 171111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形状 36"/>
          <p:cNvCxnSpPr>
            <a:stCxn id="90" idx="2"/>
            <a:endCxn id="91" idx="0"/>
          </p:cNvCxnSpPr>
          <p:nvPr/>
        </p:nvCxnSpPr>
        <p:spPr>
          <a:xfrm rot="5400000">
            <a:off x="7965305" y="1535893"/>
            <a:ext cx="78581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00628" y="5259845"/>
            <a:ext cx="2500330" cy="116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epitem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/>
              <a:t>+ *list  + *</a:t>
            </a:r>
            <a:r>
              <a:rPr lang="en-US" altLang="zh-CN" sz="1000" b="1" dirty="0" err="1" smtClean="0"/>
              <a:t>rellink</a:t>
            </a:r>
            <a:r>
              <a:rPr lang="en-US" altLang="zh-CN" sz="1000" b="1" dirty="0" smtClean="0"/>
              <a:t> + *</a:t>
            </a:r>
            <a:r>
              <a:rPr lang="en-US" altLang="zh-CN" sz="1000" b="1" dirty="0" err="1" smtClean="0"/>
              <a:t>sklink</a:t>
            </a:r>
            <a:r>
              <a:rPr lang="en-US" altLang="zh-CN" sz="1000" b="1" dirty="0" smtClean="0"/>
              <a:t>  + *next  </a:t>
            </a:r>
          </a:p>
          <a:p>
            <a:r>
              <a:rPr lang="en-US" altLang="zh-CN" sz="1000" b="1" dirty="0" smtClean="0"/>
              <a:t>+ *</a:t>
            </a:r>
            <a:r>
              <a:rPr lang="en-US" altLang="zh-CN" sz="1000" b="1" dirty="0" err="1" smtClean="0"/>
              <a:t>event_poll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 </a:t>
            </a:r>
            <a:r>
              <a:rPr lang="en-US" altLang="zh-CN" sz="1000" b="1" dirty="0" err="1" smtClean="0"/>
              <a:t>epoll_event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(*</a:t>
            </a:r>
            <a:r>
              <a:rPr lang="en-US" altLang="zh-CN" sz="1000" b="1" dirty="0" err="1" smtClean="0"/>
              <a:t>ep_poll_callback</a:t>
            </a:r>
            <a:r>
              <a:rPr lang="en-US" altLang="zh-CN" sz="1000" b="1" dirty="0" smtClean="0"/>
              <a:t>)</a:t>
            </a:r>
          </a:p>
          <a:p>
            <a:r>
              <a:rPr lang="en-US" altLang="zh-CN" sz="1000" b="1" dirty="0" smtClean="0"/>
              <a:t>+ *sock</a:t>
            </a:r>
          </a:p>
          <a:p>
            <a:r>
              <a:rPr lang="en-US" altLang="zh-CN" sz="1000" b="1" dirty="0" smtClean="0"/>
              <a:t>+ </a:t>
            </a:r>
            <a:r>
              <a:rPr lang="en-US" altLang="zh-CN" sz="1000" b="1" dirty="0" err="1" smtClean="0"/>
              <a:t>fd</a:t>
            </a:r>
            <a:endParaRPr lang="en-US" altLang="zh-CN" sz="1000" dirty="0" smtClean="0"/>
          </a:p>
        </p:txBody>
      </p:sp>
      <p:cxnSp>
        <p:nvCxnSpPr>
          <p:cNvPr id="107" name="形状 36"/>
          <p:cNvCxnSpPr>
            <a:stCxn id="106" idx="3"/>
            <a:endCxn id="91" idx="2"/>
          </p:cNvCxnSpPr>
          <p:nvPr/>
        </p:nvCxnSpPr>
        <p:spPr>
          <a:xfrm flipV="1">
            <a:off x="7500958" y="2328912"/>
            <a:ext cx="857256" cy="351570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357554" y="3929066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Rnet_ep_poll_callback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形状 36"/>
          <p:cNvCxnSpPr>
            <a:stCxn id="106" idx="1"/>
            <a:endCxn id="115" idx="2"/>
          </p:cNvCxnSpPr>
          <p:nvPr/>
        </p:nvCxnSpPr>
        <p:spPr>
          <a:xfrm rot="10800000">
            <a:off x="4179092" y="4071943"/>
            <a:ext cx="821537" cy="177267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785786" y="928670"/>
            <a:ext cx="1643074" cy="1428760"/>
          </a:xfrm>
          <a:prstGeom prst="rect">
            <a:avLst/>
          </a:prstGeom>
          <a:solidFill>
            <a:srgbClr val="FF000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Ros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zh-CN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2428860" y="928670"/>
            <a:ext cx="2500330" cy="1428760"/>
          </a:xfrm>
          <a:prstGeom prst="rect">
            <a:avLst/>
          </a:prstGeom>
          <a:solidFill>
            <a:srgbClr val="00B0F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Rnet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785786" y="2357430"/>
            <a:ext cx="4143404" cy="1000132"/>
          </a:xfrm>
          <a:prstGeom prst="rect">
            <a:avLst/>
          </a:prstGeom>
          <a:solidFill>
            <a:schemeClr val="tx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              </a:t>
            </a:r>
          </a:p>
          <a:p>
            <a:pPr algn="ctr"/>
            <a:r>
              <a:rPr lang="en-US" altLang="zh-CN" dirty="0" smtClean="0"/>
              <a:t>                                              Kernel</a:t>
            </a:r>
            <a:endParaRPr lang="zh-CN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214414" y="1643050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epoll_create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500166" y="143748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epoll_ctl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357290" y="1928802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epoll_wait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285852" y="3000372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epoll_create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285852" y="2714620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epoll_wait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186" name="形状 36"/>
          <p:cNvCxnSpPr>
            <a:stCxn id="192" idx="2"/>
            <a:endCxn id="193" idx="0"/>
          </p:cNvCxnSpPr>
          <p:nvPr/>
        </p:nvCxnSpPr>
        <p:spPr>
          <a:xfrm rot="5400000">
            <a:off x="3464711" y="1321579"/>
            <a:ext cx="21431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形状 36"/>
          <p:cNvCxnSpPr>
            <a:stCxn id="179" idx="1"/>
            <a:endCxn id="182" idx="1"/>
          </p:cNvCxnSpPr>
          <p:nvPr/>
        </p:nvCxnSpPr>
        <p:spPr>
          <a:xfrm rot="10800000" flipH="1" flipV="1">
            <a:off x="1214414" y="1785926"/>
            <a:ext cx="71438" cy="1357322"/>
          </a:xfrm>
          <a:prstGeom prst="curvedConnector3">
            <a:avLst>
              <a:gd name="adj1" fmla="val -319998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000364" y="928670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epoll_create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143240" y="1428736"/>
            <a:ext cx="85725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epoll_ctl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201" name="形状 36"/>
          <p:cNvCxnSpPr>
            <a:stCxn id="180" idx="3"/>
            <a:endCxn id="193" idx="1"/>
          </p:cNvCxnSpPr>
          <p:nvPr/>
        </p:nvCxnSpPr>
        <p:spPr>
          <a:xfrm flipV="1">
            <a:off x="2428860" y="1571612"/>
            <a:ext cx="714380" cy="43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形状 36"/>
          <p:cNvCxnSpPr>
            <a:stCxn id="181" idx="2"/>
            <a:endCxn id="183" idx="0"/>
          </p:cNvCxnSpPr>
          <p:nvPr/>
        </p:nvCxnSpPr>
        <p:spPr>
          <a:xfrm rot="5400000">
            <a:off x="1553745" y="2446728"/>
            <a:ext cx="500066" cy="357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形状 36"/>
          <p:cNvCxnSpPr>
            <a:stCxn id="192" idx="3"/>
            <a:endCxn id="90" idx="1"/>
          </p:cNvCxnSpPr>
          <p:nvPr/>
        </p:nvCxnSpPr>
        <p:spPr>
          <a:xfrm>
            <a:off x="4143372" y="1071546"/>
            <a:ext cx="350046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3071802" y="1928802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epoll_wait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245" name="形状 36"/>
          <p:cNvCxnSpPr>
            <a:stCxn id="243" idx="1"/>
            <a:endCxn id="181" idx="3"/>
          </p:cNvCxnSpPr>
          <p:nvPr/>
        </p:nvCxnSpPr>
        <p:spPr>
          <a:xfrm rot="10800000">
            <a:off x="2285984" y="2071678"/>
            <a:ext cx="78581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 255"/>
          <p:cNvSpPr/>
          <p:nvPr/>
        </p:nvSpPr>
        <p:spPr>
          <a:xfrm>
            <a:off x="6143636" y="1500174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Adapter_sock_epoll_ctl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7" name="形状 36"/>
          <p:cNvCxnSpPr>
            <a:stCxn id="256" idx="1"/>
            <a:endCxn id="193" idx="3"/>
          </p:cNvCxnSpPr>
          <p:nvPr/>
        </p:nvCxnSpPr>
        <p:spPr>
          <a:xfrm rot="10800000">
            <a:off x="4000496" y="1571612"/>
            <a:ext cx="214314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6572264" y="2571744"/>
            <a:ext cx="128588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Rnet_ep_insert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3" name="形状 36"/>
          <p:cNvCxnSpPr>
            <a:stCxn id="261" idx="0"/>
            <a:endCxn id="256" idx="2"/>
          </p:cNvCxnSpPr>
          <p:nvPr/>
        </p:nvCxnSpPr>
        <p:spPr>
          <a:xfrm rot="16200000" flipV="1">
            <a:off x="6643702" y="2000240"/>
            <a:ext cx="928694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形状 36"/>
          <p:cNvCxnSpPr>
            <a:stCxn id="261" idx="3"/>
            <a:endCxn id="106" idx="3"/>
          </p:cNvCxnSpPr>
          <p:nvPr/>
        </p:nvCxnSpPr>
        <p:spPr>
          <a:xfrm flipH="1">
            <a:off x="7500958" y="2643182"/>
            <a:ext cx="357190" cy="3201439"/>
          </a:xfrm>
          <a:prstGeom prst="curvedConnector3">
            <a:avLst>
              <a:gd name="adj1" fmla="val -64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形状 36"/>
          <p:cNvCxnSpPr>
            <a:stCxn id="323" idx="0"/>
            <a:endCxn id="319" idx="2"/>
          </p:cNvCxnSpPr>
          <p:nvPr/>
        </p:nvCxnSpPr>
        <p:spPr>
          <a:xfrm rot="16200000" flipV="1">
            <a:off x="5857884" y="2214554"/>
            <a:ext cx="714380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5000628" y="2000240"/>
            <a:ext cx="185738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Adapter_sock_epoll_waitl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0" name="形状 36"/>
          <p:cNvCxnSpPr>
            <a:stCxn id="319" idx="1"/>
            <a:endCxn id="243" idx="3"/>
          </p:cNvCxnSpPr>
          <p:nvPr/>
        </p:nvCxnSpPr>
        <p:spPr>
          <a:xfrm rot="10800000">
            <a:off x="4000496" y="2071678"/>
            <a:ext cx="100013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5500694" y="2857496"/>
            <a:ext cx="200026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Rnet_ep_send_events_proc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6500826" y="4357694"/>
            <a:ext cx="142876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Rnet_ep_item_poll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8" name="形状 36"/>
          <p:cNvCxnSpPr>
            <a:stCxn id="106" idx="0"/>
            <a:endCxn id="326" idx="2"/>
          </p:cNvCxnSpPr>
          <p:nvPr/>
        </p:nvCxnSpPr>
        <p:spPr>
          <a:xfrm rot="5400000" flipH="1" flipV="1">
            <a:off x="6353362" y="4398002"/>
            <a:ext cx="759275" cy="96441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429124" y="4286256"/>
            <a:ext cx="157163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err="1" smtClean="0">
                <a:solidFill>
                  <a:srgbClr val="FF0000"/>
                </a:solidFill>
              </a:rPr>
              <a:t>Inet_sock_ops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(poll)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41" name="形状 36"/>
          <p:cNvCxnSpPr>
            <a:stCxn id="326" idx="1"/>
            <a:endCxn id="333" idx="3"/>
          </p:cNvCxnSpPr>
          <p:nvPr/>
        </p:nvCxnSpPr>
        <p:spPr>
          <a:xfrm rot="10800000">
            <a:off x="6000760" y="4429132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2285984" y="428625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err="1" smtClean="0">
                <a:solidFill>
                  <a:srgbClr val="FF0000"/>
                </a:solidFill>
              </a:rPr>
              <a:t>tcp_sock_ops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(poll)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85" name="形状 36"/>
          <p:cNvCxnSpPr>
            <a:stCxn id="333" idx="1"/>
            <a:endCxn id="383" idx="3"/>
          </p:cNvCxnSpPr>
          <p:nvPr/>
        </p:nvCxnSpPr>
        <p:spPr>
          <a:xfrm rot="10800000">
            <a:off x="3929058" y="4424756"/>
            <a:ext cx="500066" cy="43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1214414" y="4857760"/>
            <a:ext cx="1428760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Rnet_stream_poll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6" name="形状 36"/>
          <p:cNvCxnSpPr>
            <a:stCxn id="383" idx="1"/>
            <a:endCxn id="395" idx="0"/>
          </p:cNvCxnSpPr>
          <p:nvPr/>
        </p:nvCxnSpPr>
        <p:spPr>
          <a:xfrm rot="10800000" flipV="1">
            <a:off x="1928794" y="4424756"/>
            <a:ext cx="357190" cy="43300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形状 36"/>
          <p:cNvCxnSpPr>
            <a:stCxn id="100" idx="0"/>
            <a:endCxn id="395" idx="2"/>
          </p:cNvCxnSpPr>
          <p:nvPr/>
        </p:nvCxnSpPr>
        <p:spPr>
          <a:xfrm rot="16200000" flipV="1">
            <a:off x="2464579" y="4464851"/>
            <a:ext cx="285752" cy="135732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矩形 449"/>
          <p:cNvSpPr/>
          <p:nvPr/>
        </p:nvSpPr>
        <p:spPr>
          <a:xfrm>
            <a:off x="285720" y="3500438"/>
            <a:ext cx="2214578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err="1" smtClean="0">
                <a:solidFill>
                  <a:schemeClr val="tx1"/>
                </a:solidFill>
              </a:rPr>
              <a:t>Rnet_sock_recv_skb_enqueue</a:t>
            </a:r>
            <a:r>
              <a:rPr lang="en-US" altLang="zh-CN" sz="1200" b="1" i="1" dirty="0" smtClean="0">
                <a:solidFill>
                  <a:schemeClr val="tx1"/>
                </a:solidFill>
              </a:rPr>
              <a:t>()</a:t>
            </a:r>
            <a:endParaRPr lang="zh-CN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451" name="形状 36"/>
          <p:cNvCxnSpPr>
            <a:stCxn id="452" idx="0"/>
            <a:endCxn id="450" idx="2"/>
          </p:cNvCxnSpPr>
          <p:nvPr/>
        </p:nvCxnSpPr>
        <p:spPr>
          <a:xfrm rot="5400000" flipH="1" flipV="1">
            <a:off x="1178695" y="3929066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42910" y="4143380"/>
            <a:ext cx="1500198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Rnet_tcp_data_rcv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4429124" y="3500438"/>
            <a:ext cx="315041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Rnet_sock_send_msg_to_epoll_awake_socket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60" name="形状 36"/>
          <p:cNvCxnSpPr>
            <a:stCxn id="450" idx="3"/>
            <a:endCxn id="115" idx="1"/>
          </p:cNvCxnSpPr>
          <p:nvPr/>
        </p:nvCxnSpPr>
        <p:spPr>
          <a:xfrm>
            <a:off x="2500298" y="3607595"/>
            <a:ext cx="857256" cy="39290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形状 36"/>
          <p:cNvCxnSpPr>
            <a:stCxn id="323" idx="2"/>
            <a:endCxn id="459" idx="0"/>
          </p:cNvCxnSpPr>
          <p:nvPr/>
        </p:nvCxnSpPr>
        <p:spPr>
          <a:xfrm rot="5400000">
            <a:off x="6002546" y="3002158"/>
            <a:ext cx="500066" cy="496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形状 36"/>
          <p:cNvCxnSpPr>
            <a:stCxn id="326" idx="0"/>
            <a:endCxn id="459" idx="2"/>
          </p:cNvCxnSpPr>
          <p:nvPr/>
        </p:nvCxnSpPr>
        <p:spPr>
          <a:xfrm rot="16200000" flipV="1">
            <a:off x="6252579" y="3395067"/>
            <a:ext cx="714380" cy="12108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2428860" y="2285992"/>
            <a:ext cx="242889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AF_UNIX sock 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:rnet_recv_awake_sock_0xxxxx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81" name="形状 36"/>
          <p:cNvCxnSpPr>
            <a:endCxn id="480" idx="3"/>
          </p:cNvCxnSpPr>
          <p:nvPr/>
        </p:nvCxnSpPr>
        <p:spPr>
          <a:xfrm rot="16200000" flipV="1">
            <a:off x="4758062" y="2616516"/>
            <a:ext cx="985203" cy="78582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形状 36"/>
          <p:cNvCxnSpPr>
            <a:stCxn id="183" idx="3"/>
            <a:endCxn id="480" idx="2"/>
          </p:cNvCxnSpPr>
          <p:nvPr/>
        </p:nvCxnSpPr>
        <p:spPr>
          <a:xfrm flipV="1">
            <a:off x="2285984" y="2747657"/>
            <a:ext cx="1357322" cy="10983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形状 36"/>
          <p:cNvCxnSpPr>
            <a:stCxn id="115" idx="0"/>
            <a:endCxn id="459" idx="1"/>
          </p:cNvCxnSpPr>
          <p:nvPr/>
        </p:nvCxnSpPr>
        <p:spPr>
          <a:xfrm rot="5400000" flipH="1" flipV="1">
            <a:off x="4125512" y="3625455"/>
            <a:ext cx="357190" cy="25003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500298" y="4572008"/>
            <a:ext cx="400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：（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）</a:t>
            </a:r>
            <a:r>
              <a:rPr lang="zh-CN" altLang="en-US" sz="1400" dirty="0" smtClean="0">
                <a:solidFill>
                  <a:srgbClr val="FF0000"/>
                </a:solidFill>
              </a:rPr>
              <a:t>获取</a:t>
            </a:r>
            <a:r>
              <a:rPr lang="en-US" altLang="zh-CN" sz="1400" dirty="0" smtClean="0">
                <a:solidFill>
                  <a:srgbClr val="FF0000"/>
                </a:solidFill>
              </a:rPr>
              <a:t>sock</a:t>
            </a:r>
            <a:r>
              <a:rPr lang="zh-CN" altLang="en-US" sz="1400" dirty="0" smtClean="0">
                <a:solidFill>
                  <a:srgbClr val="FF0000"/>
                </a:solidFill>
              </a:rPr>
              <a:t>是否有收包等事件发生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143636" y="3621289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：（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）激活</a:t>
            </a:r>
            <a:r>
              <a:rPr lang="en-US" altLang="zh-CN" sz="1400" dirty="0" err="1" smtClean="0">
                <a:solidFill>
                  <a:srgbClr val="FF0000"/>
                </a:solidFill>
                <a:sym typeface="Wingdings" pitchFamily="2" charset="2"/>
              </a:rPr>
              <a:t>epoll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 wait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– </a:t>
            </a:r>
            <a:r>
              <a:rPr lang="en-US" altLang="zh-CN" sz="2800" dirty="0" err="1" smtClean="0"/>
              <a:t>Epoll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监控＆阻塞 分离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90" name="矩形 89"/>
          <p:cNvSpPr/>
          <p:nvPr/>
        </p:nvSpPr>
        <p:spPr>
          <a:xfrm>
            <a:off x="7643834" y="1000108"/>
            <a:ext cx="142876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Rnet_epoll_create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29586" y="1928802"/>
            <a:ext cx="857256" cy="6155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eventpoll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</a:t>
            </a:r>
            <a:r>
              <a:rPr lang="en-US" altLang="zh-CN" sz="1000" b="1" dirty="0" err="1" smtClean="0"/>
              <a:t>epfd</a:t>
            </a:r>
            <a:endParaRPr lang="en-US" altLang="zh-CN" sz="1000" b="1" dirty="0" smtClean="0"/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+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appid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29554" y="5715016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g_rnet_ep_list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93" name="形状 36"/>
          <p:cNvCxnSpPr>
            <a:stCxn id="92" idx="0"/>
            <a:endCxn id="91" idx="3"/>
          </p:cNvCxnSpPr>
          <p:nvPr/>
        </p:nvCxnSpPr>
        <p:spPr>
          <a:xfrm rot="5400000" flipH="1" flipV="1">
            <a:off x="6922591" y="3850766"/>
            <a:ext cx="3478437" cy="250065"/>
          </a:xfrm>
          <a:prstGeom prst="curvedConnector4">
            <a:avLst>
              <a:gd name="adj1" fmla="val 45576"/>
              <a:gd name="adj2" fmla="val 191416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形状 36"/>
          <p:cNvCxnSpPr>
            <a:stCxn id="90" idx="2"/>
            <a:endCxn id="91" idx="0"/>
          </p:cNvCxnSpPr>
          <p:nvPr/>
        </p:nvCxnSpPr>
        <p:spPr>
          <a:xfrm rot="5400000">
            <a:off x="7965305" y="1535893"/>
            <a:ext cx="78581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43504" y="4786322"/>
            <a:ext cx="2500330" cy="11695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epitem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/>
              <a:t>+ *list  + *</a:t>
            </a:r>
            <a:r>
              <a:rPr lang="en-US" altLang="zh-CN" sz="1000" b="1" dirty="0" err="1" smtClean="0"/>
              <a:t>rellink</a:t>
            </a:r>
            <a:r>
              <a:rPr lang="en-US" altLang="zh-CN" sz="1000" b="1" dirty="0" smtClean="0"/>
              <a:t> + *</a:t>
            </a:r>
            <a:r>
              <a:rPr lang="en-US" altLang="zh-CN" sz="1000" b="1" dirty="0" err="1" smtClean="0"/>
              <a:t>sklink</a:t>
            </a:r>
            <a:r>
              <a:rPr lang="en-US" altLang="zh-CN" sz="1000" b="1" dirty="0" smtClean="0"/>
              <a:t>  + *next  </a:t>
            </a:r>
          </a:p>
          <a:p>
            <a:r>
              <a:rPr lang="en-US" altLang="zh-CN" sz="1000" b="1" dirty="0" smtClean="0"/>
              <a:t>+ *</a:t>
            </a:r>
            <a:r>
              <a:rPr lang="en-US" altLang="zh-CN" sz="1000" b="1" dirty="0" err="1" smtClean="0"/>
              <a:t>event_poll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 </a:t>
            </a:r>
            <a:r>
              <a:rPr lang="en-US" altLang="zh-CN" sz="1000" b="1" dirty="0" err="1" smtClean="0"/>
              <a:t>epoll_event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(*</a:t>
            </a:r>
            <a:r>
              <a:rPr lang="en-US" altLang="zh-CN" sz="1000" b="1" dirty="0" err="1" smtClean="0"/>
              <a:t>ep_poll_callback</a:t>
            </a:r>
            <a:r>
              <a:rPr lang="en-US" altLang="zh-CN" sz="1000" b="1" dirty="0" smtClean="0"/>
              <a:t>)</a:t>
            </a:r>
          </a:p>
          <a:p>
            <a:r>
              <a:rPr lang="en-US" altLang="zh-CN" sz="1000" b="1" dirty="0" smtClean="0"/>
              <a:t>+ *sock</a:t>
            </a:r>
          </a:p>
          <a:p>
            <a:r>
              <a:rPr lang="en-US" altLang="zh-CN" sz="1000" b="1" dirty="0" smtClean="0"/>
              <a:t>+ </a:t>
            </a:r>
            <a:r>
              <a:rPr lang="en-US" altLang="zh-CN" sz="1000" b="1" dirty="0" err="1" smtClean="0"/>
              <a:t>fd</a:t>
            </a:r>
            <a:endParaRPr lang="en-US" altLang="zh-CN" sz="1000" dirty="0" smtClean="0"/>
          </a:p>
        </p:txBody>
      </p:sp>
      <p:cxnSp>
        <p:nvCxnSpPr>
          <p:cNvPr id="107" name="形状 36"/>
          <p:cNvCxnSpPr>
            <a:stCxn id="106" idx="3"/>
            <a:endCxn id="91" idx="2"/>
          </p:cNvCxnSpPr>
          <p:nvPr/>
        </p:nvCxnSpPr>
        <p:spPr>
          <a:xfrm flipV="1">
            <a:off x="7643834" y="2544355"/>
            <a:ext cx="714380" cy="2826743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785786" y="928670"/>
            <a:ext cx="1643074" cy="1428760"/>
          </a:xfrm>
          <a:prstGeom prst="rect">
            <a:avLst/>
          </a:prstGeom>
          <a:solidFill>
            <a:srgbClr val="FF000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Ros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zh-CN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2428860" y="928670"/>
            <a:ext cx="2500330" cy="1428760"/>
          </a:xfrm>
          <a:prstGeom prst="rect">
            <a:avLst/>
          </a:prstGeom>
          <a:solidFill>
            <a:srgbClr val="00B0F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Rnet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785786" y="2357430"/>
            <a:ext cx="4143404" cy="1000132"/>
          </a:xfrm>
          <a:prstGeom prst="rect">
            <a:avLst/>
          </a:prstGeom>
          <a:solidFill>
            <a:schemeClr val="tx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              </a:t>
            </a:r>
          </a:p>
          <a:p>
            <a:pPr algn="ctr"/>
            <a:r>
              <a:rPr lang="en-US" altLang="zh-CN" dirty="0" smtClean="0"/>
              <a:t>                                              Kernel</a:t>
            </a:r>
            <a:endParaRPr lang="zh-CN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214414" y="1643050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epoll_create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500166" y="1437489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epoll_ctl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357290" y="1928802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epoll_wait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285852" y="3071810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epoll_create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285852" y="2786058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epoll_wait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186" name="形状 36"/>
          <p:cNvCxnSpPr>
            <a:stCxn id="192" idx="2"/>
            <a:endCxn id="193" idx="0"/>
          </p:cNvCxnSpPr>
          <p:nvPr/>
        </p:nvCxnSpPr>
        <p:spPr>
          <a:xfrm rot="5400000">
            <a:off x="3464711" y="1321579"/>
            <a:ext cx="21431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形状 36"/>
          <p:cNvCxnSpPr>
            <a:stCxn id="179" idx="1"/>
            <a:endCxn id="182" idx="1"/>
          </p:cNvCxnSpPr>
          <p:nvPr/>
        </p:nvCxnSpPr>
        <p:spPr>
          <a:xfrm rot="10800000" flipH="1" flipV="1">
            <a:off x="1214414" y="1785926"/>
            <a:ext cx="71438" cy="1428760"/>
          </a:xfrm>
          <a:prstGeom prst="curvedConnector3">
            <a:avLst>
              <a:gd name="adj1" fmla="val -319998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000364" y="928670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epoll_create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143240" y="1428736"/>
            <a:ext cx="85725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epoll_ctl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201" name="形状 36"/>
          <p:cNvCxnSpPr>
            <a:stCxn id="180" idx="3"/>
            <a:endCxn id="193" idx="1"/>
          </p:cNvCxnSpPr>
          <p:nvPr/>
        </p:nvCxnSpPr>
        <p:spPr>
          <a:xfrm flipV="1">
            <a:off x="2428860" y="1571612"/>
            <a:ext cx="714380" cy="43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形状 36"/>
          <p:cNvCxnSpPr>
            <a:stCxn id="181" idx="2"/>
            <a:endCxn id="183" idx="0"/>
          </p:cNvCxnSpPr>
          <p:nvPr/>
        </p:nvCxnSpPr>
        <p:spPr>
          <a:xfrm rot="5400000">
            <a:off x="1518026" y="2482447"/>
            <a:ext cx="571504" cy="357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形状 36"/>
          <p:cNvCxnSpPr>
            <a:stCxn id="192" idx="3"/>
            <a:endCxn id="90" idx="1"/>
          </p:cNvCxnSpPr>
          <p:nvPr/>
        </p:nvCxnSpPr>
        <p:spPr>
          <a:xfrm>
            <a:off x="4143372" y="1071546"/>
            <a:ext cx="350046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3071802" y="1928802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epoll_wait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cxnSp>
        <p:nvCxnSpPr>
          <p:cNvPr id="245" name="形状 36"/>
          <p:cNvCxnSpPr>
            <a:stCxn id="243" idx="1"/>
            <a:endCxn id="181" idx="3"/>
          </p:cNvCxnSpPr>
          <p:nvPr/>
        </p:nvCxnSpPr>
        <p:spPr>
          <a:xfrm rot="10800000">
            <a:off x="2285984" y="2071678"/>
            <a:ext cx="78581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 255"/>
          <p:cNvSpPr/>
          <p:nvPr/>
        </p:nvSpPr>
        <p:spPr>
          <a:xfrm>
            <a:off x="6143636" y="1500174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Adapter_sock_epoll_ctl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7" name="形状 36"/>
          <p:cNvCxnSpPr>
            <a:stCxn id="256" idx="1"/>
            <a:endCxn id="193" idx="3"/>
          </p:cNvCxnSpPr>
          <p:nvPr/>
        </p:nvCxnSpPr>
        <p:spPr>
          <a:xfrm rot="10800000">
            <a:off x="4000496" y="1571612"/>
            <a:ext cx="214314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6572264" y="2571744"/>
            <a:ext cx="128588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Rnet_ep_insert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3" name="形状 36"/>
          <p:cNvCxnSpPr>
            <a:stCxn id="261" idx="0"/>
            <a:endCxn id="256" idx="2"/>
          </p:cNvCxnSpPr>
          <p:nvPr/>
        </p:nvCxnSpPr>
        <p:spPr>
          <a:xfrm rot="16200000" flipV="1">
            <a:off x="6643702" y="2000240"/>
            <a:ext cx="928694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形状 36"/>
          <p:cNvCxnSpPr>
            <a:stCxn id="261" idx="3"/>
            <a:endCxn id="106" idx="3"/>
          </p:cNvCxnSpPr>
          <p:nvPr/>
        </p:nvCxnSpPr>
        <p:spPr>
          <a:xfrm flipH="1">
            <a:off x="7643834" y="2643182"/>
            <a:ext cx="214314" cy="2727916"/>
          </a:xfrm>
          <a:prstGeom prst="curvedConnector3">
            <a:avLst>
              <a:gd name="adj1" fmla="val -106666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形状 36"/>
          <p:cNvCxnSpPr>
            <a:stCxn id="323" idx="0"/>
            <a:endCxn id="319" idx="2"/>
          </p:cNvCxnSpPr>
          <p:nvPr/>
        </p:nvCxnSpPr>
        <p:spPr>
          <a:xfrm rot="16200000" flipV="1">
            <a:off x="5857884" y="2214554"/>
            <a:ext cx="714380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5000628" y="2000240"/>
            <a:ext cx="185738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Adapter_sock_epoll_waitl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0" name="形状 36"/>
          <p:cNvCxnSpPr>
            <a:stCxn id="319" idx="1"/>
            <a:endCxn id="243" idx="3"/>
          </p:cNvCxnSpPr>
          <p:nvPr/>
        </p:nvCxnSpPr>
        <p:spPr>
          <a:xfrm rot="10800000">
            <a:off x="4000496" y="2071678"/>
            <a:ext cx="100013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5500694" y="2857496"/>
            <a:ext cx="200026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Rnet_ep_send_events_proc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5643570" y="4286256"/>
            <a:ext cx="150019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Rnet_ep_item_poll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8" name="形状 36"/>
          <p:cNvCxnSpPr>
            <a:stCxn id="106" idx="0"/>
            <a:endCxn id="326" idx="2"/>
          </p:cNvCxnSpPr>
          <p:nvPr/>
        </p:nvCxnSpPr>
        <p:spPr>
          <a:xfrm rot="5400000" flipH="1" flipV="1">
            <a:off x="6215074" y="4607727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4429124" y="3500438"/>
            <a:ext cx="315041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Rnet_sock_send_msg_to_epoll_awake_socket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69" name="形状 36"/>
          <p:cNvCxnSpPr>
            <a:stCxn id="323" idx="2"/>
            <a:endCxn id="459" idx="0"/>
          </p:cNvCxnSpPr>
          <p:nvPr/>
        </p:nvCxnSpPr>
        <p:spPr>
          <a:xfrm rot="5400000">
            <a:off x="6002546" y="3002158"/>
            <a:ext cx="500066" cy="496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形状 36"/>
          <p:cNvCxnSpPr>
            <a:stCxn id="326" idx="0"/>
            <a:endCxn id="459" idx="2"/>
          </p:cNvCxnSpPr>
          <p:nvPr/>
        </p:nvCxnSpPr>
        <p:spPr>
          <a:xfrm rot="16200000" flipV="1">
            <a:off x="5877530" y="3770116"/>
            <a:ext cx="642942" cy="3893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2214546" y="2285992"/>
            <a:ext cx="2714644" cy="49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AF_UNIX sock 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:rnet_recv_awake_sock_0x</a:t>
            </a:r>
            <a:r>
              <a:rPr lang="en-US" altLang="zh-CN" sz="1400" b="1" i="1" dirty="0" smtClean="0">
                <a:solidFill>
                  <a:srgbClr val="FF0000"/>
                </a:solidFill>
              </a:rPr>
              <a:t>appid</a:t>
            </a:r>
            <a:r>
              <a:rPr lang="zh-CN" altLang="en-US" sz="1200" dirty="0" smtClean="0">
                <a:solidFill>
                  <a:schemeClr val="bg1"/>
                </a:solidFill>
              </a:rPr>
              <a:t>　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81" name="形状 36"/>
          <p:cNvCxnSpPr>
            <a:endCxn id="480" idx="3"/>
          </p:cNvCxnSpPr>
          <p:nvPr/>
        </p:nvCxnSpPr>
        <p:spPr>
          <a:xfrm rot="16200000" flipV="1">
            <a:off x="4801476" y="2659928"/>
            <a:ext cx="969816" cy="71438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形状 36"/>
          <p:cNvCxnSpPr>
            <a:stCxn id="183" idx="3"/>
            <a:endCxn id="480" idx="2"/>
          </p:cNvCxnSpPr>
          <p:nvPr/>
        </p:nvCxnSpPr>
        <p:spPr>
          <a:xfrm flipV="1">
            <a:off x="2285984" y="2778435"/>
            <a:ext cx="1285884" cy="15049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596" y="3857629"/>
            <a:ext cx="4786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 APP</a:t>
            </a:r>
            <a:r>
              <a:rPr lang="zh-CN" altLang="en-US" sz="1400" dirty="0" smtClean="0"/>
              <a:t>在创建</a:t>
            </a:r>
            <a:r>
              <a:rPr lang="en-US" altLang="zh-CN" sz="1400" dirty="0" err="1" smtClean="0"/>
              <a:t>epfd</a:t>
            </a:r>
            <a:r>
              <a:rPr lang="zh-CN" altLang="en-US" sz="1400" dirty="0" smtClean="0"/>
              <a:t>时，创建对应的</a:t>
            </a:r>
            <a:r>
              <a:rPr lang="en-US" altLang="zh-CN" sz="1400" dirty="0" smtClean="0"/>
              <a:t>AF_UNIX</a:t>
            </a:r>
            <a:r>
              <a:rPr lang="zh-CN" altLang="en-US" sz="1400" dirty="0" smtClean="0"/>
              <a:t>内核</a:t>
            </a:r>
            <a:r>
              <a:rPr lang="en-US" altLang="zh-CN" sz="1400" dirty="0" smtClean="0"/>
              <a:t>socket</a:t>
            </a:r>
            <a:r>
              <a:rPr lang="zh-CN" altLang="en-US" sz="1400" dirty="0" smtClean="0"/>
              <a:t>。作为阻塞（</a:t>
            </a:r>
            <a:r>
              <a:rPr lang="en-US" altLang="zh-CN" sz="1400" dirty="0" err="1" smtClean="0"/>
              <a:t>epoll_wait</a:t>
            </a:r>
            <a:r>
              <a:rPr lang="zh-CN" altLang="en-US" sz="1400" dirty="0" smtClean="0"/>
              <a:t>）队列。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 </a:t>
            </a:r>
            <a:r>
              <a:rPr lang="zh-CN" altLang="en-US" sz="1400" dirty="0" smtClean="0"/>
              <a:t>阻塞队列以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作为标识，和</a:t>
            </a:r>
            <a:r>
              <a:rPr lang="en-US" altLang="zh-CN" sz="1400" dirty="0" err="1" smtClean="0"/>
              <a:t>epfd</a:t>
            </a:r>
            <a:r>
              <a:rPr lang="zh-CN" altLang="en-US" sz="1400" dirty="0" smtClean="0"/>
              <a:t>对应，记录在</a:t>
            </a:r>
            <a:r>
              <a:rPr lang="en-US" altLang="zh-CN" sz="1400" dirty="0" err="1" smtClean="0"/>
              <a:t>rnet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eventpoll</a:t>
            </a:r>
            <a:r>
              <a:rPr lang="zh-CN" altLang="en-US" sz="1400" dirty="0" smtClean="0"/>
              <a:t>结构体中。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r>
              <a:rPr lang="en-US" altLang="zh-CN" sz="1400" dirty="0" smtClean="0"/>
              <a:t>3 RNET </a:t>
            </a:r>
            <a:r>
              <a:rPr lang="zh-CN" altLang="en-US" sz="1400" dirty="0" smtClean="0"/>
              <a:t>提供接口，负责</a:t>
            </a:r>
            <a:r>
              <a:rPr lang="en-US" altLang="zh-CN" sz="1400" dirty="0" err="1" smtClean="0"/>
              <a:t>epfd</a:t>
            </a:r>
            <a:r>
              <a:rPr lang="zh-CN" altLang="en-US" sz="1400" dirty="0" smtClean="0"/>
              <a:t>和对应</a:t>
            </a:r>
            <a:r>
              <a:rPr lang="en-US" altLang="zh-CN" sz="1400" dirty="0" err="1" smtClean="0"/>
              <a:t>epitem</a:t>
            </a:r>
            <a:r>
              <a:rPr lang="zh-CN" altLang="en-US" sz="1400" dirty="0" smtClean="0"/>
              <a:t>的管理。</a:t>
            </a:r>
            <a:endParaRPr lang="en-US" altLang="zh-CN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</a:t>
            </a:r>
            <a:r>
              <a:rPr lang="en-US" altLang="zh-CN" sz="2800" dirty="0" smtClean="0"/>
              <a:t>– data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overview</a:t>
            </a:r>
            <a:endParaRPr lang="zh-CN" altLang="en-US" sz="2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57158" y="6000768"/>
            <a:ext cx="92869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158" y="3732258"/>
            <a:ext cx="2286016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ftc_fib_lookup_param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prefixlen</a:t>
            </a:r>
            <a:r>
              <a:rPr lang="en-US" altLang="zh-CN" sz="1000" dirty="0" smtClean="0"/>
              <a:t>  + </a:t>
            </a:r>
            <a:r>
              <a:rPr lang="en-US" altLang="zh-CN" sz="1000" dirty="0" err="1" smtClean="0"/>
              <a:t>nhp_type</a:t>
            </a:r>
            <a:r>
              <a:rPr lang="en-US" altLang="zh-CN" sz="1000" dirty="0" smtClean="0"/>
              <a:t>  + </a:t>
            </a:r>
            <a:r>
              <a:rPr lang="en-US" altLang="zh-CN" sz="1000" dirty="0" err="1" smtClean="0"/>
              <a:t>nhp_index</a:t>
            </a:r>
            <a:r>
              <a:rPr lang="en-US" altLang="zh-CN" sz="1000" dirty="0" smtClean="0"/>
              <a:t>   +</a:t>
            </a:r>
            <a:r>
              <a:rPr lang="en-US" altLang="zh-CN" sz="1000" dirty="0" err="1" smtClean="0"/>
              <a:t>ipAddr</a:t>
            </a:r>
            <a:r>
              <a:rPr lang="en-US" altLang="zh-CN" sz="1000" dirty="0" smtClean="0"/>
              <a:t>[16] 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+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outif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  +</a:t>
            </a:r>
            <a:r>
              <a:rPr lang="en-US" altLang="zh-CN" sz="1000" dirty="0" smtClean="0"/>
              <a:t>… …</a:t>
            </a:r>
          </a:p>
        </p:txBody>
      </p:sp>
      <p:cxnSp>
        <p:nvCxnSpPr>
          <p:cNvPr id="48" name="形状 36"/>
          <p:cNvCxnSpPr>
            <a:stCxn id="53" idx="2"/>
            <a:endCxn id="139" idx="0"/>
          </p:cNvCxnSpPr>
          <p:nvPr/>
        </p:nvCxnSpPr>
        <p:spPr>
          <a:xfrm rot="5400000">
            <a:off x="3178959" y="3750471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14744" y="2500306"/>
            <a:ext cx="1285884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ftc_route_node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p;   </a:t>
            </a:r>
            <a:r>
              <a:rPr lang="en-US" altLang="zh-CN" sz="1000" b="1" dirty="0" smtClean="0"/>
              <a:t>+ …   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+ info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57422" y="3017878"/>
            <a:ext cx="2000264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ftc_nhp_ip_struct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nhp_index</a:t>
            </a:r>
            <a:r>
              <a:rPr lang="en-US" altLang="zh-CN" sz="1000" dirty="0" smtClean="0">
                <a:solidFill>
                  <a:srgbClr val="FF0000"/>
                </a:solidFill>
              </a:rPr>
              <a:t>  </a:t>
            </a:r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aucIpAddr</a:t>
            </a:r>
            <a:r>
              <a:rPr lang="en-US" altLang="zh-CN" sz="1000" dirty="0" smtClean="0"/>
              <a:t>[16]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aucNextHopMac</a:t>
            </a:r>
            <a:r>
              <a:rPr lang="en-US" altLang="zh-CN" sz="1000" dirty="0" smtClean="0"/>
              <a:t>    +</a:t>
            </a:r>
            <a:r>
              <a:rPr lang="en-US" altLang="zh-CN" sz="1000" dirty="0" err="1" smtClean="0"/>
              <a:t>ulIfindex</a:t>
            </a:r>
            <a:endParaRPr lang="en-US" altLang="zh-CN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500166" y="4803828"/>
            <a:ext cx="1714512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rtable</a:t>
            </a:r>
            <a:endParaRPr lang="en-US" altLang="zh-CN" sz="1000" b="1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dst_entry</a:t>
            </a:r>
            <a:r>
              <a:rPr lang="en-US" altLang="zh-CN" sz="1000" dirty="0" smtClean="0">
                <a:solidFill>
                  <a:srgbClr val="FF0000"/>
                </a:solidFill>
              </a:rPr>
              <a:t> (2)  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nhp_type</a:t>
            </a:r>
            <a:r>
              <a:rPr lang="en-US" altLang="zh-CN" sz="1000" dirty="0" smtClean="0"/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+ * device (1)</a:t>
            </a:r>
          </a:p>
        </p:txBody>
      </p:sp>
      <p:cxnSp>
        <p:nvCxnSpPr>
          <p:cNvPr id="58" name="形状 36"/>
          <p:cNvCxnSpPr>
            <a:stCxn id="57" idx="3"/>
            <a:endCxn id="308" idx="2"/>
          </p:cNvCxnSpPr>
          <p:nvPr/>
        </p:nvCxnSpPr>
        <p:spPr>
          <a:xfrm flipV="1">
            <a:off x="3214678" y="4708390"/>
            <a:ext cx="2071702" cy="372437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85918" y="5864386"/>
            <a:ext cx="2143140" cy="707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dst_entry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 device</a:t>
            </a:r>
            <a:r>
              <a:rPr lang="zh-CN" altLang="en-US" sz="1000" dirty="0" smtClean="0">
                <a:solidFill>
                  <a:srgbClr val="FF0000"/>
                </a:solidFill>
              </a:rPr>
              <a:t>　</a:t>
            </a:r>
            <a:r>
              <a:rPr lang="en-US" altLang="zh-CN" sz="1000" dirty="0" smtClean="0">
                <a:solidFill>
                  <a:srgbClr val="FF0000"/>
                </a:solidFill>
              </a:rPr>
              <a:t>+* 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dst_ops</a:t>
            </a:r>
            <a:r>
              <a:rPr lang="zh-CN" altLang="en-US" sz="1000" dirty="0" smtClean="0">
                <a:solidFill>
                  <a:srgbClr val="FF0000"/>
                </a:solidFill>
              </a:rPr>
              <a:t>　</a:t>
            </a:r>
            <a:r>
              <a:rPr lang="en-US" altLang="zh-CN" sz="1000" dirty="0" smtClean="0">
                <a:solidFill>
                  <a:srgbClr val="FF0000"/>
                </a:solidFill>
              </a:rPr>
              <a:t>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ftc_nhp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rnet_input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  <a:r>
              <a:rPr lang="zh-CN" altLang="en-US" sz="1000" dirty="0" smtClean="0">
                <a:solidFill>
                  <a:srgbClr val="FF0000"/>
                </a:solidFill>
              </a:rPr>
              <a:t>　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rnet_output</a:t>
            </a:r>
            <a:r>
              <a:rPr lang="en-US" altLang="zh-CN" sz="1000" dirty="0" smtClean="0">
                <a:solidFill>
                  <a:srgbClr val="FF0000"/>
                </a:solidFill>
              </a:rPr>
              <a:t>)(*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61" name="形状 36"/>
          <p:cNvCxnSpPr>
            <a:stCxn id="57" idx="2"/>
            <a:endCxn id="60" idx="0"/>
          </p:cNvCxnSpPr>
          <p:nvPr/>
        </p:nvCxnSpPr>
        <p:spPr>
          <a:xfrm rot="16200000" flipH="1">
            <a:off x="2354175" y="5361073"/>
            <a:ext cx="506560" cy="50006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形状 36"/>
          <p:cNvCxnSpPr>
            <a:stCxn id="45" idx="3"/>
            <a:endCxn id="60" idx="1"/>
          </p:cNvCxnSpPr>
          <p:nvPr/>
        </p:nvCxnSpPr>
        <p:spPr>
          <a:xfrm>
            <a:off x="1285852" y="6200823"/>
            <a:ext cx="500066" cy="1750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43438" y="5786454"/>
            <a:ext cx="2143108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dst_ops</a:t>
            </a:r>
            <a:endParaRPr lang="en-US" altLang="zh-CN" sz="1000" b="1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family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 output)(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rnet_skb</a:t>
            </a:r>
            <a:r>
              <a:rPr lang="en-US" altLang="zh-CN" sz="1000" dirty="0" smtClean="0">
                <a:solidFill>
                  <a:srgbClr val="FF0000"/>
                </a:solidFill>
              </a:rPr>
              <a:t> *)</a:t>
            </a:r>
          </a:p>
          <a:p>
            <a:r>
              <a:rPr lang="en-US" altLang="zh-CN" sz="1000" dirty="0" smtClean="0"/>
              <a:t>+ (* </a:t>
            </a:r>
            <a:r>
              <a:rPr lang="en-US" altLang="zh-CN" sz="1000" dirty="0" err="1" smtClean="0"/>
              <a:t>mtu</a:t>
            </a:r>
            <a:r>
              <a:rPr lang="en-US" altLang="zh-CN" sz="1000" dirty="0" smtClean="0"/>
              <a:t>)(</a:t>
            </a:r>
            <a:r>
              <a:rPr lang="en-US" altLang="zh-CN" sz="1000" dirty="0" err="1" smtClean="0"/>
              <a:t>rnet_dst_entry</a:t>
            </a:r>
            <a:r>
              <a:rPr lang="en-US" altLang="zh-CN" sz="1000" dirty="0" smtClean="0"/>
              <a:t> *</a:t>
            </a:r>
            <a:r>
              <a:rPr lang="en-US" altLang="zh-CN" sz="1000" dirty="0" err="1" smtClean="0"/>
              <a:t>dst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smtClean="0"/>
              <a:t>+(* </a:t>
            </a:r>
            <a:r>
              <a:rPr lang="en-US" altLang="zh-CN" sz="1000" dirty="0" err="1" smtClean="0"/>
              <a:t>neigh_lookup</a:t>
            </a:r>
            <a:r>
              <a:rPr lang="en-US" altLang="zh-CN" sz="1000" dirty="0" smtClean="0"/>
              <a:t>)(device *, </a:t>
            </a:r>
            <a:r>
              <a:rPr lang="en-US" altLang="zh-CN" sz="1000" dirty="0" err="1" smtClean="0"/>
              <a:t>rtable</a:t>
            </a:r>
            <a:r>
              <a:rPr lang="en-US" altLang="zh-CN" sz="1000" dirty="0" smtClean="0"/>
              <a:t> *)</a:t>
            </a:r>
          </a:p>
        </p:txBody>
      </p:sp>
      <p:cxnSp>
        <p:nvCxnSpPr>
          <p:cNvPr id="70" name="形状 36"/>
          <p:cNvCxnSpPr>
            <a:stCxn id="60" idx="3"/>
            <a:endCxn id="69" idx="1"/>
          </p:cNvCxnSpPr>
          <p:nvPr/>
        </p:nvCxnSpPr>
        <p:spPr>
          <a:xfrm flipV="1">
            <a:off x="3929058" y="6217341"/>
            <a:ext cx="714380" cy="9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5720" y="3143248"/>
            <a:ext cx="1285884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ntabs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[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nhp_type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76" name="形状 36"/>
          <p:cNvCxnSpPr>
            <a:stCxn id="75" idx="3"/>
            <a:endCxn id="53" idx="1"/>
          </p:cNvCxnSpPr>
          <p:nvPr/>
        </p:nvCxnSpPr>
        <p:spPr>
          <a:xfrm>
            <a:off x="1571604" y="3266359"/>
            <a:ext cx="785818" cy="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57554" y="5143512"/>
            <a:ext cx="2286016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ftc_nhp_ip_struct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r>
              <a:rPr lang="en-US" altLang="zh-CN" sz="1000" dirty="0" smtClean="0">
                <a:solidFill>
                  <a:srgbClr val="FF0000"/>
                </a:solidFill>
              </a:rPr>
              <a:t>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ulPort</a:t>
            </a:r>
            <a:r>
              <a:rPr lang="en-US" altLang="zh-CN" sz="1000" dirty="0" smtClean="0">
                <a:solidFill>
                  <a:srgbClr val="FF0000"/>
                </a:solidFill>
              </a:rPr>
              <a:t>  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usInnerVlan</a:t>
            </a:r>
            <a:r>
              <a:rPr lang="en-US" altLang="zh-CN" sz="1000" dirty="0" smtClean="0">
                <a:solidFill>
                  <a:srgbClr val="FF0000"/>
                </a:solidFill>
              </a:rPr>
              <a:t> 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usOuterValn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aucIpAddr</a:t>
            </a:r>
            <a:r>
              <a:rPr lang="en-US" altLang="zh-CN" sz="1000" dirty="0" smtClean="0">
                <a:solidFill>
                  <a:srgbClr val="FF0000"/>
                </a:solidFill>
              </a:rPr>
              <a:t>  +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aucNexHop</a:t>
            </a:r>
            <a:r>
              <a:rPr lang="en-US" altLang="zh-CN" sz="1000" dirty="0" smtClean="0">
                <a:solidFill>
                  <a:srgbClr val="FF0000"/>
                </a:solidFill>
              </a:rPr>
              <a:t> Mac</a:t>
            </a:r>
            <a:endParaRPr lang="en-US" altLang="zh-CN" sz="1000" dirty="0" smtClean="0"/>
          </a:p>
        </p:txBody>
      </p:sp>
      <p:cxnSp>
        <p:nvCxnSpPr>
          <p:cNvPr id="79" name="形状 36"/>
          <p:cNvCxnSpPr>
            <a:stCxn id="60" idx="3"/>
            <a:endCxn id="78" idx="2"/>
          </p:cNvCxnSpPr>
          <p:nvPr/>
        </p:nvCxnSpPr>
        <p:spPr>
          <a:xfrm flipV="1">
            <a:off x="3929058" y="5697510"/>
            <a:ext cx="571504" cy="520819"/>
          </a:xfrm>
          <a:prstGeom prst="curvedConnector2">
            <a:avLst/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7158" y="4500570"/>
            <a:ext cx="1000132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rnet_rt_tbl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82" name="形状 36"/>
          <p:cNvCxnSpPr>
            <a:stCxn id="80" idx="2"/>
            <a:endCxn id="57" idx="1"/>
          </p:cNvCxnSpPr>
          <p:nvPr/>
        </p:nvCxnSpPr>
        <p:spPr>
          <a:xfrm rot="16200000" flipH="1">
            <a:off x="1011677" y="4592338"/>
            <a:ext cx="334036" cy="642942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14480" y="2500306"/>
            <a:ext cx="1428760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ftc_rtab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domain +</a:t>
            </a:r>
            <a:r>
              <a:rPr lang="en-US" altLang="zh-CN" sz="1000" dirty="0" err="1" smtClean="0"/>
              <a:t>vr</a:t>
            </a:r>
            <a:r>
              <a:rPr lang="en-US" altLang="zh-CN" sz="1000" dirty="0" smtClean="0"/>
              <a:t>  </a:t>
            </a:r>
            <a:r>
              <a:rPr lang="en-US" altLang="zh-CN" sz="1000" dirty="0" smtClean="0">
                <a:solidFill>
                  <a:srgbClr val="FF0000"/>
                </a:solidFill>
              </a:rPr>
              <a:t>+ *table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100" name="形状 36"/>
          <p:cNvCxnSpPr>
            <a:stCxn id="99" idx="3"/>
            <a:endCxn id="51" idx="1"/>
          </p:cNvCxnSpPr>
          <p:nvPr/>
        </p:nvCxnSpPr>
        <p:spPr>
          <a:xfrm>
            <a:off x="3143240" y="2700361"/>
            <a:ext cx="571504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57158" y="2571744"/>
            <a:ext cx="642942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rtabs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105" name="形状 36"/>
          <p:cNvCxnSpPr>
            <a:stCxn id="104" idx="3"/>
            <a:endCxn id="99" idx="1"/>
          </p:cNvCxnSpPr>
          <p:nvPr/>
        </p:nvCxnSpPr>
        <p:spPr>
          <a:xfrm>
            <a:off x="1000100" y="2694855"/>
            <a:ext cx="714380" cy="55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071802" y="3929066"/>
            <a:ext cx="57150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/>
                </a:solidFill>
              </a:rPr>
              <a:t>xxx()</a:t>
            </a:r>
            <a:endParaRPr lang="zh-CN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42" name="形状 36"/>
          <p:cNvCxnSpPr>
            <a:stCxn id="47" idx="2"/>
            <a:endCxn id="156" idx="1"/>
          </p:cNvCxnSpPr>
          <p:nvPr/>
        </p:nvCxnSpPr>
        <p:spPr>
          <a:xfrm rot="16200000" flipH="1">
            <a:off x="2053811" y="3732611"/>
            <a:ext cx="250033" cy="1357322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2857488" y="4429132"/>
            <a:ext cx="57150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/>
                </a:solidFill>
              </a:rPr>
              <a:t>xxx()</a:t>
            </a:r>
            <a:endParaRPr lang="zh-CN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59" name="形状 36"/>
          <p:cNvCxnSpPr>
            <a:stCxn id="156" idx="3"/>
            <a:endCxn id="308" idx="1"/>
          </p:cNvCxnSpPr>
          <p:nvPr/>
        </p:nvCxnSpPr>
        <p:spPr>
          <a:xfrm flipV="1">
            <a:off x="3428992" y="4354447"/>
            <a:ext cx="714380" cy="1818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143768" y="6080959"/>
            <a:ext cx="18573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solidFill>
                  <a:srgbClr val="FF0000"/>
                </a:solidFill>
              </a:rPr>
              <a:t>&amp;rnet_ipv4_neigh_ops</a:t>
            </a:r>
            <a:endParaRPr lang="zh-CN" alt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215206" y="4929198"/>
            <a:ext cx="1714512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rnet_neighbour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*device    + *</a:t>
            </a:r>
            <a:r>
              <a:rPr lang="en-US" altLang="zh-CN" sz="1000" dirty="0" err="1" smtClean="0"/>
              <a:t>parms</a:t>
            </a:r>
            <a:endParaRPr lang="en-US" altLang="zh-CN" sz="1000" dirty="0" smtClean="0"/>
          </a:p>
          <a:p>
            <a:r>
              <a:rPr lang="en-US" altLang="zh-CN" sz="1000" dirty="0" smtClean="0"/>
              <a:t>+ ha[MAX_ADDR_LEN]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(*output)(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neighbour</a:t>
            </a:r>
            <a:r>
              <a:rPr lang="en-US" altLang="zh-CN" sz="1000" dirty="0" smtClean="0">
                <a:solidFill>
                  <a:srgbClr val="FF0000"/>
                </a:solidFill>
              </a:rPr>
              <a:t> *,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skb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000" dirty="0" smtClean="0"/>
              <a:t>… …  </a:t>
            </a:r>
          </a:p>
        </p:txBody>
      </p:sp>
      <p:cxnSp>
        <p:nvCxnSpPr>
          <p:cNvPr id="274" name="形状 36"/>
          <p:cNvCxnSpPr>
            <a:stCxn id="254" idx="0"/>
            <a:endCxn id="272" idx="2"/>
          </p:cNvCxnSpPr>
          <p:nvPr/>
        </p:nvCxnSpPr>
        <p:spPr>
          <a:xfrm rot="5400000" flipH="1" flipV="1">
            <a:off x="7927469" y="5935966"/>
            <a:ext cx="289987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715008" y="5254481"/>
            <a:ext cx="1071570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neigh_table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276" name="形状 36"/>
          <p:cNvCxnSpPr>
            <a:stCxn id="275" idx="3"/>
            <a:endCxn id="272" idx="1"/>
          </p:cNvCxnSpPr>
          <p:nvPr/>
        </p:nvCxnSpPr>
        <p:spPr>
          <a:xfrm flipV="1">
            <a:off x="6786578" y="5360085"/>
            <a:ext cx="428628" cy="1750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形状 36"/>
          <p:cNvCxnSpPr>
            <a:stCxn id="69" idx="3"/>
            <a:endCxn id="254" idx="1"/>
          </p:cNvCxnSpPr>
          <p:nvPr/>
        </p:nvCxnSpPr>
        <p:spPr>
          <a:xfrm>
            <a:off x="6786546" y="6217341"/>
            <a:ext cx="357222" cy="211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4143372" y="4000504"/>
            <a:ext cx="2286016" cy="707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&gt;device</a:t>
            </a: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mtu</a:t>
            </a:r>
            <a:r>
              <a:rPr lang="en-US" altLang="zh-CN" sz="1000" dirty="0" smtClean="0"/>
              <a:t>  +</a:t>
            </a:r>
            <a:r>
              <a:rPr lang="en-US" altLang="zh-CN" sz="1000" dirty="0" err="1" smtClean="0"/>
              <a:t>addr_len</a:t>
            </a:r>
            <a:r>
              <a:rPr lang="en-US" altLang="zh-CN" sz="1000" dirty="0" smtClean="0"/>
              <a:t> +</a:t>
            </a:r>
            <a:r>
              <a:rPr lang="en-US" altLang="zh-CN" sz="1000" dirty="0" err="1" smtClean="0"/>
              <a:t>hard_header_len</a:t>
            </a:r>
            <a:endParaRPr lang="en-US" altLang="zh-CN" sz="1000" dirty="0" smtClean="0"/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+ *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header_ops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+ *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netdev_ops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4572000" y="3286124"/>
            <a:ext cx="1928826" cy="214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RNET_DEV_MODULE_INIT()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929454" y="2571744"/>
            <a:ext cx="1928826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rnet_netdev_init_ops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iftype</a:t>
            </a:r>
            <a:endParaRPr lang="en-US" altLang="zh-CN" sz="1000" dirty="0" smtClean="0"/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modname</a:t>
            </a:r>
            <a:endParaRPr lang="en-US" altLang="zh-CN" sz="1000" dirty="0" smtClean="0"/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+ create</a:t>
            </a:r>
          </a:p>
          <a:p>
            <a:r>
              <a:rPr lang="en-US" altLang="zh-CN" sz="1000" dirty="0" smtClean="0"/>
              <a:t>+</a:t>
            </a:r>
            <a:r>
              <a:rPr lang="en-US" altLang="zh-CN" sz="1000" dirty="0" err="1" smtClean="0"/>
              <a:t>get_ringparam</a:t>
            </a:r>
            <a:endParaRPr lang="en-US" altLang="zh-CN" sz="1000" dirty="0" smtClean="0"/>
          </a:p>
        </p:txBody>
      </p:sp>
      <p:cxnSp>
        <p:nvCxnSpPr>
          <p:cNvPr id="312" name="形状 36"/>
          <p:cNvCxnSpPr>
            <a:stCxn id="311" idx="1"/>
            <a:endCxn id="310" idx="3"/>
          </p:cNvCxnSpPr>
          <p:nvPr/>
        </p:nvCxnSpPr>
        <p:spPr>
          <a:xfrm rot="10800000" flipV="1">
            <a:off x="6500826" y="3002631"/>
            <a:ext cx="428628" cy="39065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形状 36"/>
          <p:cNvCxnSpPr>
            <a:stCxn id="311" idx="2"/>
            <a:endCxn id="308" idx="0"/>
          </p:cNvCxnSpPr>
          <p:nvPr/>
        </p:nvCxnSpPr>
        <p:spPr>
          <a:xfrm rot="5400000">
            <a:off x="6306631" y="2413268"/>
            <a:ext cx="566986" cy="2607487"/>
          </a:xfrm>
          <a:prstGeom prst="curvedConnector3">
            <a:avLst>
              <a:gd name="adj1" fmla="val 50000"/>
            </a:avLst>
          </a:prstGeom>
          <a:ln w="19050" cmpd="sng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429520" y="4357694"/>
            <a:ext cx="1428760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rnet_header_ops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7429520" y="3857628"/>
            <a:ext cx="1428760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rnet_device_ops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</a:p>
        </p:txBody>
      </p:sp>
      <p:cxnSp>
        <p:nvCxnSpPr>
          <p:cNvPr id="321" name="形状 36"/>
          <p:cNvCxnSpPr>
            <a:stCxn id="308" idx="3"/>
            <a:endCxn id="316" idx="1"/>
          </p:cNvCxnSpPr>
          <p:nvPr/>
        </p:nvCxnSpPr>
        <p:spPr>
          <a:xfrm>
            <a:off x="6429388" y="4354447"/>
            <a:ext cx="1000132" cy="20330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形状 36"/>
          <p:cNvCxnSpPr>
            <a:stCxn id="308" idx="3"/>
            <a:endCxn id="317" idx="1"/>
          </p:cNvCxnSpPr>
          <p:nvPr/>
        </p:nvCxnSpPr>
        <p:spPr>
          <a:xfrm flipV="1">
            <a:off x="6429388" y="4057683"/>
            <a:ext cx="1000132" cy="296764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形状 36"/>
          <p:cNvCxnSpPr>
            <a:stCxn id="139" idx="1"/>
            <a:endCxn id="47" idx="3"/>
          </p:cNvCxnSpPr>
          <p:nvPr/>
        </p:nvCxnSpPr>
        <p:spPr>
          <a:xfrm rot="10800000">
            <a:off x="2643174" y="4009257"/>
            <a:ext cx="428628" cy="269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357158" y="1571612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tcp_ehash_info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2428860" y="1957320"/>
            <a:ext cx="1214446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&gt;sock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 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sk_recv_queue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214546" y="1000108"/>
            <a:ext cx="1643074" cy="5539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inet_sock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rnet_sock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+(*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encap_rcv</a:t>
            </a:r>
            <a:r>
              <a:rPr lang="en-US" altLang="zh-CN" sz="1000" dirty="0" smtClean="0">
                <a:solidFill>
                  <a:srgbClr val="FF0000"/>
                </a:solidFill>
              </a:rPr>
              <a:t>)(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sk,skb</a:t>
            </a:r>
            <a:r>
              <a:rPr lang="en-US" altLang="zh-CN" sz="1000" dirty="0" smtClean="0">
                <a:solidFill>
                  <a:srgbClr val="FF0000"/>
                </a:solidFill>
              </a:rPr>
              <a:t>)  </a:t>
            </a:r>
          </a:p>
        </p:txBody>
      </p:sp>
      <p:cxnSp>
        <p:nvCxnSpPr>
          <p:cNvPr id="498" name="形状 36"/>
          <p:cNvCxnSpPr>
            <a:stCxn id="497" idx="2"/>
            <a:endCxn id="496" idx="0"/>
          </p:cNvCxnSpPr>
          <p:nvPr/>
        </p:nvCxnSpPr>
        <p:spPr>
          <a:xfrm rot="5400000">
            <a:off x="2834476" y="1755713"/>
            <a:ext cx="403214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428596" y="1071546"/>
            <a:ext cx="100013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tcp_pcb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 </a:t>
            </a:r>
            <a:r>
              <a:rPr lang="en-US" altLang="zh-CN" sz="1000" dirty="0" err="1" smtClean="0"/>
              <a:t>inet_sock</a:t>
            </a:r>
            <a:endParaRPr lang="en-US" altLang="zh-CN" sz="1000" dirty="0" smtClean="0"/>
          </a:p>
        </p:txBody>
      </p:sp>
      <p:cxnSp>
        <p:nvCxnSpPr>
          <p:cNvPr id="500" name="形状 36"/>
          <p:cNvCxnSpPr>
            <a:stCxn id="499" idx="3"/>
            <a:endCxn id="497" idx="1"/>
          </p:cNvCxnSpPr>
          <p:nvPr/>
        </p:nvCxnSpPr>
        <p:spPr>
          <a:xfrm>
            <a:off x="1428728" y="1271601"/>
            <a:ext cx="785818" cy="550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形状 36"/>
          <p:cNvCxnSpPr>
            <a:stCxn id="495" idx="3"/>
            <a:endCxn id="496" idx="1"/>
          </p:cNvCxnSpPr>
          <p:nvPr/>
        </p:nvCxnSpPr>
        <p:spPr>
          <a:xfrm>
            <a:off x="1571604" y="1694723"/>
            <a:ext cx="857256" cy="4626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357158" y="2000240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tcp_hash_info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503" name="形状 36"/>
          <p:cNvCxnSpPr>
            <a:stCxn id="502" idx="3"/>
            <a:endCxn id="496" idx="1"/>
          </p:cNvCxnSpPr>
          <p:nvPr/>
        </p:nvCxnSpPr>
        <p:spPr>
          <a:xfrm>
            <a:off x="1571604" y="2123351"/>
            <a:ext cx="857256" cy="34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5429256" y="2500306"/>
            <a:ext cx="857256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skb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+</a:t>
            </a:r>
            <a:endParaRPr lang="en-US" altLang="zh-CN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505" name="形状 36"/>
          <p:cNvCxnSpPr>
            <a:stCxn id="496" idx="3"/>
            <a:endCxn id="504" idx="0"/>
          </p:cNvCxnSpPr>
          <p:nvPr/>
        </p:nvCxnSpPr>
        <p:spPr>
          <a:xfrm>
            <a:off x="3643306" y="2157375"/>
            <a:ext cx="2214578" cy="342931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5214942" y="1285860"/>
            <a:ext cx="2214578" cy="8617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epitem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b="1" dirty="0" smtClean="0"/>
              <a:t>+ *list  + *</a:t>
            </a:r>
            <a:r>
              <a:rPr lang="en-US" altLang="zh-CN" sz="1000" b="1" dirty="0" err="1" smtClean="0"/>
              <a:t>rellink</a:t>
            </a:r>
            <a:r>
              <a:rPr lang="en-US" altLang="zh-CN" sz="1000" b="1" dirty="0" smtClean="0"/>
              <a:t> + *</a:t>
            </a:r>
            <a:r>
              <a:rPr lang="en-US" altLang="zh-CN" sz="1000" b="1" dirty="0" err="1" smtClean="0"/>
              <a:t>sklink</a:t>
            </a:r>
            <a:r>
              <a:rPr lang="en-US" altLang="zh-CN" sz="1000" b="1" dirty="0" smtClean="0"/>
              <a:t>  + *next  </a:t>
            </a:r>
          </a:p>
          <a:p>
            <a:r>
              <a:rPr lang="en-US" altLang="zh-CN" sz="1000" b="1" dirty="0" smtClean="0"/>
              <a:t>+ *</a:t>
            </a:r>
            <a:r>
              <a:rPr lang="en-US" altLang="zh-CN" sz="1000" b="1" dirty="0" err="1" smtClean="0"/>
              <a:t>event_poll</a:t>
            </a:r>
            <a:r>
              <a:rPr lang="en-US" altLang="zh-CN" sz="1000" b="1" dirty="0" smtClean="0"/>
              <a:t>   +  </a:t>
            </a:r>
            <a:r>
              <a:rPr lang="en-US" altLang="zh-CN" sz="1000" b="1" dirty="0" err="1" smtClean="0"/>
              <a:t>epoll_event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(*</a:t>
            </a:r>
            <a:r>
              <a:rPr lang="en-US" altLang="zh-CN" sz="1000" b="1" dirty="0" err="1" smtClean="0"/>
              <a:t>ep_poll_callback</a:t>
            </a:r>
            <a:r>
              <a:rPr lang="en-US" altLang="zh-CN" sz="1000" b="1" dirty="0" smtClean="0"/>
              <a:t>)</a:t>
            </a:r>
          </a:p>
          <a:p>
            <a:r>
              <a:rPr lang="en-US" altLang="zh-CN" sz="1000" b="1" dirty="0" smtClean="0"/>
              <a:t>+ *sock  + </a:t>
            </a:r>
            <a:r>
              <a:rPr lang="en-US" altLang="zh-CN" sz="1000" b="1" dirty="0" err="1" smtClean="0"/>
              <a:t>fd</a:t>
            </a:r>
            <a:endParaRPr lang="en-US" altLang="zh-CN" sz="1000" dirty="0" smtClean="0"/>
          </a:p>
        </p:txBody>
      </p:sp>
      <p:sp>
        <p:nvSpPr>
          <p:cNvPr id="572" name="TextBox 571"/>
          <p:cNvSpPr txBox="1"/>
          <p:nvPr/>
        </p:nvSpPr>
        <p:spPr>
          <a:xfrm>
            <a:off x="7643834" y="1000108"/>
            <a:ext cx="100013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&gt;</a:t>
            </a:r>
            <a:r>
              <a:rPr lang="en-US" altLang="zh-CN" sz="1000" b="1" dirty="0" err="1" smtClean="0"/>
              <a:t>eventpoll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+ </a:t>
            </a:r>
            <a:r>
              <a:rPr lang="en-US" altLang="zh-CN" sz="1000" b="1" dirty="0" err="1" smtClean="0"/>
              <a:t>epfd</a:t>
            </a:r>
            <a:endParaRPr lang="en-US" altLang="zh-CN" sz="1000" dirty="0" smtClean="0"/>
          </a:p>
        </p:txBody>
      </p:sp>
      <p:cxnSp>
        <p:nvCxnSpPr>
          <p:cNvPr id="573" name="形状 36"/>
          <p:cNvCxnSpPr>
            <a:stCxn id="569" idx="3"/>
            <a:endCxn id="572" idx="2"/>
          </p:cNvCxnSpPr>
          <p:nvPr/>
        </p:nvCxnSpPr>
        <p:spPr>
          <a:xfrm flipV="1">
            <a:off x="7429520" y="1400218"/>
            <a:ext cx="714380" cy="316529"/>
          </a:xfrm>
          <a:prstGeom prst="curvedConnector2">
            <a:avLst/>
          </a:prstGeom>
          <a:ln w="19050">
            <a:solidFill>
              <a:srgbClr val="0070C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形状 36"/>
          <p:cNvCxnSpPr>
            <a:stCxn id="569" idx="1"/>
            <a:endCxn id="578" idx="3"/>
          </p:cNvCxnSpPr>
          <p:nvPr/>
        </p:nvCxnSpPr>
        <p:spPr>
          <a:xfrm rot="10800000">
            <a:off x="4786314" y="1464455"/>
            <a:ext cx="428628" cy="2522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/>
          <p:cNvSpPr/>
          <p:nvPr/>
        </p:nvSpPr>
        <p:spPr>
          <a:xfrm>
            <a:off x="4214810" y="1357298"/>
            <a:ext cx="57150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smtClean="0">
                <a:solidFill>
                  <a:schemeClr val="tx1"/>
                </a:solidFill>
              </a:rPr>
              <a:t>xxx()</a:t>
            </a:r>
            <a:endParaRPr lang="zh-CN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580" name="形状 36"/>
          <p:cNvCxnSpPr>
            <a:stCxn id="578" idx="1"/>
            <a:endCxn id="496" idx="3"/>
          </p:cNvCxnSpPr>
          <p:nvPr/>
        </p:nvCxnSpPr>
        <p:spPr>
          <a:xfrm rot="10800000" flipV="1">
            <a:off x="3643306" y="1464455"/>
            <a:ext cx="571504" cy="6929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/>
          <p:cNvSpPr txBox="1"/>
          <p:nvPr/>
        </p:nvSpPr>
        <p:spPr>
          <a:xfrm>
            <a:off x="785786" y="228599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FF0000"/>
                </a:solidFill>
              </a:rPr>
              <a:t>(</a:t>
            </a:r>
            <a:r>
              <a:rPr lang="en-US" altLang="zh-CN" sz="1200" b="1" i="1" dirty="0" err="1" smtClean="0">
                <a:solidFill>
                  <a:srgbClr val="FF0000"/>
                </a:solidFill>
              </a:rPr>
              <a:t>Vrf</a:t>
            </a:r>
            <a:r>
              <a:rPr lang="zh-CN" altLang="en-US" sz="1200" b="1" i="1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b="1" i="1" dirty="0" smtClean="0">
                <a:solidFill>
                  <a:srgbClr val="FF0000"/>
                </a:solidFill>
              </a:rPr>
              <a:t>type)</a:t>
            </a:r>
            <a:endParaRPr lang="zh-CN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598" name="TextBox 597"/>
          <p:cNvSpPr txBox="1"/>
          <p:nvPr/>
        </p:nvSpPr>
        <p:spPr>
          <a:xfrm>
            <a:off x="7643834" y="1928802"/>
            <a:ext cx="1214446" cy="2462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g_rnet_ep_list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cxnSp>
        <p:nvCxnSpPr>
          <p:cNvPr id="599" name="形状 36"/>
          <p:cNvCxnSpPr>
            <a:stCxn id="598" idx="0"/>
            <a:endCxn id="572" idx="3"/>
          </p:cNvCxnSpPr>
          <p:nvPr/>
        </p:nvCxnSpPr>
        <p:spPr>
          <a:xfrm rot="5400000" flipH="1" flipV="1">
            <a:off x="8083192" y="1368029"/>
            <a:ext cx="728639" cy="392909"/>
          </a:xfrm>
          <a:prstGeom prst="curvedConnector4">
            <a:avLst>
              <a:gd name="adj1" fmla="val 36272"/>
              <a:gd name="adj2" fmla="val 158181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392909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计算机：</a:t>
            </a:r>
            <a:endParaRPr lang="en-US" altLang="zh-CN" dirty="0" smtClean="0"/>
          </a:p>
          <a:p>
            <a:r>
              <a:rPr lang="en-US" altLang="zh-CN" dirty="0" smtClean="0"/>
              <a:t>+CPU    +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     +</a:t>
            </a:r>
            <a:r>
              <a:rPr lang="zh-CN" altLang="en-US" dirty="0" smtClean="0"/>
              <a:t>外设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121442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支撑了   人类理性逻辑的描述和构建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746112"/>
            <a:ext cx="3929090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驱动系统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网络系统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IPC</a:t>
            </a:r>
            <a:r>
              <a:rPr lang="zh-CN" altLang="en-US" dirty="0" smtClean="0"/>
              <a:t>（进程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线程间通信）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9359" y="2988230"/>
            <a:ext cx="35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支撑了   应用程序的构建和部署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647265"/>
            <a:ext cx="5857916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/Thread</a:t>
            </a:r>
          </a:p>
          <a:p>
            <a:r>
              <a:rPr lang="en-US" altLang="zh-CN" dirty="0" smtClean="0"/>
              <a:t>+Timer/</a:t>
            </a:r>
            <a:r>
              <a:rPr lang="en-US" altLang="zh-CN" dirty="0" err="1" smtClean="0"/>
              <a:t>TwlTimer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Ros_Mem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Sh_mem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/Sig</a:t>
            </a:r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ProcessApi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Hwapi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Hwevent</a:t>
            </a:r>
            <a:r>
              <a:rPr lang="en-US" altLang="zh-CN" dirty="0" smtClean="0"/>
              <a:t>/socket</a:t>
            </a:r>
          </a:p>
          <a:p>
            <a:r>
              <a:rPr lang="en-US" altLang="zh-CN" dirty="0" smtClean="0"/>
              <a:t>+Zebra</a:t>
            </a:r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Ifm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Tipc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Ssp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Paf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Cli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Cfg</a:t>
            </a:r>
            <a:endParaRPr lang="en-US" altLang="zh-CN" dirty="0" smtClean="0"/>
          </a:p>
          <a:p>
            <a:r>
              <a:rPr lang="en-US" altLang="zh-CN" dirty="0" smtClean="0"/>
              <a:t>+Spy/</a:t>
            </a:r>
            <a:r>
              <a:rPr lang="en-US" altLang="zh-CN" dirty="0" err="1" smtClean="0"/>
              <a:t>SysMon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dlmon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ExcMon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MemMon</a:t>
            </a:r>
            <a:r>
              <a:rPr lang="en-US" altLang="zh-CN" dirty="0" smtClean="0"/>
              <a:t>/Alarm</a:t>
            </a:r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DebugPipe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7950" y="5429264"/>
            <a:ext cx="264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支撑了   </a:t>
            </a:r>
            <a:endParaRPr lang="en-US" altLang="zh-CN" dirty="0" smtClean="0"/>
          </a:p>
          <a:p>
            <a:r>
              <a:rPr lang="zh-CN" altLang="en-US" dirty="0" smtClean="0"/>
              <a:t>网络应用的构建和部署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929190" y="1643050"/>
            <a:ext cx="2357454" cy="571504"/>
          </a:xfrm>
          <a:prstGeom prst="rect">
            <a:avLst/>
          </a:prstGeom>
          <a:solidFill>
            <a:schemeClr val="tx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kernel</a:t>
            </a:r>
            <a:endParaRPr lang="zh-CN" altLang="en-US" dirty="0"/>
          </a:p>
        </p:txBody>
      </p:sp>
      <p:sp>
        <p:nvSpPr>
          <p:cNvPr id="270" name="矩形 269"/>
          <p:cNvSpPr/>
          <p:nvPr/>
        </p:nvSpPr>
        <p:spPr>
          <a:xfrm>
            <a:off x="4357686" y="2928934"/>
            <a:ext cx="3857652" cy="2643206"/>
          </a:xfrm>
          <a:prstGeom prst="rect">
            <a:avLst/>
          </a:prstGeom>
          <a:solidFill>
            <a:srgbClr val="00206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Layer 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1071538" y="2500306"/>
            <a:ext cx="3071834" cy="1643074"/>
          </a:xfrm>
          <a:prstGeom prst="rect">
            <a:avLst/>
          </a:prstGeom>
          <a:solidFill>
            <a:srgbClr val="00206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Layer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928662" y="5786454"/>
            <a:ext cx="7500990" cy="928694"/>
          </a:xfrm>
          <a:prstGeom prst="rect">
            <a:avLst/>
          </a:prstGeom>
          <a:solidFill>
            <a:schemeClr val="tx1">
              <a:alpha val="2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28662" y="928670"/>
            <a:ext cx="7500990" cy="928694"/>
          </a:xfrm>
          <a:prstGeom prst="rect">
            <a:avLst/>
          </a:prstGeom>
          <a:solidFill>
            <a:srgbClr val="FF000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928662" y="1857364"/>
            <a:ext cx="7500990" cy="3929090"/>
          </a:xfrm>
          <a:prstGeom prst="rect">
            <a:avLst/>
          </a:prstGeom>
          <a:solidFill>
            <a:srgbClr val="00B0F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643042" y="5143512"/>
            <a:ext cx="142876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rgbClr val="FF0000"/>
                </a:solidFill>
              </a:rPr>
              <a:t>rnet_packet_task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5" name="肘形连接符 59"/>
          <p:cNvCxnSpPr>
            <a:stCxn id="56" idx="0"/>
            <a:endCxn id="52" idx="2"/>
          </p:cNvCxnSpPr>
          <p:nvPr/>
        </p:nvCxnSpPr>
        <p:spPr>
          <a:xfrm rot="5400000" flipH="1" flipV="1">
            <a:off x="2250265" y="546498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000100" y="5572140"/>
            <a:ext cx="271464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g_rnet_global_info.ring_rx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43174" y="6286520"/>
            <a:ext cx="107157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ROS_PktRecv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肘形连接符 59"/>
          <p:cNvCxnSpPr>
            <a:stCxn id="57" idx="1"/>
            <a:endCxn id="56" idx="4"/>
          </p:cNvCxnSpPr>
          <p:nvPr/>
        </p:nvCxnSpPr>
        <p:spPr>
          <a:xfrm rot="10800000">
            <a:off x="2357422" y="6000768"/>
            <a:ext cx="285752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14810" y="6286520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Ssp_rxtx_PktRecv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肘形连接符 59"/>
          <p:cNvCxnSpPr>
            <a:stCxn id="60" idx="1"/>
            <a:endCxn id="57" idx="3"/>
          </p:cNvCxnSpPr>
          <p:nvPr/>
        </p:nvCxnSpPr>
        <p:spPr>
          <a:xfrm rot="10800000">
            <a:off x="3714744" y="6357958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714612" y="3929066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rnet_recv_skb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785918" y="4786322"/>
            <a:ext cx="114300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rnet_netif_rx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肘形连接符 59"/>
          <p:cNvCxnSpPr>
            <a:stCxn id="80" idx="0"/>
            <a:endCxn id="79" idx="1"/>
          </p:cNvCxnSpPr>
          <p:nvPr/>
        </p:nvCxnSpPr>
        <p:spPr>
          <a:xfrm rot="5400000" flipH="1" flipV="1">
            <a:off x="2143108" y="4214818"/>
            <a:ext cx="785818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678893" y="4429132"/>
            <a:ext cx="135732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rnet_l2_recv_skb()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肘形连接符 64"/>
          <p:cNvCxnSpPr>
            <a:stCxn id="80" idx="0"/>
            <a:endCxn id="83" idx="1"/>
          </p:cNvCxnSpPr>
          <p:nvPr/>
        </p:nvCxnSpPr>
        <p:spPr>
          <a:xfrm rot="5400000" flipH="1" flipV="1">
            <a:off x="2375281" y="4482711"/>
            <a:ext cx="285752" cy="321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59"/>
          <p:cNvCxnSpPr>
            <a:stCxn id="52" idx="0"/>
            <a:endCxn id="80" idx="2"/>
          </p:cNvCxnSpPr>
          <p:nvPr/>
        </p:nvCxnSpPr>
        <p:spPr>
          <a:xfrm rot="5400000" flipH="1" flipV="1">
            <a:off x="2250265" y="503635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2571736" y="3357562"/>
            <a:ext cx="150019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rnet_recv_skb_core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肘形连接符 59"/>
          <p:cNvCxnSpPr>
            <a:stCxn id="79" idx="0"/>
            <a:endCxn id="124" idx="2"/>
          </p:cNvCxnSpPr>
          <p:nvPr/>
        </p:nvCxnSpPr>
        <p:spPr>
          <a:xfrm rot="5400000" flipH="1" flipV="1">
            <a:off x="3107521" y="371475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2714612" y="3000372"/>
            <a:ext cx="121444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Rnet_ipv4_rcv()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86380" y="5286388"/>
            <a:ext cx="164307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Rnet_ipv4_rcv_finish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肘形连接符 133"/>
          <p:cNvCxnSpPr>
            <a:stCxn id="130" idx="3"/>
            <a:endCxn id="133" idx="2"/>
          </p:cNvCxnSpPr>
          <p:nvPr/>
        </p:nvCxnSpPr>
        <p:spPr>
          <a:xfrm>
            <a:off x="3929058" y="3071810"/>
            <a:ext cx="2178859" cy="2357454"/>
          </a:xfrm>
          <a:prstGeom prst="bentConnector4">
            <a:avLst>
              <a:gd name="adj1" fmla="val 16020"/>
              <a:gd name="adj2" fmla="val 10969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59"/>
          <p:cNvCxnSpPr>
            <a:stCxn id="124" idx="0"/>
            <a:endCxn id="130" idx="2"/>
          </p:cNvCxnSpPr>
          <p:nvPr/>
        </p:nvCxnSpPr>
        <p:spPr>
          <a:xfrm rot="5400000" flipH="1" flipV="1">
            <a:off x="3214678" y="325040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1643042" y="2571744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Rnet_ipv4_forward()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肘形连接符 142"/>
          <p:cNvCxnSpPr>
            <a:stCxn id="130" idx="1"/>
            <a:endCxn id="139" idx="2"/>
          </p:cNvCxnSpPr>
          <p:nvPr/>
        </p:nvCxnSpPr>
        <p:spPr>
          <a:xfrm rot="10800000">
            <a:off x="2500298" y="2714620"/>
            <a:ext cx="214314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4357686" y="4643446"/>
            <a:ext cx="171451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Rnet_raw_local_deliver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857884" y="4357694"/>
            <a:ext cx="214314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Rnet_ipv4_protocol_handler()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4" name="肘形连接符 133"/>
          <p:cNvCxnSpPr>
            <a:stCxn id="133" idx="0"/>
            <a:endCxn id="151" idx="2"/>
          </p:cNvCxnSpPr>
          <p:nvPr/>
        </p:nvCxnSpPr>
        <p:spPr>
          <a:xfrm rot="16200000" flipV="1">
            <a:off x="5411397" y="4589867"/>
            <a:ext cx="500066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33"/>
          <p:cNvCxnSpPr>
            <a:stCxn id="133" idx="0"/>
            <a:endCxn id="152" idx="2"/>
          </p:cNvCxnSpPr>
          <p:nvPr/>
        </p:nvCxnSpPr>
        <p:spPr>
          <a:xfrm rot="5400000" flipH="1" flipV="1">
            <a:off x="6125776" y="4482711"/>
            <a:ext cx="785818" cy="821537"/>
          </a:xfrm>
          <a:prstGeom prst="bentConnector3">
            <a:avLst>
              <a:gd name="adj1" fmla="val 310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4929190" y="3643314"/>
            <a:ext cx="221457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 err="1" smtClean="0">
                <a:solidFill>
                  <a:schemeClr val="tx1"/>
                </a:solidFill>
              </a:rPr>
              <a:t>Rnet_sock_recv_skb_enqueue</a:t>
            </a:r>
            <a:r>
              <a:rPr lang="en-US" altLang="zh-CN" sz="1200" b="1" i="1" dirty="0" smtClean="0">
                <a:solidFill>
                  <a:schemeClr val="tx1"/>
                </a:solidFill>
              </a:rPr>
              <a:t>()</a:t>
            </a:r>
            <a:endParaRPr lang="zh-CN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65" name="肘形连接符 133"/>
          <p:cNvCxnSpPr>
            <a:stCxn id="151" idx="0"/>
            <a:endCxn id="164" idx="2"/>
          </p:cNvCxnSpPr>
          <p:nvPr/>
        </p:nvCxnSpPr>
        <p:spPr>
          <a:xfrm rot="5400000" flipH="1" flipV="1">
            <a:off x="5197082" y="3804050"/>
            <a:ext cx="857256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33"/>
          <p:cNvCxnSpPr>
            <a:stCxn id="152" idx="0"/>
            <a:endCxn id="164" idx="2"/>
          </p:cNvCxnSpPr>
          <p:nvPr/>
        </p:nvCxnSpPr>
        <p:spPr>
          <a:xfrm rot="16200000" flipV="1">
            <a:off x="6197215" y="3625454"/>
            <a:ext cx="571504" cy="892975"/>
          </a:xfrm>
          <a:prstGeom prst="bentConnector3">
            <a:avLst>
              <a:gd name="adj1" fmla="val 258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500562" y="3143248"/>
            <a:ext cx="307183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Rnet_sock_send_msg_to_xxxl_awake_socket</a:t>
            </a:r>
            <a:r>
              <a:rPr lang="en-US" altLang="zh-CN" sz="1200" dirty="0" smtClean="0">
                <a:solidFill>
                  <a:schemeClr val="tx1"/>
                </a:solidFill>
              </a:rPr>
              <a:t>()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4" name="肘形连接符 133"/>
          <p:cNvCxnSpPr>
            <a:stCxn id="164" idx="0"/>
            <a:endCxn id="173" idx="2"/>
          </p:cNvCxnSpPr>
          <p:nvPr/>
        </p:nvCxnSpPr>
        <p:spPr>
          <a:xfrm rot="5400000" flipH="1" flipV="1">
            <a:off x="5857884" y="346471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5072066" y="1714488"/>
            <a:ext cx="192885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Rnetsock_conf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data_ring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714612" y="1928802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rgbClr val="FF0000"/>
                </a:solidFill>
              </a:rPr>
              <a:t>Rnet_socket_task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1" name="肘形连接符 133"/>
          <p:cNvCxnSpPr>
            <a:stCxn id="173" idx="0"/>
            <a:endCxn id="225" idx="2"/>
          </p:cNvCxnSpPr>
          <p:nvPr/>
        </p:nvCxnSpPr>
        <p:spPr>
          <a:xfrm rot="5400000" flipH="1" flipV="1">
            <a:off x="5782070" y="2888839"/>
            <a:ext cx="50881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33"/>
          <p:cNvCxnSpPr>
            <a:stCxn id="178" idx="2"/>
            <a:endCxn id="179" idx="3"/>
          </p:cNvCxnSpPr>
          <p:nvPr/>
        </p:nvCxnSpPr>
        <p:spPr>
          <a:xfrm rot="10800000" flipV="1">
            <a:off x="4214810" y="1893083"/>
            <a:ext cx="857256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286380" y="235743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/>
              <a:t>RNET_SOCK_API</a:t>
            </a:r>
            <a:endParaRPr lang="zh-CN" altLang="en-US" sz="1200" u="sng" dirty="0"/>
          </a:p>
        </p:txBody>
      </p:sp>
      <p:cxnSp>
        <p:nvCxnSpPr>
          <p:cNvPr id="227" name="肘形连接符 133"/>
          <p:cNvCxnSpPr>
            <a:stCxn id="225" idx="0"/>
            <a:endCxn id="178" idx="4"/>
          </p:cNvCxnSpPr>
          <p:nvPr/>
        </p:nvCxnSpPr>
        <p:spPr>
          <a:xfrm rot="5400000" flipH="1" flipV="1">
            <a:off x="5893611" y="2214546"/>
            <a:ext cx="285752" cy="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500562" y="114298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/>
              <a:t>RNET_SOCK_API</a:t>
            </a:r>
            <a:endParaRPr lang="zh-CN" altLang="en-US" sz="1200" u="sng" dirty="0"/>
          </a:p>
        </p:txBody>
      </p:sp>
      <p:cxnSp>
        <p:nvCxnSpPr>
          <p:cNvPr id="238" name="肘形连接符 133"/>
          <p:cNvCxnSpPr>
            <a:stCxn id="237" idx="2"/>
            <a:endCxn id="178" idx="0"/>
          </p:cNvCxnSpPr>
          <p:nvPr/>
        </p:nvCxnSpPr>
        <p:spPr>
          <a:xfrm rot="16200000" flipH="1">
            <a:off x="5496326" y="1174318"/>
            <a:ext cx="294505" cy="7858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572264" y="578645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 smtClean="0"/>
              <a:t>RNET_SOCK_API</a:t>
            </a:r>
            <a:endParaRPr lang="zh-CN" altLang="en-US" sz="1200" u="sng" dirty="0"/>
          </a:p>
        </p:txBody>
      </p:sp>
      <p:sp>
        <p:nvSpPr>
          <p:cNvPr id="245" name="矩形 244"/>
          <p:cNvSpPr/>
          <p:nvPr/>
        </p:nvSpPr>
        <p:spPr>
          <a:xfrm>
            <a:off x="5857884" y="6286520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_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ProcessApi_Server_task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6" name="肘形连接符 133"/>
          <p:cNvCxnSpPr>
            <a:stCxn id="245" idx="0"/>
            <a:endCxn id="244" idx="2"/>
          </p:cNvCxnSpPr>
          <p:nvPr/>
        </p:nvCxnSpPr>
        <p:spPr>
          <a:xfrm rot="5400000" flipH="1" flipV="1">
            <a:off x="6942937" y="5907095"/>
            <a:ext cx="223067" cy="5357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133"/>
          <p:cNvCxnSpPr>
            <a:stCxn id="244" idx="3"/>
            <a:endCxn id="178" idx="6"/>
          </p:cNvCxnSpPr>
          <p:nvPr/>
        </p:nvCxnSpPr>
        <p:spPr>
          <a:xfrm flipH="1" flipV="1">
            <a:off x="7000924" y="1893083"/>
            <a:ext cx="1071538" cy="4031871"/>
          </a:xfrm>
          <a:prstGeom prst="bentConnector3">
            <a:avLst>
              <a:gd name="adj1" fmla="val -51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071538" y="142873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ROS</a:t>
            </a:r>
            <a:endParaRPr lang="zh-CN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071538" y="200024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RNET</a:t>
            </a:r>
            <a:endParaRPr lang="zh-CN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071538" y="621508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RITP</a:t>
            </a:r>
            <a:endParaRPr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6572264" y="2643182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_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ProcessApi_Server_task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6429388" y="1357298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_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ProcessApi_Server_task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60" name="肘形连接符 133"/>
          <p:cNvCxnSpPr>
            <a:stCxn id="259" idx="0"/>
            <a:endCxn id="237" idx="0"/>
          </p:cNvCxnSpPr>
          <p:nvPr/>
        </p:nvCxnSpPr>
        <p:spPr>
          <a:xfrm rot="16200000" flipV="1">
            <a:off x="6197215" y="196430"/>
            <a:ext cx="214314" cy="2107421"/>
          </a:xfrm>
          <a:prstGeom prst="bentConnector3">
            <a:avLst>
              <a:gd name="adj1" fmla="val 171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133"/>
          <p:cNvCxnSpPr>
            <a:stCxn id="258" idx="0"/>
            <a:endCxn id="225" idx="3"/>
          </p:cNvCxnSpPr>
          <p:nvPr/>
        </p:nvCxnSpPr>
        <p:spPr>
          <a:xfrm rot="16200000" flipV="1">
            <a:off x="7070142" y="2212366"/>
            <a:ext cx="147252" cy="714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1071538" y="4214818"/>
            <a:ext cx="3071834" cy="857256"/>
          </a:xfrm>
          <a:prstGeom prst="rect">
            <a:avLst/>
          </a:prstGeom>
          <a:solidFill>
            <a:srgbClr val="00206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Layer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8662" y="5500702"/>
            <a:ext cx="3000396" cy="571504"/>
          </a:xfrm>
          <a:prstGeom prst="rect">
            <a:avLst/>
          </a:prstGeom>
          <a:solidFill>
            <a:schemeClr val="tx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</a:p>
          <a:p>
            <a:pPr algn="ctr"/>
            <a:r>
              <a:rPr lang="en-US" altLang="zh-CN" dirty="0" smtClean="0"/>
              <a:t>                                          kernel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内容介绍 </a:t>
            </a:r>
            <a:r>
              <a:rPr lang="en-US" altLang="zh-CN" sz="2800" dirty="0" err="1" smtClean="0"/>
              <a:t>rnet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协议栈  </a:t>
            </a:r>
            <a:r>
              <a:rPr lang="en-US" altLang="zh-CN" sz="2800" dirty="0" smtClean="0"/>
              <a:t>overview</a:t>
            </a:r>
            <a:endParaRPr lang="zh-CN" alt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392909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计算机：</a:t>
            </a:r>
            <a:endParaRPr lang="en-US" altLang="zh-CN" dirty="0" smtClean="0"/>
          </a:p>
          <a:p>
            <a:r>
              <a:rPr lang="en-US" altLang="zh-CN" dirty="0" smtClean="0"/>
              <a:t>+CPU    +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     +</a:t>
            </a:r>
            <a:r>
              <a:rPr lang="zh-CN" altLang="en-US" dirty="0" smtClean="0"/>
              <a:t>外设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2643182"/>
            <a:ext cx="3929090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驱动系统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网络系统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IPC</a:t>
            </a:r>
            <a:r>
              <a:rPr lang="zh-CN" altLang="en-US" dirty="0" smtClean="0"/>
              <a:t>（进程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线程间通信）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3438" y="1071546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时间：指令</a:t>
            </a:r>
            <a:endParaRPr lang="en-US" altLang="zh-CN" dirty="0" smtClean="0"/>
          </a:p>
          <a:p>
            <a:r>
              <a:rPr lang="zh-CN" altLang="en-US" dirty="0" smtClean="0"/>
              <a:t>空间：寄存器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6578" y="328612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时间：高级语言</a:t>
            </a:r>
            <a:endParaRPr lang="en-US" altLang="zh-CN" dirty="0" smtClean="0"/>
          </a:p>
          <a:p>
            <a:r>
              <a:rPr lang="zh-CN" altLang="en-US" dirty="0" smtClean="0"/>
              <a:t>空间：存储空间</a:t>
            </a:r>
            <a:endParaRPr lang="en-US" altLang="zh-CN" dirty="0" smtClean="0"/>
          </a:p>
          <a:p>
            <a:r>
              <a:rPr lang="zh-CN" altLang="en-US" dirty="0" smtClean="0"/>
              <a:t>通信：并发时空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2557095">
            <a:off x="6019280" y="2367584"/>
            <a:ext cx="185738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7678289">
            <a:off x="6212881" y="4806774"/>
            <a:ext cx="185738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1802" y="542926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   存储   通信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网络</a:t>
            </a:r>
            <a:endParaRPr lang="zh-CN" altLang="en-US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5720" y="928670"/>
            <a:ext cx="7858180" cy="5539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                               +ROS APP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1046695"/>
            <a:ext cx="7500990" cy="47397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支撑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5786" y="1977932"/>
            <a:ext cx="464347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+Zebra</a:t>
            </a:r>
          </a:p>
          <a:p>
            <a:r>
              <a:rPr lang="en-US" altLang="zh-CN" dirty="0" smtClean="0"/>
              <a:t>     +</a:t>
            </a:r>
            <a:r>
              <a:rPr lang="en-US" altLang="zh-CN" dirty="0" err="1" smtClean="0"/>
              <a:t>ProcessApi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Hwapi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Hwevent</a:t>
            </a:r>
            <a:r>
              <a:rPr lang="en-US" altLang="zh-CN" dirty="0" smtClean="0"/>
              <a:t>/socket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支撑视角   </a:t>
            </a:r>
            <a:r>
              <a:rPr lang="en-US" altLang="zh-CN" sz="2800" dirty="0" smtClean="0">
                <a:latin typeface="+mj-ea"/>
                <a:ea typeface="+mj-ea"/>
              </a:rPr>
              <a:t>- </a:t>
            </a:r>
            <a:r>
              <a:rPr lang="zh-CN" altLang="en-US" sz="2800" dirty="0" smtClean="0">
                <a:latin typeface="+mj-ea"/>
                <a:ea typeface="+mj-ea"/>
              </a:rPr>
              <a:t>整体覆盖和层次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1214422"/>
            <a:ext cx="31432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/Thread</a:t>
            </a:r>
          </a:p>
          <a:p>
            <a:r>
              <a:rPr lang="en-US" altLang="zh-CN" dirty="0" smtClean="0"/>
              <a:t>+Timer/</a:t>
            </a:r>
            <a:r>
              <a:rPr lang="en-US" altLang="zh-CN" dirty="0" err="1" smtClean="0"/>
              <a:t>TwlTimer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57224" y="2049369"/>
            <a:ext cx="29289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en-US" altLang="zh-CN" dirty="0" err="1" smtClean="0"/>
              <a:t>Ros_Mem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Sh_mem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57224" y="2490139"/>
            <a:ext cx="29289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/Sig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224" y="2928934"/>
            <a:ext cx="292895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Ifm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Ssp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Rnet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Tipc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4220182"/>
            <a:ext cx="664373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en-US" altLang="zh-CN" dirty="0" err="1" smtClean="0"/>
              <a:t>Paf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Cli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Mib</a:t>
            </a:r>
            <a:r>
              <a:rPr lang="en-US" altLang="zh-CN" dirty="0" smtClean="0"/>
              <a:t>/Ha/</a:t>
            </a:r>
            <a:r>
              <a:rPr lang="en-US" altLang="zh-CN" dirty="0" err="1" smtClean="0"/>
              <a:t>Stk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（部署）</a:t>
            </a:r>
            <a:endParaRPr lang="en-US" altLang="zh-CN" dirty="0" smtClean="0"/>
          </a:p>
          <a:p>
            <a:r>
              <a:rPr lang="en-US" altLang="zh-CN" dirty="0" smtClean="0"/>
              <a:t>+Spy/</a:t>
            </a:r>
            <a:r>
              <a:rPr lang="en-US" altLang="zh-CN" dirty="0" err="1" smtClean="0"/>
              <a:t>SysMon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dlmon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ExcMon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MemMon</a:t>
            </a:r>
            <a:r>
              <a:rPr lang="en-US" altLang="zh-CN" dirty="0" smtClean="0"/>
              <a:t>/Alarm/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（监控）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DebugPipe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（调试）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支撑视角 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 </a:t>
            </a:r>
            <a:r>
              <a:rPr lang="en-US" altLang="zh-CN" sz="2800" dirty="0" err="1" smtClean="0">
                <a:latin typeface="+mj-ea"/>
                <a:ea typeface="+mj-ea"/>
              </a:rPr>
              <a:t>hwapi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调用序列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5918" y="1857364"/>
            <a:ext cx="178595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Hwapi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hwEvent</a:t>
            </a:r>
            <a:endParaRPr lang="en-US" altLang="zh-CN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85918" y="2571744"/>
            <a:ext cx="178595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processApi</a:t>
            </a:r>
            <a:endParaRPr lang="en-US" altLang="zh-CN" sz="1600" dirty="0" smtClean="0"/>
          </a:p>
        </p:txBody>
      </p:sp>
      <p:cxnSp>
        <p:nvCxnSpPr>
          <p:cNvPr id="15" name="形状 36"/>
          <p:cNvCxnSpPr>
            <a:stCxn id="10" idx="2"/>
            <a:endCxn id="12" idx="0"/>
          </p:cNvCxnSpPr>
          <p:nvPr/>
        </p:nvCxnSpPr>
        <p:spPr>
          <a:xfrm rot="5400000">
            <a:off x="2490980" y="2383831"/>
            <a:ext cx="37582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5918" y="3304760"/>
            <a:ext cx="178595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Rnet</a:t>
            </a:r>
            <a:r>
              <a:rPr lang="en-US" altLang="zh-CN" sz="1600" dirty="0" smtClean="0"/>
              <a:t> socket </a:t>
            </a:r>
            <a:r>
              <a:rPr lang="en-US" altLang="zh-CN" sz="1600" dirty="0" err="1" smtClean="0"/>
              <a:t>Api</a:t>
            </a:r>
            <a:endParaRPr lang="en-US" altLang="zh-CN" sz="1600" dirty="0" smtClean="0"/>
          </a:p>
        </p:txBody>
      </p:sp>
      <p:cxnSp>
        <p:nvCxnSpPr>
          <p:cNvPr id="26" name="形状 36"/>
          <p:cNvCxnSpPr>
            <a:stCxn id="12" idx="2"/>
            <a:endCxn id="25" idx="0"/>
          </p:cNvCxnSpPr>
          <p:nvPr/>
        </p:nvCxnSpPr>
        <p:spPr>
          <a:xfrm rot="5400000">
            <a:off x="2481662" y="3107529"/>
            <a:ext cx="394462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7224" y="4286256"/>
            <a:ext cx="1357322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AF_UNIX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488" y="4304892"/>
            <a:ext cx="1357322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AF_TIPC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85918" y="1142984"/>
            <a:ext cx="178595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客户进程</a:t>
            </a:r>
            <a:endParaRPr lang="en-US" altLang="zh-CN" sz="1600" dirty="0" smtClean="0"/>
          </a:p>
        </p:txBody>
      </p:sp>
      <p:cxnSp>
        <p:nvCxnSpPr>
          <p:cNvPr id="36" name="形状 36"/>
          <p:cNvCxnSpPr>
            <a:stCxn id="35" idx="2"/>
            <a:endCxn id="10" idx="0"/>
          </p:cNvCxnSpPr>
          <p:nvPr/>
        </p:nvCxnSpPr>
        <p:spPr>
          <a:xfrm rot="5400000">
            <a:off x="2490980" y="1669451"/>
            <a:ext cx="37582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形状 36"/>
          <p:cNvCxnSpPr>
            <a:stCxn id="25" idx="2"/>
            <a:endCxn id="32" idx="0"/>
          </p:cNvCxnSpPr>
          <p:nvPr/>
        </p:nvCxnSpPr>
        <p:spPr>
          <a:xfrm rot="5400000">
            <a:off x="1785918" y="3393281"/>
            <a:ext cx="642942" cy="11430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形状 36"/>
          <p:cNvCxnSpPr>
            <a:stCxn id="25" idx="2"/>
            <a:endCxn id="33" idx="0"/>
          </p:cNvCxnSpPr>
          <p:nvPr/>
        </p:nvCxnSpPr>
        <p:spPr>
          <a:xfrm rot="16200000" flipH="1">
            <a:off x="2776732" y="3545475"/>
            <a:ext cx="661578" cy="8572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57356" y="5500702"/>
            <a:ext cx="1785950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服务端进程</a:t>
            </a:r>
            <a:endParaRPr lang="en-US" altLang="zh-CN" sz="1600" dirty="0" smtClean="0"/>
          </a:p>
        </p:txBody>
      </p:sp>
      <p:cxnSp>
        <p:nvCxnSpPr>
          <p:cNvPr id="62" name="形状 36"/>
          <p:cNvCxnSpPr>
            <a:stCxn id="32" idx="2"/>
            <a:endCxn id="61" idx="0"/>
          </p:cNvCxnSpPr>
          <p:nvPr/>
        </p:nvCxnSpPr>
        <p:spPr>
          <a:xfrm rot="16200000" flipH="1">
            <a:off x="1705162" y="4455533"/>
            <a:ext cx="875892" cy="121444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形状 36"/>
          <p:cNvCxnSpPr>
            <a:stCxn id="33" idx="2"/>
            <a:endCxn id="61" idx="0"/>
          </p:cNvCxnSpPr>
          <p:nvPr/>
        </p:nvCxnSpPr>
        <p:spPr>
          <a:xfrm rot="5400000">
            <a:off x="2714612" y="4679165"/>
            <a:ext cx="857256" cy="7858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14876" y="4286256"/>
            <a:ext cx="2071702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Direct </a:t>
            </a:r>
            <a:r>
              <a:rPr lang="en-US" altLang="zh-CN" sz="1600" dirty="0" err="1" smtClean="0"/>
              <a:t>Call_back</a:t>
            </a:r>
            <a:endParaRPr lang="en-US" altLang="zh-CN" sz="1600" dirty="0" smtClean="0"/>
          </a:p>
        </p:txBody>
      </p:sp>
      <p:cxnSp>
        <p:nvCxnSpPr>
          <p:cNvPr id="70" name="形状 36"/>
          <p:cNvCxnSpPr>
            <a:stCxn id="25" idx="2"/>
            <a:endCxn id="68" idx="0"/>
          </p:cNvCxnSpPr>
          <p:nvPr/>
        </p:nvCxnSpPr>
        <p:spPr>
          <a:xfrm rot="16200000" flipH="1">
            <a:off x="3893339" y="2428868"/>
            <a:ext cx="642942" cy="30718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支撑视角 </a:t>
            </a:r>
            <a:r>
              <a:rPr lang="en-US" altLang="zh-CN" sz="2800" dirty="0" smtClean="0">
                <a:latin typeface="+mj-ea"/>
                <a:ea typeface="+mj-ea"/>
              </a:rPr>
              <a:t>–</a:t>
            </a:r>
            <a:r>
              <a:rPr lang="zh-CN" altLang="en-US" sz="2800" dirty="0" smtClean="0">
                <a:latin typeface="+mj-ea"/>
                <a:ea typeface="+mj-ea"/>
              </a:rPr>
              <a:t> </a:t>
            </a:r>
            <a:r>
              <a:rPr lang="en-US" altLang="zh-CN" sz="2800" dirty="0" err="1" smtClean="0">
                <a:latin typeface="+mj-ea"/>
                <a:ea typeface="+mj-ea"/>
              </a:rPr>
              <a:t>ProcessApi</a:t>
            </a:r>
            <a:r>
              <a:rPr lang="zh-CN" altLang="en-US" sz="2800" dirty="0" smtClean="0">
                <a:latin typeface="+mj-ea"/>
                <a:ea typeface="+mj-ea"/>
              </a:rPr>
              <a:t>如何跨进程部署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6116" y="1928802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Rosprocessapi.h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PROCESS_xxx_API_xxx</a:t>
            </a:r>
            <a:r>
              <a:rPr lang="en-US" altLang="zh-CN" sz="1600" dirty="0" smtClean="0"/>
              <a:t>           //   PID + API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1500174"/>
            <a:ext cx="364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NODE(UNIT)  </a:t>
            </a:r>
            <a:r>
              <a:rPr lang="en-US" altLang="zh-CN" sz="1600" dirty="0" smtClean="0">
                <a:sym typeface="Wingdings" pitchFamily="2" charset="2"/>
              </a:rPr>
              <a:t>+ PID + API(TYPE)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6116" y="2643182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Rosprocessapi.c</a:t>
            </a:r>
            <a:endParaRPr lang="en-US" altLang="zh-CN" sz="1600" dirty="0" smtClean="0"/>
          </a:p>
          <a:p>
            <a:r>
              <a:rPr lang="en-US" altLang="zh-CN" sz="1600" dirty="0" err="1" smtClean="0"/>
              <a:t>mApiCtrl.node</a:t>
            </a:r>
            <a:r>
              <a:rPr lang="en-US" altLang="zh-CN" sz="1600" dirty="0" smtClean="0"/>
              <a:t>                 // NODE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034" y="107154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地址模型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跨进程 静态部署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385762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拓扑模型（</a:t>
            </a:r>
            <a:r>
              <a:rPr lang="en-US" altLang="zh-CN" b="1" dirty="0" smtClean="0"/>
              <a:t>socket</a:t>
            </a:r>
            <a:r>
              <a:rPr lang="zh-CN" altLang="en-US" b="1" dirty="0" smtClean="0"/>
              <a:t>跨进程通信）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5205067"/>
            <a:ext cx="107157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pClient-fd</a:t>
            </a:r>
            <a:endParaRPr lang="en-US" altLang="zh-CN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9839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NODE+PROCESS_xx_API_xx</a:t>
            </a:r>
            <a:endParaRPr lang="zh-CN" altLang="en-US" sz="1600" dirty="0"/>
          </a:p>
        </p:txBody>
      </p:sp>
      <p:sp>
        <p:nvSpPr>
          <p:cNvPr id="25" name="上下箭头 24"/>
          <p:cNvSpPr/>
          <p:nvPr/>
        </p:nvSpPr>
        <p:spPr>
          <a:xfrm>
            <a:off x="928662" y="4655588"/>
            <a:ext cx="285752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15074" y="5227092"/>
            <a:ext cx="207170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pServer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client_sock</a:t>
            </a:r>
            <a:endParaRPr lang="en-US" altLang="zh-CN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429256" y="4320423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NODE+PROCESS_xx_API_xx</a:t>
            </a:r>
            <a:endParaRPr lang="zh-CN" altLang="en-US" sz="1600" dirty="0"/>
          </a:p>
        </p:txBody>
      </p:sp>
      <p:sp>
        <p:nvSpPr>
          <p:cNvPr id="28" name="上下箭头 27"/>
          <p:cNvSpPr/>
          <p:nvPr/>
        </p:nvSpPr>
        <p:spPr>
          <a:xfrm>
            <a:off x="6715140" y="4727026"/>
            <a:ext cx="285752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57554" y="5214950"/>
            <a:ext cx="121444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RNET</a:t>
            </a:r>
          </a:p>
        </p:txBody>
      </p:sp>
      <p:cxnSp>
        <p:nvCxnSpPr>
          <p:cNvPr id="31" name="直接连接符 30"/>
          <p:cNvCxnSpPr>
            <a:stCxn id="20" idx="3"/>
            <a:endCxn id="29" idx="1"/>
          </p:cNvCxnSpPr>
          <p:nvPr/>
        </p:nvCxnSpPr>
        <p:spPr>
          <a:xfrm>
            <a:off x="1643042" y="5358956"/>
            <a:ext cx="1714512" cy="9883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3"/>
            <a:endCxn id="26" idx="1"/>
          </p:cNvCxnSpPr>
          <p:nvPr/>
        </p:nvCxnSpPr>
        <p:spPr>
          <a:xfrm>
            <a:off x="4572000" y="5368839"/>
            <a:ext cx="1643074" cy="121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7554" y="5572140"/>
            <a:ext cx="121444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AF_UNIX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285720" y="928670"/>
            <a:ext cx="1785950" cy="5572164"/>
          </a:xfrm>
          <a:prstGeom prst="rect">
            <a:avLst/>
          </a:prstGeom>
          <a:solidFill>
            <a:srgbClr val="FF000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ROS</a:t>
            </a:r>
            <a:endParaRPr lang="zh-CN" altLang="en-US" sz="2400" dirty="0"/>
          </a:p>
        </p:txBody>
      </p:sp>
      <p:sp>
        <p:nvSpPr>
          <p:cNvPr id="88" name="矩形 87"/>
          <p:cNvSpPr/>
          <p:nvPr/>
        </p:nvSpPr>
        <p:spPr>
          <a:xfrm>
            <a:off x="7143768" y="928670"/>
            <a:ext cx="1785950" cy="5572164"/>
          </a:xfrm>
          <a:prstGeom prst="rect">
            <a:avLst/>
          </a:prstGeom>
          <a:solidFill>
            <a:schemeClr val="tx1">
              <a:alpha val="2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RITP</a:t>
            </a:r>
            <a:endParaRPr lang="zh-CN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2071670" y="928670"/>
            <a:ext cx="5072098" cy="5572164"/>
          </a:xfrm>
          <a:prstGeom prst="rect">
            <a:avLst/>
          </a:prstGeom>
          <a:solidFill>
            <a:srgbClr val="00B0F0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RNET</a:t>
            </a:r>
            <a:endParaRPr lang="zh-CN" alt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支撑视角</a:t>
            </a:r>
            <a:r>
              <a:rPr lang="en-US" altLang="zh-CN" sz="2800" dirty="0" smtClean="0">
                <a:latin typeface="+mj-ea"/>
                <a:ea typeface="+mj-ea"/>
              </a:rPr>
              <a:t>–</a:t>
            </a:r>
            <a:r>
              <a:rPr lang="en-US" altLang="zh-CN" sz="2800" b="1" i="1" dirty="0" smtClean="0">
                <a:latin typeface="+mj-ea"/>
                <a:ea typeface="+mj-ea"/>
              </a:rPr>
              <a:t>I/O</a:t>
            </a:r>
            <a:r>
              <a:rPr lang="zh-CN" altLang="en-US" sz="2800" b="1" i="1" dirty="0" smtClean="0">
                <a:latin typeface="+mj-ea"/>
                <a:ea typeface="+mj-ea"/>
              </a:rPr>
              <a:t>复用栈  第一层  </a:t>
            </a:r>
            <a:r>
              <a:rPr lang="en-US" altLang="zh-CN" sz="2800" b="1" i="1" dirty="0" err="1" smtClean="0">
                <a:latin typeface="+mj-ea"/>
                <a:ea typeface="+mj-ea"/>
              </a:rPr>
              <a:t>mbuf</a:t>
            </a:r>
            <a:r>
              <a:rPr lang="en-US" altLang="zh-CN" sz="2800" b="1" i="1" dirty="0" smtClean="0">
                <a:latin typeface="+mj-ea"/>
                <a:ea typeface="+mj-ea"/>
              </a:rPr>
              <a:t> message</a:t>
            </a:r>
            <a:endParaRPr lang="zh-CN" altLang="en-US" sz="2800" b="1" i="1" dirty="0" smtClean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763901"/>
            <a:ext cx="114300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pClient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fd</a:t>
            </a:r>
            <a:endParaRPr lang="en-US" altLang="zh-CN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215206" y="1785926"/>
            <a:ext cx="164307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pServer</a:t>
            </a:r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client_sock</a:t>
            </a:r>
            <a:endParaRPr lang="en-US" altLang="zh-CN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42910" y="271462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Send(</a:t>
            </a:r>
            <a:r>
              <a:rPr lang="en-US" altLang="zh-CN" sz="1200" dirty="0" err="1" smtClean="0"/>
              <a:t>msgHead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000100" y="321309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Send(data)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3786190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msgHead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1538" y="435610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(data)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143768" y="378777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Send(</a:t>
            </a:r>
            <a:r>
              <a:rPr lang="en-US" altLang="zh-CN" sz="1200" dirty="0" err="1" smtClean="0"/>
              <a:t>msgHead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43768" y="435769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Send(data)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215206" y="264318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msgHead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215206" y="321309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(data)</a:t>
            </a:r>
            <a:endParaRPr lang="zh-CN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85720" y="535782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1 </a:t>
            </a:r>
            <a:r>
              <a:rPr lang="zh-CN" altLang="en-US" sz="1200" b="1" dirty="0" smtClean="0"/>
              <a:t>不同</a:t>
            </a:r>
            <a:r>
              <a:rPr lang="en-US" altLang="zh-CN" sz="1200" b="1" dirty="0" smtClean="0"/>
              <a:t>task</a:t>
            </a:r>
            <a:r>
              <a:rPr lang="zh-CN" altLang="en-US" sz="1200" b="1" dirty="0" smtClean="0"/>
              <a:t>共用</a:t>
            </a:r>
            <a:r>
              <a:rPr lang="en-US" altLang="zh-CN" sz="1200" b="1" dirty="0" err="1" smtClean="0"/>
              <a:t>pClient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2 </a:t>
            </a:r>
            <a:r>
              <a:rPr lang="zh-CN" altLang="en-US" sz="1200" b="1" dirty="0" smtClean="0"/>
              <a:t>同步调用</a:t>
            </a:r>
            <a:endParaRPr lang="zh-CN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215206" y="534568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同步调用</a:t>
            </a:r>
            <a:endParaRPr lang="zh-CN" alt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00364" y="1895765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Rnetsock_datamsg_send</a:t>
            </a:r>
            <a:r>
              <a:rPr lang="en-US" altLang="zh-CN" sz="1200" b="1" dirty="0" smtClean="0"/>
              <a:t>(&amp;</a:t>
            </a:r>
            <a:r>
              <a:rPr lang="en-US" altLang="zh-CN" sz="1200" b="1" dirty="0" err="1" smtClean="0"/>
              <a:t>data_msg</a:t>
            </a:r>
            <a:r>
              <a:rPr lang="en-US" altLang="zh-CN" sz="1200" b="1" dirty="0" smtClean="0"/>
              <a:t>-&gt;</a:t>
            </a:r>
            <a:r>
              <a:rPr lang="en-US" altLang="zh-CN" sz="1200" b="1" dirty="0" err="1" smtClean="0"/>
              <a:t>ctrl_sem_id</a:t>
            </a:r>
            <a:r>
              <a:rPr lang="en-US" altLang="zh-CN" sz="1200" b="1" dirty="0" smtClean="0"/>
              <a:t>, m)</a:t>
            </a:r>
            <a:endParaRPr lang="zh-CN" altLang="en-US" sz="1200" b="1" dirty="0"/>
          </a:p>
        </p:txBody>
      </p:sp>
      <p:sp>
        <p:nvSpPr>
          <p:cNvPr id="67" name="椭圆 66"/>
          <p:cNvSpPr/>
          <p:nvPr/>
        </p:nvSpPr>
        <p:spPr>
          <a:xfrm>
            <a:off x="3643306" y="3143248"/>
            <a:ext cx="2214578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Rnetsock_conf</a:t>
            </a:r>
            <a:r>
              <a:rPr lang="en-US" altLang="zh-CN" sz="1400" dirty="0" smtClean="0">
                <a:solidFill>
                  <a:schemeClr val="tx1"/>
                </a:solidFill>
              </a:rPr>
              <a:t>-&gt;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data_ring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直接连接符 68"/>
          <p:cNvCxnSpPr>
            <a:stCxn id="35" idx="3"/>
            <a:endCxn id="66" idx="1"/>
          </p:cNvCxnSpPr>
          <p:nvPr/>
        </p:nvCxnSpPr>
        <p:spPr>
          <a:xfrm flipV="1">
            <a:off x="1928794" y="2126598"/>
            <a:ext cx="1071570" cy="72652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9" idx="3"/>
            <a:endCxn id="66" idx="1"/>
          </p:cNvCxnSpPr>
          <p:nvPr/>
        </p:nvCxnSpPr>
        <p:spPr>
          <a:xfrm flipV="1">
            <a:off x="1928794" y="2126598"/>
            <a:ext cx="1071570" cy="12250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1" idx="3"/>
            <a:endCxn id="66" idx="1"/>
          </p:cNvCxnSpPr>
          <p:nvPr/>
        </p:nvCxnSpPr>
        <p:spPr>
          <a:xfrm flipV="1">
            <a:off x="1928794" y="2126598"/>
            <a:ext cx="1071570" cy="179809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3" idx="3"/>
            <a:endCxn id="66" idx="1"/>
          </p:cNvCxnSpPr>
          <p:nvPr/>
        </p:nvCxnSpPr>
        <p:spPr>
          <a:xfrm flipV="1">
            <a:off x="1928794" y="2126598"/>
            <a:ext cx="1071570" cy="236800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58" idx="1"/>
            <a:endCxn id="66" idx="3"/>
          </p:cNvCxnSpPr>
          <p:nvPr/>
        </p:nvCxnSpPr>
        <p:spPr>
          <a:xfrm rot="10800000">
            <a:off x="6143636" y="2126598"/>
            <a:ext cx="1071570" cy="6550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endCxn id="66" idx="3"/>
          </p:cNvCxnSpPr>
          <p:nvPr/>
        </p:nvCxnSpPr>
        <p:spPr>
          <a:xfrm rot="16200000" flipV="1">
            <a:off x="6063939" y="2206295"/>
            <a:ext cx="1230964" cy="107157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66" idx="3"/>
          </p:cNvCxnSpPr>
          <p:nvPr/>
        </p:nvCxnSpPr>
        <p:spPr>
          <a:xfrm rot="16200000" flipV="1">
            <a:off x="5742468" y="2527766"/>
            <a:ext cx="1802468" cy="100013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56" idx="1"/>
            <a:endCxn id="66" idx="3"/>
          </p:cNvCxnSpPr>
          <p:nvPr/>
        </p:nvCxnSpPr>
        <p:spPr>
          <a:xfrm rot="10800000">
            <a:off x="6143636" y="2126598"/>
            <a:ext cx="1000132" cy="236959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>
            <a:off x="3930249" y="2713429"/>
            <a:ext cx="713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28926" y="2488164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Wait(</a:t>
            </a:r>
            <a:r>
              <a:rPr lang="en-US" altLang="zh-CN" sz="1200" dirty="0" err="1" smtClean="0"/>
              <a:t>ctrl_sem_id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25" name="直接箭头连接符 124"/>
          <p:cNvCxnSpPr/>
          <p:nvPr/>
        </p:nvCxnSpPr>
        <p:spPr>
          <a:xfrm rot="10800000" flipH="1">
            <a:off x="4643438" y="2357430"/>
            <a:ext cx="794" cy="65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14876" y="2857496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post(</a:t>
            </a:r>
            <a:r>
              <a:rPr lang="en-US" altLang="zh-CN" sz="1200" dirty="0" err="1" smtClean="0"/>
              <a:t>ctrl_sem_id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136" name="直接连接符 135"/>
          <p:cNvCxnSpPr>
            <a:stCxn id="20" idx="3"/>
            <a:endCxn id="26" idx="1"/>
          </p:cNvCxnSpPr>
          <p:nvPr/>
        </p:nvCxnSpPr>
        <p:spPr>
          <a:xfrm>
            <a:off x="1785918" y="1902401"/>
            <a:ext cx="5429288" cy="22025"/>
          </a:xfrm>
          <a:prstGeom prst="line">
            <a:avLst/>
          </a:prstGeom>
          <a:ln w="25400"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357422" y="5500702"/>
            <a:ext cx="40719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err="1" smtClean="0"/>
              <a:t>ctrl_sem_id</a:t>
            </a:r>
            <a:r>
              <a:rPr lang="zh-CN" altLang="en-US" sz="1200" dirty="0" smtClean="0"/>
              <a:t>是一个信号量，保证了</a:t>
            </a:r>
            <a:r>
              <a:rPr lang="en-US" altLang="zh-CN" sz="1200" dirty="0" err="1" smtClean="0"/>
              <a:t>rnetsock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api</a:t>
            </a:r>
            <a:r>
              <a:rPr lang="zh-CN" altLang="en-US" sz="1200" dirty="0" smtClean="0"/>
              <a:t>的同步调用</a:t>
            </a:r>
            <a:endParaRPr lang="zh-CN" altLang="en-US" sz="1200" dirty="0"/>
          </a:p>
        </p:txBody>
      </p:sp>
      <p:cxnSp>
        <p:nvCxnSpPr>
          <p:cNvPr id="145" name="直接箭头连接符 144"/>
          <p:cNvCxnSpPr>
            <a:stCxn id="67" idx="4"/>
            <a:endCxn id="48" idx="0"/>
          </p:cNvCxnSpPr>
          <p:nvPr/>
        </p:nvCxnSpPr>
        <p:spPr>
          <a:xfrm rot="5400000">
            <a:off x="4419734" y="4026833"/>
            <a:ext cx="642942" cy="1878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箭头 47"/>
          <p:cNvSpPr/>
          <p:nvPr/>
        </p:nvSpPr>
        <p:spPr>
          <a:xfrm>
            <a:off x="3428992" y="4357694"/>
            <a:ext cx="1571636" cy="571504"/>
          </a:xfrm>
          <a:prstGeom prst="rightArrow">
            <a:avLst>
              <a:gd name="adj1" fmla="val 50000"/>
              <a:gd name="adj2" fmla="val 4703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Rnet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task main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右箭头 47"/>
          <p:cNvSpPr/>
          <p:nvPr/>
        </p:nvSpPr>
        <p:spPr>
          <a:xfrm>
            <a:off x="285720" y="1857364"/>
            <a:ext cx="2000264" cy="500066"/>
          </a:xfrm>
          <a:prstGeom prst="rightArrow">
            <a:avLst>
              <a:gd name="adj1" fmla="val 50000"/>
              <a:gd name="adj2" fmla="val 3203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PID1+pServerTask1(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HWAPI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右箭头 51"/>
          <p:cNvSpPr/>
          <p:nvPr/>
        </p:nvSpPr>
        <p:spPr>
          <a:xfrm>
            <a:off x="285720" y="2500306"/>
            <a:ext cx="2214578" cy="500066"/>
          </a:xfrm>
          <a:prstGeom prst="rightArrow">
            <a:avLst>
              <a:gd name="adj1" fmla="val 50000"/>
              <a:gd name="adj2" fmla="val 3203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PID1+pServerTask2(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ProcessApi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" name="右箭头 60"/>
          <p:cNvSpPr/>
          <p:nvPr/>
        </p:nvSpPr>
        <p:spPr>
          <a:xfrm>
            <a:off x="285720" y="3143248"/>
            <a:ext cx="2214578" cy="500066"/>
          </a:xfrm>
          <a:prstGeom prst="rightArrow">
            <a:avLst>
              <a:gd name="adj1" fmla="val 50000"/>
              <a:gd name="adj2" fmla="val 3203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PID1+pServerTask3(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ProcessApi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直接箭头连接符 74"/>
          <p:cNvCxnSpPr>
            <a:stCxn id="48" idx="3"/>
            <a:endCxn id="94" idx="1"/>
          </p:cNvCxnSpPr>
          <p:nvPr/>
        </p:nvCxnSpPr>
        <p:spPr>
          <a:xfrm>
            <a:off x="2285984" y="210739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43108" y="1714488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socket</a:t>
            </a:r>
            <a:endParaRPr lang="zh-CN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000364" y="157161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Bind  listen</a:t>
            </a:r>
            <a:endParaRPr lang="zh-CN" altLang="en-US" sz="1400" dirty="0"/>
          </a:p>
        </p:txBody>
      </p:sp>
      <p:cxnSp>
        <p:nvCxnSpPr>
          <p:cNvPr id="81" name="形状 80"/>
          <p:cNvCxnSpPr>
            <a:stCxn id="94" idx="0"/>
            <a:endCxn id="95" idx="2"/>
          </p:cNvCxnSpPr>
          <p:nvPr/>
        </p:nvCxnSpPr>
        <p:spPr>
          <a:xfrm rot="16200000" flipH="1">
            <a:off x="3107521" y="2214554"/>
            <a:ext cx="428628" cy="1588"/>
          </a:xfrm>
          <a:prstGeom prst="curvedConnector5">
            <a:avLst>
              <a:gd name="adj1" fmla="val -53333"/>
              <a:gd name="adj2" fmla="val 42736789"/>
              <a:gd name="adj3" fmla="val 15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786050" y="2000240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unix</a:t>
            </a:r>
            <a:r>
              <a:rPr lang="en-US" altLang="zh-CN" sz="12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Sock1</a:t>
            </a:r>
          </a:p>
        </p:txBody>
      </p:sp>
      <p:sp>
        <p:nvSpPr>
          <p:cNvPr id="95" name="矩形 94"/>
          <p:cNvSpPr/>
          <p:nvPr/>
        </p:nvSpPr>
        <p:spPr>
          <a:xfrm>
            <a:off x="2786050" y="2214554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tipc</a:t>
            </a:r>
            <a:r>
              <a:rPr lang="en-US" altLang="zh-CN" sz="12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Sock1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00496" y="228599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accept</a:t>
            </a:r>
            <a:endParaRPr lang="zh-CN" altLang="en-US" sz="1400" dirty="0"/>
          </a:p>
        </p:txBody>
      </p:sp>
      <p:sp>
        <p:nvSpPr>
          <p:cNvPr id="113" name="右箭头 112"/>
          <p:cNvSpPr/>
          <p:nvPr/>
        </p:nvSpPr>
        <p:spPr>
          <a:xfrm>
            <a:off x="8072430" y="1857364"/>
            <a:ext cx="928726" cy="500066"/>
          </a:xfrm>
          <a:prstGeom prst="rightArrow">
            <a:avLst>
              <a:gd name="adj1" fmla="val 50000"/>
              <a:gd name="adj2" fmla="val 3203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Client task</a:t>
            </a:r>
          </a:p>
        </p:txBody>
      </p:sp>
      <p:sp>
        <p:nvSpPr>
          <p:cNvPr id="114" name="矩形 113"/>
          <p:cNvSpPr/>
          <p:nvPr/>
        </p:nvSpPr>
        <p:spPr>
          <a:xfrm>
            <a:off x="5857884" y="2000240"/>
            <a:ext cx="178595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processApiClient</a:t>
            </a:r>
            <a:r>
              <a:rPr lang="en-US" altLang="zh-CN" sz="12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fd</a:t>
            </a:r>
            <a:endParaRPr lang="en-US" altLang="zh-CN" sz="1200" b="1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6" name="直接箭头连接符 115"/>
          <p:cNvCxnSpPr>
            <a:stCxn id="113" idx="1"/>
            <a:endCxn id="114" idx="3"/>
          </p:cNvCxnSpPr>
          <p:nvPr/>
        </p:nvCxnSpPr>
        <p:spPr>
          <a:xfrm rot="10800000">
            <a:off x="7643834" y="2107397"/>
            <a:ext cx="4285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94" idx="3"/>
            <a:endCxn id="126" idx="1"/>
          </p:cNvCxnSpPr>
          <p:nvPr/>
        </p:nvCxnSpPr>
        <p:spPr>
          <a:xfrm>
            <a:off x="3857620" y="2107397"/>
            <a:ext cx="500066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4" idx="2"/>
            <a:endCxn id="126" idx="3"/>
          </p:cNvCxnSpPr>
          <p:nvPr/>
        </p:nvCxnSpPr>
        <p:spPr>
          <a:xfrm rot="5400000">
            <a:off x="6340091" y="2446728"/>
            <a:ext cx="64294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4357686" y="2643182"/>
            <a:ext cx="221457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Domain: AF_UNIX 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Path:/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tmp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ros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/api_0x0105001d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000760" y="228599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</a:t>
            </a:r>
            <a:endParaRPr lang="zh-CN" alt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支撑视角 </a:t>
            </a:r>
            <a:r>
              <a:rPr lang="en-US" altLang="zh-CN" sz="2800" dirty="0" smtClean="0"/>
              <a:t>– </a:t>
            </a:r>
            <a:r>
              <a:rPr lang="en-US" altLang="zh-CN" sz="2800" b="1" i="1" dirty="0" smtClean="0"/>
              <a:t>I/O</a:t>
            </a:r>
            <a:r>
              <a:rPr lang="zh-CN" altLang="en-US" sz="2800" b="1" i="1" dirty="0" smtClean="0"/>
              <a:t>复用栈  第</a:t>
            </a:r>
            <a:r>
              <a:rPr lang="en-US" altLang="zh-CN" sz="2800" b="1" i="1" dirty="0" smtClean="0"/>
              <a:t>2</a:t>
            </a:r>
            <a:r>
              <a:rPr lang="zh-CN" altLang="en-US" sz="2800" b="1" i="1" dirty="0" smtClean="0"/>
              <a:t>层   </a:t>
            </a:r>
            <a:r>
              <a:rPr lang="en-US" altLang="zh-CN" sz="2800" b="1" i="1" dirty="0" smtClean="0"/>
              <a:t>socket </a:t>
            </a:r>
            <a:r>
              <a:rPr lang="en-US" altLang="zh-CN" sz="2800" b="1" i="1" dirty="0" err="1" smtClean="0"/>
              <a:t>Api</a:t>
            </a:r>
            <a:endParaRPr lang="zh-CN" altLang="en-US" sz="2800" b="1" i="1" dirty="0" smtClean="0"/>
          </a:p>
        </p:txBody>
      </p:sp>
      <p:sp>
        <p:nvSpPr>
          <p:cNvPr id="194" name="矩形 193"/>
          <p:cNvSpPr/>
          <p:nvPr/>
        </p:nvSpPr>
        <p:spPr>
          <a:xfrm>
            <a:off x="4214810" y="3571876"/>
            <a:ext cx="264320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Domain: AF_TIPC 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Listen task name: api_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api_0x0105001d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95" name="直接箭头连接符 194"/>
          <p:cNvCxnSpPr>
            <a:stCxn id="95" idx="3"/>
            <a:endCxn id="194" idx="1"/>
          </p:cNvCxnSpPr>
          <p:nvPr/>
        </p:nvCxnSpPr>
        <p:spPr>
          <a:xfrm>
            <a:off x="3857620" y="2321711"/>
            <a:ext cx="357190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6858016" y="2786058"/>
            <a:ext cx="178595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processApiClient</a:t>
            </a:r>
            <a:r>
              <a:rPr lang="en-US" altLang="zh-CN" sz="12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-&gt;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fd</a:t>
            </a:r>
            <a:endParaRPr lang="en-US" altLang="zh-CN" sz="1200" b="1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01" name="直接箭头连接符 200"/>
          <p:cNvCxnSpPr>
            <a:stCxn id="113" idx="1"/>
            <a:endCxn id="200" idx="0"/>
          </p:cNvCxnSpPr>
          <p:nvPr/>
        </p:nvCxnSpPr>
        <p:spPr>
          <a:xfrm rot="10800000" flipV="1">
            <a:off x="7750992" y="2107396"/>
            <a:ext cx="321439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200" idx="2"/>
            <a:endCxn id="194" idx="3"/>
          </p:cNvCxnSpPr>
          <p:nvPr/>
        </p:nvCxnSpPr>
        <p:spPr>
          <a:xfrm rot="5400000">
            <a:off x="6911595" y="2946794"/>
            <a:ext cx="78581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428596" y="4572008"/>
            <a:ext cx="5929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HWAPI server</a:t>
            </a:r>
            <a:r>
              <a:rPr lang="zh-CN" altLang="en-US" sz="1200" b="1" dirty="0" smtClean="0"/>
              <a:t>有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个通道，一个</a:t>
            </a:r>
            <a:r>
              <a:rPr lang="en-US" altLang="zh-CN" sz="1200" b="1" dirty="0" smtClean="0"/>
              <a:t>AF_UNIX socket</a:t>
            </a:r>
            <a:r>
              <a:rPr lang="zh-CN" altLang="en-US" sz="1200" b="1" dirty="0" smtClean="0"/>
              <a:t>对应 </a:t>
            </a:r>
            <a:r>
              <a:rPr lang="en-US" altLang="zh-CN" sz="1200" b="1" dirty="0" smtClean="0"/>
              <a:t>LOCAL</a:t>
            </a:r>
            <a:r>
              <a:rPr lang="zh-CN" altLang="en-US" sz="1200" b="1" dirty="0" smtClean="0"/>
              <a:t>，一个</a:t>
            </a:r>
            <a:r>
              <a:rPr lang="en-US" altLang="zh-CN" sz="1200" b="1" dirty="0" smtClean="0"/>
              <a:t>AF_TIPC socket</a:t>
            </a:r>
            <a:r>
              <a:rPr lang="zh-CN" altLang="en-US" sz="1200" b="1" dirty="0" smtClean="0"/>
              <a:t>对应 </a:t>
            </a:r>
            <a:r>
              <a:rPr lang="en-US" altLang="zh-CN" sz="1200" b="1" dirty="0" smtClean="0"/>
              <a:t>REMOTE</a:t>
            </a:r>
            <a:endParaRPr lang="zh-CN" altLang="en-US" sz="12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63586</TotalTime>
  <Words>3177</Words>
  <Application>Microsoft Office PowerPoint</Application>
  <PresentationFormat>全屏显示(4:3)</PresentationFormat>
  <Paragraphs>1190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ROS支撑架构分析（一）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again</dc:creator>
  <cp:lastModifiedBy>hongd-1949</cp:lastModifiedBy>
  <cp:revision>4818</cp:revision>
  <dcterms:created xsi:type="dcterms:W3CDTF">2009-04-20T01:00:26Z</dcterms:created>
  <dcterms:modified xsi:type="dcterms:W3CDTF">2022-05-04T10:45:31Z</dcterms:modified>
</cp:coreProperties>
</file>