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0" r:id="rId2"/>
    <p:sldId id="268" r:id="rId3"/>
    <p:sldId id="269" r:id="rId4"/>
    <p:sldId id="331" r:id="rId5"/>
    <p:sldId id="272" r:id="rId6"/>
    <p:sldId id="323" r:id="rId7"/>
    <p:sldId id="275" r:id="rId8"/>
    <p:sldId id="274" r:id="rId9"/>
    <p:sldId id="273" r:id="rId10"/>
    <p:sldId id="325" r:id="rId11"/>
    <p:sldId id="277" r:id="rId12"/>
    <p:sldId id="327" r:id="rId13"/>
    <p:sldId id="296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 Liu" initials="BL" lastIdx="1" clrIdx="0">
    <p:extLst>
      <p:ext uri="{19B8F6BF-5375-455C-9EA6-DF929625EA0E}">
        <p15:presenceInfo xmlns:p15="http://schemas.microsoft.com/office/powerpoint/2012/main" userId="e0ca6156690cd7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083"/>
    <a:srgbClr val="157DA8"/>
    <a:srgbClr val="C7E3D1"/>
    <a:srgbClr val="96CCA9"/>
    <a:srgbClr val="F8F8F8"/>
    <a:srgbClr val="C3C4C8"/>
    <a:srgbClr val="3785AC"/>
    <a:srgbClr val="EF7F01"/>
    <a:srgbClr val="187BA8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85466" autoAdjust="0"/>
  </p:normalViewPr>
  <p:slideViewPr>
    <p:cSldViewPr snapToGrid="0">
      <p:cViewPr>
        <p:scale>
          <a:sx n="100" d="100"/>
          <a:sy n="100" d="100"/>
        </p:scale>
        <p:origin x="1469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3D5C-4B02-449B-BC73-B68C259B9936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F4C55-0AC8-4EF7-931A-3766A4F8EF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面板点灯问题：</a:t>
            </a:r>
            <a:r>
              <a:rPr lang="en-US" altLang="zh-CN" dirty="0"/>
              <a:t>system</a:t>
            </a:r>
            <a:r>
              <a:rPr lang="zh-CN" altLang="en-US" dirty="0"/>
              <a:t>灯地址错误，导致风扇电源点灯异常（</a:t>
            </a:r>
            <a:r>
              <a:rPr lang="en-US" altLang="zh-CN" dirty="0"/>
              <a:t>4C24</a:t>
            </a:r>
            <a:r>
              <a:rPr lang="zh-CN" altLang="en-US" dirty="0"/>
              <a:t>点灯错误是丝印反了）。</a:t>
            </a:r>
            <a:endParaRPr lang="en-US" altLang="zh-CN" dirty="0"/>
          </a:p>
          <a:p>
            <a:r>
              <a:rPr lang="zh-CN" altLang="en-US" dirty="0"/>
              <a:t>接口不</a:t>
            </a:r>
            <a:r>
              <a:rPr lang="en-US" altLang="zh-CN" dirty="0"/>
              <a:t>up</a:t>
            </a:r>
            <a:r>
              <a:rPr lang="zh-CN" altLang="en-US" dirty="0"/>
              <a:t>：</a:t>
            </a:r>
            <a:r>
              <a:rPr lang="en-US" altLang="zh-CN" dirty="0"/>
              <a:t>4C24</a:t>
            </a:r>
            <a:r>
              <a:rPr lang="zh-CN" altLang="en-US" dirty="0"/>
              <a:t>电模块设置发光使能寄存器地址错误。</a:t>
            </a:r>
            <a:endParaRPr lang="en-US" altLang="zh-CN" dirty="0"/>
          </a:p>
          <a:p>
            <a:r>
              <a:rPr lang="zh-CN" altLang="en-US" dirty="0"/>
              <a:t>风扇产测支持</a:t>
            </a:r>
            <a:r>
              <a:rPr lang="en-US" altLang="zh-CN" dirty="0"/>
              <a:t>6C48</a:t>
            </a:r>
            <a:r>
              <a:rPr lang="zh-CN" altLang="en-US" dirty="0"/>
              <a:t>和</a:t>
            </a:r>
            <a:r>
              <a:rPr lang="en-US" altLang="zh-CN" dirty="0"/>
              <a:t>4C24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丢包是已知的</a:t>
            </a:r>
            <a:r>
              <a:rPr lang="en-US" altLang="zh-CN" dirty="0"/>
              <a:t>fcs</a:t>
            </a:r>
            <a:r>
              <a:rPr lang="zh-CN" altLang="en-US" dirty="0"/>
              <a:t>，</a:t>
            </a:r>
            <a:r>
              <a:rPr lang="en-US" altLang="zh-CN" dirty="0" err="1"/>
              <a:t>fae</a:t>
            </a:r>
            <a:r>
              <a:rPr lang="zh-CN" altLang="en-US" dirty="0"/>
              <a:t>说升级</a:t>
            </a:r>
            <a:r>
              <a:rPr lang="en-US" altLang="zh-CN" dirty="0" err="1"/>
              <a:t>sdk</a:t>
            </a:r>
            <a:r>
              <a:rPr lang="zh-CN" altLang="en-US" dirty="0"/>
              <a:t>可以解决。</a:t>
            </a:r>
            <a:endParaRPr lang="en-US" altLang="zh-CN" dirty="0"/>
          </a:p>
          <a:p>
            <a:r>
              <a:rPr lang="zh-CN" altLang="en-US" dirty="0"/>
              <a:t>蛇形串接上电不通是反复</a:t>
            </a:r>
            <a:r>
              <a:rPr lang="en-US" altLang="zh-CN" dirty="0"/>
              <a:t>mac-</a:t>
            </a:r>
            <a:r>
              <a:rPr lang="en-US" altLang="zh-CN" dirty="0" err="1"/>
              <a:t>en</a:t>
            </a:r>
            <a:r>
              <a:rPr lang="en-US" altLang="zh-CN" dirty="0"/>
              <a:t> disable/enable</a:t>
            </a:r>
            <a:r>
              <a:rPr lang="zh-CN" altLang="en-US" dirty="0"/>
              <a:t>有</a:t>
            </a:r>
            <a:r>
              <a:rPr lang="en-US" altLang="zh-CN" dirty="0"/>
              <a:t>linkup</a:t>
            </a:r>
            <a:r>
              <a:rPr lang="zh-CN" altLang="en-US" dirty="0"/>
              <a:t>中断不上报导致，</a:t>
            </a:r>
            <a:r>
              <a:rPr lang="en-US" altLang="zh-CN" dirty="0" err="1"/>
              <a:t>fae</a:t>
            </a:r>
            <a:r>
              <a:rPr lang="zh-CN" altLang="en-US" dirty="0"/>
              <a:t>暂未解决。</a:t>
            </a:r>
            <a:endParaRPr lang="en-US" altLang="zh-CN" dirty="0"/>
          </a:p>
          <a:p>
            <a:r>
              <a:rPr lang="zh-CN" altLang="en-US" dirty="0"/>
              <a:t>满带宽丢包：跟踪定位，与</a:t>
            </a:r>
            <a:r>
              <a:rPr lang="en-US" altLang="zh-CN" dirty="0" err="1"/>
              <a:t>fae</a:t>
            </a:r>
            <a:r>
              <a:rPr lang="zh-CN" altLang="en-US" dirty="0"/>
              <a:t>沟通费时较长，硬件同事定位到晶振精确度不够导致。</a:t>
            </a:r>
            <a:endParaRPr lang="en-US" altLang="zh-CN" dirty="0"/>
          </a:p>
          <a:p>
            <a:r>
              <a:rPr lang="zh-CN" altLang="en-US" dirty="0"/>
              <a:t>接口</a:t>
            </a:r>
            <a:r>
              <a:rPr lang="en-US" altLang="zh-CN" dirty="0"/>
              <a:t>link</a:t>
            </a:r>
            <a:r>
              <a:rPr lang="zh-CN" altLang="en-US" dirty="0"/>
              <a:t>和板卡上下线都是定位问题需要，进而深入熟悉的。</a:t>
            </a:r>
            <a:endParaRPr lang="en-US" altLang="zh-CN" dirty="0"/>
          </a:p>
          <a:p>
            <a:r>
              <a:rPr lang="zh-CN" altLang="en-US" dirty="0"/>
              <a:t>其他，如端口备份，端口</a:t>
            </a:r>
            <a:r>
              <a:rPr lang="en-US" altLang="zh-CN" dirty="0"/>
              <a:t>mac</a:t>
            </a:r>
            <a:r>
              <a:rPr lang="zh-CN" altLang="en-US" dirty="0"/>
              <a:t>安全等小功能未列入。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5075A-889B-4A90-AD5C-976A7BB525B6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2"/>
            <a:ext cx="12192000" cy="5433015"/>
            <a:chOff x="0" y="-2"/>
            <a:chExt cx="12192000" cy="5433015"/>
          </a:xfrm>
        </p:grpSpPr>
        <p:sp>
          <p:nvSpPr>
            <p:cNvPr id="14" name="矩形 13"/>
            <p:cNvSpPr/>
            <p:nvPr/>
          </p:nvSpPr>
          <p:spPr>
            <a:xfrm>
              <a:off x="0" y="-2"/>
              <a:ext cx="12192000" cy="3529346"/>
            </a:xfrm>
            <a:prstGeom prst="rect">
              <a:avLst/>
            </a:prstGeom>
            <a:solidFill>
              <a:srgbClr val="136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1" y="345904"/>
              <a:ext cx="10058399" cy="5087109"/>
            </a:xfrm>
            <a:prstGeom prst="rect">
              <a:avLst/>
            </a:prstGeom>
          </p:spPr>
        </p:pic>
      </p:grpSp>
      <p:sp>
        <p:nvSpPr>
          <p:cNvPr id="44" name="矩形 43"/>
          <p:cNvSpPr/>
          <p:nvPr/>
        </p:nvSpPr>
        <p:spPr>
          <a:xfrm>
            <a:off x="0" y="3522593"/>
            <a:ext cx="12192000" cy="3335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2207089" y="3845987"/>
            <a:ext cx="7777823" cy="1141232"/>
            <a:chOff x="2047473" y="3788837"/>
            <a:chExt cx="7777823" cy="1141232"/>
          </a:xfrm>
        </p:grpSpPr>
        <p:grpSp>
          <p:nvGrpSpPr>
            <p:cNvPr id="17" name="组合 16"/>
            <p:cNvGrpSpPr/>
            <p:nvPr/>
          </p:nvGrpSpPr>
          <p:grpSpPr>
            <a:xfrm>
              <a:off x="2047473" y="3788837"/>
              <a:ext cx="1141231" cy="1141232"/>
              <a:chOff x="571500" y="1695450"/>
              <a:chExt cx="1238250" cy="123825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571500" y="1695450"/>
                <a:ext cx="1238250" cy="123825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136083"/>
                  </a:solidFill>
                </a:endParaRPr>
              </a:p>
            </p:txBody>
          </p:sp>
          <p:cxnSp>
            <p:nvCxnSpPr>
              <p:cNvPr id="31" name="直接连接符 30"/>
              <p:cNvCxnSpPr>
                <a:stCxn id="30" idx="0"/>
                <a:endCxn id="30" idx="2"/>
              </p:cNvCxnSpPr>
              <p:nvPr/>
            </p:nvCxnSpPr>
            <p:spPr>
              <a:xfrm>
                <a:off x="1190625" y="1695450"/>
                <a:ext cx="0" cy="123825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30" idx="1"/>
                <a:endCxn id="30" idx="3"/>
              </p:cNvCxnSpPr>
              <p:nvPr/>
            </p:nvCxnSpPr>
            <p:spPr>
              <a:xfrm>
                <a:off x="571500" y="2314575"/>
                <a:ext cx="123825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3374791" y="3788837"/>
              <a:ext cx="1141231" cy="1141232"/>
              <a:chOff x="571500" y="1695450"/>
              <a:chExt cx="1238250" cy="123825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571500" y="1695450"/>
                <a:ext cx="1238250" cy="123825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136083"/>
                  </a:solidFill>
                </a:endParaRPr>
              </a:p>
            </p:txBody>
          </p:sp>
          <p:cxnSp>
            <p:nvCxnSpPr>
              <p:cNvPr id="28" name="直接连接符 27"/>
              <p:cNvCxnSpPr>
                <a:stCxn id="27" idx="0"/>
                <a:endCxn id="27" idx="2"/>
              </p:cNvCxnSpPr>
              <p:nvPr/>
            </p:nvCxnSpPr>
            <p:spPr>
              <a:xfrm>
                <a:off x="1190625" y="1695450"/>
                <a:ext cx="0" cy="123825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27" idx="1"/>
                <a:endCxn id="27" idx="3"/>
              </p:cNvCxnSpPr>
              <p:nvPr/>
            </p:nvCxnSpPr>
            <p:spPr>
              <a:xfrm>
                <a:off x="571500" y="2314575"/>
                <a:ext cx="123825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4702109" y="3788837"/>
              <a:ext cx="1141231" cy="1141232"/>
              <a:chOff x="571500" y="1695450"/>
              <a:chExt cx="1238250" cy="123825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71500" y="1695450"/>
                <a:ext cx="1238250" cy="123825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136083"/>
                  </a:solidFill>
                </a:endParaRPr>
              </a:p>
            </p:txBody>
          </p:sp>
          <p:cxnSp>
            <p:nvCxnSpPr>
              <p:cNvPr id="25" name="直接连接符 24"/>
              <p:cNvCxnSpPr>
                <a:stCxn id="24" idx="0"/>
                <a:endCxn id="24" idx="2"/>
              </p:cNvCxnSpPr>
              <p:nvPr/>
            </p:nvCxnSpPr>
            <p:spPr>
              <a:xfrm>
                <a:off x="1190625" y="1695450"/>
                <a:ext cx="0" cy="123825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24" idx="1"/>
                <a:endCxn id="24" idx="3"/>
              </p:cNvCxnSpPr>
              <p:nvPr/>
            </p:nvCxnSpPr>
            <p:spPr>
              <a:xfrm>
                <a:off x="571500" y="2314575"/>
                <a:ext cx="123825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/>
            <p:cNvGrpSpPr/>
            <p:nvPr/>
          </p:nvGrpSpPr>
          <p:grpSpPr>
            <a:xfrm>
              <a:off x="6029427" y="3788837"/>
              <a:ext cx="1141231" cy="1141232"/>
              <a:chOff x="571500" y="1695450"/>
              <a:chExt cx="1238250" cy="123825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71500" y="1695450"/>
                <a:ext cx="1238250" cy="123825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136083"/>
                  </a:solidFill>
                </a:endParaRPr>
              </a:p>
            </p:txBody>
          </p:sp>
          <p:cxnSp>
            <p:nvCxnSpPr>
              <p:cNvPr id="22" name="直接连接符 21"/>
              <p:cNvCxnSpPr>
                <a:stCxn id="21" idx="0"/>
                <a:endCxn id="21" idx="2"/>
              </p:cNvCxnSpPr>
              <p:nvPr/>
            </p:nvCxnSpPr>
            <p:spPr>
              <a:xfrm>
                <a:off x="1190625" y="1695450"/>
                <a:ext cx="0" cy="123825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21" idx="1"/>
                <a:endCxn id="21" idx="3"/>
              </p:cNvCxnSpPr>
              <p:nvPr/>
            </p:nvCxnSpPr>
            <p:spPr>
              <a:xfrm>
                <a:off x="571500" y="2314575"/>
                <a:ext cx="123825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>
              <a:off x="7356745" y="3788837"/>
              <a:ext cx="1141231" cy="1141232"/>
              <a:chOff x="571500" y="1695450"/>
              <a:chExt cx="1238250" cy="123825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571500" y="1695450"/>
                <a:ext cx="1238250" cy="123825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136083"/>
                  </a:solidFill>
                </a:endParaRPr>
              </a:p>
            </p:txBody>
          </p:sp>
          <p:cxnSp>
            <p:nvCxnSpPr>
              <p:cNvPr id="36" name="直接连接符 35"/>
              <p:cNvCxnSpPr>
                <a:stCxn id="35" idx="0"/>
                <a:endCxn id="35" idx="2"/>
              </p:cNvCxnSpPr>
              <p:nvPr/>
            </p:nvCxnSpPr>
            <p:spPr>
              <a:xfrm>
                <a:off x="1190625" y="1695450"/>
                <a:ext cx="0" cy="123825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35" idx="1"/>
                <a:endCxn id="35" idx="3"/>
              </p:cNvCxnSpPr>
              <p:nvPr/>
            </p:nvCxnSpPr>
            <p:spPr>
              <a:xfrm>
                <a:off x="571500" y="2314575"/>
                <a:ext cx="123825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8684065" y="3788837"/>
              <a:ext cx="1141231" cy="1141232"/>
              <a:chOff x="571500" y="1695450"/>
              <a:chExt cx="1238250" cy="123825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571500" y="1695450"/>
                <a:ext cx="1238250" cy="123825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136083"/>
                  </a:solidFill>
                </a:endParaRPr>
              </a:p>
            </p:txBody>
          </p:sp>
          <p:cxnSp>
            <p:nvCxnSpPr>
              <p:cNvPr id="40" name="直接连接符 39"/>
              <p:cNvCxnSpPr>
                <a:stCxn id="39" idx="0"/>
                <a:endCxn id="39" idx="2"/>
              </p:cNvCxnSpPr>
              <p:nvPr/>
            </p:nvCxnSpPr>
            <p:spPr>
              <a:xfrm>
                <a:off x="1190625" y="1695450"/>
                <a:ext cx="0" cy="123825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9" idx="1"/>
                <a:endCxn id="39" idx="3"/>
              </p:cNvCxnSpPr>
              <p:nvPr/>
            </p:nvCxnSpPr>
            <p:spPr>
              <a:xfrm>
                <a:off x="571500" y="2314575"/>
                <a:ext cx="123825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组合 49" hidden="1"/>
          <p:cNvGrpSpPr/>
          <p:nvPr/>
        </p:nvGrpSpPr>
        <p:grpSpPr>
          <a:xfrm>
            <a:off x="3728673" y="898206"/>
            <a:ext cx="4572000" cy="2212688"/>
            <a:chOff x="3810001" y="973281"/>
            <a:chExt cx="4572000" cy="2212688"/>
          </a:xfrm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3810001" y="973281"/>
              <a:ext cx="4572000" cy="2212688"/>
            </a:xfrm>
            <a:custGeom>
              <a:avLst/>
              <a:gdLst>
                <a:gd name="T0" fmla="*/ 73 w 1284"/>
                <a:gd name="T1" fmla="*/ 205 h 621"/>
                <a:gd name="T2" fmla="*/ 14 w 1284"/>
                <a:gd name="T3" fmla="*/ 205 h 621"/>
                <a:gd name="T4" fmla="*/ 74 w 1284"/>
                <a:gd name="T5" fmla="*/ 58 h 621"/>
                <a:gd name="T6" fmla="*/ 216 w 1284"/>
                <a:gd name="T7" fmla="*/ 0 h 621"/>
                <a:gd name="T8" fmla="*/ 332 w 1284"/>
                <a:gd name="T9" fmla="*/ 37 h 621"/>
                <a:gd name="T10" fmla="*/ 478 w 1284"/>
                <a:gd name="T11" fmla="*/ 0 h 621"/>
                <a:gd name="T12" fmla="*/ 780 w 1284"/>
                <a:gd name="T13" fmla="*/ 245 h 621"/>
                <a:gd name="T14" fmla="*/ 780 w 1284"/>
                <a:gd name="T15" fmla="*/ 60 h 621"/>
                <a:gd name="T16" fmla="*/ 724 w 1284"/>
                <a:gd name="T17" fmla="*/ 60 h 621"/>
                <a:gd name="T18" fmla="*/ 761 w 1284"/>
                <a:gd name="T19" fmla="*/ 0 h 621"/>
                <a:gd name="T20" fmla="*/ 842 w 1284"/>
                <a:gd name="T21" fmla="*/ 0 h 621"/>
                <a:gd name="T22" fmla="*/ 842 w 1284"/>
                <a:gd name="T23" fmla="*/ 564 h 621"/>
                <a:gd name="T24" fmla="*/ 924 w 1284"/>
                <a:gd name="T25" fmla="*/ 564 h 621"/>
                <a:gd name="T26" fmla="*/ 1188 w 1284"/>
                <a:gd name="T27" fmla="*/ 59 h 621"/>
                <a:gd name="T28" fmla="*/ 891 w 1284"/>
                <a:gd name="T29" fmla="*/ 59 h 621"/>
                <a:gd name="T30" fmla="*/ 891 w 1284"/>
                <a:gd name="T31" fmla="*/ 0 h 621"/>
                <a:gd name="T32" fmla="*/ 1284 w 1284"/>
                <a:gd name="T33" fmla="*/ 0 h 621"/>
                <a:gd name="T34" fmla="*/ 959 w 1284"/>
                <a:gd name="T35" fmla="*/ 621 h 621"/>
                <a:gd name="T36" fmla="*/ 959 w 1284"/>
                <a:gd name="T37" fmla="*/ 621 h 621"/>
                <a:gd name="T38" fmla="*/ 478 w 1284"/>
                <a:gd name="T39" fmla="*/ 621 h 621"/>
                <a:gd name="T40" fmla="*/ 0 w 1284"/>
                <a:gd name="T41" fmla="*/ 621 h 621"/>
                <a:gd name="T42" fmla="*/ 189 w 1284"/>
                <a:gd name="T43" fmla="*/ 418 h 621"/>
                <a:gd name="T44" fmla="*/ 170 w 1284"/>
                <a:gd name="T45" fmla="*/ 311 h 621"/>
                <a:gd name="T46" fmla="*/ 279 w 1284"/>
                <a:gd name="T47" fmla="*/ 74 h 621"/>
                <a:gd name="T48" fmla="*/ 213 w 1284"/>
                <a:gd name="T49" fmla="*/ 57 h 621"/>
                <a:gd name="T50" fmla="*/ 117 w 1284"/>
                <a:gd name="T51" fmla="*/ 96 h 621"/>
                <a:gd name="T52" fmla="*/ 73 w 1284"/>
                <a:gd name="T53" fmla="*/ 205 h 621"/>
                <a:gd name="T54" fmla="*/ 372 w 1284"/>
                <a:gd name="T55" fmla="*/ 78 h 621"/>
                <a:gd name="T56" fmla="*/ 403 w 1284"/>
                <a:gd name="T57" fmla="*/ 181 h 621"/>
                <a:gd name="T58" fmla="*/ 378 w 1284"/>
                <a:gd name="T59" fmla="*/ 278 h 621"/>
                <a:gd name="T60" fmla="*/ 282 w 1284"/>
                <a:gd name="T61" fmla="*/ 401 h 621"/>
                <a:gd name="T62" fmla="*/ 254 w 1284"/>
                <a:gd name="T63" fmla="*/ 431 h 621"/>
                <a:gd name="T64" fmla="*/ 442 w 1284"/>
                <a:gd name="T65" fmla="*/ 564 h 621"/>
                <a:gd name="T66" fmla="*/ 514 w 1284"/>
                <a:gd name="T67" fmla="*/ 564 h 621"/>
                <a:gd name="T68" fmla="*/ 732 w 1284"/>
                <a:gd name="T69" fmla="*/ 311 h 621"/>
                <a:gd name="T70" fmla="*/ 478 w 1284"/>
                <a:gd name="T71" fmla="*/ 55 h 621"/>
                <a:gd name="T72" fmla="*/ 372 w 1284"/>
                <a:gd name="T73" fmla="*/ 78 h 621"/>
                <a:gd name="T74" fmla="*/ 215 w 1284"/>
                <a:gd name="T75" fmla="*/ 473 h 621"/>
                <a:gd name="T76" fmla="*/ 131 w 1284"/>
                <a:gd name="T77" fmla="*/ 564 h 621"/>
                <a:gd name="T78" fmla="*/ 299 w 1284"/>
                <a:gd name="T79" fmla="*/ 564 h 621"/>
                <a:gd name="T80" fmla="*/ 215 w 1284"/>
                <a:gd name="T81" fmla="*/ 473 h 621"/>
                <a:gd name="T82" fmla="*/ 657 w 1284"/>
                <a:gd name="T83" fmla="*/ 564 h 621"/>
                <a:gd name="T84" fmla="*/ 780 w 1284"/>
                <a:gd name="T85" fmla="*/ 564 h 621"/>
                <a:gd name="T86" fmla="*/ 780 w 1284"/>
                <a:gd name="T87" fmla="*/ 377 h 621"/>
                <a:gd name="T88" fmla="*/ 657 w 1284"/>
                <a:gd name="T89" fmla="*/ 564 h 621"/>
                <a:gd name="T90" fmla="*/ 231 w 1284"/>
                <a:gd name="T91" fmla="*/ 372 h 621"/>
                <a:gd name="T92" fmla="*/ 323 w 1284"/>
                <a:gd name="T93" fmla="*/ 260 h 621"/>
                <a:gd name="T94" fmla="*/ 344 w 1284"/>
                <a:gd name="T95" fmla="*/ 182 h 621"/>
                <a:gd name="T96" fmla="*/ 320 w 1284"/>
                <a:gd name="T97" fmla="*/ 110 h 621"/>
                <a:gd name="T98" fmla="*/ 224 w 1284"/>
                <a:gd name="T99" fmla="*/ 311 h 621"/>
                <a:gd name="T100" fmla="*/ 231 w 1284"/>
                <a:gd name="T101" fmla="*/ 372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84" h="621">
                  <a:moveTo>
                    <a:pt x="73" y="205"/>
                  </a:moveTo>
                  <a:cubicBezTo>
                    <a:pt x="14" y="205"/>
                    <a:pt x="14" y="205"/>
                    <a:pt x="14" y="205"/>
                  </a:cubicBezTo>
                  <a:cubicBezTo>
                    <a:pt x="16" y="145"/>
                    <a:pt x="36" y="96"/>
                    <a:pt x="74" y="58"/>
                  </a:cubicBezTo>
                  <a:cubicBezTo>
                    <a:pt x="112" y="19"/>
                    <a:pt x="160" y="0"/>
                    <a:pt x="216" y="0"/>
                  </a:cubicBezTo>
                  <a:cubicBezTo>
                    <a:pt x="262" y="0"/>
                    <a:pt x="301" y="12"/>
                    <a:pt x="332" y="37"/>
                  </a:cubicBezTo>
                  <a:cubicBezTo>
                    <a:pt x="376" y="13"/>
                    <a:pt x="425" y="0"/>
                    <a:pt x="478" y="0"/>
                  </a:cubicBezTo>
                  <a:cubicBezTo>
                    <a:pt x="626" y="0"/>
                    <a:pt x="750" y="105"/>
                    <a:pt x="780" y="245"/>
                  </a:cubicBezTo>
                  <a:cubicBezTo>
                    <a:pt x="780" y="60"/>
                    <a:pt x="780" y="60"/>
                    <a:pt x="780" y="60"/>
                  </a:cubicBezTo>
                  <a:cubicBezTo>
                    <a:pt x="724" y="60"/>
                    <a:pt x="724" y="60"/>
                    <a:pt x="724" y="60"/>
                  </a:cubicBezTo>
                  <a:cubicBezTo>
                    <a:pt x="761" y="0"/>
                    <a:pt x="761" y="0"/>
                    <a:pt x="761" y="0"/>
                  </a:cubicBezTo>
                  <a:cubicBezTo>
                    <a:pt x="842" y="0"/>
                    <a:pt x="842" y="0"/>
                    <a:pt x="842" y="0"/>
                  </a:cubicBezTo>
                  <a:cubicBezTo>
                    <a:pt x="842" y="564"/>
                    <a:pt x="842" y="564"/>
                    <a:pt x="842" y="564"/>
                  </a:cubicBezTo>
                  <a:cubicBezTo>
                    <a:pt x="924" y="564"/>
                    <a:pt x="924" y="564"/>
                    <a:pt x="924" y="564"/>
                  </a:cubicBezTo>
                  <a:cubicBezTo>
                    <a:pt x="1188" y="59"/>
                    <a:pt x="1188" y="59"/>
                    <a:pt x="1188" y="59"/>
                  </a:cubicBezTo>
                  <a:cubicBezTo>
                    <a:pt x="891" y="59"/>
                    <a:pt x="891" y="59"/>
                    <a:pt x="891" y="59"/>
                  </a:cubicBezTo>
                  <a:cubicBezTo>
                    <a:pt x="891" y="0"/>
                    <a:pt x="891" y="0"/>
                    <a:pt x="891" y="0"/>
                  </a:cubicBezTo>
                  <a:cubicBezTo>
                    <a:pt x="1284" y="0"/>
                    <a:pt x="1284" y="0"/>
                    <a:pt x="1284" y="0"/>
                  </a:cubicBezTo>
                  <a:cubicBezTo>
                    <a:pt x="959" y="621"/>
                    <a:pt x="959" y="621"/>
                    <a:pt x="959" y="621"/>
                  </a:cubicBezTo>
                  <a:cubicBezTo>
                    <a:pt x="959" y="621"/>
                    <a:pt x="959" y="621"/>
                    <a:pt x="959" y="621"/>
                  </a:cubicBezTo>
                  <a:cubicBezTo>
                    <a:pt x="478" y="621"/>
                    <a:pt x="478" y="621"/>
                    <a:pt x="478" y="621"/>
                  </a:cubicBezTo>
                  <a:cubicBezTo>
                    <a:pt x="0" y="621"/>
                    <a:pt x="0" y="621"/>
                    <a:pt x="0" y="621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6" y="385"/>
                    <a:pt x="170" y="348"/>
                    <a:pt x="170" y="311"/>
                  </a:cubicBezTo>
                  <a:cubicBezTo>
                    <a:pt x="170" y="216"/>
                    <a:pt x="212" y="131"/>
                    <a:pt x="279" y="74"/>
                  </a:cubicBezTo>
                  <a:cubicBezTo>
                    <a:pt x="259" y="63"/>
                    <a:pt x="237" y="57"/>
                    <a:pt x="213" y="57"/>
                  </a:cubicBezTo>
                  <a:cubicBezTo>
                    <a:pt x="174" y="57"/>
                    <a:pt x="142" y="70"/>
                    <a:pt x="117" y="96"/>
                  </a:cubicBezTo>
                  <a:cubicBezTo>
                    <a:pt x="91" y="122"/>
                    <a:pt x="76" y="158"/>
                    <a:pt x="73" y="205"/>
                  </a:cubicBezTo>
                  <a:close/>
                  <a:moveTo>
                    <a:pt x="372" y="78"/>
                  </a:moveTo>
                  <a:cubicBezTo>
                    <a:pt x="392" y="109"/>
                    <a:pt x="403" y="143"/>
                    <a:pt x="403" y="181"/>
                  </a:cubicBezTo>
                  <a:cubicBezTo>
                    <a:pt x="403" y="216"/>
                    <a:pt x="394" y="248"/>
                    <a:pt x="378" y="278"/>
                  </a:cubicBezTo>
                  <a:cubicBezTo>
                    <a:pt x="362" y="308"/>
                    <a:pt x="330" y="349"/>
                    <a:pt x="282" y="401"/>
                  </a:cubicBezTo>
                  <a:cubicBezTo>
                    <a:pt x="254" y="431"/>
                    <a:pt x="254" y="431"/>
                    <a:pt x="254" y="431"/>
                  </a:cubicBezTo>
                  <a:cubicBezTo>
                    <a:pt x="291" y="502"/>
                    <a:pt x="361" y="553"/>
                    <a:pt x="442" y="564"/>
                  </a:cubicBezTo>
                  <a:cubicBezTo>
                    <a:pt x="514" y="564"/>
                    <a:pt x="514" y="564"/>
                    <a:pt x="514" y="564"/>
                  </a:cubicBezTo>
                  <a:cubicBezTo>
                    <a:pt x="638" y="547"/>
                    <a:pt x="732" y="440"/>
                    <a:pt x="732" y="311"/>
                  </a:cubicBezTo>
                  <a:cubicBezTo>
                    <a:pt x="732" y="169"/>
                    <a:pt x="618" y="55"/>
                    <a:pt x="478" y="55"/>
                  </a:cubicBezTo>
                  <a:cubicBezTo>
                    <a:pt x="440" y="55"/>
                    <a:pt x="404" y="63"/>
                    <a:pt x="372" y="78"/>
                  </a:cubicBezTo>
                  <a:close/>
                  <a:moveTo>
                    <a:pt x="215" y="473"/>
                  </a:moveTo>
                  <a:cubicBezTo>
                    <a:pt x="131" y="564"/>
                    <a:pt x="131" y="564"/>
                    <a:pt x="131" y="564"/>
                  </a:cubicBezTo>
                  <a:cubicBezTo>
                    <a:pt x="299" y="564"/>
                    <a:pt x="299" y="564"/>
                    <a:pt x="299" y="564"/>
                  </a:cubicBezTo>
                  <a:cubicBezTo>
                    <a:pt x="266" y="540"/>
                    <a:pt x="237" y="509"/>
                    <a:pt x="215" y="473"/>
                  </a:cubicBezTo>
                  <a:close/>
                  <a:moveTo>
                    <a:pt x="657" y="564"/>
                  </a:moveTo>
                  <a:cubicBezTo>
                    <a:pt x="780" y="564"/>
                    <a:pt x="780" y="564"/>
                    <a:pt x="780" y="564"/>
                  </a:cubicBezTo>
                  <a:cubicBezTo>
                    <a:pt x="780" y="377"/>
                    <a:pt x="780" y="377"/>
                    <a:pt x="780" y="377"/>
                  </a:cubicBezTo>
                  <a:cubicBezTo>
                    <a:pt x="763" y="454"/>
                    <a:pt x="719" y="520"/>
                    <a:pt x="657" y="564"/>
                  </a:cubicBezTo>
                  <a:close/>
                  <a:moveTo>
                    <a:pt x="231" y="372"/>
                  </a:moveTo>
                  <a:cubicBezTo>
                    <a:pt x="278" y="321"/>
                    <a:pt x="309" y="284"/>
                    <a:pt x="323" y="260"/>
                  </a:cubicBezTo>
                  <a:cubicBezTo>
                    <a:pt x="337" y="235"/>
                    <a:pt x="344" y="210"/>
                    <a:pt x="344" y="182"/>
                  </a:cubicBezTo>
                  <a:cubicBezTo>
                    <a:pt x="344" y="156"/>
                    <a:pt x="336" y="131"/>
                    <a:pt x="320" y="110"/>
                  </a:cubicBezTo>
                  <a:cubicBezTo>
                    <a:pt x="262" y="157"/>
                    <a:pt x="224" y="229"/>
                    <a:pt x="224" y="311"/>
                  </a:cubicBezTo>
                  <a:cubicBezTo>
                    <a:pt x="224" y="332"/>
                    <a:pt x="227" y="352"/>
                    <a:pt x="231" y="3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4747061" y="1194550"/>
              <a:ext cx="1644854" cy="1763486"/>
            </a:xfrm>
            <a:custGeom>
              <a:avLst/>
              <a:gdLst>
                <a:gd name="T0" fmla="*/ 119 w 462"/>
                <a:gd name="T1" fmla="*/ 20 h 495"/>
                <a:gd name="T2" fmla="*/ 147 w 462"/>
                <a:gd name="T3" fmla="*/ 119 h 495"/>
                <a:gd name="T4" fmla="*/ 121 w 462"/>
                <a:gd name="T5" fmla="*/ 220 h 495"/>
                <a:gd name="T6" fmla="*/ 24 w 462"/>
                <a:gd name="T7" fmla="*/ 343 h 495"/>
                <a:gd name="T8" fmla="*/ 0 w 462"/>
                <a:gd name="T9" fmla="*/ 370 h 495"/>
                <a:gd name="T10" fmla="*/ 180 w 462"/>
                <a:gd name="T11" fmla="*/ 495 h 495"/>
                <a:gd name="T12" fmla="*/ 251 w 462"/>
                <a:gd name="T13" fmla="*/ 495 h 495"/>
                <a:gd name="T14" fmla="*/ 462 w 462"/>
                <a:gd name="T15" fmla="*/ 249 h 495"/>
                <a:gd name="T16" fmla="*/ 215 w 462"/>
                <a:gd name="T17" fmla="*/ 0 h 495"/>
                <a:gd name="T18" fmla="*/ 119 w 462"/>
                <a:gd name="T19" fmla="*/ 2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2" h="495">
                  <a:moveTo>
                    <a:pt x="119" y="20"/>
                  </a:moveTo>
                  <a:cubicBezTo>
                    <a:pt x="138" y="50"/>
                    <a:pt x="147" y="83"/>
                    <a:pt x="147" y="119"/>
                  </a:cubicBezTo>
                  <a:cubicBezTo>
                    <a:pt x="147" y="155"/>
                    <a:pt x="138" y="189"/>
                    <a:pt x="121" y="220"/>
                  </a:cubicBezTo>
                  <a:cubicBezTo>
                    <a:pt x="98" y="262"/>
                    <a:pt x="57" y="308"/>
                    <a:pt x="24" y="343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37" y="437"/>
                    <a:pt x="103" y="484"/>
                    <a:pt x="180" y="495"/>
                  </a:cubicBezTo>
                  <a:cubicBezTo>
                    <a:pt x="251" y="495"/>
                    <a:pt x="251" y="495"/>
                    <a:pt x="251" y="495"/>
                  </a:cubicBezTo>
                  <a:cubicBezTo>
                    <a:pt x="373" y="477"/>
                    <a:pt x="462" y="372"/>
                    <a:pt x="462" y="249"/>
                  </a:cubicBezTo>
                  <a:cubicBezTo>
                    <a:pt x="462" y="112"/>
                    <a:pt x="352" y="0"/>
                    <a:pt x="215" y="0"/>
                  </a:cubicBezTo>
                  <a:cubicBezTo>
                    <a:pt x="182" y="0"/>
                    <a:pt x="149" y="6"/>
                    <a:pt x="119" y="20"/>
                  </a:cubicBezTo>
                  <a:close/>
                </a:path>
              </a:pathLst>
            </a:custGeom>
            <a:solidFill>
              <a:srgbClr val="C7E3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632428" y="1405155"/>
              <a:ext cx="377224" cy="841088"/>
            </a:xfrm>
            <a:custGeom>
              <a:avLst/>
              <a:gdLst>
                <a:gd name="T0" fmla="*/ 4 w 106"/>
                <a:gd name="T1" fmla="*/ 236 h 236"/>
                <a:gd name="T2" fmla="*/ 53 w 106"/>
                <a:gd name="T3" fmla="*/ 180 h 236"/>
                <a:gd name="T4" fmla="*/ 86 w 106"/>
                <a:gd name="T5" fmla="*/ 135 h 236"/>
                <a:gd name="T6" fmla="*/ 106 w 106"/>
                <a:gd name="T7" fmla="*/ 61 h 236"/>
                <a:gd name="T8" fmla="*/ 88 w 106"/>
                <a:gd name="T9" fmla="*/ 0 h 236"/>
                <a:gd name="T10" fmla="*/ 0 w 106"/>
                <a:gd name="T11" fmla="*/ 190 h 236"/>
                <a:gd name="T12" fmla="*/ 4 w 106"/>
                <a:gd name="T13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236">
                  <a:moveTo>
                    <a:pt x="4" y="236"/>
                  </a:moveTo>
                  <a:cubicBezTo>
                    <a:pt x="21" y="218"/>
                    <a:pt x="37" y="199"/>
                    <a:pt x="53" y="180"/>
                  </a:cubicBezTo>
                  <a:cubicBezTo>
                    <a:pt x="64" y="166"/>
                    <a:pt x="76" y="151"/>
                    <a:pt x="86" y="135"/>
                  </a:cubicBezTo>
                  <a:cubicBezTo>
                    <a:pt x="99" y="112"/>
                    <a:pt x="106" y="88"/>
                    <a:pt x="106" y="61"/>
                  </a:cubicBezTo>
                  <a:cubicBezTo>
                    <a:pt x="106" y="39"/>
                    <a:pt x="100" y="18"/>
                    <a:pt x="88" y="0"/>
                  </a:cubicBezTo>
                  <a:cubicBezTo>
                    <a:pt x="32" y="47"/>
                    <a:pt x="0" y="116"/>
                    <a:pt x="0" y="190"/>
                  </a:cubicBezTo>
                  <a:cubicBezTo>
                    <a:pt x="0" y="205"/>
                    <a:pt x="2" y="220"/>
                    <a:pt x="4" y="236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6223964" y="2487506"/>
              <a:ext cx="338568" cy="470530"/>
            </a:xfrm>
            <a:custGeom>
              <a:avLst/>
              <a:gdLst>
                <a:gd name="T0" fmla="*/ 95 w 95"/>
                <a:gd name="T1" fmla="*/ 0 h 132"/>
                <a:gd name="T2" fmla="*/ 0 w 95"/>
                <a:gd name="T3" fmla="*/ 132 h 132"/>
                <a:gd name="T4" fmla="*/ 95 w 95"/>
                <a:gd name="T5" fmla="*/ 132 h 132"/>
                <a:gd name="T6" fmla="*/ 95 w 95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32">
                  <a:moveTo>
                    <a:pt x="95" y="0"/>
                  </a:moveTo>
                  <a:cubicBezTo>
                    <a:pt x="75" y="51"/>
                    <a:pt x="42" y="97"/>
                    <a:pt x="0" y="132"/>
                  </a:cubicBezTo>
                  <a:cubicBezTo>
                    <a:pt x="95" y="132"/>
                    <a:pt x="95" y="132"/>
                    <a:pt x="95" y="132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6833119" y="1343840"/>
              <a:ext cx="1093015" cy="1614196"/>
            </a:xfrm>
            <a:custGeom>
              <a:avLst/>
              <a:gdLst>
                <a:gd name="T0" fmla="*/ 820 w 820"/>
                <a:gd name="T1" fmla="*/ 0 h 1211"/>
                <a:gd name="T2" fmla="*/ 0 w 820"/>
                <a:gd name="T3" fmla="*/ 904 h 1211"/>
                <a:gd name="T4" fmla="*/ 0 w 820"/>
                <a:gd name="T5" fmla="*/ 1211 h 1211"/>
                <a:gd name="T6" fmla="*/ 190 w 820"/>
                <a:gd name="T7" fmla="*/ 1211 h 1211"/>
                <a:gd name="T8" fmla="*/ 820 w 820"/>
                <a:gd name="T9" fmla="*/ 0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1211">
                  <a:moveTo>
                    <a:pt x="820" y="0"/>
                  </a:moveTo>
                  <a:lnTo>
                    <a:pt x="0" y="904"/>
                  </a:lnTo>
                  <a:lnTo>
                    <a:pt x="0" y="1211"/>
                  </a:lnTo>
                  <a:lnTo>
                    <a:pt x="190" y="1211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4333849" y="2702111"/>
              <a:ext cx="469197" cy="255925"/>
            </a:xfrm>
            <a:custGeom>
              <a:avLst/>
              <a:gdLst>
                <a:gd name="T0" fmla="*/ 67 w 132"/>
                <a:gd name="T1" fmla="*/ 0 h 72"/>
                <a:gd name="T2" fmla="*/ 0 w 132"/>
                <a:gd name="T3" fmla="*/ 72 h 72"/>
                <a:gd name="T4" fmla="*/ 132 w 132"/>
                <a:gd name="T5" fmla="*/ 72 h 72"/>
                <a:gd name="T6" fmla="*/ 67 w 132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72">
                  <a:moveTo>
                    <a:pt x="67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07" y="52"/>
                    <a:pt x="85" y="27"/>
                    <a:pt x="6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243080" y="3840799"/>
            <a:ext cx="7741832" cy="111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3" rIns="91404" bIns="45703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dist"/>
            <a:r>
              <a:rPr lang="zh-CN" altLang="en-US" sz="8000" b="1" dirty="0">
                <a:solidFill>
                  <a:srgbClr val="13608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转正述职报告</a:t>
            </a:r>
            <a:endParaRPr lang="en-US" altLang="zh-CN" sz="8000" b="1" dirty="0">
              <a:solidFill>
                <a:srgbClr val="13608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TextBox 67"/>
          <p:cNvSpPr txBox="1"/>
          <p:nvPr/>
        </p:nvSpPr>
        <p:spPr>
          <a:xfrm>
            <a:off x="2039089" y="5207809"/>
            <a:ext cx="8113823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68"/>
          <p:cNvSpPr txBox="1"/>
          <p:nvPr/>
        </p:nvSpPr>
        <p:spPr>
          <a:xfrm>
            <a:off x="6329486" y="6065447"/>
            <a:ext cx="277641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所属部门：武汉软件三部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Freeform 9"/>
          <p:cNvSpPr>
            <a:spLocks noEditPoints="1"/>
          </p:cNvSpPr>
          <p:nvPr/>
        </p:nvSpPr>
        <p:spPr bwMode="auto">
          <a:xfrm>
            <a:off x="3802529" y="6058802"/>
            <a:ext cx="350372" cy="351844"/>
          </a:xfrm>
          <a:custGeom>
            <a:avLst/>
            <a:gdLst>
              <a:gd name="T0" fmla="*/ 358 w 490"/>
              <a:gd name="T1" fmla="*/ 250 h 490"/>
              <a:gd name="T2" fmla="*/ 358 w 490"/>
              <a:gd name="T3" fmla="*/ 183 h 490"/>
              <a:gd name="T4" fmla="*/ 328 w 490"/>
              <a:gd name="T5" fmla="*/ 183 h 490"/>
              <a:gd name="T6" fmla="*/ 328 w 490"/>
              <a:gd name="T7" fmla="*/ 250 h 490"/>
              <a:gd name="T8" fmla="*/ 247 w 490"/>
              <a:gd name="T9" fmla="*/ 330 h 490"/>
              <a:gd name="T10" fmla="*/ 246 w 490"/>
              <a:gd name="T11" fmla="*/ 330 h 490"/>
              <a:gd name="T12" fmla="*/ 245 w 490"/>
              <a:gd name="T13" fmla="*/ 330 h 490"/>
              <a:gd name="T14" fmla="*/ 245 w 490"/>
              <a:gd name="T15" fmla="*/ 330 h 490"/>
              <a:gd name="T16" fmla="*/ 243 w 490"/>
              <a:gd name="T17" fmla="*/ 330 h 490"/>
              <a:gd name="T18" fmla="*/ 162 w 490"/>
              <a:gd name="T19" fmla="*/ 250 h 490"/>
              <a:gd name="T20" fmla="*/ 162 w 490"/>
              <a:gd name="T21" fmla="*/ 183 h 490"/>
              <a:gd name="T22" fmla="*/ 132 w 490"/>
              <a:gd name="T23" fmla="*/ 183 h 490"/>
              <a:gd name="T24" fmla="*/ 132 w 490"/>
              <a:gd name="T25" fmla="*/ 250 h 490"/>
              <a:gd name="T26" fmla="*/ 227 w 490"/>
              <a:gd name="T27" fmla="*/ 359 h 490"/>
              <a:gd name="T28" fmla="*/ 227 w 490"/>
              <a:gd name="T29" fmla="*/ 407 h 490"/>
              <a:gd name="T30" fmla="*/ 160 w 490"/>
              <a:gd name="T31" fmla="*/ 426 h 490"/>
              <a:gd name="T32" fmla="*/ 331 w 490"/>
              <a:gd name="T33" fmla="*/ 426 h 490"/>
              <a:gd name="T34" fmla="*/ 263 w 490"/>
              <a:gd name="T35" fmla="*/ 407 h 490"/>
              <a:gd name="T36" fmla="*/ 263 w 490"/>
              <a:gd name="T37" fmla="*/ 360 h 490"/>
              <a:gd name="T38" fmla="*/ 358 w 490"/>
              <a:gd name="T39" fmla="*/ 250 h 490"/>
              <a:gd name="T40" fmla="*/ 244 w 490"/>
              <a:gd name="T41" fmla="*/ 302 h 490"/>
              <a:gd name="T42" fmla="*/ 245 w 490"/>
              <a:gd name="T43" fmla="*/ 302 h 490"/>
              <a:gd name="T44" fmla="*/ 246 w 490"/>
              <a:gd name="T45" fmla="*/ 302 h 490"/>
              <a:gd name="T46" fmla="*/ 300 w 490"/>
              <a:gd name="T47" fmla="*/ 248 h 490"/>
              <a:gd name="T48" fmla="*/ 300 w 490"/>
              <a:gd name="T49" fmla="*/ 118 h 490"/>
              <a:gd name="T50" fmla="*/ 246 w 490"/>
              <a:gd name="T51" fmla="*/ 64 h 490"/>
              <a:gd name="T52" fmla="*/ 245 w 490"/>
              <a:gd name="T53" fmla="*/ 64 h 490"/>
              <a:gd name="T54" fmla="*/ 244 w 490"/>
              <a:gd name="T55" fmla="*/ 64 h 490"/>
              <a:gd name="T56" fmla="*/ 190 w 490"/>
              <a:gd name="T57" fmla="*/ 118 h 490"/>
              <a:gd name="T58" fmla="*/ 190 w 490"/>
              <a:gd name="T59" fmla="*/ 248 h 490"/>
              <a:gd name="T60" fmla="*/ 244 w 490"/>
              <a:gd name="T61" fmla="*/ 302 h 490"/>
              <a:gd name="T62" fmla="*/ 245 w 490"/>
              <a:gd name="T63" fmla="*/ 0 h 490"/>
              <a:gd name="T64" fmla="*/ 490 w 490"/>
              <a:gd name="T65" fmla="*/ 245 h 490"/>
              <a:gd name="T66" fmla="*/ 245 w 490"/>
              <a:gd name="T67" fmla="*/ 490 h 490"/>
              <a:gd name="T68" fmla="*/ 0 w 490"/>
              <a:gd name="T69" fmla="*/ 245 h 490"/>
              <a:gd name="T70" fmla="*/ 245 w 490"/>
              <a:gd name="T71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136083"/>
          </a:solidFill>
          <a:ln>
            <a:noFill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8" name="Rectangle 4"/>
          <p:cNvSpPr txBox="1">
            <a:spLocks noChangeArrowheads="1"/>
          </p:cNvSpPr>
          <p:nvPr/>
        </p:nvSpPr>
        <p:spPr bwMode="auto">
          <a:xfrm>
            <a:off x="4144570" y="6065447"/>
            <a:ext cx="1833881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+mj-ea"/>
                <a:ea typeface="+mj-ea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汇报人：刘 波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Freeform 10"/>
          <p:cNvSpPr>
            <a:spLocks noChangeAspect="1" noEditPoints="1"/>
          </p:cNvSpPr>
          <p:nvPr/>
        </p:nvSpPr>
        <p:spPr bwMode="auto">
          <a:xfrm>
            <a:off x="6014673" y="6058935"/>
            <a:ext cx="350110" cy="351578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E4DB43-5C1D-857F-E5DC-4C62070A5C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5280"/>
            <a:ext cx="12192000" cy="600904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flipH="1">
            <a:off x="266868" y="116114"/>
            <a:ext cx="1502177" cy="779236"/>
            <a:chOff x="381168" y="116114"/>
            <a:chExt cx="1502177" cy="779236"/>
          </a:xfrm>
        </p:grpSpPr>
        <p:sp>
          <p:nvSpPr>
            <p:cNvPr id="4" name="任意多边形 3"/>
            <p:cNvSpPr/>
            <p:nvPr/>
          </p:nvSpPr>
          <p:spPr>
            <a:xfrm flipH="1">
              <a:off x="1571917" y="80618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flipV="1">
              <a:off x="381168" y="11611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 flipH="1">
              <a:off x="435321" y="116114"/>
              <a:ext cx="1402344" cy="779236"/>
            </a:xfrm>
            <a:prstGeom prst="parallelogram">
              <a:avLst>
                <a:gd name="adj" fmla="val 57338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1971" y="244122"/>
            <a:ext cx="13239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3468" y="244122"/>
            <a:ext cx="175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57250" y="1254125"/>
            <a:ext cx="910082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针对岗位而言自身的优势、自身的不足及改进计划。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  <a:sym typeface="+mn-ea"/>
              </a:rPr>
              <a:t>对熟悉的功能模块，能凭借以往经验进行调试定位，解决问题；</a:t>
            </a:r>
            <a:endParaRPr lang="en-US" altLang="zh-CN" dirty="0">
              <a:latin typeface="+mn-ea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  <a:sym typeface="+mn-ea"/>
              </a:rPr>
              <a:t>对未接触过的功能，能通过请教同事，阅读文档资料和代码梳理，短时间内上手解决基本问题；</a:t>
            </a:r>
            <a:endParaRPr lang="en-US" altLang="zh-CN" dirty="0">
              <a:latin typeface="+mn-ea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  <a:sym typeface="+mn-ea"/>
              </a:rPr>
              <a:t>不足之处，问题单较多时会急于解决问题，对个别问题的根本原因跟踪不够，如</a:t>
            </a:r>
            <a:r>
              <a:rPr lang="en-US" altLang="zh-CN" dirty="0">
                <a:latin typeface="+mn-ea"/>
                <a:sym typeface="+mn-ea"/>
              </a:rPr>
              <a:t>RG10</a:t>
            </a:r>
            <a:r>
              <a:rPr lang="zh-CN" altLang="en-US" dirty="0">
                <a:latin typeface="+mn-ea"/>
                <a:sym typeface="+mn-ea"/>
              </a:rPr>
              <a:t>，后续解决问题时要深究根因。</a:t>
            </a:r>
            <a:endParaRPr lang="en-US" altLang="zh-CN" dirty="0">
              <a:latin typeface="+mn-ea"/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6EBB15-D521-6B32-150D-51460AA7EC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461972"/>
            <a:ext cx="12192000" cy="1895646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>
              <a:latin typeface="Arial" panose="020B0604020202020204"/>
              <a:ea typeface="方正兰亭超细黑简体"/>
              <a:cs typeface="+mn-ea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0027" y="2202440"/>
            <a:ext cx="3462776" cy="2419704"/>
            <a:chOff x="510027" y="2202440"/>
            <a:chExt cx="3462776" cy="2419704"/>
          </a:xfrm>
        </p:grpSpPr>
        <p:sp>
          <p:nvSpPr>
            <p:cNvPr id="16" name="任意多边形 15"/>
            <p:cNvSpPr/>
            <p:nvPr/>
          </p:nvSpPr>
          <p:spPr>
            <a:xfrm>
              <a:off x="3714166" y="2202440"/>
              <a:ext cx="258637" cy="259532"/>
            </a:xfrm>
            <a:custGeom>
              <a:avLst/>
              <a:gdLst>
                <a:gd name="connsiteX0" fmla="*/ 129318 w 258637"/>
                <a:gd name="connsiteY0" fmla="*/ 0 h 259532"/>
                <a:gd name="connsiteX1" fmla="*/ 258637 w 258637"/>
                <a:gd name="connsiteY1" fmla="*/ 259532 h 259532"/>
                <a:gd name="connsiteX2" fmla="*/ 0 w 258637"/>
                <a:gd name="connsiteY2" fmla="*/ 259532 h 2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637" h="259532">
                  <a:moveTo>
                    <a:pt x="129318" y="0"/>
                  </a:moveTo>
                  <a:lnTo>
                    <a:pt x="258637" y="259532"/>
                  </a:lnTo>
                  <a:lnTo>
                    <a:pt x="0" y="259532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10027" y="4357619"/>
              <a:ext cx="263612" cy="264525"/>
            </a:xfrm>
            <a:custGeom>
              <a:avLst/>
              <a:gdLst>
                <a:gd name="connsiteX0" fmla="*/ 0 w 263612"/>
                <a:gd name="connsiteY0" fmla="*/ 264525 h 264525"/>
                <a:gd name="connsiteX1" fmla="*/ 263612 w 263612"/>
                <a:gd name="connsiteY1" fmla="*/ 264525 h 264525"/>
                <a:gd name="connsiteX2" fmla="*/ 131806 w 263612"/>
                <a:gd name="connsiteY2" fmla="*/ 0 h 26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612" h="264525">
                  <a:moveTo>
                    <a:pt x="0" y="264525"/>
                  </a:moveTo>
                  <a:lnTo>
                    <a:pt x="263612" y="264525"/>
                  </a:lnTo>
                  <a:lnTo>
                    <a:pt x="131806" y="0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638936" y="2203292"/>
              <a:ext cx="3209305" cy="2413012"/>
            </a:xfrm>
            <a:prstGeom prst="parallelogram">
              <a:avLst>
                <a:gd name="adj" fmla="val 4820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7488" y="2531388"/>
              <a:ext cx="1762867" cy="173291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zh-CN" sz="10665" dirty="0">
                  <a:solidFill>
                    <a:schemeClr val="bg1"/>
                  </a:solidFill>
                  <a:latin typeface="Arial" panose="020B0604020202020204"/>
                  <a:ea typeface="方正兰亭超细黑简体"/>
                  <a:cs typeface="+mn-ea"/>
                  <a:sym typeface="Arial" panose="020B0604020202020204"/>
                </a:rPr>
                <a:t>05</a:t>
              </a:r>
              <a:endParaRPr lang="zh-CN" altLang="en-US" sz="10665" dirty="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</p:grpSp>
      <p:sp>
        <p:nvSpPr>
          <p:cNvPr id="20" name="TextBox 48"/>
          <p:cNvSpPr txBox="1"/>
          <p:nvPr/>
        </p:nvSpPr>
        <p:spPr>
          <a:xfrm>
            <a:off x="4446885" y="2767127"/>
            <a:ext cx="6733877" cy="923332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规划展望</a:t>
            </a:r>
            <a:endParaRPr lang="en-GB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21" name="TextBox 49"/>
          <p:cNvSpPr txBox="1"/>
          <p:nvPr/>
        </p:nvSpPr>
        <p:spPr>
          <a:xfrm>
            <a:off x="4446885" y="3692822"/>
            <a:ext cx="4100944" cy="461667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下一步工作计划与长远发展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0045CF-3E47-E643-9D84-9EDFF32074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5280"/>
            <a:ext cx="12192000" cy="600904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flipH="1">
            <a:off x="266868" y="116114"/>
            <a:ext cx="1502177" cy="779236"/>
            <a:chOff x="381168" y="116114"/>
            <a:chExt cx="1502177" cy="779236"/>
          </a:xfrm>
        </p:grpSpPr>
        <p:sp>
          <p:nvSpPr>
            <p:cNvPr id="4" name="任意多边形 3"/>
            <p:cNvSpPr/>
            <p:nvPr/>
          </p:nvSpPr>
          <p:spPr>
            <a:xfrm flipH="1">
              <a:off x="1571917" y="80618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flipV="1">
              <a:off x="381168" y="11611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 flipH="1">
              <a:off x="435321" y="116114"/>
              <a:ext cx="1402344" cy="779236"/>
            </a:xfrm>
            <a:prstGeom prst="parallelogram">
              <a:avLst>
                <a:gd name="adj" fmla="val 57338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1971" y="244122"/>
            <a:ext cx="13239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3468" y="244122"/>
            <a:ext cx="175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规划展望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33120" y="1204595"/>
            <a:ext cx="7859395" cy="226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下一阶段的工作计划、计划实施步骤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  <a:sym typeface="+mn-ea"/>
              </a:rPr>
              <a:t>解决</a:t>
            </a:r>
            <a:r>
              <a:rPr lang="en-US" altLang="zh-CN" dirty="0">
                <a:latin typeface="+mn-ea"/>
                <a:sym typeface="+mn-ea"/>
              </a:rPr>
              <a:t>RG10</a:t>
            </a:r>
            <a:r>
              <a:rPr lang="zh-CN" altLang="en-US" dirty="0">
                <a:latin typeface="+mn-ea"/>
                <a:sym typeface="+mn-ea"/>
              </a:rPr>
              <a:t>板卡相关问题，熟悉板卡功能，为后续可能出现的问题准备；</a:t>
            </a:r>
            <a:endParaRPr lang="en-US" altLang="zh-CN" dirty="0">
              <a:latin typeface="+mn-ea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  <a:sym typeface="+mn-ea"/>
              </a:rPr>
              <a:t>继续</a:t>
            </a:r>
            <a:r>
              <a:rPr lang="en-US" altLang="zh-CN" dirty="0">
                <a:latin typeface="+mn-ea"/>
                <a:sym typeface="+mn-ea"/>
              </a:rPr>
              <a:t>FCG</a:t>
            </a:r>
            <a:r>
              <a:rPr lang="zh-CN" altLang="en-US" dirty="0">
                <a:latin typeface="+mn-ea"/>
                <a:sym typeface="+mn-ea"/>
              </a:rPr>
              <a:t>算力子卡的开发，继续前期未完成的产品编译工作，以及板卡的功能开发；</a:t>
            </a:r>
            <a:endParaRPr lang="en-US" altLang="zh-CN" dirty="0">
              <a:latin typeface="+mn-ea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  <a:sym typeface="+mn-ea"/>
              </a:rPr>
              <a:t>巩固复习负责的功能模块。</a:t>
            </a:r>
            <a:endParaRPr lang="en-US" altLang="zh-CN" dirty="0">
              <a:latin typeface="+mn-ea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155C63-0958-148B-FAAB-DE15ADF29F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2"/>
            <a:ext cx="12192000" cy="5433015"/>
            <a:chOff x="0" y="-2"/>
            <a:chExt cx="12192000" cy="5433015"/>
          </a:xfrm>
        </p:grpSpPr>
        <p:sp>
          <p:nvSpPr>
            <p:cNvPr id="14" name="矩形 13"/>
            <p:cNvSpPr/>
            <p:nvPr/>
          </p:nvSpPr>
          <p:spPr>
            <a:xfrm>
              <a:off x="0" y="-2"/>
              <a:ext cx="12192000" cy="3529346"/>
            </a:xfrm>
            <a:prstGeom prst="rect">
              <a:avLst/>
            </a:prstGeom>
            <a:solidFill>
              <a:srgbClr val="136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1" y="345904"/>
              <a:ext cx="10058399" cy="5087109"/>
            </a:xfrm>
            <a:prstGeom prst="rect">
              <a:avLst/>
            </a:prstGeom>
          </p:spPr>
        </p:pic>
      </p:grpSp>
      <p:sp>
        <p:nvSpPr>
          <p:cNvPr id="44" name="矩形 43"/>
          <p:cNvSpPr/>
          <p:nvPr/>
        </p:nvSpPr>
        <p:spPr>
          <a:xfrm>
            <a:off x="0" y="3522593"/>
            <a:ext cx="12192000" cy="3335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384311" y="4031299"/>
            <a:ext cx="5459370" cy="111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3" rIns="91404" bIns="45703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8000" b="1" dirty="0">
                <a:solidFill>
                  <a:srgbClr val="13608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感谢聆听</a:t>
            </a:r>
            <a:endParaRPr lang="en-US" altLang="zh-CN" sz="8000" b="1" dirty="0">
              <a:solidFill>
                <a:srgbClr val="13608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3A85C1-B92C-D8DC-BF49-7B60343F12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2336795"/>
            <a:chOff x="0" y="0"/>
            <a:chExt cx="12192000" cy="2336795"/>
          </a:xfrm>
        </p:grpSpPr>
        <p:sp>
          <p:nvSpPr>
            <p:cNvPr id="29" name="矩形 28"/>
            <p:cNvSpPr/>
            <p:nvPr/>
          </p:nvSpPr>
          <p:spPr>
            <a:xfrm>
              <a:off x="0" y="0"/>
              <a:ext cx="12192000" cy="2336795"/>
            </a:xfrm>
            <a:prstGeom prst="rect">
              <a:avLst/>
            </a:prstGeom>
            <a:solidFill>
              <a:srgbClr val="136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903"/>
            <a:stretch>
              <a:fillRect/>
            </a:stretch>
          </p:blipFill>
          <p:spPr>
            <a:xfrm>
              <a:off x="1066801" y="345904"/>
              <a:ext cx="10058399" cy="1938029"/>
            </a:xfrm>
            <a:prstGeom prst="rect">
              <a:avLst/>
            </a:prstGeom>
          </p:spPr>
        </p:pic>
      </p:grpSp>
      <p:sp>
        <p:nvSpPr>
          <p:cNvPr id="32" name="矩形 31"/>
          <p:cNvSpPr/>
          <p:nvPr/>
        </p:nvSpPr>
        <p:spPr>
          <a:xfrm>
            <a:off x="0" y="2336639"/>
            <a:ext cx="12192000" cy="4574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785209" y="391620"/>
            <a:ext cx="1706183" cy="1065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zh-CN" altLang="en-US" sz="5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录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33096" y="811222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7" name="任意多边形 56"/>
          <p:cNvSpPr/>
          <p:nvPr/>
        </p:nvSpPr>
        <p:spPr>
          <a:xfrm>
            <a:off x="2700825" y="3281774"/>
            <a:ext cx="1132114" cy="1206260"/>
          </a:xfrm>
          <a:custGeom>
            <a:avLst/>
            <a:gdLst>
              <a:gd name="connsiteX0" fmla="*/ 0 w 1132114"/>
              <a:gd name="connsiteY0" fmla="*/ 0 h 1206260"/>
              <a:gd name="connsiteX1" fmla="*/ 1132114 w 1132114"/>
              <a:gd name="connsiteY1" fmla="*/ 0 h 1206260"/>
              <a:gd name="connsiteX2" fmla="*/ 1132114 w 1132114"/>
              <a:gd name="connsiteY2" fmla="*/ 1045028 h 1206260"/>
              <a:gd name="connsiteX3" fmla="*/ 771848 w 1132114"/>
              <a:gd name="connsiteY3" fmla="*/ 1045028 h 1206260"/>
              <a:gd name="connsiteX4" fmla="*/ 566057 w 1132114"/>
              <a:gd name="connsiteY4" fmla="*/ 1206260 h 1206260"/>
              <a:gd name="connsiteX5" fmla="*/ 360266 w 1132114"/>
              <a:gd name="connsiteY5" fmla="*/ 1045028 h 1206260"/>
              <a:gd name="connsiteX6" fmla="*/ 0 w 1132114"/>
              <a:gd name="connsiteY6" fmla="*/ 1045028 h 120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PART</a:t>
            </a:r>
          </a:p>
          <a:p>
            <a:pPr algn="ctr"/>
            <a:r>
              <a:rPr lang="en-US" altLang="zh-CN" sz="2400" dirty="0"/>
              <a:t>02</a:t>
            </a:r>
            <a:endParaRPr lang="zh-CN" altLang="en-US" sz="2400" dirty="0"/>
          </a:p>
        </p:txBody>
      </p:sp>
      <p:sp>
        <p:nvSpPr>
          <p:cNvPr id="58" name="任意多边形 57"/>
          <p:cNvSpPr/>
          <p:nvPr/>
        </p:nvSpPr>
        <p:spPr>
          <a:xfrm>
            <a:off x="5243494" y="3281774"/>
            <a:ext cx="1132114" cy="1206260"/>
          </a:xfrm>
          <a:custGeom>
            <a:avLst/>
            <a:gdLst>
              <a:gd name="connsiteX0" fmla="*/ 0 w 1132114"/>
              <a:gd name="connsiteY0" fmla="*/ 0 h 1206260"/>
              <a:gd name="connsiteX1" fmla="*/ 1132114 w 1132114"/>
              <a:gd name="connsiteY1" fmla="*/ 0 h 1206260"/>
              <a:gd name="connsiteX2" fmla="*/ 1132114 w 1132114"/>
              <a:gd name="connsiteY2" fmla="*/ 1045028 h 1206260"/>
              <a:gd name="connsiteX3" fmla="*/ 771848 w 1132114"/>
              <a:gd name="connsiteY3" fmla="*/ 1045028 h 1206260"/>
              <a:gd name="connsiteX4" fmla="*/ 566057 w 1132114"/>
              <a:gd name="connsiteY4" fmla="*/ 1206260 h 1206260"/>
              <a:gd name="connsiteX5" fmla="*/ 360266 w 1132114"/>
              <a:gd name="connsiteY5" fmla="*/ 1045028 h 1206260"/>
              <a:gd name="connsiteX6" fmla="*/ 0 w 1132114"/>
              <a:gd name="connsiteY6" fmla="*/ 1045028 h 120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PART</a:t>
            </a:r>
          </a:p>
          <a:p>
            <a:pPr algn="ctr"/>
            <a:r>
              <a:rPr lang="en-US" altLang="zh-CN" sz="2400" dirty="0"/>
              <a:t>03</a:t>
            </a:r>
            <a:endParaRPr lang="zh-CN" altLang="en-US" sz="2400" dirty="0"/>
          </a:p>
        </p:txBody>
      </p:sp>
      <p:sp>
        <p:nvSpPr>
          <p:cNvPr id="59" name="任意多边形 58"/>
          <p:cNvSpPr/>
          <p:nvPr/>
        </p:nvSpPr>
        <p:spPr>
          <a:xfrm>
            <a:off x="7785528" y="3281774"/>
            <a:ext cx="1132114" cy="1206260"/>
          </a:xfrm>
          <a:custGeom>
            <a:avLst/>
            <a:gdLst>
              <a:gd name="connsiteX0" fmla="*/ 0 w 1132114"/>
              <a:gd name="connsiteY0" fmla="*/ 0 h 1206260"/>
              <a:gd name="connsiteX1" fmla="*/ 1132114 w 1132114"/>
              <a:gd name="connsiteY1" fmla="*/ 0 h 1206260"/>
              <a:gd name="connsiteX2" fmla="*/ 1132114 w 1132114"/>
              <a:gd name="connsiteY2" fmla="*/ 1045028 h 1206260"/>
              <a:gd name="connsiteX3" fmla="*/ 771848 w 1132114"/>
              <a:gd name="connsiteY3" fmla="*/ 1045028 h 1206260"/>
              <a:gd name="connsiteX4" fmla="*/ 566057 w 1132114"/>
              <a:gd name="connsiteY4" fmla="*/ 1206260 h 1206260"/>
              <a:gd name="connsiteX5" fmla="*/ 360266 w 1132114"/>
              <a:gd name="connsiteY5" fmla="*/ 1045028 h 1206260"/>
              <a:gd name="connsiteX6" fmla="*/ 0 w 1132114"/>
              <a:gd name="connsiteY6" fmla="*/ 1045028 h 120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PART</a:t>
            </a:r>
          </a:p>
          <a:p>
            <a:pPr algn="ctr"/>
            <a:r>
              <a:rPr lang="en-US" altLang="zh-CN" sz="2400" dirty="0"/>
              <a:t>04</a:t>
            </a:r>
            <a:endParaRPr lang="zh-CN" altLang="en-US" sz="2400" dirty="0"/>
          </a:p>
        </p:txBody>
      </p:sp>
      <p:sp>
        <p:nvSpPr>
          <p:cNvPr id="60" name="任意多边形 59"/>
          <p:cNvSpPr/>
          <p:nvPr/>
        </p:nvSpPr>
        <p:spPr>
          <a:xfrm>
            <a:off x="10328197" y="3281774"/>
            <a:ext cx="1132114" cy="1206260"/>
          </a:xfrm>
          <a:custGeom>
            <a:avLst/>
            <a:gdLst>
              <a:gd name="connsiteX0" fmla="*/ 0 w 1132114"/>
              <a:gd name="connsiteY0" fmla="*/ 0 h 1206260"/>
              <a:gd name="connsiteX1" fmla="*/ 1132114 w 1132114"/>
              <a:gd name="connsiteY1" fmla="*/ 0 h 1206260"/>
              <a:gd name="connsiteX2" fmla="*/ 1132114 w 1132114"/>
              <a:gd name="connsiteY2" fmla="*/ 1045028 h 1206260"/>
              <a:gd name="connsiteX3" fmla="*/ 771848 w 1132114"/>
              <a:gd name="connsiteY3" fmla="*/ 1045028 h 1206260"/>
              <a:gd name="connsiteX4" fmla="*/ 566057 w 1132114"/>
              <a:gd name="connsiteY4" fmla="*/ 1206260 h 1206260"/>
              <a:gd name="connsiteX5" fmla="*/ 360266 w 1132114"/>
              <a:gd name="connsiteY5" fmla="*/ 1045028 h 1206260"/>
              <a:gd name="connsiteX6" fmla="*/ 0 w 1132114"/>
              <a:gd name="connsiteY6" fmla="*/ 1045028 h 120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PART</a:t>
            </a:r>
          </a:p>
          <a:p>
            <a:pPr algn="ctr"/>
            <a:r>
              <a:rPr lang="en-US" altLang="zh-CN" sz="2400" dirty="0"/>
              <a:t>05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019809" y="4630372"/>
            <a:ext cx="2744876" cy="903367"/>
            <a:chOff x="660267" y="4834380"/>
            <a:chExt cx="2744876" cy="903367"/>
          </a:xfrm>
        </p:grpSpPr>
        <p:sp>
          <p:nvSpPr>
            <p:cNvPr id="68" name="矩形 67"/>
            <p:cNvSpPr/>
            <p:nvPr/>
          </p:nvSpPr>
          <p:spPr>
            <a:xfrm>
              <a:off x="985195" y="4834380"/>
              <a:ext cx="20429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工作回顾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60267" y="5277372"/>
              <a:ext cx="274487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试用期期间工作情况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79285" y="4612005"/>
            <a:ext cx="2745105" cy="920618"/>
            <a:chOff x="3341464" y="4816704"/>
            <a:chExt cx="2744876" cy="920397"/>
          </a:xfrm>
        </p:grpSpPr>
        <p:sp>
          <p:nvSpPr>
            <p:cNvPr id="71" name="矩形 70"/>
            <p:cNvSpPr/>
            <p:nvPr/>
          </p:nvSpPr>
          <p:spPr>
            <a:xfrm>
              <a:off x="3674422" y="4816704"/>
              <a:ext cx="2080232" cy="460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自我评价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341464" y="5276837"/>
              <a:ext cx="2744876" cy="460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对本人和工作的看法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450925" y="4625292"/>
            <a:ext cx="2744876" cy="912277"/>
            <a:chOff x="6176220" y="4683077"/>
            <a:chExt cx="2744876" cy="912277"/>
          </a:xfrm>
        </p:grpSpPr>
        <p:sp>
          <p:nvSpPr>
            <p:cNvPr id="74" name="矩形 73"/>
            <p:cNvSpPr/>
            <p:nvPr/>
          </p:nvSpPr>
          <p:spPr>
            <a:xfrm>
              <a:off x="6547913" y="4683077"/>
              <a:ext cx="20802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工作体会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176220" y="5133689"/>
              <a:ext cx="2744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谈工作的感想与领悟</a:t>
              </a:r>
              <a:endPara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644380" y="4630420"/>
            <a:ext cx="2451100" cy="906079"/>
            <a:chOff x="8791088" y="4847973"/>
            <a:chExt cx="2744876" cy="905730"/>
          </a:xfrm>
        </p:grpSpPr>
        <p:sp>
          <p:nvSpPr>
            <p:cNvPr id="77" name="矩形 76"/>
            <p:cNvSpPr/>
            <p:nvPr/>
          </p:nvSpPr>
          <p:spPr>
            <a:xfrm>
              <a:off x="9123411" y="4847973"/>
              <a:ext cx="2080232" cy="4601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规划展望</a:t>
              </a: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791088" y="5293505"/>
              <a:ext cx="2744876" cy="46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下一步工作计划与发展</a:t>
              </a:r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454830" y="3281774"/>
            <a:ext cx="1132114" cy="1206260"/>
          </a:xfrm>
          <a:custGeom>
            <a:avLst/>
            <a:gdLst>
              <a:gd name="connsiteX0" fmla="*/ 0 w 1132114"/>
              <a:gd name="connsiteY0" fmla="*/ 0 h 1206260"/>
              <a:gd name="connsiteX1" fmla="*/ 1132114 w 1132114"/>
              <a:gd name="connsiteY1" fmla="*/ 0 h 1206260"/>
              <a:gd name="connsiteX2" fmla="*/ 1132114 w 1132114"/>
              <a:gd name="connsiteY2" fmla="*/ 1045028 h 1206260"/>
              <a:gd name="connsiteX3" fmla="*/ 771848 w 1132114"/>
              <a:gd name="connsiteY3" fmla="*/ 1045028 h 1206260"/>
              <a:gd name="connsiteX4" fmla="*/ 566057 w 1132114"/>
              <a:gd name="connsiteY4" fmla="*/ 1206260 h 1206260"/>
              <a:gd name="connsiteX5" fmla="*/ 360266 w 1132114"/>
              <a:gd name="connsiteY5" fmla="*/ 1045028 h 1206260"/>
              <a:gd name="connsiteX6" fmla="*/ 0 w 1132114"/>
              <a:gd name="connsiteY6" fmla="*/ 1045028 h 120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PART</a:t>
            </a:r>
          </a:p>
          <a:p>
            <a:pPr algn="ctr"/>
            <a:r>
              <a:rPr lang="en-US" altLang="zh-CN" sz="2400" dirty="0"/>
              <a:t>01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9052" y="4615767"/>
            <a:ext cx="204295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-22860" y="5072380"/>
            <a:ext cx="2256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基本信息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EDDF25F-E9C6-79B9-0572-CAE6A2244C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461972"/>
            <a:ext cx="12192000" cy="1895646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>
              <a:latin typeface="Arial" panose="020B0604020202020204"/>
              <a:ea typeface="方正兰亭超细黑简体"/>
              <a:cs typeface="+mn-ea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0027" y="2202440"/>
            <a:ext cx="3462776" cy="2419704"/>
            <a:chOff x="510027" y="2202440"/>
            <a:chExt cx="3462776" cy="2419704"/>
          </a:xfrm>
        </p:grpSpPr>
        <p:sp>
          <p:nvSpPr>
            <p:cNvPr id="16" name="任意多边形 15"/>
            <p:cNvSpPr/>
            <p:nvPr/>
          </p:nvSpPr>
          <p:spPr>
            <a:xfrm>
              <a:off x="3714166" y="2202440"/>
              <a:ext cx="258637" cy="259532"/>
            </a:xfrm>
            <a:custGeom>
              <a:avLst/>
              <a:gdLst>
                <a:gd name="connsiteX0" fmla="*/ 129318 w 258637"/>
                <a:gd name="connsiteY0" fmla="*/ 0 h 259532"/>
                <a:gd name="connsiteX1" fmla="*/ 258637 w 258637"/>
                <a:gd name="connsiteY1" fmla="*/ 259532 h 259532"/>
                <a:gd name="connsiteX2" fmla="*/ 0 w 258637"/>
                <a:gd name="connsiteY2" fmla="*/ 259532 h 2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637" h="259532">
                  <a:moveTo>
                    <a:pt x="129318" y="0"/>
                  </a:moveTo>
                  <a:lnTo>
                    <a:pt x="258637" y="259532"/>
                  </a:lnTo>
                  <a:lnTo>
                    <a:pt x="0" y="259532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10027" y="4357619"/>
              <a:ext cx="263612" cy="264525"/>
            </a:xfrm>
            <a:custGeom>
              <a:avLst/>
              <a:gdLst>
                <a:gd name="connsiteX0" fmla="*/ 0 w 263612"/>
                <a:gd name="connsiteY0" fmla="*/ 264525 h 264525"/>
                <a:gd name="connsiteX1" fmla="*/ 263612 w 263612"/>
                <a:gd name="connsiteY1" fmla="*/ 264525 h 264525"/>
                <a:gd name="connsiteX2" fmla="*/ 131806 w 263612"/>
                <a:gd name="connsiteY2" fmla="*/ 0 h 26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612" h="264525">
                  <a:moveTo>
                    <a:pt x="0" y="264525"/>
                  </a:moveTo>
                  <a:lnTo>
                    <a:pt x="263612" y="264525"/>
                  </a:lnTo>
                  <a:lnTo>
                    <a:pt x="131806" y="0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638936" y="2203292"/>
              <a:ext cx="3209305" cy="2413012"/>
            </a:xfrm>
            <a:prstGeom prst="parallelogram">
              <a:avLst>
                <a:gd name="adj" fmla="val 4820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7488" y="2531388"/>
              <a:ext cx="1762867" cy="173368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zh-CN" sz="10665" dirty="0">
                  <a:solidFill>
                    <a:schemeClr val="bg1"/>
                  </a:solidFill>
                  <a:latin typeface="Arial" panose="020B0604020202020204"/>
                  <a:ea typeface="方正兰亭超细黑简体"/>
                  <a:cs typeface="+mn-ea"/>
                  <a:sym typeface="Arial" panose="020B0604020202020204"/>
                </a:rPr>
                <a:t>01</a:t>
              </a:r>
              <a:endParaRPr lang="zh-CN" altLang="en-US" sz="10665" dirty="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</p:grpSp>
      <p:sp>
        <p:nvSpPr>
          <p:cNvPr id="20" name="TextBox 48"/>
          <p:cNvSpPr txBox="1"/>
          <p:nvPr/>
        </p:nvSpPr>
        <p:spPr>
          <a:xfrm>
            <a:off x="4446885" y="2767127"/>
            <a:ext cx="6733877" cy="922020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r>
              <a:rPr lang="zh-CN" altLang="en-GB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自我介绍</a:t>
            </a:r>
          </a:p>
        </p:txBody>
      </p:sp>
      <p:sp>
        <p:nvSpPr>
          <p:cNvPr id="21" name="TextBox 49"/>
          <p:cNvSpPr txBox="1"/>
          <p:nvPr/>
        </p:nvSpPr>
        <p:spPr>
          <a:xfrm>
            <a:off x="4446885" y="3692822"/>
            <a:ext cx="4100944" cy="460375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基本信息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056389-D977-4601-A5F7-8FB21AA0315D}"/>
              </a:ext>
            </a:extLst>
          </p:cNvPr>
          <p:cNvSpPr txBox="1"/>
          <p:nvPr/>
        </p:nvSpPr>
        <p:spPr>
          <a:xfrm>
            <a:off x="840030" y="5007199"/>
            <a:ext cx="95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刘波，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24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号入职，当前负责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L2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模块：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MAC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VLAN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QINQ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8031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8032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和环路检测等。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9F266A-34FA-2103-68E4-FE06B5A2A0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461972"/>
            <a:ext cx="12192000" cy="1895646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>
              <a:latin typeface="Arial" panose="020B0604020202020204"/>
              <a:ea typeface="方正兰亭超细黑简体"/>
              <a:cs typeface="+mn-ea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0027" y="2202440"/>
            <a:ext cx="3462776" cy="2419704"/>
            <a:chOff x="510027" y="2202440"/>
            <a:chExt cx="3462776" cy="2419704"/>
          </a:xfrm>
        </p:grpSpPr>
        <p:sp>
          <p:nvSpPr>
            <p:cNvPr id="16" name="任意多边形 15"/>
            <p:cNvSpPr/>
            <p:nvPr/>
          </p:nvSpPr>
          <p:spPr>
            <a:xfrm>
              <a:off x="3714166" y="2202440"/>
              <a:ext cx="258637" cy="259532"/>
            </a:xfrm>
            <a:custGeom>
              <a:avLst/>
              <a:gdLst>
                <a:gd name="connsiteX0" fmla="*/ 129318 w 258637"/>
                <a:gd name="connsiteY0" fmla="*/ 0 h 259532"/>
                <a:gd name="connsiteX1" fmla="*/ 258637 w 258637"/>
                <a:gd name="connsiteY1" fmla="*/ 259532 h 259532"/>
                <a:gd name="connsiteX2" fmla="*/ 0 w 258637"/>
                <a:gd name="connsiteY2" fmla="*/ 259532 h 2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637" h="259532">
                  <a:moveTo>
                    <a:pt x="129318" y="0"/>
                  </a:moveTo>
                  <a:lnTo>
                    <a:pt x="258637" y="259532"/>
                  </a:lnTo>
                  <a:lnTo>
                    <a:pt x="0" y="259532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10027" y="4357619"/>
              <a:ext cx="263612" cy="264525"/>
            </a:xfrm>
            <a:custGeom>
              <a:avLst/>
              <a:gdLst>
                <a:gd name="connsiteX0" fmla="*/ 0 w 263612"/>
                <a:gd name="connsiteY0" fmla="*/ 264525 h 264525"/>
                <a:gd name="connsiteX1" fmla="*/ 263612 w 263612"/>
                <a:gd name="connsiteY1" fmla="*/ 264525 h 264525"/>
                <a:gd name="connsiteX2" fmla="*/ 131806 w 263612"/>
                <a:gd name="connsiteY2" fmla="*/ 0 h 26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612" h="264525">
                  <a:moveTo>
                    <a:pt x="0" y="264525"/>
                  </a:moveTo>
                  <a:lnTo>
                    <a:pt x="263612" y="264525"/>
                  </a:lnTo>
                  <a:lnTo>
                    <a:pt x="131806" y="0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638936" y="2203292"/>
              <a:ext cx="3209305" cy="2413012"/>
            </a:xfrm>
            <a:prstGeom prst="parallelogram">
              <a:avLst>
                <a:gd name="adj" fmla="val 4820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7488" y="2531388"/>
              <a:ext cx="1762867" cy="173291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zh-CN" sz="10665" dirty="0">
                  <a:solidFill>
                    <a:schemeClr val="bg1"/>
                  </a:solidFill>
                  <a:latin typeface="Arial" panose="020B0604020202020204"/>
                  <a:ea typeface="方正兰亭超细黑简体"/>
                  <a:cs typeface="+mn-ea"/>
                  <a:sym typeface="Arial" panose="020B0604020202020204"/>
                </a:rPr>
                <a:t>02</a:t>
              </a:r>
              <a:endParaRPr lang="zh-CN" altLang="en-US" sz="10665" dirty="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</p:grpSp>
      <p:sp>
        <p:nvSpPr>
          <p:cNvPr id="20" name="TextBox 48"/>
          <p:cNvSpPr txBox="1"/>
          <p:nvPr/>
        </p:nvSpPr>
        <p:spPr>
          <a:xfrm>
            <a:off x="4446885" y="2767127"/>
            <a:ext cx="6733877" cy="922020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工作回顾</a:t>
            </a:r>
            <a:endParaRPr lang="en-GB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21" name="TextBox 49"/>
          <p:cNvSpPr txBox="1"/>
          <p:nvPr/>
        </p:nvSpPr>
        <p:spPr>
          <a:xfrm>
            <a:off x="4446885" y="3692822"/>
            <a:ext cx="4100944" cy="460375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试用期期间工作基本情况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8F5AF8-24C8-C5B3-B7FA-C78CC139E3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5280"/>
            <a:ext cx="12192000" cy="600904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flipH="1">
            <a:off x="266868" y="116114"/>
            <a:ext cx="1502177" cy="779236"/>
            <a:chOff x="381168" y="116114"/>
            <a:chExt cx="1502177" cy="779236"/>
          </a:xfrm>
        </p:grpSpPr>
        <p:sp>
          <p:nvSpPr>
            <p:cNvPr id="4" name="任意多边形 3"/>
            <p:cNvSpPr/>
            <p:nvPr/>
          </p:nvSpPr>
          <p:spPr>
            <a:xfrm flipH="1">
              <a:off x="1571917" y="80618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flipV="1">
              <a:off x="381168" y="11611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 flipH="1">
              <a:off x="435321" y="116114"/>
              <a:ext cx="1402344" cy="779236"/>
            </a:xfrm>
            <a:prstGeom prst="parallelogram">
              <a:avLst>
                <a:gd name="adj" fmla="val 57338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1971" y="244122"/>
            <a:ext cx="13239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3468" y="244122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33" name="矩形 32"/>
          <p:cNvSpPr/>
          <p:nvPr/>
        </p:nvSpPr>
        <p:spPr>
          <a:xfrm>
            <a:off x="1179398" y="1100471"/>
            <a:ext cx="9803480" cy="1048165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5000">
              <a:solidFill>
                <a:srgbClr val="FFF9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29715" y="125522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FD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已经完成工作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770965" y="2222889"/>
            <a:ext cx="5450541" cy="4295355"/>
          </a:xfrm>
          <a:prstGeom prst="rect">
            <a:avLst/>
          </a:prstGeom>
          <a:noFill/>
          <a:ln w="19050">
            <a:solidFill>
              <a:srgbClr val="BDD7E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999951" y="125522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FD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正在做的工作</a:t>
            </a:r>
          </a:p>
        </p:txBody>
      </p:sp>
      <p:sp>
        <p:nvSpPr>
          <p:cNvPr id="46" name="矩形 45"/>
          <p:cNvSpPr/>
          <p:nvPr/>
        </p:nvSpPr>
        <p:spPr>
          <a:xfrm>
            <a:off x="6839134" y="2213923"/>
            <a:ext cx="4143744" cy="4304321"/>
          </a:xfrm>
          <a:prstGeom prst="rect">
            <a:avLst/>
          </a:prstGeom>
          <a:noFill/>
          <a:ln w="19050">
            <a:solidFill>
              <a:srgbClr val="BDD7E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E44DEA-F924-44A7-CBE3-A45EB705AC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C7592B98-FFF1-03C6-C67E-ACA11B4A3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964" y="2222889"/>
            <a:ext cx="5450541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1600" dirty="0"/>
              <a:t>熟悉负责模块的驱动代码，包括</a:t>
            </a:r>
            <a:r>
              <a:rPr lang="en-US" altLang="zh-CN" sz="1600" dirty="0"/>
              <a:t>VLAN</a:t>
            </a:r>
            <a:r>
              <a:rPr lang="zh-CN" altLang="en-US" sz="1600" dirty="0"/>
              <a:t>，</a:t>
            </a:r>
            <a:r>
              <a:rPr lang="en-US" altLang="zh-CN" sz="1600" dirty="0"/>
              <a:t>MAC</a:t>
            </a:r>
            <a:r>
              <a:rPr lang="zh-CN" altLang="en-US" sz="1600" dirty="0"/>
              <a:t>，</a:t>
            </a:r>
            <a:r>
              <a:rPr lang="en-US" altLang="zh-CN" sz="1600" dirty="0"/>
              <a:t>QINQ</a:t>
            </a:r>
            <a:r>
              <a:rPr lang="zh-CN" altLang="en-US" sz="1600" dirty="0"/>
              <a:t>，</a:t>
            </a:r>
            <a:r>
              <a:rPr lang="en-US" altLang="zh-CN" sz="1600" dirty="0"/>
              <a:t>8031/8032</a:t>
            </a:r>
            <a:r>
              <a:rPr lang="zh-CN" altLang="en-US" sz="1600" dirty="0"/>
              <a:t>，以及环路检测等模块，测试验证功能，解决发现的</a:t>
            </a:r>
            <a:r>
              <a:rPr lang="en-US" altLang="zh-CN" sz="1600" dirty="0"/>
              <a:t>QINQ</a:t>
            </a:r>
            <a:r>
              <a:rPr lang="zh-CN" altLang="en-US" sz="1600" dirty="0"/>
              <a:t>问题，并输出总结和测试文档；</a:t>
            </a:r>
            <a:endParaRPr lang="en-US" altLang="zh-CN" sz="160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1600" dirty="0"/>
              <a:t>熟悉</a:t>
            </a:r>
            <a:r>
              <a:rPr lang="en-US" altLang="zh-CN" sz="1600" dirty="0"/>
              <a:t>CTC</a:t>
            </a:r>
            <a:r>
              <a:rPr lang="zh-CN" altLang="en-US" sz="1600" dirty="0"/>
              <a:t>交换芯片资料，主要是</a:t>
            </a:r>
            <a:r>
              <a:rPr lang="en-US" altLang="zh-CN" sz="1600" dirty="0"/>
              <a:t>VLAN/QINQ</a:t>
            </a:r>
            <a:r>
              <a:rPr lang="zh-CN" altLang="en-US" sz="1600" dirty="0"/>
              <a:t>的实现原理；</a:t>
            </a:r>
            <a:endParaRPr lang="en-US" altLang="zh-CN" sz="16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 dirty="0"/>
              <a:t>接口属性配置的驱动代码：速率，模式切换，管理状态等，输出总结文档；</a:t>
            </a:r>
            <a:endParaRPr lang="en-US" altLang="zh-CN" sz="16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 dirty="0"/>
              <a:t>支撑</a:t>
            </a:r>
            <a:r>
              <a:rPr lang="en-US" altLang="zh-CN" sz="1600" dirty="0"/>
              <a:t>721C</a:t>
            </a:r>
            <a:r>
              <a:rPr lang="zh-CN" altLang="en-US" sz="1600" dirty="0"/>
              <a:t>设备测试，跟踪解决相关问题单：面板点灯，接口不</a:t>
            </a:r>
            <a:r>
              <a:rPr lang="en-US" altLang="zh-CN" sz="1600" dirty="0"/>
              <a:t>up</a:t>
            </a:r>
            <a:r>
              <a:rPr lang="zh-CN" altLang="en-US" sz="1600" dirty="0"/>
              <a:t>，风扇版本显示和产测，长期丢包，上电不通以及满带宽丢包问题等；</a:t>
            </a:r>
            <a:endParaRPr lang="en-US" altLang="zh-CN" sz="160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1600" dirty="0"/>
              <a:t>熟悉接口</a:t>
            </a:r>
            <a:r>
              <a:rPr lang="en-US" altLang="zh-CN" sz="1600" dirty="0"/>
              <a:t>up/down</a:t>
            </a:r>
            <a:r>
              <a:rPr lang="zh-CN" altLang="en-US" sz="1600" dirty="0"/>
              <a:t>状态上报，板卡上下线的状态机处理；</a:t>
            </a:r>
            <a:endParaRPr lang="en-US" altLang="zh-CN" sz="160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1600" dirty="0"/>
              <a:t>总结功能测试和问题定位中使用到的命令和方法。</a:t>
            </a:r>
            <a:endParaRPr lang="en-US" altLang="zh-CN" sz="1600" dirty="0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zh-CN" sz="1600" dirty="0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F67A8075-1B4F-0892-49AF-D1EC3FA87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9134" y="2213923"/>
            <a:ext cx="4143744" cy="435133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 sz="1600" dirty="0"/>
              <a:t>解决</a:t>
            </a:r>
            <a:r>
              <a:rPr lang="en-US" altLang="zh-CN" sz="1600" dirty="0"/>
              <a:t>RG10</a:t>
            </a:r>
            <a:r>
              <a:rPr lang="zh-CN" altLang="en-US" sz="1600" dirty="0"/>
              <a:t>问题单；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en-US" altLang="zh-CN" sz="1600" dirty="0"/>
              <a:t>FCG</a:t>
            </a:r>
            <a:r>
              <a:rPr lang="zh-CN" altLang="en-US" sz="1600" dirty="0"/>
              <a:t>算力子卡前期编译熟悉。</a:t>
            </a:r>
            <a:endParaRPr lang="en-US" altLang="zh-CN" sz="1600" dirty="0"/>
          </a:p>
          <a:p>
            <a:pPr marL="342900" indent="-342900">
              <a:buAutoNum type="arabicPeriod"/>
            </a:pP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5280"/>
            <a:ext cx="12192000" cy="600904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flipH="1">
            <a:off x="266868" y="116114"/>
            <a:ext cx="1502177" cy="779236"/>
            <a:chOff x="381168" y="116114"/>
            <a:chExt cx="1502177" cy="779236"/>
          </a:xfrm>
        </p:grpSpPr>
        <p:sp>
          <p:nvSpPr>
            <p:cNvPr id="4" name="任意多边形 3"/>
            <p:cNvSpPr/>
            <p:nvPr/>
          </p:nvSpPr>
          <p:spPr>
            <a:xfrm flipH="1">
              <a:off x="1571917" y="80618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flipV="1">
              <a:off x="381168" y="11611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 flipH="1">
              <a:off x="435321" y="116114"/>
              <a:ext cx="1402344" cy="779236"/>
            </a:xfrm>
            <a:prstGeom prst="parallelogram">
              <a:avLst>
                <a:gd name="adj" fmla="val 57338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1971" y="244122"/>
            <a:ext cx="13239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3468" y="244122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34" name="矩形 33"/>
          <p:cNvSpPr/>
          <p:nvPr/>
        </p:nvSpPr>
        <p:spPr>
          <a:xfrm>
            <a:off x="1529715" y="1766209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FD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已经完成工作</a:t>
            </a:r>
          </a:p>
        </p:txBody>
      </p:sp>
      <p:sp>
        <p:nvSpPr>
          <p:cNvPr id="45" name="矩形 44"/>
          <p:cNvSpPr/>
          <p:nvPr/>
        </p:nvSpPr>
        <p:spPr>
          <a:xfrm>
            <a:off x="6999951" y="1766209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FD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正在做的工作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48995" y="1322705"/>
            <a:ext cx="9203690" cy="319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400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altLang="zh-CN" sz="1600" dirty="0">
                <a:sym typeface="+mn-ea"/>
              </a:rPr>
              <a:t>721C</a:t>
            </a:r>
            <a:r>
              <a:rPr lang="zh-CN" altLang="en-US" sz="1600" dirty="0">
                <a:sym typeface="+mn-ea"/>
              </a:rPr>
              <a:t>长期丢包问题，报</a:t>
            </a:r>
            <a:r>
              <a:rPr lang="en-US" altLang="zh-CN" sz="1600" dirty="0">
                <a:sym typeface="+mn-ea"/>
              </a:rPr>
              <a:t>fcs</a:t>
            </a:r>
            <a:r>
              <a:rPr lang="zh-CN" altLang="en-US" sz="1600" dirty="0">
                <a:sym typeface="+mn-ea"/>
              </a:rPr>
              <a:t>错误，升级</a:t>
            </a:r>
            <a:r>
              <a:rPr lang="en-US" altLang="zh-CN" sz="1600" dirty="0">
                <a:sym typeface="+mn-ea"/>
              </a:rPr>
              <a:t>SDK</a:t>
            </a:r>
            <a:r>
              <a:rPr lang="zh-CN" altLang="en-US" sz="1600" dirty="0">
                <a:sym typeface="+mn-ea"/>
              </a:rPr>
              <a:t>可以解决；</a:t>
            </a:r>
            <a:endParaRPr lang="en-US" altLang="zh-CN" sz="1600" dirty="0">
              <a:sym typeface="+mn-ea"/>
            </a:endParaRPr>
          </a:p>
          <a:p>
            <a:pPr marL="457200" indent="-457200" defTabSz="914400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altLang="zh-CN" sz="1600" dirty="0">
                <a:sym typeface="+mn-ea"/>
              </a:rPr>
              <a:t>721C</a:t>
            </a:r>
            <a:r>
              <a:rPr lang="zh-CN" altLang="en-US" sz="1600" dirty="0">
                <a:sym typeface="+mn-ea"/>
              </a:rPr>
              <a:t>反复上下电问题，快速</a:t>
            </a:r>
            <a:r>
              <a:rPr lang="en-US" altLang="zh-CN" sz="1600" dirty="0">
                <a:sym typeface="+mn-ea"/>
              </a:rPr>
              <a:t>mac-</a:t>
            </a:r>
            <a:r>
              <a:rPr lang="en-US" altLang="zh-CN" sz="1600" dirty="0" err="1">
                <a:sym typeface="+mn-ea"/>
              </a:rPr>
              <a:t>en</a:t>
            </a:r>
            <a:r>
              <a:rPr lang="en-US" altLang="zh-CN" sz="1600" dirty="0">
                <a:sym typeface="+mn-ea"/>
              </a:rPr>
              <a:t> disable/enable</a:t>
            </a:r>
            <a:r>
              <a:rPr lang="zh-CN" altLang="en-US" sz="1600" dirty="0">
                <a:sym typeface="+mn-ea"/>
              </a:rPr>
              <a:t>导致</a:t>
            </a:r>
            <a:r>
              <a:rPr lang="en-US" altLang="zh-CN" sz="1600" dirty="0">
                <a:sym typeface="+mn-ea"/>
              </a:rPr>
              <a:t>linkup</a:t>
            </a:r>
            <a:r>
              <a:rPr lang="zh-CN" altLang="en-US" sz="1600" dirty="0">
                <a:sym typeface="+mn-ea"/>
              </a:rPr>
              <a:t>中断不上报，反馈给</a:t>
            </a:r>
            <a:r>
              <a:rPr lang="en-US" altLang="zh-CN" sz="1600" dirty="0" err="1">
                <a:sym typeface="+mn-ea"/>
              </a:rPr>
              <a:t>fae</a:t>
            </a:r>
            <a:r>
              <a:rPr lang="zh-CN" altLang="en-US" sz="1600" dirty="0">
                <a:sym typeface="+mn-ea"/>
              </a:rPr>
              <a:t>未给出原因，软件已规避；</a:t>
            </a:r>
            <a:endParaRPr lang="en-US" altLang="zh-CN" sz="1600" dirty="0">
              <a:sym typeface="+mn-ea"/>
            </a:endParaRPr>
          </a:p>
          <a:p>
            <a:pPr marL="457200" indent="-457200" defTabSz="914400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altLang="zh-CN" sz="1600" dirty="0">
                <a:sym typeface="+mn-ea"/>
              </a:rPr>
              <a:t>721C</a:t>
            </a:r>
            <a:r>
              <a:rPr lang="zh-CN" altLang="en-US" sz="1600" dirty="0">
                <a:sym typeface="+mn-ea"/>
              </a:rPr>
              <a:t>满带宽丢包问题，硬件最终定位为晶振误差影响，当前版本未解决；</a:t>
            </a:r>
            <a:endParaRPr lang="en-US" altLang="zh-CN" sz="1600" dirty="0">
              <a:sym typeface="+mn-ea"/>
            </a:endParaRPr>
          </a:p>
          <a:p>
            <a:pPr marL="457200" indent="-457200" defTabSz="914400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altLang="zh-CN" sz="1600" dirty="0">
                <a:sym typeface="+mn-ea"/>
              </a:rPr>
              <a:t>8800-A</a:t>
            </a:r>
            <a:r>
              <a:rPr lang="zh-CN" altLang="en-US" sz="1600" dirty="0">
                <a:sym typeface="+mn-ea"/>
              </a:rPr>
              <a:t>上</a:t>
            </a:r>
            <a:r>
              <a:rPr lang="en-US" altLang="zh-CN" sz="1600" dirty="0">
                <a:sym typeface="+mn-ea"/>
              </a:rPr>
              <a:t>RK4</a:t>
            </a:r>
            <a:r>
              <a:rPr lang="zh-CN" altLang="en-US" sz="1600" dirty="0">
                <a:sym typeface="+mn-ea"/>
              </a:rPr>
              <a:t>板卡聚合组成员口显示</a:t>
            </a:r>
            <a:r>
              <a:rPr lang="en-US" altLang="zh-CN" sz="1600" dirty="0">
                <a:sym typeface="+mn-ea"/>
              </a:rPr>
              <a:t>down</a:t>
            </a:r>
            <a:r>
              <a:rPr lang="zh-CN" altLang="en-US" sz="1600" dirty="0">
                <a:sym typeface="+mn-ea"/>
              </a:rPr>
              <a:t>状态问题，后续版本未能复现，测试后续观察；</a:t>
            </a:r>
            <a:endParaRPr lang="en-US" altLang="zh-CN" sz="1600" dirty="0">
              <a:sym typeface="+mn-ea"/>
            </a:endParaRPr>
          </a:p>
          <a:p>
            <a:pPr marL="457200" indent="-457200" defTabSz="914400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altLang="zh-CN" sz="1600" dirty="0">
                <a:sym typeface="+mn-ea"/>
              </a:rPr>
              <a:t>721C</a:t>
            </a:r>
            <a:r>
              <a:rPr lang="zh-CN" altLang="en-US" sz="1600" dirty="0">
                <a:sym typeface="+mn-ea"/>
              </a:rPr>
              <a:t>其他发现和分配的问题都已解决，</a:t>
            </a:r>
            <a:r>
              <a:rPr lang="en-US" altLang="zh-CN" sz="1600" dirty="0">
                <a:sym typeface="+mn-ea"/>
              </a:rPr>
              <a:t>RG10</a:t>
            </a:r>
            <a:r>
              <a:rPr lang="zh-CN" altLang="en-US" sz="1600" dirty="0">
                <a:sym typeface="+mn-ea"/>
              </a:rPr>
              <a:t>板卡问题单正在解决中；</a:t>
            </a:r>
            <a:endParaRPr lang="en-US" altLang="zh-CN" sz="1600" dirty="0">
              <a:sym typeface="+mn-ea"/>
            </a:endParaRPr>
          </a:p>
          <a:p>
            <a:pPr marL="457200" indent="-457200" defTabSz="914400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altLang="zh-CN" sz="1600" dirty="0">
                <a:sym typeface="+mn-ea"/>
              </a:rPr>
              <a:t>FCG</a:t>
            </a:r>
            <a:r>
              <a:rPr lang="zh-CN" altLang="en-US" sz="1600" dirty="0">
                <a:sym typeface="+mn-ea"/>
              </a:rPr>
              <a:t>算力子卡前期熟悉了部分编译工作，因为其他问题插入，后续继续进行。</a:t>
            </a:r>
            <a:endParaRPr lang="en-US" altLang="zh-CN" sz="1600" dirty="0">
              <a:sym typeface="+mn-ea"/>
            </a:endParaRPr>
          </a:p>
          <a:p>
            <a:endParaRPr lang="en-US" altLang="zh-CN" sz="1600" dirty="0">
              <a:sym typeface="+mn-ea"/>
            </a:endParaRPr>
          </a:p>
          <a:p>
            <a:endParaRPr lang="en-US" altLang="zh-CN" sz="1600" dirty="0">
              <a:sym typeface="+mn-ea"/>
            </a:endParaRPr>
          </a:p>
          <a:p>
            <a:endParaRPr lang="zh-CN" altLang="en-US" sz="1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E32EF4-DA8A-D0BA-5003-C8CE26E16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461972"/>
            <a:ext cx="12192000" cy="1895646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>
              <a:latin typeface="Arial" panose="020B0604020202020204"/>
              <a:ea typeface="方正兰亭超细黑简体"/>
              <a:cs typeface="+mn-ea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0027" y="2202440"/>
            <a:ext cx="3462776" cy="2419704"/>
            <a:chOff x="510027" y="2202440"/>
            <a:chExt cx="3462776" cy="2419704"/>
          </a:xfrm>
        </p:grpSpPr>
        <p:sp>
          <p:nvSpPr>
            <p:cNvPr id="16" name="任意多边形 15"/>
            <p:cNvSpPr/>
            <p:nvPr/>
          </p:nvSpPr>
          <p:spPr>
            <a:xfrm>
              <a:off x="3714166" y="2202440"/>
              <a:ext cx="258637" cy="259532"/>
            </a:xfrm>
            <a:custGeom>
              <a:avLst/>
              <a:gdLst>
                <a:gd name="connsiteX0" fmla="*/ 129318 w 258637"/>
                <a:gd name="connsiteY0" fmla="*/ 0 h 259532"/>
                <a:gd name="connsiteX1" fmla="*/ 258637 w 258637"/>
                <a:gd name="connsiteY1" fmla="*/ 259532 h 259532"/>
                <a:gd name="connsiteX2" fmla="*/ 0 w 258637"/>
                <a:gd name="connsiteY2" fmla="*/ 259532 h 2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637" h="259532">
                  <a:moveTo>
                    <a:pt x="129318" y="0"/>
                  </a:moveTo>
                  <a:lnTo>
                    <a:pt x="258637" y="259532"/>
                  </a:lnTo>
                  <a:lnTo>
                    <a:pt x="0" y="259532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10027" y="4357619"/>
              <a:ext cx="263612" cy="264525"/>
            </a:xfrm>
            <a:custGeom>
              <a:avLst/>
              <a:gdLst>
                <a:gd name="connsiteX0" fmla="*/ 0 w 263612"/>
                <a:gd name="connsiteY0" fmla="*/ 264525 h 264525"/>
                <a:gd name="connsiteX1" fmla="*/ 263612 w 263612"/>
                <a:gd name="connsiteY1" fmla="*/ 264525 h 264525"/>
                <a:gd name="connsiteX2" fmla="*/ 131806 w 263612"/>
                <a:gd name="connsiteY2" fmla="*/ 0 h 26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612" h="264525">
                  <a:moveTo>
                    <a:pt x="0" y="264525"/>
                  </a:moveTo>
                  <a:lnTo>
                    <a:pt x="263612" y="264525"/>
                  </a:lnTo>
                  <a:lnTo>
                    <a:pt x="131806" y="0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638936" y="2203292"/>
              <a:ext cx="3209305" cy="2413012"/>
            </a:xfrm>
            <a:prstGeom prst="parallelogram">
              <a:avLst>
                <a:gd name="adj" fmla="val 4820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7488" y="2531388"/>
              <a:ext cx="1762867" cy="173291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zh-CN" sz="10665" dirty="0">
                  <a:solidFill>
                    <a:schemeClr val="bg1"/>
                  </a:solidFill>
                  <a:latin typeface="Arial" panose="020B0604020202020204"/>
                  <a:ea typeface="方正兰亭超细黑简体"/>
                  <a:cs typeface="+mn-ea"/>
                  <a:sym typeface="Arial" panose="020B0604020202020204"/>
                </a:rPr>
                <a:t>03</a:t>
              </a:r>
              <a:endParaRPr lang="zh-CN" altLang="en-US" sz="10665" dirty="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</p:grpSp>
      <p:sp>
        <p:nvSpPr>
          <p:cNvPr id="20" name="TextBox 48"/>
          <p:cNvSpPr txBox="1"/>
          <p:nvPr/>
        </p:nvSpPr>
        <p:spPr>
          <a:xfrm>
            <a:off x="4446885" y="2767127"/>
            <a:ext cx="6733877" cy="923332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工作体会</a:t>
            </a:r>
            <a:endParaRPr lang="en-GB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21" name="TextBox 49"/>
          <p:cNvSpPr txBox="1"/>
          <p:nvPr/>
        </p:nvSpPr>
        <p:spPr>
          <a:xfrm>
            <a:off x="4446885" y="3692822"/>
            <a:ext cx="4100944" cy="461667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对于工作期间的感想、体悟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1D9F4C-32F7-49CF-B111-15389B1227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5280"/>
            <a:ext cx="12192000" cy="600904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flipH="1">
            <a:off x="266868" y="116114"/>
            <a:ext cx="1502177" cy="779236"/>
            <a:chOff x="381168" y="116114"/>
            <a:chExt cx="1502177" cy="779236"/>
          </a:xfrm>
        </p:grpSpPr>
        <p:sp>
          <p:nvSpPr>
            <p:cNvPr id="4" name="任意多边形 3"/>
            <p:cNvSpPr/>
            <p:nvPr/>
          </p:nvSpPr>
          <p:spPr>
            <a:xfrm flipH="1">
              <a:off x="1571917" y="80618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flipV="1">
              <a:off x="381168" y="11611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 flipH="1">
              <a:off x="435321" y="116114"/>
              <a:ext cx="1402344" cy="779236"/>
            </a:xfrm>
            <a:prstGeom prst="parallelogram">
              <a:avLst>
                <a:gd name="adj" fmla="val 57338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1971" y="244122"/>
            <a:ext cx="13239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3468" y="244122"/>
            <a:ext cx="175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工作体会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57250" y="1254125"/>
            <a:ext cx="91008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2000" dirty="0">
                <a:latin typeface="+mn-ea"/>
                <a:sym typeface="+mn-ea"/>
              </a:rPr>
              <a:t>试用期的收获</a:t>
            </a:r>
            <a:endParaRPr lang="en-US" altLang="zh-CN" sz="2000" dirty="0">
              <a:latin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ym typeface="+mn-ea"/>
              </a:rPr>
              <a:t>对负责的功能模块能发现问题，解决问题，比如在自测验证</a:t>
            </a:r>
            <a:r>
              <a:rPr lang="en-US" altLang="zh-CN" sz="1600" dirty="0">
                <a:sym typeface="+mn-ea"/>
              </a:rPr>
              <a:t>QINQ</a:t>
            </a:r>
            <a:r>
              <a:rPr lang="zh-CN" altLang="en-US" sz="1600" dirty="0">
                <a:sym typeface="+mn-ea"/>
              </a:rPr>
              <a:t>功能中发现问题；</a:t>
            </a:r>
            <a:endParaRPr lang="en-US" altLang="zh-CN" sz="1600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ym typeface="+mn-ea"/>
              </a:rPr>
              <a:t>对不熟悉的问题，比如接口</a:t>
            </a:r>
            <a:r>
              <a:rPr lang="en-US" altLang="zh-CN" sz="1600" dirty="0">
                <a:sym typeface="+mn-ea"/>
              </a:rPr>
              <a:t>link</a:t>
            </a:r>
            <a:r>
              <a:rPr lang="zh-CN" altLang="en-US" sz="1600" dirty="0">
                <a:sym typeface="+mn-ea"/>
              </a:rPr>
              <a:t>和板卡上下线，能梳理定位问题，通过与同事沟通来解决问题；</a:t>
            </a:r>
            <a:endParaRPr lang="en-US" altLang="zh-CN" sz="1600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ym typeface="+mn-ea"/>
              </a:rPr>
              <a:t>对未使用的芯片，能通过资料手册熟悉原理，了解调试使用方法。</a:t>
            </a:r>
            <a:endParaRPr lang="en-US" altLang="zh-CN" sz="1600" dirty="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2"/>
            </a:pPr>
            <a:r>
              <a:rPr lang="zh-CN" altLang="en-US" sz="2000" dirty="0">
                <a:latin typeface="+mn-ea"/>
                <a:sym typeface="+mn-ea"/>
              </a:rPr>
              <a:t>试用期间遇到的难题及其解决措施</a:t>
            </a:r>
            <a:endParaRPr lang="en-US" altLang="zh-CN" sz="2000" dirty="0">
              <a:latin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721C</a:t>
            </a:r>
            <a:r>
              <a:rPr lang="zh-CN" altLang="en-US" sz="1600" dirty="0"/>
              <a:t>设备反复上下电不通问题，因为对芯片接口相关的调试手段不熟悉，并且问题属于严重需要尽快定位解决，所以首先请教同事基本的接口调试命令，初步定位原因与</a:t>
            </a:r>
            <a:r>
              <a:rPr lang="en-US" altLang="zh-CN" sz="1600" dirty="0"/>
              <a:t>88A</a:t>
            </a:r>
            <a:r>
              <a:rPr lang="zh-CN" altLang="en-US" sz="1600" dirty="0"/>
              <a:t>设备已知的</a:t>
            </a:r>
            <a:r>
              <a:rPr lang="en-US" altLang="zh-CN" sz="1600" dirty="0"/>
              <a:t>port-</a:t>
            </a:r>
            <a:r>
              <a:rPr lang="en-US" altLang="zh-CN" sz="1600" dirty="0" err="1"/>
              <a:t>en</a:t>
            </a:r>
            <a:r>
              <a:rPr lang="zh-CN" altLang="en-US" sz="1600" dirty="0"/>
              <a:t>问题类似，然后考虑到版本发布时间，选择先规避问题。后续根据</a:t>
            </a:r>
            <a:r>
              <a:rPr lang="en-US" altLang="zh-CN" sz="1600" dirty="0"/>
              <a:t>port-</a:t>
            </a:r>
            <a:r>
              <a:rPr lang="en-US" altLang="zh-CN" sz="1600" dirty="0" err="1"/>
              <a:t>en</a:t>
            </a:r>
            <a:r>
              <a:rPr lang="zh-CN" altLang="en-US" sz="1600" dirty="0"/>
              <a:t>状态这个线索，梳理涉及到该状态的代码，加日志信息，搭建环境进行复现，最后发现原因是接口快速设置</a:t>
            </a:r>
            <a:r>
              <a:rPr lang="en-US" altLang="zh-CN" sz="1600" dirty="0"/>
              <a:t>mac-</a:t>
            </a:r>
            <a:r>
              <a:rPr lang="en-US" altLang="zh-CN" sz="1600" dirty="0" err="1"/>
              <a:t>en</a:t>
            </a:r>
            <a:r>
              <a:rPr lang="en-US" altLang="zh-CN" sz="1600" dirty="0"/>
              <a:t> disable/enable</a:t>
            </a:r>
            <a:r>
              <a:rPr lang="zh-CN" altLang="en-US" sz="1600" dirty="0"/>
              <a:t>时会出现</a:t>
            </a:r>
            <a:r>
              <a:rPr lang="en-US" altLang="zh-CN" sz="1600" dirty="0"/>
              <a:t>linkup</a:t>
            </a:r>
            <a:r>
              <a:rPr lang="zh-CN" altLang="en-US" sz="1600" dirty="0"/>
              <a:t>中断不上报，反馈到</a:t>
            </a:r>
            <a:r>
              <a:rPr lang="en-US" altLang="zh-CN" sz="1600" dirty="0" err="1"/>
              <a:t>fae</a:t>
            </a:r>
            <a:r>
              <a:rPr lang="zh-CN" altLang="en-US" sz="1600" dirty="0"/>
              <a:t>进行沟通，截止上周暂时未给出原因。</a:t>
            </a:r>
            <a:endParaRPr lang="en-US" altLang="zh-CN" sz="1600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ACE984-7A23-3110-5124-A9F7ECAA91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461972"/>
            <a:ext cx="12192000" cy="1895646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>
              <a:latin typeface="Arial" panose="020B0604020202020204"/>
              <a:ea typeface="方正兰亭超细黑简体"/>
              <a:cs typeface="+mn-ea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0027" y="2202440"/>
            <a:ext cx="3462776" cy="2419704"/>
            <a:chOff x="510027" y="2202440"/>
            <a:chExt cx="3462776" cy="2419704"/>
          </a:xfrm>
        </p:grpSpPr>
        <p:sp>
          <p:nvSpPr>
            <p:cNvPr id="16" name="任意多边形 15"/>
            <p:cNvSpPr/>
            <p:nvPr/>
          </p:nvSpPr>
          <p:spPr>
            <a:xfrm>
              <a:off x="3714166" y="2202440"/>
              <a:ext cx="258637" cy="259532"/>
            </a:xfrm>
            <a:custGeom>
              <a:avLst/>
              <a:gdLst>
                <a:gd name="connsiteX0" fmla="*/ 129318 w 258637"/>
                <a:gd name="connsiteY0" fmla="*/ 0 h 259532"/>
                <a:gd name="connsiteX1" fmla="*/ 258637 w 258637"/>
                <a:gd name="connsiteY1" fmla="*/ 259532 h 259532"/>
                <a:gd name="connsiteX2" fmla="*/ 0 w 258637"/>
                <a:gd name="connsiteY2" fmla="*/ 259532 h 2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637" h="259532">
                  <a:moveTo>
                    <a:pt x="129318" y="0"/>
                  </a:moveTo>
                  <a:lnTo>
                    <a:pt x="258637" y="259532"/>
                  </a:lnTo>
                  <a:lnTo>
                    <a:pt x="0" y="259532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10027" y="4357619"/>
              <a:ext cx="263612" cy="264525"/>
            </a:xfrm>
            <a:custGeom>
              <a:avLst/>
              <a:gdLst>
                <a:gd name="connsiteX0" fmla="*/ 0 w 263612"/>
                <a:gd name="connsiteY0" fmla="*/ 264525 h 264525"/>
                <a:gd name="connsiteX1" fmla="*/ 263612 w 263612"/>
                <a:gd name="connsiteY1" fmla="*/ 264525 h 264525"/>
                <a:gd name="connsiteX2" fmla="*/ 131806 w 263612"/>
                <a:gd name="connsiteY2" fmla="*/ 0 h 26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612" h="264525">
                  <a:moveTo>
                    <a:pt x="0" y="264525"/>
                  </a:moveTo>
                  <a:lnTo>
                    <a:pt x="263612" y="264525"/>
                  </a:lnTo>
                  <a:lnTo>
                    <a:pt x="131806" y="0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638936" y="2203292"/>
              <a:ext cx="3209305" cy="2413012"/>
            </a:xfrm>
            <a:prstGeom prst="parallelogram">
              <a:avLst>
                <a:gd name="adj" fmla="val 4820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7488" y="2531388"/>
              <a:ext cx="1762867" cy="173291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zh-CN" sz="10665" dirty="0">
                  <a:solidFill>
                    <a:schemeClr val="bg1"/>
                  </a:solidFill>
                  <a:latin typeface="Arial" panose="020B0604020202020204"/>
                  <a:ea typeface="方正兰亭超细黑简体"/>
                  <a:cs typeface="+mn-ea"/>
                  <a:sym typeface="Arial" panose="020B0604020202020204"/>
                </a:rPr>
                <a:t>04</a:t>
              </a:r>
              <a:endParaRPr lang="zh-CN" altLang="en-US" sz="10665" dirty="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</p:grpSp>
      <p:sp>
        <p:nvSpPr>
          <p:cNvPr id="20" name="TextBox 48"/>
          <p:cNvSpPr txBox="1"/>
          <p:nvPr/>
        </p:nvSpPr>
        <p:spPr>
          <a:xfrm>
            <a:off x="4446885" y="2767127"/>
            <a:ext cx="6733877" cy="923332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自我评价</a:t>
            </a:r>
            <a:endParaRPr lang="en-GB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21" name="TextBox 49"/>
          <p:cNvSpPr txBox="1"/>
          <p:nvPr/>
        </p:nvSpPr>
        <p:spPr>
          <a:xfrm>
            <a:off x="4446885" y="3692822"/>
            <a:ext cx="4100944" cy="461667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对于本人和工作的客观评价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8813B1-8CD4-278D-0B57-916A0B496A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5E7013D-92B1-4F25-B9B8-36B8F6B341F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BSiw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UosN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BSiw0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FKLD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FKLD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FKLD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FKLDSCPzQztyAAAAcgAAABwAAAB1bml2ZXJzYWwvbG9jYWxfc2V0dGluZ3MueG1ss7GvyM1RKEstKs7Mz7NVMtQzUFJIzUvOT8nMS7dVCg1x07VQUiguScxLSczJz0u1VcrLV1Kwt+OyyclPTswJTi0pASosVijISaxMLQpJzQUySlL9EnOBKp/tmfJ8ya5n09qfr9ivoJGcX1CpqaRvxwU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Siw0iNMDbvXAgAAJAgAAApAAAAdW5pdmVyc2FsL3NraW5fY3VzdG9taXphdGlvbl9zZXR0aW5ncy54bWy1Wmtu48gR/r+naChYYAME1oN6OdAooMiWTYxMaUXankkQCC2xbREm2QrZ0owW+pF/uUCQEwRBzhAEyF3yY/caqW6SFilLMmlPxLExrK76qrpe/ZB70ZMbaOuIM9/9iXCXBRbl3A0eo/53CPUWzGPhJKQR5VF1T7l3A4d9MYIHJmhAjTgJHBI6mhiN+jU0lB/U7ahdvQtvzUGzgTpN3MBdpOOWBmOXin6paDCmN+par3oAEeOGdEEDfhy1V82NvhQwgoiG3Agc+rWv5LmzQ/kZXIXEcYEv6reb4tmlWnd6UzyoWW91WnjXUBVFaSOtpdf12q7TueyodYRrzVZN2Q26DaWhoHqrVb9s7+qdRkuBt+FlG1Ca+LKNmp1ms6HvGrgB0khVB3pD23WUy3pdBW24e6nthsNBp1ZD9Xpdaeq7VlsZDmoIuBXAUJWucKCiKwOlvVMHar2roKE2HAybO6zjttZC3QZu12q75mCg1Gp75+5nl3XXnlp4Oqk7XwE8GoKjoyK3qkeSq7dYhyEw29RfeYRTFBCffqj8/O+//vL3f/38t7/88s//oB8WbLX9dSVJUJnMKXtqV54aE4EswPpHsHpVOZKySbuyhZGlI9f5UJmvOWfBxYIFHIy9CFjoE6/S/1WcO8nMikiyDQ3LyD2QBd2r68hPUbFEF+QzPOeEFsxfkWA7Yo/sYk4WT48hWwdOITOX2xUNPTd4Au7aZUfDZxV5bsQNTv2cfbgrnuJiK+hXERXmtbF4Ckl6ZE69VGNNfkrI7VW+7pED0Y0buVyKqnXxnBNdkUeaD0BXFc95mQC05KPWEc/rQpx+5cCuiPJvnGX3yJaGeSVxuzwrxVbrVdl8WoXsUTg7L/d6oJ/lPAbdJ3gUFtbEU0hITFAoLBSlxG1y/voBY/J62Et6PmiB4GabS0KSkJPBTBvfTFTz82w0vhrPBsZVpa/FVYlEWX73Q6Pd/VpvtaF1JYIFoawbdTTKgyEJ1qoVwzLt6Xg0A0A8mpn4k13pi9+lRce39sgwcaWf/Kc0wGSK7yp98buI6O10ik17Zo0MHc8Ma2aObemXEbaxXul/Zmu0JBuKOEMbl35BfEkR9Gc3pCjyXEcOiJ7tBmtaQJ8+vlENczbFlj01NNsYm5W+xcJw+xuJTNZ8CdmzJBFy3IjMPepItZAjclz0F9AuN2gI/vGlC5zMJ25wUUT7VL03zKuZPR6PrBk29ZRS6ePAQXpIhKbyQFPVwlPACAks5G8Tn8nskwhI9bzSINfG1fUIfmxhyLX7uPTgh7/BmgmGkExoUEAQEgdPIess63481YUPQSEiaEWi6AsLnVzSZENXANswtTGkpmZn8G0Bk2JD4N1gAalDF7wA3g22LPUKzwbjT5DjUJvjkkLjj1CSH0sKfcYW1BC2CoiZ6p1xpYqKEGWYFkhagwsi8t3bIrJYgJzw5sZl6wgowsNQJrIao4vSmiz84y0E0lBHJ6o9BgZny7dHd0PBlNCBda6ALmhDGtZFdv14a/x+NlSNEdZnkG76+H5myy4plPpkiwLGEXE2JFhQNKcLsoZK2MKY4zpyTERemvCntfsTIjzpP98nrcvU8afv32BSruEdsQw2zKAM9ikr/pp24bZkBm80ROT6SSuKOODNJlgaNtWpMf42IYpcf+3FXfpbBOrZuLLBetWO9/ureNj+D8ZYcQseGNDRBi4rJYRhJRZLDiyeXilBwxyCukncz6HhiyNqKQBznGCYDL0D5g48lzPkDjxaDuIeDyzDhs3WPZ2L40cBYVmrcdSOx1scEj0KJ/TnUp3TBwb7JY+STbyRgbVLhr9IlDNbpdzSYhv2CAw3AfMxTipA9VxfHKKKwd7e4NQV8WqQm889W3uOrG7PfZIrAvh57dOX+7CHkPmS6pEozet4UfrdOw2JpziN9U7KbSCeC7RwrDL1+a6IWVidatczTTU1LE4Uop694nJQHcInI9uajdSBQIAy8QlfLGEVfhAHveJY8YlAx0MV8JLJW5SEi+V///yP4jAH9sRUlFB/WxYHil90TfyM9weTcRr9sQCOrQ7yovKloGByoEpFi5+vbAMS9JscWUi8LPnMF3dchVRDCSRhVG1b1a5voEosWRRsHcJesCTIjTr9CI1P7vUr/RsSPkHjtBnzygJJz4vc5KVt2B9x19xzA1pS/N0rkZi8bUxmqq7Lsz/UqOcunuLl14EDTHLPhzz2WAZPu1ZN6M4HkNRxeXlMubilXQtaQvy+bwibo2vdM2F/o+IR6OE8d0ET8JB5E3G19fIuFxjETRykcZ+H4kifvmU5oiX7ksSu/0C8CNiypEPWCdgwEZvFBDJPO+SeitpxsrgJ5ZDxjnmwLmjxdDLQefqhlKYN5NVvVsEz7YXlcMxKhjKm74mH/Cb9yl/wZ4iH/JZYU8Zwrntp0+FQVjS9jxuQMEsvEjvgoYHsUglP+pbnERaMxL1slJlIQshz+syhfbk22q5Pk3IWtKzB1RMW94Ln7cuNkJlv5bQj8b1DbmCfvtXz+dvjLvfo6eSW84ASzLpavh+rgITnWAnE3x8cOiOmIr5d0Q8VOIiQxVJ0+qiCEowPFeHO+CuaU3KrtJ+JdpaRlNacF/VlP5ftvJTKQHTxcqpYXOznhXrVF37qVc9FqJfAng5gsPbnNMSQAy50uSRCeWKWfZlehd3JHemB3InRLABfAnYAZ6S0EjKEXGLJbVVaLfFLdhz2ltz16IamrSpDyDjn/Px7EVTH+eRW+Yg+8Gx6J5TSVZD0un0u5ntghn5SSp7IskoORkoWHSfzSM7+SLdKF5+9jUeWo7RNi3TPdmjGD6JePaIKeE95v1fNLrPQo158zXpIA1HAO/lHB/8DUEsDBBQAAgAIABSiw0hyCctNChIAACg+AAAXAAAAdW5pdmVyc2FsL3VuaXZlcnNhbC5wbmftm3tYktnWwCmTMS8z1Whk3rrMHGa6oJaZmohpnmo0rcbKKRQnnZqiREXzCqhpZZjMZKUnBdNKLVOjMvEGXkImUel4CU0FlRQFFRUBEYEPv3HK7zln/vj+h+fh5Xn32vtda+39Y++13mfv1KPeB430N+oDAACjw4cOHAcAdEAAwMpUPaCm5O2+zmrNzwr08YNugNI28zHNzarz+4/sBwDIBIOFn3U196tDD/2EBgC+bFz8rmCgioIBAGjt4QP7faMDJvp98MHn5cABuRcWAEs4U59C+X38QISJrq6HR2fKN0lrjJOqbn6XT1m9JSvlB+PkG4ar1mYcsduUNb6OZyXgdyxwBlvIT1mOJ6K6IiRoI7sML+XYUzHcHzOpKKlQ1IfM8IlRnJ7a6SazanZA3MQIb7Dxuou5DnBDYMKKpUt0cGBwSrPRXasCnGWaWi5EqPWN7Axt6gA6S5fnb12Hb0zz/wGvkbw/kz1Zd/OaicXyB2wAbvPpzP1CVCsjBW4m7vrcsK7uMHDbKeci2Q+HicfBOsuemXP2QTj9Kkw1TWhIudMMWCYCmxbBpwfuRAy9bt+5vIWhTkNKcuxxN8nZIXryX5oDXSlrtiXrLzMmH/gMDjDRfVz5Dv6pLcZID9SQElr/WY3rm4TQFcdX3b6Wj3L/WXqOtSSRwvVM3HSXaT2mcxKScDOpHf4r5C8ViVRgssGgG+Wz+4GbzrpSAN+vPOz+74o8m7iX55ckcZBk/bykT7USEotWbAe5euy/ALEDfTIEoXErdDN8WW+vsd0ETzBOfJQ32ns0q7Zn95+SBCjILeXochc6E+4aPMh/YAe6b/CXigdlKzSWrYEsG5sbG9ZAXG+6th+dvfxdC2fc9E9JHckgz61ouQsX65p1jx47et+g9ZP/79gJGsv0QMsG4YChHmiTx6YL383bG59DSZckgayUo5t9l7uwJ3B4ZdF337WmjHzyfxSpGStIssGysdqi6cnftvxmZ4wx03+5N25J8pzvVrRm23IXNj4PX+FrfGfEDf3J/9k9mzSWNSwfq7U6DbqH1h7aeJNqlNKTDV2SdKM3++qZLHfByK8SsE3/B3Re5ScV8xsXLRtcPlY3VgyufKT3jZEH91rDeCtpSTJeqcVNi5sWNy1uWty0uGlx0+KmxU2LmxY3LW5a3LS4aXHT4qbFTYubFjctblrctLhpcdPipsVNi5sWNy1uWty0uGlx0+KmxU2LmxY3LW5a3LS4aXHT4qbFTYvb/we36KnJatFkvANw+Qbt0KeLNddBTP8DTKc9w1W1BZ/2S1Owf2vgBYqqoN6w9belqt5/S0BhAbyCfedTKRv1t+AZsbl2WXmmSxvC6578l64eKAqdlvaiRAHx0/R+NAtaoWg+RX2hmC2EYfgugrAuXjHjJ4Ks03hEett5yZSIPTZQWTWej0Fa/Ug0e88g4BZ4R/jXJQtCe54UCeP613AqWYS91/F7ufFomZyFU7WlpPZeO0WosIxig1axeve6L+l3eF8nLKNhzzM//ujNES48J/W2hz0RwnsrRfd5xz0W7vNpEfEjmagvQdY1Uw0ndPFhocIwFNQBWap+aKX89ZQVslTRw8JekX1AlilZkTilECGiyltRnPh4WTXXPxKBdMkV7sBtlTdaqaZGu9Xj52Fx490+/OPsfRHOyHNBWJyil2tZzXlfabnr9py5J2G4GKEUTL7mxzwtnL1Z2PX2F25hW8uERRBwQ1G4tJTq+Uvr6tn2SKqYKNpBiuqKvDfJP21d1lNgMNc6OHQ64wx0chYfTJyqFWFE1Y5kOJrrA5V0quFlSYeVccQ/3jO+cJlKzKax+3KFOap8BIPq5mEh9sHOZOxV+zPK3RqyPPyleV9hRgNtnvV2RQpeR9baZoYfA49vfdSJs269lPv7dLe33LwCei+2VGLePFM5Toyjdwg+jiEMPO39JzfsfsdyvevGcha31ELJlomBb6XlwOvlhOpzOX1uzx3hzzAPoqZjPaNfwwPAQZFbfsKVrQaVnyWLPr64Lxhb3f9rZoXzejZ0UheXfC1s4Wl5mesxNcy7ifGLyTfIkxK1iR6j5Z8OpuztXwV9W+z9vnC7qQinVsiAd8J63f+ZrjSXmDf90HOZ8JgknoovDQ1LNWGhS7zn550mhcwwdN8i9uUoCYTEemzVcbtrll+Nl516GeD0JdIaBElfeAvgTWxFNroSc9q4V16iDp2EQGRnnTkX7YjuxGS2muWOIEYQTqTop2519Q3M4mCjizLm5dve+OU5zdJj/viDnPvQBeHoH7tja8IOKLXcepuiNGrRgGfepJmcfmk4gpleHtTqynGtBakhpFW5PNudckcGvwYpq7yifttOfspMwW9tpDtQkI0eexrFMh7rC1/wq4cWiN3ObMcJegR3/J+UrNxffRrpVJtdsueieU+w6HpaGiNinO+n8Ltnyf2eA5FsiW0OiujtoJLMYQxCoiLoAWcLOlf2UwsNvLOntlP2HKyMEUwc82ScbR1uoKc00KmydsKKE6NFTF08k2rDLQ8N++NGKFl10L8s5t9oIhNLdOSk79Vhnx9wQQVyolbSgmcP584iZsRsQq+/k6VnpgEIpAeSXClyV+za5tfJubUnG5N5bWzmsvWA5H3BhQfZk5VFuFyV8fMxEn4srLSCfAS3srsbfUxtL0WlCbmv+UP2Wwux6eUEejPdHkblmFtr5iYCMAArH7ZHXX+RF4eLkTVvL8sxtiH5UbpbVV4/9lzOJN7mtE1veT5y+ViF8gbLKbUk1BZ72ldZK2J0kXjkKBrLqS2yASZleXHvnazPHzk+iFpVt9a+wKyqsOKJ4l/AG/q6Hb0tjU2zc9amppt/ZfKzQkYDxH6TpylzmkmCKjOD17qYx1qMhnwQR71gAnQKNzjIfKT7hs0ncyr8nc7xF/qipqk+ytVpDfTU7SAklkXPq6hOq3DvGu4glNP2Bo3h64eZ3GCBH7s3XRCUnBrWJ0jGwk9uX8fjFppVHZzawM5uC1mVWPXMjXEZlnph7DJa0v0am07Oq7aU3WeEt3HR5GH6y4BO1QIfxo0wVISA4TuqpeWiDbZ1dbZAbzn55Qm9VhhVViuCxlqUiWw7mLj5jtxJqqQENUHCSHsYAUJZv4+y9yvs1NXsqJg0NQmHK1I8ZQpEO7loQZUn46JQ2SURkjvROZwrzk2xlhKRJOdLKLeqJh3h7wJNl4giaZoi5cy7CQJ0PW+a9ELtRnGwhe9IjKgERQM5/ko3hHWNqEbc9pDOlN88p6SFDiKb2cY6hh+NOuMmCI6plhX/ogmDF9QO9aVsmTvO0iV+bhRtVeV911tS2SS7IffZvMBEqMLRHWFD1OHKHTEfwhFinq3RvsgGBK6JdmvLZS66VPFk4ARO4Ejgn9n/UJXGC5t6oJIluYsAfor49H7cYryET8WM4duG5SC54ooXKm5z9UTKMUqgkIrZGe3ixfXQKaPOCw7XnzWG8ZKjXgk7MgbWQgrANSarOLHCEoZb/ay9ghq1MBlFq65URZx4MFmo8q3zixtyruW0e6VXsqZrS0hcijIvNKxXSejtFJcm2DZ0OR+4xdtHrLclxGGzX5AXFwUDUAP9nN2Z3yupqILCZDz5uK06jot50bRx8bhUv+tQofuEgW7QnryAMlkKfl6GUM1kEsrlnoNnX8k7Nh3TuNbZm5bumBewC92C8ca/XFuUvhokqWSEmW+3UJz8ps0E0tzUPr0Wkpzaeuh1frhywnpcpsxaDfLqi+KRrHjsSwNZGXz55abm/cSP7xl6Rl2vfBo9iJsImJViYZrJb5jtHzq+FpA/2EqRaRmiINzPwvbxdEeXrd90BRUH2UjxnTTr2p0XqfM2K0/0X6latwsD5+uDJI730gmh5M3whTEf3AeMZm2irrBVFuGKma8tL7FlrYXFKwaTlKVSKEpaVl9nC2YpNNPIURv7rYQM7lpDQVVku79iZwFq2lQdAO7uIIw9faP3rUQW7elbe3m0m0+2exg0GZWMn64RxliersyCsWMDOliOmH2deRXQ1SA17Xv0zVAVR+CeabF7ICz7W2fejP6XKZKvc+feTCIRig+TZty5piCrxY6MslJ0M0JKtwbPNZHfn+ALV4Oo3k4KWZ+cJgSuo92Ko4bbqp8cEVd43Pp6Qp46296bL1C8jXgojvbsXABvu+yIgN9n3VNsZBNdCGSf4JqSC9RwcoTaxKvpqYcSqv7eV3w377GiNzymx8/J5SRk/UmISiWjiUjY+TF/3RtJsaM8OT+XVuntXxHyUlJXTUXZEw1z1kEKrDuD3i68U0Y6FZCK2WuAGw6ZRo89zkwPUcqIXqK4W5wK/tka4gVVR/77Sz+QShPMY4vffcgYfcyjSLEjHvJoy4671zEofNWECkk/t+ruhaL7aj0uugR+59Zj3lb4jmT86cdzLedd0MjnWcD0qpD+c8LEKAzX2MnUT9HgfP8ZOdwRl7ceEt8fMV81DY+hPUrkk+ImHyWQXw2FjhZ63GIr/j1iFXum0zk0zQRfpYqXBE3IcspFl3picby4rllbgtXmamt4C3f9CTViMI+z+UeUhVmcvQDLEJPUwc/QyfhdYWn7YTsvrrMXgG519RJDzpC7o3oOusz83r8YQ/Rr1uM4q1NXDLFzjVacGmUrYzDoqHUoo4bihXo5nBIzXw2R9pcGZJXAHcacuh717n5TxwNysIqJgzTPn5lIKSWEuIZ75TaC6ylwEueO+oKZQRlR/Wzq1xPTqA7GCTCHxyXI+9d3KE6/+M3JUiItWmsucBFGW8RSI2uehhYz+airG2W7Mdu7HaiFwJJpOLL8sdcOC82iZADKCD1mVo4k0J1dO0NxkmJEf3wa945DbVsmdfZxP4g6pVs/1JxE17uaRA+nOI3Qh7tDj1lf4lVEGIC8AT7lfKmh7XOO65DM3xy9RfUI9TL442EYFTwtR8QM332Y5GHBBK+HkN4knm4QT2si0RHG1SNX3R/T5TcPKHtnncovzQ5+hfPTBMiTE/p/tLPb2ocz52MRseYQBO72oJ/jScNZu6khvDVpVlrkWcsBw1i3JR/5VdcUsYMpoPQv1zfQL6npP2riOFjx+uscgR2if27gC9h3i5E5PRF6JDPW1n8eODhDAnuOhEwaXto91bKb9Up/g6cLRAIdh8ST5seOMqgWF80PbgdlZGwezOeT1moQi0PhnaS6V8bMkpkVxECHgHSQDtSoRj6SDZ6gOUj3LBzuD3krz4iF+wyJqap5IbjktF9lVvkzBWf9ibgdI8UgMQbEWR/Zn3eA4oCjOEgrCkJifi5hkWeNGoahPnda+vtMu0MecNC04T1z98uqP/Lu5/beY6hmmNYHqQTNX39V2vzvLxT2EeohEC3a2EZA46NSnxr1S7ZeUL4qEhqaNtDljR61ODTToM+WDZVA8z25cDhV+fGNLbplAyVEJzN6wmVE4oLJ/rZwjBUFElnLoRFoCuWATkz6VWpB10IrCosWk+QlsJtSTZw+OqngqqmhYSlxEKxmTuP0YtY9eTf7xAcj+PgPXp/nuETinxu02BVligOMhRZCItPMQSJD5PByIDG5SKxO5NDeLLAVep6arsSsv0611CQWyCNk5Nc9fBdZJZ3bBjWykpypEtoHTEHUSfwsBNu2TBZG4mX79p8fguY7+2eCxbusgZCggb7ho/MHYoTKEkdYzXs0dw9jyHy4byQ07NYfr80peznRQafirKlzdGtOVdL0gpjFhReWnqmY3hL1L5Ajoyfs3P8mTAMvgE/rKt9HlfZdSaqVLkxtZGHYQDz6Djq70QOzP7c4EY7e9DqAn3XyZYPbBK2o4monV1xxGKPJTGgx24/4/8MPLtVt22vMyP4zhWWaUQrQtD38m2dYX1XD1DsR6IMp+J25A/fLFO2e1hOCU81sQhER20nr+oW90OcsZdJs9o2kOy4lYn1ROhoKEfOR3C9E8piwoE953SGzxYRwu81/vtl4/GOZouPR59zx/EA9TDX9FThzJfD/nA4OXjwdjFOJc8H9qQdiMKntLS1pn7PGy4tStSZM+q9nhwNlXNhJ62/YEeGROC/bT28NDH1JRbC9g/mqBSFC7fT9k7qOLwg/Ze/5fFTZ5qjj2YUYY4jASqUU4UScOBF0c+PtDcvt6rv4INx9+PpYrlrH79f0GbuYaBpA8zns4X2g1C0w6X8AUEsDBBQAAgAIABSiw0jXo5xjSwAAAGoAAAAbAAAAdW5pdmVyc2FsL3VuaXZlcnNhbC5wbmcueG1ss7GvyM1RKEstKs7Mz7NVMtQzULK34+WyKShKLctMLVeoAIoBBSFASaESyDVCcMszU0oybJXMzcwRYhmpmekZJbZKpuamcEF9oJEAUEsBAgAAFAACAAgAFKLDSBUOrShkBAAABxEAAB0AAAAAAAAAAQAAAAAAAAAAAHVuaXZlcnNhbC9jb21tb25fbWVzc2FnZXMubG5nUEsBAgAAFAACAAgAFKLDSAh+CyMpAwAAhgwAACcAAAAAAAAAAQAAAAAAnwQAAHVuaXZlcnNhbC9mbGFzaF9wdWJsaXNoaW5nX3NldHRpbmdzLnhtbFBLAQIAABQAAgAIABSiw0i1/AlkugIAAFUKAAAhAAAAAAAAAAEAAAAAAA0IAAB1bml2ZXJzYWwvZmxhc2hfc2tpbl9zZXR0aW5ncy54bWxQSwECAAAUAAIACAAUosNIKpYPZ/4CAACXCwAAJgAAAAAAAAABAAAAAAAGCwAAdW5pdmVyc2FsL2h0bWxfcHVibGlzaGluZ19zZXR0aW5ncy54bWxQSwECAAAUAAIACAAUosNIaHFSkZoBAAAfBgAAHwAAAAAAAAABAAAAAABIDgAAdW5pdmVyc2FsL2h0bWxfc2tpbl9zZXR0aW5ncy5qc1BLAQIAABQAAgAIABSiw0g9PC/RwQAAAOUBAAAaAAAAAAAAAAEAAAAAAB8QAAB1bml2ZXJzYWwvaTE4bl9wcmVzZXRzLnhtbFBLAQIAABQAAgAIABSiw0gj80M7cgAAAHIAAAAcAAAAAAAAAAEAAAAAABgRAAB1bml2ZXJzYWwvbG9jYWxfc2V0dGluZ3MueG1sUEsBAgAAFAACAAgARJRXRyO0Tvv7AgAAsAgAABQAAAAAAAAAAQAAAAAAxBEAAHVuaXZlcnNhbC9wbGF5ZXIueG1sUEsBAgAAFAACAAgAFKLDSI0wNu9cCAAAkCAAACkAAAAAAAAAAQAAAAAA8RQAAHVuaXZlcnNhbC9za2luX2N1c3RvbWl6YXRpb25fc2V0dGluZ3MueG1sUEsBAgAAFAACAAgAFKLDSHIJy00KEgAAKD4AABcAAAAAAAAAAAAAAAAAlB0AAHVuaXZlcnNhbC91bml2ZXJzYWwucG5nUEsBAgAAFAACAAgAFKLDSNejnGNLAAAAagAAABsAAAAAAAAAAQAAAAAA0y8AAHVuaXZlcnNhbC91bml2ZXJzYWwucG5nLnhtbFBLBQYAAAAACwALAEkDAABXMAAAAAA="/>
  <p:tag name="ISPRING_PRESENTATION_TITLE" val="述职报告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1075</TotalTime>
  <Words>950</Words>
  <Application>Microsoft Office PowerPoint</Application>
  <PresentationFormat>宽屏</PresentationFormat>
  <Paragraphs>108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黑体</vt:lpstr>
      <vt:lpstr>微软雅黑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Bo Liu</cp:lastModifiedBy>
  <cp:revision>187</cp:revision>
  <dcterms:created xsi:type="dcterms:W3CDTF">2016-09-07T02:02:00Z</dcterms:created>
  <dcterms:modified xsi:type="dcterms:W3CDTF">2023-10-20T16:10:24Z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310066E48D6E4D008361447D172388BB</vt:lpwstr>
  </property>
  <property fmtid="{D5CDD505-2E9C-101B-9397-08002B2CF9AE}" pid="3" name="KSOProductBuildVer">
    <vt:lpwstr>2052-11.1.0.10495</vt:lpwstr>
  </property>
</Properties>
</file>