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3010BA-36C7-4AD3-90D7-21AA1E0129E8}">
  <a:tblStyle styleId="{513010BA-36C7-4AD3-90D7-21AA1E0129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Lato-boldItalic.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c712220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712220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c712220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712220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c712220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712220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c712220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c712220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7122207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7122207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c7122207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c7122207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c7122207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c7122207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c7122207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c7122207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7122207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7122207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c7122207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c7122207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c712220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c712220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c7122207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c7122207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c7122207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c7122207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c7122207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c7122207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c7122207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c7122207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c7122207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c7122207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af401439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af401439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af40143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af40143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c7122207e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c7122207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ddc42e1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ddc42e1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c7122207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c7122207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c7122207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c7122207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c5696305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c5696305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af401439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af401439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af40143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af40143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af401439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af40143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af401439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af401439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af40143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af40143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c712220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c712220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c5696305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c5696305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c5696305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c5696305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af40143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af40143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712220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712220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law.cornell.edu/uscode/text/17/120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en.wikipedia.org/wiki/Bowers_v._Baystate_Technologies,_In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eff.org/issues/coders/reverse-engineering-faq"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blogs.dropbox.com/tech/2018/03/protecting-security-research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hackerone.com/"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ynamorio.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mailto:sprowell@tntech.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www.hex-rays.com/products/ida/support/download_freeware.shtml" TargetMode="External"/><Relationship Id="rId4" Type="http://schemas.openxmlformats.org/officeDocument/2006/relationships/hyperlink" Target="https://binary.ninja/" TargetMode="External"/><Relationship Id="rId11" Type="http://schemas.openxmlformats.org/officeDocument/2006/relationships/hyperlink" Target="https://insights.sei.cmu.edu/sei_blog/2015/08/the-pharos-framework-binary-static-analysis-of-object-oriented-code.html" TargetMode="External"/><Relationship Id="rId10" Type="http://schemas.openxmlformats.org/officeDocument/2006/relationships/hyperlink" Target="https://software.intel.com/en-us/articles/pin-a-dynamic-binary-instrumentation-tool" TargetMode="External"/><Relationship Id="rId9" Type="http://schemas.openxmlformats.org/officeDocument/2006/relationships/hyperlink" Target="https://triton.quarkslab.com/" TargetMode="External"/><Relationship Id="rId5" Type="http://schemas.openxmlformats.org/officeDocument/2006/relationships/hyperlink" Target="https://github.com/BinaryAnalysisPlatform/bap" TargetMode="External"/><Relationship Id="rId6" Type="http://schemas.openxmlformats.org/officeDocument/2006/relationships/hyperlink" Target="http://bitblaze.cs.berkeley.edu/" TargetMode="External"/><Relationship Id="rId7" Type="http://schemas.openxmlformats.org/officeDocument/2006/relationships/hyperlink" Target="https://onlinedisassembler.com/odaweb/" TargetMode="External"/><Relationship Id="rId8" Type="http://schemas.openxmlformats.org/officeDocument/2006/relationships/hyperlink" Target="https://onlinedisassembler.com/odawe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virtualbox.org/wiki/Linux_Downloads" TargetMode="External"/><Relationship Id="rId4" Type="http://schemas.openxmlformats.org/officeDocument/2006/relationships/hyperlink" Target="http://www.capstone-engine.org/" TargetMode="External"/><Relationship Id="rId5" Type="http://schemas.openxmlformats.org/officeDocument/2006/relationships/hyperlink" Target="https://ghidra-sr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 6580</a:t>
            </a:r>
            <a:endParaRPr/>
          </a:p>
          <a:p>
            <a:pPr indent="0" lvl="0" marL="0" rtl="0" algn="l">
              <a:spcBef>
                <a:spcPts val="0"/>
              </a:spcBef>
              <a:spcAft>
                <a:spcPts val="0"/>
              </a:spcAft>
              <a:buNone/>
            </a:pPr>
            <a:r>
              <a:rPr lang="en"/>
              <a:t>Spring 2020</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Instructor: Stacy Prowell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152400" y="152400"/>
            <a:ext cx="8839201" cy="4499957"/>
          </a:xfrm>
          <a:prstGeom prst="rect">
            <a:avLst/>
          </a:prstGeom>
          <a:noFill/>
          <a:ln>
            <a:noFill/>
          </a:ln>
        </p:spPr>
      </p:pic>
      <p:sp>
        <p:nvSpPr>
          <p:cNvPr id="144" name="Google Shape;144;p22"/>
          <p:cNvSpPr txBox="1"/>
          <p:nvPr/>
        </p:nvSpPr>
        <p:spPr>
          <a:xfrm>
            <a:off x="152400" y="4652350"/>
            <a:ext cx="8839200" cy="3639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200"/>
              </a:spcBef>
              <a:spcAft>
                <a:spcPts val="800"/>
              </a:spcAft>
              <a:buNone/>
            </a:pPr>
            <a:r>
              <a:rPr b="1" lang="en" sz="1000">
                <a:solidFill>
                  <a:srgbClr val="B31B1B"/>
                </a:solidFill>
                <a:latin typeface="Verdana"/>
                <a:ea typeface="Verdana"/>
                <a:cs typeface="Verdana"/>
                <a:sym typeface="Verdana"/>
              </a:rPr>
              <a:t>Source</a:t>
            </a:r>
            <a:r>
              <a:rPr lang="en" sz="1000">
                <a:solidFill>
                  <a:srgbClr val="B31B1B"/>
                </a:solidFill>
                <a:latin typeface="Verdana"/>
                <a:ea typeface="Verdana"/>
                <a:cs typeface="Verdana"/>
                <a:sym typeface="Verdana"/>
              </a:rPr>
              <a:t>: 17 U.S. Code § 1201 - Circumvention of copyright protection systems (</a:t>
            </a:r>
            <a:r>
              <a:rPr lang="en" sz="1000" u="sng">
                <a:solidFill>
                  <a:schemeClr val="hlink"/>
                </a:solidFill>
                <a:latin typeface="Verdana"/>
                <a:ea typeface="Verdana"/>
                <a:cs typeface="Verdana"/>
                <a:sym typeface="Verdana"/>
                <a:hlinkClick r:id="rId4"/>
              </a:rPr>
              <a:t>https://www.law.cornell.edu/uscode/text/17/1201</a:t>
            </a:r>
            <a:r>
              <a:rPr lang="en" sz="1000">
                <a:solidFill>
                  <a:srgbClr val="B31B1B"/>
                </a:solidFill>
                <a:latin typeface="Verdana"/>
                <a:ea typeface="Verdana"/>
                <a:cs typeface="Verdana"/>
                <a:sym typeface="Verdana"/>
              </a:rPr>
              <a:t>)</a:t>
            </a:r>
            <a:endParaRPr sz="1000">
              <a:solidFill>
                <a:srgbClr val="B31B1B"/>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152400" y="1585738"/>
            <a:ext cx="8839200" cy="1972023"/>
          </a:xfrm>
          <a:prstGeom prst="rect">
            <a:avLst/>
          </a:prstGeom>
          <a:noFill/>
          <a:ln>
            <a:noFill/>
          </a:ln>
        </p:spPr>
      </p:pic>
      <p:sp>
        <p:nvSpPr>
          <p:cNvPr id="150" name="Google Shape;150;p23"/>
          <p:cNvSpPr txBox="1"/>
          <p:nvPr/>
        </p:nvSpPr>
        <p:spPr>
          <a:xfrm>
            <a:off x="152400" y="53670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latin typeface="Droid Sans"/>
                <a:ea typeface="Droid Sans"/>
                <a:cs typeface="Droid Sans"/>
                <a:sym typeface="Droid Sans"/>
              </a:rPr>
              <a:t>End User License Agreements</a:t>
            </a:r>
            <a:endParaRPr b="1" sz="1800">
              <a:solidFill>
                <a:srgbClr val="0000FF"/>
              </a:solidFill>
              <a:latin typeface="Droid Sans"/>
              <a:ea typeface="Droid Sans"/>
              <a:cs typeface="Droid Sans"/>
              <a:sym typeface="Droid Sans"/>
            </a:endParaRPr>
          </a:p>
        </p:txBody>
      </p:sp>
      <p:sp>
        <p:nvSpPr>
          <p:cNvPr id="151" name="Google Shape;151;p23"/>
          <p:cNvSpPr txBox="1"/>
          <p:nvPr/>
        </p:nvSpPr>
        <p:spPr>
          <a:xfrm>
            <a:off x="152400" y="4652350"/>
            <a:ext cx="8839200" cy="3639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200"/>
              </a:spcBef>
              <a:spcAft>
                <a:spcPts val="800"/>
              </a:spcAft>
              <a:buNone/>
            </a:pPr>
            <a:r>
              <a:rPr b="1" lang="en" sz="1000">
                <a:solidFill>
                  <a:srgbClr val="B31B1B"/>
                </a:solidFill>
                <a:latin typeface="Verdana"/>
                <a:ea typeface="Verdana"/>
                <a:cs typeface="Verdana"/>
                <a:sym typeface="Verdana"/>
              </a:rPr>
              <a:t>Source</a:t>
            </a:r>
            <a:r>
              <a:rPr lang="en" sz="1000">
                <a:solidFill>
                  <a:srgbClr val="B31B1B"/>
                </a:solidFill>
                <a:latin typeface="Verdana"/>
                <a:ea typeface="Verdana"/>
                <a:cs typeface="Verdana"/>
                <a:sym typeface="Verdana"/>
              </a:rPr>
              <a:t>: Wikipedia (</a:t>
            </a:r>
            <a:r>
              <a:rPr lang="en" sz="1000" u="sng">
                <a:solidFill>
                  <a:schemeClr val="hlink"/>
                </a:solidFill>
                <a:latin typeface="Verdana"/>
                <a:ea typeface="Verdana"/>
                <a:cs typeface="Verdana"/>
                <a:sym typeface="Verdana"/>
                <a:hlinkClick r:id="rId4"/>
              </a:rPr>
              <a:t>https://en.wikipedia.org/wiki/Bowers_v._Baystate_Technologies,_Inc</a:t>
            </a:r>
            <a:r>
              <a:rPr lang="en" sz="1000">
                <a:solidFill>
                  <a:srgbClr val="B31B1B"/>
                </a:solidFill>
                <a:latin typeface="Verdana"/>
                <a:ea typeface="Verdana"/>
                <a:cs typeface="Verdana"/>
                <a:sym typeface="Verdana"/>
              </a:rPr>
              <a:t>.)</a:t>
            </a:r>
            <a:endParaRPr sz="1000">
              <a:solidFill>
                <a:srgbClr val="B31B1B"/>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 the </a:t>
            </a:r>
            <a:r>
              <a:rPr b="1" lang="en"/>
              <a:t>Coders’ Rights Project Reverse Engineering FAQ</a:t>
            </a:r>
            <a:r>
              <a:rPr lang="en"/>
              <a:t>:</a:t>
            </a:r>
            <a:br>
              <a:rPr lang="en"/>
            </a:br>
            <a:r>
              <a:rPr lang="en" u="sng">
                <a:solidFill>
                  <a:schemeClr val="hlink"/>
                </a:solidFill>
                <a:hlinkClick r:id="rId3"/>
              </a:rPr>
              <a:t>https://www.eff.org/issues/coders/reverse-engineering-faq</a:t>
            </a:r>
            <a:r>
              <a:rPr lang="en"/>
              <a:t> </a:t>
            </a:r>
            <a:endParaRPr/>
          </a:p>
          <a:p>
            <a:pPr indent="0" lvl="0" marL="0" rtl="0" algn="l">
              <a:spcBef>
                <a:spcPts val="1600"/>
              </a:spcBef>
              <a:spcAft>
                <a:spcPts val="1600"/>
              </a:spcAft>
              <a:buNone/>
            </a:pPr>
            <a:r>
              <a:t/>
            </a:r>
            <a:endParaRPr/>
          </a:p>
        </p:txBody>
      </p:sp>
      <p:pic>
        <p:nvPicPr>
          <p:cNvPr id="158" name="Google Shape;158;p24"/>
          <p:cNvPicPr preferRelativeResize="0"/>
          <p:nvPr/>
        </p:nvPicPr>
        <p:blipFill>
          <a:blip r:embed="rId4">
            <a:alphaModFix/>
          </a:blip>
          <a:stretch>
            <a:fillRect/>
          </a:stretch>
        </p:blipFill>
        <p:spPr>
          <a:xfrm>
            <a:off x="729450" y="2954575"/>
            <a:ext cx="4330676" cy="80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Analysis</a:t>
            </a:r>
            <a:endParaRPr/>
          </a:p>
        </p:txBody>
      </p:sp>
      <p:sp>
        <p:nvSpPr>
          <p:cNvPr id="164" name="Google Shape;164;p2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Reverse Engineering</a:t>
            </a:r>
            <a:endParaRPr/>
          </a:p>
          <a:p>
            <a:pPr indent="-311150" lvl="0" marL="457200" rtl="0" algn="l">
              <a:spcBef>
                <a:spcPts val="0"/>
              </a:spcBef>
              <a:spcAft>
                <a:spcPts val="0"/>
              </a:spcAft>
              <a:buSzPts val="1300"/>
              <a:buChar char="●"/>
            </a:pPr>
            <a:r>
              <a:rPr b="1" lang="en"/>
              <a:t>Vulnerability Discovery</a:t>
            </a:r>
            <a:endParaRPr b="1"/>
          </a:p>
          <a:p>
            <a:pPr indent="-311150" lvl="0" marL="457200" rtl="0" algn="l">
              <a:spcBef>
                <a:spcPts val="0"/>
              </a:spcBef>
              <a:spcAft>
                <a:spcPts val="0"/>
              </a:spcAft>
              <a:buSzPts val="1300"/>
              <a:buChar char="●"/>
            </a:pPr>
            <a:r>
              <a:rPr lang="en"/>
              <a:t>Malware Discovery</a:t>
            </a:r>
            <a:endParaRPr/>
          </a:p>
          <a:p>
            <a:pPr indent="-311150" lvl="0" marL="457200" rtl="0" algn="l">
              <a:spcBef>
                <a:spcPts val="0"/>
              </a:spcBef>
              <a:spcAft>
                <a:spcPts val="0"/>
              </a:spcAft>
              <a:buSzPts val="1300"/>
              <a:buChar char="●"/>
            </a:pPr>
            <a:r>
              <a:rPr lang="en"/>
              <a:t>Code Protection</a:t>
            </a:r>
            <a:endParaRPr/>
          </a:p>
        </p:txBody>
      </p:sp>
      <p:sp>
        <p:nvSpPr>
          <p:cNvPr id="165" name="Google Shape;165;p2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Optimization</a:t>
            </a:r>
            <a:endParaRPr/>
          </a:p>
          <a:p>
            <a:pPr indent="-311150" lvl="0" marL="457200" rtl="0" algn="l">
              <a:spcBef>
                <a:spcPts val="0"/>
              </a:spcBef>
              <a:spcAft>
                <a:spcPts val="0"/>
              </a:spcAft>
              <a:buSzPts val="1300"/>
              <a:buChar char="●"/>
            </a:pPr>
            <a:r>
              <a:rPr lang="en"/>
              <a:t>Program Transformation</a:t>
            </a:r>
            <a:endParaRPr/>
          </a:p>
          <a:p>
            <a:pPr indent="-311150" lvl="0" marL="457200" rtl="0" algn="l">
              <a:spcBef>
                <a:spcPts val="0"/>
              </a:spcBef>
              <a:spcAft>
                <a:spcPts val="0"/>
              </a:spcAft>
              <a:buSzPts val="1300"/>
              <a:buChar char="●"/>
            </a:pPr>
            <a:r>
              <a:rPr lang="en"/>
              <a:t>Code Recovery</a:t>
            </a:r>
            <a:endParaRPr/>
          </a:p>
          <a:p>
            <a:pPr indent="-311150" lvl="0" marL="457200" rtl="0" algn="l">
              <a:spcBef>
                <a:spcPts val="0"/>
              </a:spcBef>
              <a:spcAft>
                <a:spcPts val="0"/>
              </a:spcAft>
              <a:buSzPts val="1300"/>
              <a:buChar char="●"/>
            </a:pPr>
            <a:r>
              <a:rPr lang="en"/>
              <a:t>Instrumentation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Disclose?</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see something… should you say something?”</a:t>
            </a:r>
            <a:endParaRPr/>
          </a:p>
          <a:p>
            <a:pPr indent="-311150" lvl="0" marL="457200" rtl="0" algn="l">
              <a:spcBef>
                <a:spcPts val="1600"/>
              </a:spcBef>
              <a:spcAft>
                <a:spcPts val="0"/>
              </a:spcAft>
              <a:buSzPts val="1300"/>
              <a:buChar char="●"/>
            </a:pPr>
            <a:r>
              <a:rPr lang="en"/>
              <a:t>Many companies have </a:t>
            </a:r>
            <a:r>
              <a:rPr b="1" lang="en"/>
              <a:t>vulnerability disclosure policies</a:t>
            </a:r>
            <a:r>
              <a:rPr lang="en"/>
              <a:t>…</a:t>
            </a:r>
            <a:r>
              <a:rPr lang="en"/>
              <a:t> but not all!</a:t>
            </a:r>
            <a:endParaRPr/>
          </a:p>
          <a:p>
            <a:pPr indent="-311150" lvl="0" marL="457200" rtl="0" algn="l">
              <a:spcBef>
                <a:spcPts val="0"/>
              </a:spcBef>
              <a:spcAft>
                <a:spcPts val="0"/>
              </a:spcAft>
              <a:buSzPts val="1300"/>
              <a:buChar char="●"/>
            </a:pPr>
            <a:r>
              <a:rPr lang="en"/>
              <a:t>Look for the </a:t>
            </a:r>
            <a:r>
              <a:rPr b="1" lang="en"/>
              <a:t>safe harbor</a:t>
            </a:r>
            <a:r>
              <a:rPr lang="en"/>
              <a:t> policy… if there is one.</a:t>
            </a:r>
            <a:endParaRPr/>
          </a:p>
          <a:p>
            <a:pPr indent="0" lvl="0" marL="0" rtl="0" algn="l">
              <a:spcBef>
                <a:spcPts val="1600"/>
              </a:spcBef>
              <a:spcAft>
                <a:spcPts val="1600"/>
              </a:spcAft>
              <a:buNone/>
            </a:pPr>
            <a:r>
              <a:rPr lang="en"/>
              <a:t>Example: Dropbox</a:t>
            </a:r>
            <a:br>
              <a:rPr lang="en"/>
            </a:br>
            <a:r>
              <a:rPr lang="en" u="sng">
                <a:solidFill>
                  <a:schemeClr val="hlink"/>
                </a:solidFill>
                <a:hlinkClick r:id="rId3"/>
              </a:rPr>
              <a:t>https://blogs.dropbox.com/tech/2018/03/protecting-security-researchers/</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Recommend you visit HackerOne:</a:t>
            </a:r>
            <a:br>
              <a:rPr lang="en"/>
            </a:br>
            <a:r>
              <a:rPr lang="en" u="sng">
                <a:solidFill>
                  <a:schemeClr val="hlink"/>
                </a:solidFill>
                <a:hlinkClick r:id="rId3"/>
              </a:rPr>
              <a:t>https://www.hackerone.com/</a:t>
            </a:r>
            <a:r>
              <a:rPr lang="en"/>
              <a:t> </a:t>
            </a:r>
            <a:endParaRPr/>
          </a:p>
        </p:txBody>
      </p:sp>
      <p:pic>
        <p:nvPicPr>
          <p:cNvPr id="178" name="Google Shape;178;p27"/>
          <p:cNvPicPr preferRelativeResize="0"/>
          <p:nvPr/>
        </p:nvPicPr>
        <p:blipFill>
          <a:blip r:embed="rId4">
            <a:alphaModFix/>
          </a:blip>
          <a:stretch>
            <a:fillRect/>
          </a:stretch>
        </p:blipFill>
        <p:spPr>
          <a:xfrm>
            <a:off x="729450" y="3090100"/>
            <a:ext cx="2857500" cy="55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Analysis</a:t>
            </a:r>
            <a:endParaRPr/>
          </a:p>
        </p:txBody>
      </p:sp>
      <p:sp>
        <p:nvSpPr>
          <p:cNvPr id="184" name="Google Shape;184;p2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Reverse Engineering</a:t>
            </a:r>
            <a:endParaRPr/>
          </a:p>
          <a:p>
            <a:pPr indent="-311150" lvl="0" marL="457200" rtl="0" algn="l">
              <a:spcBef>
                <a:spcPts val="0"/>
              </a:spcBef>
              <a:spcAft>
                <a:spcPts val="0"/>
              </a:spcAft>
              <a:buSzPts val="1300"/>
              <a:buChar char="●"/>
            </a:pPr>
            <a:r>
              <a:rPr lang="en"/>
              <a:t>Vulnerability Discovery</a:t>
            </a:r>
            <a:endParaRPr/>
          </a:p>
          <a:p>
            <a:pPr indent="-311150" lvl="0" marL="457200" rtl="0" algn="l">
              <a:spcBef>
                <a:spcPts val="0"/>
              </a:spcBef>
              <a:spcAft>
                <a:spcPts val="0"/>
              </a:spcAft>
              <a:buSzPts val="1300"/>
              <a:buChar char="●"/>
            </a:pPr>
            <a:r>
              <a:rPr lang="en"/>
              <a:t>Malware Discovery</a:t>
            </a:r>
            <a:endParaRPr/>
          </a:p>
          <a:p>
            <a:pPr indent="-311150" lvl="0" marL="457200" rtl="0" algn="l">
              <a:spcBef>
                <a:spcPts val="0"/>
              </a:spcBef>
              <a:spcAft>
                <a:spcPts val="0"/>
              </a:spcAft>
              <a:buSzPts val="1300"/>
              <a:buChar char="●"/>
            </a:pPr>
            <a:r>
              <a:rPr lang="en"/>
              <a:t>Code Protection</a:t>
            </a:r>
            <a:endParaRPr/>
          </a:p>
        </p:txBody>
      </p:sp>
      <p:sp>
        <p:nvSpPr>
          <p:cNvPr id="185" name="Google Shape;185;p2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Optimization</a:t>
            </a:r>
            <a:endParaRPr/>
          </a:p>
          <a:p>
            <a:pPr indent="-311150" lvl="0" marL="457200" rtl="0" algn="l">
              <a:spcBef>
                <a:spcPts val="0"/>
              </a:spcBef>
              <a:spcAft>
                <a:spcPts val="0"/>
              </a:spcAft>
              <a:buSzPts val="1300"/>
              <a:buChar char="●"/>
            </a:pPr>
            <a:r>
              <a:rPr b="1" lang="en"/>
              <a:t>Program Transformation</a:t>
            </a:r>
            <a:endParaRPr b="1"/>
          </a:p>
          <a:p>
            <a:pPr indent="-311150" lvl="0" marL="457200" rtl="0" algn="l">
              <a:spcBef>
                <a:spcPts val="0"/>
              </a:spcBef>
              <a:spcAft>
                <a:spcPts val="0"/>
              </a:spcAft>
              <a:buSzPts val="1300"/>
              <a:buChar char="●"/>
            </a:pPr>
            <a:r>
              <a:rPr lang="en"/>
              <a:t>Code Recovery</a:t>
            </a:r>
            <a:endParaRPr/>
          </a:p>
          <a:p>
            <a:pPr indent="-311150" lvl="0" marL="457200" rtl="0" algn="l">
              <a:spcBef>
                <a:spcPts val="0"/>
              </a:spcBef>
              <a:spcAft>
                <a:spcPts val="0"/>
              </a:spcAft>
              <a:buSzPts val="1300"/>
              <a:buChar char="●"/>
            </a:pPr>
            <a:r>
              <a:rPr lang="en"/>
              <a:t>Instrumentation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to binary</a:t>
            </a:r>
            <a:endParaRPr/>
          </a:p>
        </p:txBody>
      </p:sp>
      <p:sp>
        <p:nvSpPr>
          <p:cNvPr id="191" name="Google Shape;191;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Dynamic recompilation</a:t>
            </a:r>
            <a:endParaRPr/>
          </a:p>
          <a:p>
            <a:pPr indent="-311150" lvl="0" marL="457200" rtl="0" algn="l">
              <a:spcBef>
                <a:spcPts val="0"/>
              </a:spcBef>
              <a:spcAft>
                <a:spcPts val="0"/>
              </a:spcAft>
              <a:buSzPts val="1300"/>
              <a:buChar char="●"/>
            </a:pPr>
            <a:r>
              <a:rPr lang="en"/>
              <a:t>Instrumentation</a:t>
            </a:r>
            <a:endParaRPr/>
          </a:p>
          <a:p>
            <a:pPr indent="0" lvl="0" marL="0" rtl="0" algn="l">
              <a:spcBef>
                <a:spcPts val="1600"/>
              </a:spcBef>
              <a:spcAft>
                <a:spcPts val="1600"/>
              </a:spcAft>
              <a:buNone/>
            </a:pPr>
            <a:r>
              <a:rPr lang="en"/>
              <a:t>DynamoRIO: </a:t>
            </a:r>
            <a:r>
              <a:rPr lang="en" u="sng">
                <a:solidFill>
                  <a:schemeClr val="hlink"/>
                </a:solidFill>
                <a:hlinkClick r:id="rId3"/>
              </a:rPr>
              <a:t>http://dynamorio.org/</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Static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Rice’s Theorem</a:t>
            </a:r>
            <a:endParaRPr/>
          </a:p>
        </p:txBody>
      </p:sp>
      <p:sp>
        <p:nvSpPr>
          <p:cNvPr id="202" name="Google Shape;20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string </a:t>
            </a:r>
            <a:r>
              <a:rPr i="1" lang="en"/>
              <a:t>s</a:t>
            </a:r>
            <a:r>
              <a:rPr lang="en"/>
              <a:t> </a:t>
            </a:r>
            <a:r>
              <a:rPr lang="en"/>
              <a:t>is accepted by Turing machine </a:t>
            </a:r>
            <a:r>
              <a:rPr i="1" lang="en"/>
              <a:t>M</a:t>
            </a:r>
            <a:r>
              <a:rPr lang="en"/>
              <a:t> iff </a:t>
            </a:r>
            <a:r>
              <a:rPr i="1" lang="en"/>
              <a:t>M</a:t>
            </a:r>
            <a:r>
              <a:rPr lang="en"/>
              <a:t> halts in an accepting state.  The set of all such strings is the language </a:t>
            </a:r>
            <a:r>
              <a:rPr i="1" lang="en"/>
              <a:t>L</a:t>
            </a:r>
            <a:r>
              <a:rPr lang="en"/>
              <a:t> of </a:t>
            </a:r>
            <a:r>
              <a:rPr i="1" lang="en"/>
              <a:t>M</a:t>
            </a:r>
            <a:r>
              <a:rPr lang="en"/>
              <a:t>.</a:t>
            </a:r>
            <a:endParaRPr/>
          </a:p>
          <a:p>
            <a:pPr indent="0" lvl="0" marL="0" rtl="0" algn="l">
              <a:spcBef>
                <a:spcPts val="1600"/>
              </a:spcBef>
              <a:spcAft>
                <a:spcPts val="0"/>
              </a:spcAft>
              <a:buNone/>
            </a:pPr>
            <a:r>
              <a:rPr lang="en"/>
              <a:t>A property of the Turing machine languages is </a:t>
            </a:r>
            <a:r>
              <a:rPr i="1" lang="en"/>
              <a:t>trivial</a:t>
            </a:r>
            <a:r>
              <a:rPr lang="en"/>
              <a:t> iff it is either true for all languages or false for all languages.</a:t>
            </a:r>
            <a:endParaRPr/>
          </a:p>
          <a:p>
            <a:pPr indent="0" lvl="0" marL="0" rtl="0" algn="l">
              <a:spcBef>
                <a:spcPts val="1600"/>
              </a:spcBef>
              <a:spcAft>
                <a:spcPts val="0"/>
              </a:spcAft>
              <a:buNone/>
            </a:pPr>
            <a:r>
              <a:rPr lang="en"/>
              <a:t>Rice’s Theorem: Any nontrivial property of Turing machine languages is undecidable.</a:t>
            </a:r>
            <a:endParaRPr/>
          </a:p>
          <a:p>
            <a:pPr indent="0" lvl="0" marL="0" rtl="0" algn="l">
              <a:spcBef>
                <a:spcPts val="1600"/>
              </a:spcBef>
              <a:spcAft>
                <a:spcPts val="1600"/>
              </a:spcAft>
              <a:buNone/>
            </a:pPr>
            <a:r>
              <a:rPr lang="en"/>
              <a:t>Discuss!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Information</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 / Text: +1 (724) 307-8229</a:t>
            </a:r>
            <a:endParaRPr/>
          </a:p>
          <a:p>
            <a:pPr indent="0" lvl="0" marL="0" rtl="0" algn="l">
              <a:spcBef>
                <a:spcPts val="1600"/>
              </a:spcBef>
              <a:spcAft>
                <a:spcPts val="0"/>
              </a:spcAft>
              <a:buClr>
                <a:srgbClr val="000000"/>
              </a:buClr>
              <a:buSzPts val="1100"/>
              <a:buFont typeface="Arial"/>
              <a:buNone/>
            </a:pPr>
            <a:r>
              <a:rPr lang="en"/>
              <a:t>Email: </a:t>
            </a:r>
            <a:r>
              <a:rPr lang="en" u="sng">
                <a:solidFill>
                  <a:schemeClr val="hlink"/>
                </a:solidFill>
                <a:hlinkClick r:id="rId3"/>
              </a:rPr>
              <a:t>sprowell@tntech.edu</a:t>
            </a:r>
            <a:r>
              <a:rPr lang="en"/>
              <a:t> </a:t>
            </a:r>
            <a:endParaRPr/>
          </a:p>
          <a:p>
            <a:pPr indent="0" lvl="0" marL="0" rtl="0" algn="l">
              <a:spcBef>
                <a:spcPts val="1600"/>
              </a:spcBef>
              <a:spcAft>
                <a:spcPts val="0"/>
              </a:spcAft>
              <a:buNone/>
            </a:pPr>
            <a:r>
              <a:rPr lang="en"/>
              <a:t>Tuesday and Thursday</a:t>
            </a:r>
            <a:br>
              <a:rPr lang="en"/>
            </a:br>
            <a:r>
              <a:rPr lang="en"/>
              <a:t>8:00am - 9:20am Central</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Undecidable</a:t>
            </a:r>
            <a:endParaRPr/>
          </a:p>
        </p:txBody>
      </p:sp>
      <p:sp>
        <p:nvSpPr>
          <p:cNvPr id="208" name="Google Shape;20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effective mechanical process that can decide whether or not:</a:t>
            </a:r>
            <a:endParaRPr/>
          </a:p>
          <a:p>
            <a:pPr indent="-311150" lvl="0" marL="457200" rtl="0" algn="l">
              <a:spcBef>
                <a:spcPts val="1600"/>
              </a:spcBef>
              <a:spcAft>
                <a:spcPts val="0"/>
              </a:spcAft>
              <a:buSzPts val="1300"/>
              <a:buChar char="●"/>
            </a:pPr>
            <a:r>
              <a:rPr lang="en"/>
              <a:t>A program halts on all inputs.</a:t>
            </a:r>
            <a:endParaRPr/>
          </a:p>
          <a:p>
            <a:pPr indent="-311150" lvl="0" marL="457200" rtl="0" algn="l">
              <a:spcBef>
                <a:spcPts val="0"/>
              </a:spcBef>
              <a:spcAft>
                <a:spcPts val="0"/>
              </a:spcAft>
              <a:buSzPts val="1300"/>
              <a:buChar char="●"/>
            </a:pPr>
            <a:r>
              <a:rPr lang="en"/>
              <a:t>A program copies itself (a virus).</a:t>
            </a:r>
            <a:endParaRPr/>
          </a:p>
          <a:p>
            <a:pPr indent="-311150" lvl="0" marL="457200" rtl="0" algn="l">
              <a:spcBef>
                <a:spcPts val="0"/>
              </a:spcBef>
              <a:spcAft>
                <a:spcPts val="0"/>
              </a:spcAft>
              <a:buSzPts val="1300"/>
              <a:buChar char="●"/>
            </a:pPr>
            <a:r>
              <a:rPr lang="en"/>
              <a:t>A program prints a string.</a:t>
            </a:r>
            <a:endParaRPr/>
          </a:p>
          <a:p>
            <a:pPr indent="-311150" lvl="0" marL="457200" rtl="0" algn="l">
              <a:spcBef>
                <a:spcPts val="0"/>
              </a:spcBef>
              <a:spcAft>
                <a:spcPts val="0"/>
              </a:spcAft>
              <a:buSzPts val="1300"/>
              <a:buChar char="●"/>
            </a:pPr>
            <a:r>
              <a:rPr lang="en"/>
              <a:t>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Undecidable</a:t>
            </a:r>
            <a:endParaRPr/>
          </a:p>
        </p:txBody>
      </p:sp>
      <p:sp>
        <p:nvSpPr>
          <p:cNvPr id="214" name="Google Shape;214;p3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this program halt?</a:t>
            </a:r>
            <a:endParaRPr/>
          </a:p>
        </p:txBody>
      </p:sp>
      <p:sp>
        <p:nvSpPr>
          <p:cNvPr id="215" name="Google Shape;215;p33"/>
          <p:cNvSpPr txBox="1"/>
          <p:nvPr>
            <p:ph idx="2" type="body"/>
          </p:nvPr>
        </p:nvSpPr>
        <p:spPr>
          <a:xfrm>
            <a:off x="5174225" y="1352625"/>
            <a:ext cx="3374400" cy="3025500"/>
          </a:xfrm>
          <a:prstGeom prst="rect">
            <a:avLst/>
          </a:prstGeom>
          <a:noFill/>
        </p:spPr>
        <p:txBody>
          <a:bodyPr anchorCtr="0" anchor="t" bIns="91425" lIns="91425" spcFirstLastPara="1" rIns="91425" wrap="square" tIns="91425">
            <a:noAutofit/>
          </a:bodyPr>
          <a:lstStyle/>
          <a:p>
            <a:pPr indent="0" lvl="0" marL="0" marR="50800" rtl="0" algn="l">
              <a:spcBef>
                <a:spcPts val="0"/>
              </a:spcBef>
              <a:spcAft>
                <a:spcPts val="1100"/>
              </a:spcAft>
              <a:buNone/>
            </a:pPr>
            <a:r>
              <a:rPr lang="en" sz="1400">
                <a:solidFill>
                  <a:srgbClr val="2B91AF"/>
                </a:solidFill>
                <a:latin typeface="Consolas"/>
                <a:ea typeface="Consolas"/>
                <a:cs typeface="Consolas"/>
                <a:sym typeface="Consolas"/>
              </a:rPr>
              <a:t>int</a:t>
            </a:r>
            <a:r>
              <a:rPr lang="en" sz="1400">
                <a:solidFill>
                  <a:srgbClr val="303336"/>
                </a:solidFill>
                <a:latin typeface="Consolas"/>
                <a:ea typeface="Consolas"/>
                <a:cs typeface="Consolas"/>
                <a:sym typeface="Consolas"/>
              </a:rPr>
              <a:t> main( </a:t>
            </a:r>
            <a:r>
              <a:rPr lang="en" sz="1400">
                <a:solidFill>
                  <a:srgbClr val="101094"/>
                </a:solidFill>
                <a:latin typeface="Consolas"/>
                <a:ea typeface="Consolas"/>
                <a:cs typeface="Consolas"/>
                <a:sym typeface="Consolas"/>
              </a:rPr>
              <a:t>void </a:t>
            </a:r>
            <a:r>
              <a:rPr lang="en" sz="1400">
                <a:solidFill>
                  <a:srgbClr val="303336"/>
                </a:solidFill>
                <a:latin typeface="Consolas"/>
                <a:ea typeface="Consolas"/>
                <a:cs typeface="Consolas"/>
                <a:sym typeface="Consolas"/>
              </a:rPr>
              <a:t>) {</a:t>
            </a:r>
            <a:br>
              <a:rPr lang="en" sz="1400">
                <a:solidFill>
                  <a:srgbClr val="303336"/>
                </a:solidFill>
                <a:latin typeface="Consolas"/>
                <a:ea typeface="Consolas"/>
                <a:cs typeface="Consolas"/>
                <a:sym typeface="Consolas"/>
              </a:rPr>
            </a:br>
            <a:r>
              <a:rPr lang="en" sz="1400">
                <a:solidFill>
                  <a:srgbClr val="303336"/>
                </a:solidFill>
                <a:latin typeface="Consolas"/>
                <a:ea typeface="Consolas"/>
                <a:cs typeface="Consolas"/>
                <a:sym typeface="Consolas"/>
              </a:rPr>
              <a:t>    puts( </a:t>
            </a:r>
            <a:r>
              <a:rPr lang="en" sz="1400">
                <a:solidFill>
                  <a:srgbClr val="7D2727"/>
                </a:solidFill>
                <a:latin typeface="Consolas"/>
                <a:ea typeface="Consolas"/>
                <a:cs typeface="Consolas"/>
                <a:sym typeface="Consolas"/>
              </a:rPr>
              <a:t>"Hello, World!" </a:t>
            </a:r>
            <a:r>
              <a:rPr lang="en" sz="1400">
                <a:solidFill>
                  <a:srgbClr val="303336"/>
                </a:solidFill>
                <a:latin typeface="Consolas"/>
                <a:ea typeface="Consolas"/>
                <a:cs typeface="Consolas"/>
                <a:sym typeface="Consolas"/>
              </a:rPr>
              <a:t>);</a:t>
            </a:r>
            <a:br>
              <a:rPr lang="en" sz="1400">
                <a:solidFill>
                  <a:srgbClr val="303336"/>
                </a:solidFill>
                <a:latin typeface="Consolas"/>
                <a:ea typeface="Consolas"/>
                <a:cs typeface="Consolas"/>
                <a:sym typeface="Consolas"/>
              </a:rPr>
            </a:br>
            <a:r>
              <a:rPr lang="en" sz="1400">
                <a:solidFill>
                  <a:srgbClr val="303336"/>
                </a:solidFill>
                <a:latin typeface="Consolas"/>
                <a:ea typeface="Consolas"/>
                <a:cs typeface="Consolas"/>
                <a:sym typeface="Consolas"/>
              </a:rPr>
              <a:t>    </a:t>
            </a:r>
            <a:r>
              <a:rPr lang="en" sz="1400">
                <a:solidFill>
                  <a:srgbClr val="101094"/>
                </a:solidFill>
                <a:latin typeface="Consolas"/>
                <a:ea typeface="Consolas"/>
                <a:cs typeface="Consolas"/>
                <a:sym typeface="Consolas"/>
              </a:rPr>
              <a:t>return</a:t>
            </a:r>
            <a:r>
              <a:rPr lang="en" sz="1400">
                <a:solidFill>
                  <a:srgbClr val="303336"/>
                </a:solidFill>
                <a:latin typeface="Consolas"/>
                <a:ea typeface="Consolas"/>
                <a:cs typeface="Consolas"/>
                <a:sym typeface="Consolas"/>
              </a:rPr>
              <a:t> </a:t>
            </a:r>
            <a:r>
              <a:rPr lang="en" sz="1400">
                <a:solidFill>
                  <a:srgbClr val="7D2727"/>
                </a:solidFill>
                <a:latin typeface="Consolas"/>
                <a:ea typeface="Consolas"/>
                <a:cs typeface="Consolas"/>
                <a:sym typeface="Consolas"/>
              </a:rPr>
              <a:t>0</a:t>
            </a:r>
            <a:r>
              <a:rPr lang="en" sz="1400">
                <a:solidFill>
                  <a:srgbClr val="303336"/>
                </a:solidFill>
                <a:latin typeface="Consolas"/>
                <a:ea typeface="Consolas"/>
                <a:cs typeface="Consolas"/>
                <a:sym typeface="Consolas"/>
              </a:rPr>
              <a:t>;</a:t>
            </a:r>
            <a:br>
              <a:rPr lang="en" sz="1400">
                <a:solidFill>
                  <a:srgbClr val="303336"/>
                </a:solidFill>
                <a:latin typeface="Consolas"/>
                <a:ea typeface="Consolas"/>
                <a:cs typeface="Consolas"/>
                <a:sym typeface="Consolas"/>
              </a:rPr>
            </a:br>
            <a:r>
              <a:rPr lang="en" sz="1400">
                <a:solidFill>
                  <a:srgbClr val="303336"/>
                </a:solidFill>
                <a:latin typeface="Consolas"/>
                <a:ea typeface="Consolas"/>
                <a:cs typeface="Consolas"/>
                <a:sym typeface="Consolas"/>
              </a:rPr>
              <a:t>}</a:t>
            </a:r>
            <a:endParaRPr sz="14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Undecidable</a:t>
            </a:r>
            <a:endParaRPr/>
          </a:p>
        </p:txBody>
      </p:sp>
      <p:sp>
        <p:nvSpPr>
          <p:cNvPr id="221" name="Google Shape;221;p34"/>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write a program to decide if this program halts?</a:t>
            </a:r>
            <a:endParaRPr/>
          </a:p>
        </p:txBody>
      </p:sp>
      <p:sp>
        <p:nvSpPr>
          <p:cNvPr id="222" name="Google Shape;222;p34"/>
          <p:cNvSpPr txBox="1"/>
          <p:nvPr>
            <p:ph idx="2" type="body"/>
          </p:nvPr>
        </p:nvSpPr>
        <p:spPr>
          <a:xfrm>
            <a:off x="5174225" y="1352625"/>
            <a:ext cx="3374400" cy="3025500"/>
          </a:xfrm>
          <a:prstGeom prst="rect">
            <a:avLst/>
          </a:prstGeom>
          <a:noFill/>
        </p:spPr>
        <p:txBody>
          <a:bodyPr anchorCtr="0" anchor="t" bIns="91425" lIns="91425" spcFirstLastPara="1" rIns="91425" wrap="square" tIns="91425">
            <a:noAutofit/>
          </a:bodyPr>
          <a:lstStyle/>
          <a:p>
            <a:pPr indent="0" lvl="0" marL="0" marR="50800" rtl="0" algn="l">
              <a:spcBef>
                <a:spcPts val="0"/>
              </a:spcBef>
              <a:spcAft>
                <a:spcPts val="1100"/>
              </a:spcAft>
              <a:buNone/>
            </a:pPr>
            <a:r>
              <a:rPr lang="en" sz="1400">
                <a:solidFill>
                  <a:srgbClr val="2B91AF"/>
                </a:solidFill>
                <a:latin typeface="Consolas"/>
                <a:ea typeface="Consolas"/>
                <a:cs typeface="Consolas"/>
                <a:sym typeface="Consolas"/>
              </a:rPr>
              <a:t>int</a:t>
            </a:r>
            <a:r>
              <a:rPr lang="en" sz="1400">
                <a:solidFill>
                  <a:srgbClr val="303336"/>
                </a:solidFill>
                <a:latin typeface="Consolas"/>
                <a:ea typeface="Consolas"/>
                <a:cs typeface="Consolas"/>
                <a:sym typeface="Consolas"/>
              </a:rPr>
              <a:t> main( </a:t>
            </a:r>
            <a:r>
              <a:rPr lang="en" sz="1400">
                <a:solidFill>
                  <a:srgbClr val="101094"/>
                </a:solidFill>
                <a:latin typeface="Consolas"/>
                <a:ea typeface="Consolas"/>
                <a:cs typeface="Consolas"/>
                <a:sym typeface="Consolas"/>
              </a:rPr>
              <a:t>void </a:t>
            </a:r>
            <a:r>
              <a:rPr lang="en" sz="1400">
                <a:solidFill>
                  <a:srgbClr val="303336"/>
                </a:solidFill>
                <a:latin typeface="Consolas"/>
                <a:ea typeface="Consolas"/>
                <a:cs typeface="Consolas"/>
                <a:sym typeface="Consolas"/>
              </a:rPr>
              <a:t>) {</a:t>
            </a:r>
            <a:br>
              <a:rPr lang="en" sz="1400">
                <a:solidFill>
                  <a:srgbClr val="303336"/>
                </a:solidFill>
                <a:latin typeface="Consolas"/>
                <a:ea typeface="Consolas"/>
                <a:cs typeface="Consolas"/>
                <a:sym typeface="Consolas"/>
              </a:rPr>
            </a:br>
            <a:r>
              <a:rPr lang="en" sz="1400">
                <a:solidFill>
                  <a:srgbClr val="303336"/>
                </a:solidFill>
                <a:latin typeface="Consolas"/>
                <a:ea typeface="Consolas"/>
                <a:cs typeface="Consolas"/>
                <a:sym typeface="Consolas"/>
              </a:rPr>
              <a:t>    puts( </a:t>
            </a:r>
            <a:r>
              <a:rPr lang="en" sz="1400">
                <a:solidFill>
                  <a:srgbClr val="7D2727"/>
                </a:solidFill>
                <a:latin typeface="Consolas"/>
                <a:ea typeface="Consolas"/>
                <a:cs typeface="Consolas"/>
                <a:sym typeface="Consolas"/>
              </a:rPr>
              <a:t>"Hello, World!" </a:t>
            </a:r>
            <a:r>
              <a:rPr lang="en" sz="1400">
                <a:solidFill>
                  <a:srgbClr val="303336"/>
                </a:solidFill>
                <a:latin typeface="Consolas"/>
                <a:ea typeface="Consolas"/>
                <a:cs typeface="Consolas"/>
                <a:sym typeface="Consolas"/>
              </a:rPr>
              <a:t>);</a:t>
            </a:r>
            <a:br>
              <a:rPr lang="en" sz="1400">
                <a:solidFill>
                  <a:srgbClr val="303336"/>
                </a:solidFill>
                <a:latin typeface="Consolas"/>
                <a:ea typeface="Consolas"/>
                <a:cs typeface="Consolas"/>
                <a:sym typeface="Consolas"/>
              </a:rPr>
            </a:br>
            <a:r>
              <a:rPr lang="en" sz="1400">
                <a:solidFill>
                  <a:srgbClr val="303336"/>
                </a:solidFill>
                <a:latin typeface="Consolas"/>
                <a:ea typeface="Consolas"/>
                <a:cs typeface="Consolas"/>
                <a:sym typeface="Consolas"/>
              </a:rPr>
              <a:t>    </a:t>
            </a:r>
            <a:r>
              <a:rPr lang="en" sz="1400">
                <a:solidFill>
                  <a:srgbClr val="101094"/>
                </a:solidFill>
                <a:latin typeface="Consolas"/>
                <a:ea typeface="Consolas"/>
                <a:cs typeface="Consolas"/>
                <a:sym typeface="Consolas"/>
              </a:rPr>
              <a:t>return</a:t>
            </a:r>
            <a:r>
              <a:rPr lang="en" sz="1400">
                <a:solidFill>
                  <a:srgbClr val="303336"/>
                </a:solidFill>
                <a:latin typeface="Consolas"/>
                <a:ea typeface="Consolas"/>
                <a:cs typeface="Consolas"/>
                <a:sym typeface="Consolas"/>
              </a:rPr>
              <a:t> </a:t>
            </a:r>
            <a:r>
              <a:rPr lang="en" sz="1400">
                <a:solidFill>
                  <a:srgbClr val="7D2727"/>
                </a:solidFill>
                <a:latin typeface="Consolas"/>
                <a:ea typeface="Consolas"/>
                <a:cs typeface="Consolas"/>
                <a:sym typeface="Consolas"/>
              </a:rPr>
              <a:t>0</a:t>
            </a:r>
            <a:r>
              <a:rPr lang="en" sz="1400">
                <a:solidFill>
                  <a:srgbClr val="303336"/>
                </a:solidFill>
                <a:latin typeface="Consolas"/>
                <a:ea typeface="Consolas"/>
                <a:cs typeface="Consolas"/>
                <a:sym typeface="Consolas"/>
              </a:rPr>
              <a:t>;</a:t>
            </a:r>
            <a:br>
              <a:rPr lang="en" sz="1400">
                <a:solidFill>
                  <a:srgbClr val="303336"/>
                </a:solidFill>
                <a:latin typeface="Consolas"/>
                <a:ea typeface="Consolas"/>
                <a:cs typeface="Consolas"/>
                <a:sym typeface="Consolas"/>
              </a:rPr>
            </a:br>
            <a:r>
              <a:rPr lang="en" sz="1400">
                <a:solidFill>
                  <a:srgbClr val="303336"/>
                </a:solidFill>
                <a:latin typeface="Consolas"/>
                <a:ea typeface="Consolas"/>
                <a:cs typeface="Consolas"/>
                <a:sym typeface="Consolas"/>
              </a:rPr>
              <a:t>}</a:t>
            </a:r>
            <a:endParaRPr sz="1400">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Undecidable</a:t>
            </a:r>
            <a:endParaRPr/>
          </a:p>
        </p:txBody>
      </p:sp>
      <p:sp>
        <p:nvSpPr>
          <p:cNvPr id="228" name="Google Shape;228;p3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5"/>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about this?</a:t>
            </a:r>
            <a:endParaRPr/>
          </a:p>
          <a:p>
            <a:pPr indent="-311150" lvl="0" marL="457200" rtl="0" algn="l">
              <a:spcBef>
                <a:spcPts val="1600"/>
              </a:spcBef>
              <a:spcAft>
                <a:spcPts val="0"/>
              </a:spcAft>
              <a:buSzPts val="1300"/>
              <a:buChar char="●"/>
            </a:pPr>
            <a:r>
              <a:rPr lang="en"/>
              <a:t>If a program contains no while loops or for loops, contains no branches to prior locations, and all subprograms halt, then the program halts.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Undecidable</a:t>
            </a:r>
            <a:endParaRPr/>
          </a:p>
        </p:txBody>
      </p:sp>
      <p:sp>
        <p:nvSpPr>
          <p:cNvPr id="235" name="Google Shape;235;p3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this?</a:t>
            </a:r>
            <a:endParaRPr/>
          </a:p>
        </p:txBody>
      </p:sp>
      <p:sp>
        <p:nvSpPr>
          <p:cNvPr id="236" name="Google Shape;236;p3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800000"/>
                </a:solidFill>
                <a:highlight>
                  <a:srgbClr val="FFFFFF"/>
                </a:highlight>
                <a:latin typeface="Consolas"/>
                <a:ea typeface="Consolas"/>
                <a:cs typeface="Consolas"/>
                <a:sym typeface="Consolas"/>
              </a:rPr>
              <a:t>for</a:t>
            </a:r>
            <a:r>
              <a:rPr lang="en" sz="1400">
                <a:solidFill>
                  <a:srgbClr val="000000"/>
                </a:solidFill>
                <a:highlight>
                  <a:srgbClr val="FFFFFF"/>
                </a:highlight>
                <a:latin typeface="Consolas"/>
                <a:ea typeface="Consolas"/>
                <a:cs typeface="Consolas"/>
                <a:sym typeface="Consolas"/>
              </a:rPr>
              <a:t> </a:t>
            </a:r>
            <a:r>
              <a:rPr lang="en" sz="1400">
                <a:solidFill>
                  <a:srgbClr val="808030"/>
                </a:solidFill>
                <a:highlight>
                  <a:srgbClr val="FFFFFF"/>
                </a:highlight>
                <a:latin typeface="Consolas"/>
                <a:ea typeface="Consolas"/>
                <a:cs typeface="Consolas"/>
                <a:sym typeface="Consolas"/>
              </a:rPr>
              <a:t>(</a:t>
            </a:r>
            <a:br>
              <a:rPr lang="en" sz="1400">
                <a:solidFill>
                  <a:srgbClr val="808030"/>
                </a:solidFill>
                <a:highlight>
                  <a:srgbClr val="FFFFFF"/>
                </a:highlight>
                <a:latin typeface="Consolas"/>
                <a:ea typeface="Consolas"/>
                <a:cs typeface="Consolas"/>
                <a:sym typeface="Consolas"/>
              </a:rPr>
            </a:br>
            <a:r>
              <a:rPr lang="en" sz="1400">
                <a:solidFill>
                  <a:srgbClr val="808030"/>
                </a:solidFill>
                <a:highlight>
                  <a:srgbClr val="FFFFFF"/>
                </a:highlight>
                <a:latin typeface="Consolas"/>
                <a:ea typeface="Consolas"/>
                <a:cs typeface="Consolas"/>
                <a:sym typeface="Consolas"/>
              </a:rPr>
              <a:t>    </a:t>
            </a:r>
            <a:r>
              <a:rPr lang="en" sz="1400">
                <a:solidFill>
                  <a:srgbClr val="000000"/>
                </a:solidFill>
                <a:highlight>
                  <a:srgbClr val="FFFFFF"/>
                </a:highlight>
                <a:latin typeface="Consolas"/>
                <a:ea typeface="Consolas"/>
                <a:cs typeface="Consolas"/>
                <a:sym typeface="Consolas"/>
              </a:rPr>
              <a:t>int64_t index </a:t>
            </a:r>
            <a:r>
              <a:rPr lang="en" sz="1400">
                <a:solidFill>
                  <a:srgbClr val="808030"/>
                </a:solidFill>
                <a:highlight>
                  <a:srgbClr val="FFFFFF"/>
                </a:highlight>
                <a:latin typeface="Consolas"/>
                <a:ea typeface="Consolas"/>
                <a:cs typeface="Consolas"/>
                <a:sym typeface="Consolas"/>
              </a:rPr>
              <a:t>=</a:t>
            </a:r>
            <a:r>
              <a:rPr lang="en" sz="1400">
                <a:solidFill>
                  <a:srgbClr val="000000"/>
                </a:solidFill>
                <a:highlight>
                  <a:srgbClr val="FFFFFF"/>
                </a:highlight>
                <a:latin typeface="Consolas"/>
                <a:ea typeface="Consolas"/>
                <a:cs typeface="Consolas"/>
                <a:sym typeface="Consolas"/>
              </a:rPr>
              <a:t> START</a:t>
            </a:r>
            <a:r>
              <a:rPr lang="en" sz="1400">
                <a:solidFill>
                  <a:srgbClr val="800080"/>
                </a:solidFill>
                <a:highlight>
                  <a:srgbClr val="FFFFFF"/>
                </a:highlight>
                <a:latin typeface="Consolas"/>
                <a:ea typeface="Consolas"/>
                <a:cs typeface="Consolas"/>
                <a:sym typeface="Consolas"/>
              </a:rPr>
              <a:t>;</a:t>
            </a:r>
            <a:br>
              <a:rPr lang="en" sz="1400">
                <a:solidFill>
                  <a:srgbClr val="000000"/>
                </a:solidFill>
                <a:highlight>
                  <a:srgbClr val="FFFFFF"/>
                </a:highlight>
                <a:latin typeface="Consolas"/>
                <a:ea typeface="Consolas"/>
                <a:cs typeface="Consolas"/>
                <a:sym typeface="Consolas"/>
              </a:rPr>
            </a:br>
            <a:r>
              <a:rPr lang="en" sz="1400">
                <a:solidFill>
                  <a:srgbClr val="000000"/>
                </a:solidFill>
                <a:highlight>
                  <a:srgbClr val="FFFFFF"/>
                </a:highlight>
                <a:latin typeface="Consolas"/>
                <a:ea typeface="Consolas"/>
                <a:cs typeface="Consolas"/>
                <a:sym typeface="Consolas"/>
              </a:rPr>
              <a:t>    index </a:t>
            </a:r>
            <a:r>
              <a:rPr lang="en" sz="1400">
                <a:solidFill>
                  <a:srgbClr val="808030"/>
                </a:solidFill>
                <a:highlight>
                  <a:srgbClr val="FFFFFF"/>
                </a:highlight>
                <a:latin typeface="Consolas"/>
                <a:ea typeface="Consolas"/>
                <a:cs typeface="Consolas"/>
                <a:sym typeface="Consolas"/>
              </a:rPr>
              <a:t>!=</a:t>
            </a:r>
            <a:r>
              <a:rPr lang="en" sz="1400">
                <a:solidFill>
                  <a:srgbClr val="000000"/>
                </a:solidFill>
                <a:highlight>
                  <a:srgbClr val="FFFFFF"/>
                </a:highlight>
                <a:latin typeface="Consolas"/>
                <a:ea typeface="Consolas"/>
                <a:cs typeface="Consolas"/>
                <a:sym typeface="Consolas"/>
              </a:rPr>
              <a:t> END</a:t>
            </a:r>
            <a:r>
              <a:rPr lang="en" sz="1400">
                <a:solidFill>
                  <a:srgbClr val="800080"/>
                </a:solidFill>
                <a:highlight>
                  <a:srgbClr val="FFFFFF"/>
                </a:highlight>
                <a:latin typeface="Consolas"/>
                <a:ea typeface="Consolas"/>
                <a:cs typeface="Consolas"/>
                <a:sym typeface="Consolas"/>
              </a:rPr>
              <a:t>;</a:t>
            </a:r>
            <a:br>
              <a:rPr lang="en" sz="1400">
                <a:solidFill>
                  <a:srgbClr val="000000"/>
                </a:solidFill>
                <a:highlight>
                  <a:srgbClr val="FFFFFF"/>
                </a:highlight>
                <a:latin typeface="Consolas"/>
                <a:ea typeface="Consolas"/>
                <a:cs typeface="Consolas"/>
                <a:sym typeface="Consolas"/>
              </a:rPr>
            </a:br>
            <a:r>
              <a:rPr lang="en" sz="1400">
                <a:solidFill>
                  <a:srgbClr val="000000"/>
                </a:solidFill>
                <a:highlight>
                  <a:srgbClr val="FFFFFF"/>
                </a:highlight>
                <a:latin typeface="Consolas"/>
                <a:ea typeface="Consolas"/>
                <a:cs typeface="Consolas"/>
                <a:sym typeface="Consolas"/>
              </a:rPr>
              <a:t>    index </a:t>
            </a:r>
            <a:r>
              <a:rPr lang="en" sz="1400">
                <a:solidFill>
                  <a:srgbClr val="808030"/>
                </a:solidFill>
                <a:highlight>
                  <a:srgbClr val="FFFFFF"/>
                </a:highlight>
                <a:latin typeface="Consolas"/>
                <a:ea typeface="Consolas"/>
                <a:cs typeface="Consolas"/>
                <a:sym typeface="Consolas"/>
              </a:rPr>
              <a:t>+=</a:t>
            </a:r>
            <a:r>
              <a:rPr lang="en" sz="1400">
                <a:solidFill>
                  <a:srgbClr val="000000"/>
                </a:solidFill>
                <a:highlight>
                  <a:srgbClr val="FFFFFF"/>
                </a:highlight>
                <a:latin typeface="Consolas"/>
                <a:ea typeface="Consolas"/>
                <a:cs typeface="Consolas"/>
                <a:sym typeface="Consolas"/>
              </a:rPr>
              <a:t> STRIDE</a:t>
            </a:r>
            <a:r>
              <a:rPr lang="en" sz="1400">
                <a:solidFill>
                  <a:srgbClr val="808030"/>
                </a:solidFill>
                <a:highlight>
                  <a:srgbClr val="FFFFFF"/>
                </a:highlight>
                <a:latin typeface="Consolas"/>
                <a:ea typeface="Consolas"/>
                <a:cs typeface="Consolas"/>
                <a:sym typeface="Consolas"/>
              </a:rPr>
              <a:t>)</a:t>
            </a:r>
            <a:r>
              <a:rPr lang="en" sz="1400">
                <a:solidFill>
                  <a:srgbClr val="000000"/>
                </a:solidFill>
                <a:highlight>
                  <a:srgbClr val="FFFFFF"/>
                </a:highlight>
                <a:latin typeface="Consolas"/>
                <a:ea typeface="Consolas"/>
                <a:cs typeface="Consolas"/>
                <a:sym typeface="Consolas"/>
              </a:rPr>
              <a:t> </a:t>
            </a:r>
            <a:r>
              <a:rPr lang="en" sz="1400">
                <a:solidFill>
                  <a:srgbClr val="800080"/>
                </a:solidFill>
                <a:highlight>
                  <a:srgbClr val="FFFFFF"/>
                </a:highlight>
                <a:latin typeface="Consolas"/>
                <a:ea typeface="Consolas"/>
                <a:cs typeface="Consolas"/>
                <a:sym typeface="Consolas"/>
              </a:rPr>
              <a:t>{</a:t>
            </a:r>
            <a:br>
              <a:rPr lang="en" sz="1400">
                <a:solidFill>
                  <a:srgbClr val="000000"/>
                </a:solidFill>
                <a:highlight>
                  <a:srgbClr val="FFFFFF"/>
                </a:highlight>
                <a:latin typeface="Consolas"/>
                <a:ea typeface="Consolas"/>
                <a:cs typeface="Consolas"/>
                <a:sym typeface="Consolas"/>
              </a:rPr>
            </a:br>
            <a:r>
              <a:rPr lang="en" sz="1400">
                <a:solidFill>
                  <a:srgbClr val="000000"/>
                </a:solidFill>
                <a:highlight>
                  <a:srgbClr val="FFFFFF"/>
                </a:highlight>
                <a:latin typeface="Consolas"/>
                <a:ea typeface="Consolas"/>
                <a:cs typeface="Consolas"/>
                <a:sym typeface="Consolas"/>
              </a:rPr>
              <a:t>    f</a:t>
            </a:r>
            <a:r>
              <a:rPr lang="en" sz="1400">
                <a:solidFill>
                  <a:srgbClr val="808030"/>
                </a:solidFill>
                <a:highlight>
                  <a:srgbClr val="FFFFFF"/>
                </a:highlight>
                <a:latin typeface="Consolas"/>
                <a:ea typeface="Consolas"/>
                <a:cs typeface="Consolas"/>
                <a:sym typeface="Consolas"/>
              </a:rPr>
              <a:t>(</a:t>
            </a:r>
            <a:r>
              <a:rPr lang="en" sz="1400">
                <a:solidFill>
                  <a:srgbClr val="000000"/>
                </a:solidFill>
                <a:highlight>
                  <a:srgbClr val="FFFFFF"/>
                </a:highlight>
                <a:latin typeface="Consolas"/>
                <a:ea typeface="Consolas"/>
                <a:cs typeface="Consolas"/>
                <a:sym typeface="Consolas"/>
              </a:rPr>
              <a:t>index</a:t>
            </a:r>
            <a:r>
              <a:rPr lang="en" sz="1400">
                <a:solidFill>
                  <a:srgbClr val="808030"/>
                </a:solidFill>
                <a:highlight>
                  <a:srgbClr val="FFFFFF"/>
                </a:highlight>
                <a:latin typeface="Consolas"/>
                <a:ea typeface="Consolas"/>
                <a:cs typeface="Consolas"/>
                <a:sym typeface="Consolas"/>
              </a:rPr>
              <a:t>)</a:t>
            </a:r>
            <a:r>
              <a:rPr lang="en" sz="1400">
                <a:solidFill>
                  <a:srgbClr val="800080"/>
                </a:solidFill>
                <a:highlight>
                  <a:srgbClr val="FFFFFF"/>
                </a:highlight>
                <a:latin typeface="Consolas"/>
                <a:ea typeface="Consolas"/>
                <a:cs typeface="Consolas"/>
                <a:sym typeface="Consolas"/>
              </a:rPr>
              <a:t>;</a:t>
            </a:r>
            <a:br>
              <a:rPr lang="en" sz="1400">
                <a:solidFill>
                  <a:srgbClr val="000000"/>
                </a:solidFill>
                <a:highlight>
                  <a:srgbClr val="FFFFFF"/>
                </a:highlight>
                <a:latin typeface="Consolas"/>
                <a:ea typeface="Consolas"/>
                <a:cs typeface="Consolas"/>
                <a:sym typeface="Consolas"/>
              </a:rPr>
            </a:br>
            <a:r>
              <a:rPr lang="en" sz="1400">
                <a:solidFill>
                  <a:srgbClr val="800080"/>
                </a:solidFill>
                <a:highlight>
                  <a:srgbClr val="FFFFFF"/>
                </a:highlight>
                <a:latin typeface="Consolas"/>
                <a:ea typeface="Consolas"/>
                <a:cs typeface="Consolas"/>
                <a:sym typeface="Consolas"/>
              </a:rPr>
              <a:t>}</a:t>
            </a:r>
            <a:endParaRPr sz="14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tools…</a:t>
            </a:r>
            <a:endParaRPr/>
          </a:p>
        </p:txBody>
      </p:sp>
      <p:sp>
        <p:nvSpPr>
          <p:cNvPr id="247" name="Google Shape;247;p3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Ida Pro</a:t>
            </a:r>
            <a:br>
              <a:rPr lang="en" sz="1200"/>
            </a:br>
            <a:r>
              <a:rPr lang="en" sz="1200" u="sng">
                <a:solidFill>
                  <a:schemeClr val="hlink"/>
                </a:solidFill>
                <a:hlinkClick r:id="rId3"/>
              </a:rPr>
              <a:t>https://www.hex-rays.com/products/ida/support/download_freeware.shtml</a:t>
            </a:r>
            <a:r>
              <a:rPr lang="en" sz="1200"/>
              <a:t> </a:t>
            </a:r>
            <a:endParaRPr sz="1200"/>
          </a:p>
          <a:p>
            <a:pPr indent="-304800" lvl="0" marL="457200" rtl="0" algn="l">
              <a:spcBef>
                <a:spcPts val="0"/>
              </a:spcBef>
              <a:spcAft>
                <a:spcPts val="0"/>
              </a:spcAft>
              <a:buSzPts val="1200"/>
              <a:buChar char="●"/>
            </a:pPr>
            <a:r>
              <a:rPr lang="en" sz="1200"/>
              <a:t>Binary Ninja</a:t>
            </a:r>
            <a:br>
              <a:rPr lang="en" sz="1200"/>
            </a:br>
            <a:r>
              <a:rPr lang="en" sz="1200" u="sng">
                <a:solidFill>
                  <a:schemeClr val="hlink"/>
                </a:solidFill>
                <a:hlinkClick r:id="rId4"/>
              </a:rPr>
              <a:t>https://binary.ninja/</a:t>
            </a:r>
            <a:r>
              <a:rPr lang="en" sz="1200"/>
              <a:t> </a:t>
            </a:r>
            <a:endParaRPr sz="1200"/>
          </a:p>
          <a:p>
            <a:pPr indent="-304800" lvl="0" marL="457200" rtl="0" algn="l">
              <a:spcBef>
                <a:spcPts val="0"/>
              </a:spcBef>
              <a:spcAft>
                <a:spcPts val="0"/>
              </a:spcAft>
              <a:buSzPts val="1200"/>
              <a:buChar char="●"/>
            </a:pPr>
            <a:r>
              <a:rPr lang="en" sz="1200"/>
              <a:t>Binary Analysis Platform (BAP)</a:t>
            </a:r>
            <a:br>
              <a:rPr lang="en" sz="1200"/>
            </a:br>
            <a:r>
              <a:rPr lang="en" sz="1200" u="sng">
                <a:solidFill>
                  <a:schemeClr val="hlink"/>
                </a:solidFill>
                <a:hlinkClick r:id="rId5"/>
              </a:rPr>
              <a:t>https://github.com/BinaryAnalysisPlatform/bap</a:t>
            </a:r>
            <a:r>
              <a:rPr lang="en" sz="1200"/>
              <a:t> </a:t>
            </a:r>
            <a:endParaRPr sz="1200"/>
          </a:p>
          <a:p>
            <a:pPr indent="-304800" lvl="0" marL="457200" rtl="0" algn="l">
              <a:spcBef>
                <a:spcPts val="0"/>
              </a:spcBef>
              <a:spcAft>
                <a:spcPts val="0"/>
              </a:spcAft>
              <a:buSzPts val="1200"/>
              <a:buChar char="●"/>
            </a:pPr>
            <a:r>
              <a:rPr lang="en" sz="1200"/>
              <a:t>BitBlaze (early BAP)</a:t>
            </a:r>
            <a:br>
              <a:rPr lang="en" sz="1200"/>
            </a:br>
            <a:r>
              <a:rPr lang="en" sz="1200" u="sng">
                <a:solidFill>
                  <a:schemeClr val="hlink"/>
                </a:solidFill>
                <a:hlinkClick r:id="rId6"/>
              </a:rPr>
              <a:t>http://bitblaze.cs.berkeley.edu/</a:t>
            </a:r>
            <a:r>
              <a:rPr lang="en" sz="1200"/>
              <a:t> </a:t>
            </a:r>
            <a:endParaRPr sz="1200"/>
          </a:p>
        </p:txBody>
      </p:sp>
      <p:sp>
        <p:nvSpPr>
          <p:cNvPr id="248" name="Google Shape;248;p38"/>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Online Disassembler</a:t>
            </a:r>
            <a:br>
              <a:rPr lang="en" sz="1200"/>
            </a:br>
            <a:r>
              <a:rPr lang="en" sz="1200" u="sng">
                <a:solidFill>
                  <a:schemeClr val="accent5"/>
                </a:solidFill>
                <a:hlinkClick r:id="rId7"/>
              </a:rPr>
              <a:t>https://onlinedisassembler.com/odaweb/</a:t>
            </a:r>
            <a:r>
              <a:rPr lang="en" sz="1200"/>
              <a:t> </a:t>
            </a:r>
            <a:endParaRPr sz="1200"/>
          </a:p>
          <a:p>
            <a:pPr indent="-304800" lvl="0" marL="457200" rtl="0" algn="l">
              <a:spcBef>
                <a:spcPts val="0"/>
              </a:spcBef>
              <a:spcAft>
                <a:spcPts val="0"/>
              </a:spcAft>
              <a:buSzPts val="1200"/>
              <a:buChar char="●"/>
            </a:pPr>
            <a:r>
              <a:rPr lang="en" sz="1200"/>
              <a:t>Capstone</a:t>
            </a:r>
            <a:br>
              <a:rPr lang="en" sz="1200"/>
            </a:br>
            <a:r>
              <a:rPr lang="en" sz="1200" u="sng">
                <a:solidFill>
                  <a:schemeClr val="accent5"/>
                </a:solidFill>
                <a:hlinkClick r:id="rId8"/>
              </a:rPr>
              <a:t>https://onlinedisassembler.com/odaweb/</a:t>
            </a:r>
            <a:r>
              <a:rPr lang="en" sz="1200"/>
              <a:t> </a:t>
            </a:r>
            <a:endParaRPr sz="1200"/>
          </a:p>
          <a:p>
            <a:pPr indent="-304800" lvl="0" marL="457200" rtl="0" algn="l">
              <a:spcBef>
                <a:spcPts val="0"/>
              </a:spcBef>
              <a:spcAft>
                <a:spcPts val="0"/>
              </a:spcAft>
              <a:buSzPts val="1200"/>
              <a:buChar char="●"/>
            </a:pPr>
            <a:r>
              <a:rPr lang="en" sz="1200"/>
              <a:t>Triton</a:t>
            </a:r>
            <a:br>
              <a:rPr lang="en" sz="1200"/>
            </a:br>
            <a:r>
              <a:rPr lang="en" sz="1200" u="sng">
                <a:solidFill>
                  <a:schemeClr val="hlink"/>
                </a:solidFill>
                <a:hlinkClick r:id="rId9"/>
              </a:rPr>
              <a:t>https://triton.quarkslab.com/</a:t>
            </a:r>
            <a:r>
              <a:rPr lang="en" sz="1200"/>
              <a:t> </a:t>
            </a:r>
            <a:endParaRPr sz="1200"/>
          </a:p>
          <a:p>
            <a:pPr indent="-304800" lvl="0" marL="457200" rtl="0" algn="l">
              <a:spcBef>
                <a:spcPts val="0"/>
              </a:spcBef>
              <a:spcAft>
                <a:spcPts val="0"/>
              </a:spcAft>
              <a:buSzPts val="1200"/>
              <a:buChar char="●"/>
            </a:pPr>
            <a:r>
              <a:rPr lang="en" sz="1200"/>
              <a:t>Pin</a:t>
            </a:r>
            <a:br>
              <a:rPr lang="en" sz="1200"/>
            </a:br>
            <a:r>
              <a:rPr lang="en" sz="1200" u="sng">
                <a:solidFill>
                  <a:schemeClr val="hlink"/>
                </a:solidFill>
                <a:hlinkClick r:id="rId10"/>
              </a:rPr>
              <a:t>https://software.intel.com/en-us/articles/pin-a-dynamic-binary-instrumentation-tool</a:t>
            </a:r>
            <a:r>
              <a:rPr lang="en" sz="1200"/>
              <a:t> </a:t>
            </a:r>
            <a:endParaRPr sz="1200"/>
          </a:p>
          <a:p>
            <a:pPr indent="-304800" lvl="0" marL="457200" rtl="0" algn="l">
              <a:spcBef>
                <a:spcPts val="0"/>
              </a:spcBef>
              <a:spcAft>
                <a:spcPts val="0"/>
              </a:spcAft>
              <a:buSzPts val="1200"/>
              <a:buChar char="●"/>
            </a:pPr>
            <a:r>
              <a:rPr lang="en" sz="1200"/>
              <a:t>Pharos</a:t>
            </a:r>
            <a:br>
              <a:rPr lang="en" sz="1200"/>
            </a:br>
            <a:r>
              <a:rPr lang="en" sz="1200" u="sng">
                <a:solidFill>
                  <a:schemeClr val="hlink"/>
                </a:solidFill>
                <a:hlinkClick r:id="rId11"/>
              </a:rPr>
              <a:t>https://insights.sei.cmu.edu/sei_blog/2015/08/the-pharos-framework-binary-static-analysis-of-object-oriented-code.html</a:t>
            </a:r>
            <a:r>
              <a:rPr lang="en" sz="1200"/>
              <a:t>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tools...</a:t>
            </a:r>
            <a:endParaRPr/>
          </a:p>
        </p:txBody>
      </p:sp>
      <p:sp>
        <p:nvSpPr>
          <p:cNvPr id="254" name="Google Shape;254;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Hexedit</a:t>
            </a:r>
            <a:endParaRPr/>
          </a:p>
          <a:p>
            <a:pPr indent="-311150" lvl="0" marL="457200" rtl="0" algn="l">
              <a:spcBef>
                <a:spcPts val="0"/>
              </a:spcBef>
              <a:spcAft>
                <a:spcPts val="0"/>
              </a:spcAft>
              <a:buSzPts val="1300"/>
              <a:buChar char="●"/>
            </a:pPr>
            <a:r>
              <a:rPr lang="en"/>
              <a:t>Hexdump</a:t>
            </a:r>
            <a:endParaRPr/>
          </a:p>
          <a:p>
            <a:pPr indent="-311150" lvl="0" marL="457200" rtl="0" algn="l">
              <a:spcBef>
                <a:spcPts val="0"/>
              </a:spcBef>
              <a:spcAft>
                <a:spcPts val="0"/>
              </a:spcAft>
              <a:buSzPts val="1300"/>
              <a:buChar char="●"/>
            </a:pPr>
            <a:r>
              <a:rPr lang="en"/>
              <a:t>Objdump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for This Class</a:t>
            </a:r>
            <a:endParaRPr/>
          </a:p>
        </p:txBody>
      </p:sp>
      <p:sp>
        <p:nvSpPr>
          <p:cNvPr id="260" name="Google Shape;260;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Linux</a:t>
            </a:r>
            <a:br>
              <a:rPr lang="en"/>
            </a:br>
            <a:r>
              <a:rPr lang="en"/>
              <a:t>Unlike Windows or OS X, everybody has access to Linux.  If you don’t have a Linux machine, get VirtualBox.  I will be using Ubuntu 19.10.  </a:t>
            </a:r>
            <a:r>
              <a:rPr lang="en" u="sng">
                <a:solidFill>
                  <a:schemeClr val="hlink"/>
                </a:solidFill>
                <a:hlinkClick r:id="rId3"/>
              </a:rPr>
              <a:t>https://www.virtualbox.org/wiki/Linux_Downloads</a:t>
            </a:r>
            <a:r>
              <a:rPr lang="en"/>
              <a:t> </a:t>
            </a:r>
            <a:endParaRPr/>
          </a:p>
          <a:p>
            <a:pPr indent="-311150" lvl="0" marL="457200" rtl="0" algn="l">
              <a:spcBef>
                <a:spcPts val="0"/>
              </a:spcBef>
              <a:spcAft>
                <a:spcPts val="0"/>
              </a:spcAft>
              <a:buSzPts val="1300"/>
              <a:buChar char="●"/>
            </a:pPr>
            <a:r>
              <a:rPr b="1" lang="en"/>
              <a:t>Capstone</a:t>
            </a:r>
            <a:br>
              <a:rPr lang="en"/>
            </a:br>
            <a:r>
              <a:rPr lang="en"/>
              <a:t>This is a Python library to perform disassembly.  </a:t>
            </a:r>
            <a:r>
              <a:rPr lang="en" u="sng">
                <a:solidFill>
                  <a:schemeClr val="hlink"/>
                </a:solidFill>
                <a:hlinkClick r:id="rId4"/>
              </a:rPr>
              <a:t>http://www.capstone-engine.org/</a:t>
            </a:r>
            <a:r>
              <a:rPr lang="en"/>
              <a:t> </a:t>
            </a:r>
            <a:endParaRPr/>
          </a:p>
          <a:p>
            <a:pPr indent="-311150" lvl="0" marL="457200" rtl="0" algn="l">
              <a:spcBef>
                <a:spcPts val="0"/>
              </a:spcBef>
              <a:spcAft>
                <a:spcPts val="0"/>
              </a:spcAft>
              <a:buSzPts val="1300"/>
              <a:buChar char="●"/>
            </a:pPr>
            <a:r>
              <a:rPr b="1" lang="en"/>
              <a:t>Ghidra</a:t>
            </a:r>
            <a:br>
              <a:rPr lang="en"/>
            </a:br>
            <a:r>
              <a:rPr lang="en"/>
              <a:t>This is a C / C++ / Java library to perform disassembly.  </a:t>
            </a:r>
            <a:r>
              <a:rPr lang="en" u="sng">
                <a:solidFill>
                  <a:schemeClr val="hlink"/>
                </a:solidFill>
                <a:hlinkClick r:id="rId5"/>
              </a:rPr>
              <a:t>https://ghidra-sre.org/</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Some Bytes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100" name="Google Shape;100;p1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idx="2" type="body"/>
          </p:nvPr>
        </p:nvSpPr>
        <p:spPr>
          <a:xfrm>
            <a:off x="5174225" y="1352625"/>
            <a:ext cx="37152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am going to assume you know some basic computer architecture (processor, cache, memory, files, etc.).  I will assume you know C.</a:t>
            </a:r>
            <a:endParaRPr/>
          </a:p>
          <a:p>
            <a:pPr indent="0" lvl="0" marL="0" rtl="0" algn="l">
              <a:spcBef>
                <a:spcPts val="1600"/>
              </a:spcBef>
              <a:spcAft>
                <a:spcPts val="0"/>
              </a:spcAft>
              <a:buNone/>
            </a:pPr>
            <a:r>
              <a:rPr lang="en"/>
              <a:t>I will </a:t>
            </a:r>
            <a:r>
              <a:rPr i="1" lang="en"/>
              <a:t>not</a:t>
            </a:r>
            <a:r>
              <a:rPr lang="en"/>
              <a:t> assume you know:</a:t>
            </a:r>
            <a:endParaRPr/>
          </a:p>
          <a:p>
            <a:pPr indent="-311150" lvl="0" marL="457200" rtl="0" algn="l">
              <a:spcBef>
                <a:spcPts val="1600"/>
              </a:spcBef>
              <a:spcAft>
                <a:spcPts val="0"/>
              </a:spcAft>
              <a:buSzPts val="1300"/>
              <a:buChar char="●"/>
            </a:pPr>
            <a:r>
              <a:rPr b="1" lang="en"/>
              <a:t>Assembly</a:t>
            </a:r>
            <a:r>
              <a:rPr lang="en"/>
              <a:t>, at least not well.  It will help if you do, but this is not really a course to teach you assembly.</a:t>
            </a:r>
            <a:endParaRPr/>
          </a:p>
          <a:p>
            <a:pPr indent="-311150" lvl="0" marL="457200" rtl="0" algn="l">
              <a:spcBef>
                <a:spcPts val="0"/>
              </a:spcBef>
              <a:spcAft>
                <a:spcPts val="0"/>
              </a:spcAft>
              <a:buSzPts val="1300"/>
              <a:buChar char="●"/>
            </a:pPr>
            <a:r>
              <a:rPr b="1" lang="en"/>
              <a:t>Python</a:t>
            </a:r>
            <a:r>
              <a:rPr lang="en"/>
              <a:t>.  We’re going to use Python, and I’ll go over that as we encounter it, but this is not really a course to teach you Python.</a:t>
            </a:r>
            <a:endParaRPr/>
          </a:p>
          <a:p>
            <a:pPr indent="0" lvl="0" marL="0" rtl="0" algn="l">
              <a:spcBef>
                <a:spcPts val="1600"/>
              </a:spcBef>
              <a:spcAft>
                <a:spcPts val="0"/>
              </a:spcAft>
              <a:buNone/>
            </a:pPr>
            <a:r>
              <a:rPr lang="en"/>
              <a:t>Most of the work will be programming projects.</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pic>
        <p:nvPicPr>
          <p:cNvPr id="271" name="Google Shape;271;p42"/>
          <p:cNvPicPr preferRelativeResize="0"/>
          <p:nvPr/>
        </p:nvPicPr>
        <p:blipFill rotWithShape="1">
          <a:blip r:embed="rId3">
            <a:alphaModFix/>
          </a:blip>
          <a:srcRect b="20590" l="14310" r="0" t="0"/>
          <a:stretch/>
        </p:blipFill>
        <p:spPr>
          <a:xfrm>
            <a:off x="915450" y="2506000"/>
            <a:ext cx="7313100" cy="1406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pic>
        <p:nvPicPr>
          <p:cNvPr id="277" name="Google Shape;277;p43"/>
          <p:cNvPicPr preferRelativeResize="0"/>
          <p:nvPr/>
        </p:nvPicPr>
        <p:blipFill>
          <a:blip r:embed="rId3">
            <a:alphaModFix/>
          </a:blip>
          <a:stretch>
            <a:fillRect/>
          </a:stretch>
        </p:blipFill>
        <p:spPr>
          <a:xfrm>
            <a:off x="3069804" y="836475"/>
            <a:ext cx="5654252" cy="4014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Homework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Due in One Week</a:t>
            </a:r>
            <a:endParaRPr/>
          </a:p>
        </p:txBody>
      </p:sp>
      <p:sp>
        <p:nvSpPr>
          <p:cNvPr id="288" name="Google Shape;288;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Get a Linux environment set up for development with:</a:t>
            </a:r>
            <a:endParaRPr/>
          </a:p>
          <a:p>
            <a:pPr indent="-298450" lvl="1" marL="914400" rtl="0" algn="l">
              <a:spcBef>
                <a:spcPts val="0"/>
              </a:spcBef>
              <a:spcAft>
                <a:spcPts val="0"/>
              </a:spcAft>
              <a:buSzPts val="1100"/>
              <a:buAutoNum type="alphaLcPeriod"/>
            </a:pPr>
            <a:r>
              <a:rPr lang="en"/>
              <a:t>NASM</a:t>
            </a:r>
            <a:endParaRPr/>
          </a:p>
          <a:p>
            <a:pPr indent="-298450" lvl="1" marL="914400" rtl="0" algn="l">
              <a:spcBef>
                <a:spcPts val="0"/>
              </a:spcBef>
              <a:spcAft>
                <a:spcPts val="0"/>
              </a:spcAft>
              <a:buSzPts val="1100"/>
              <a:buAutoNum type="alphaLcPeriod"/>
            </a:pPr>
            <a:r>
              <a:rPr lang="en"/>
              <a:t>C compiler</a:t>
            </a:r>
            <a:endParaRPr/>
          </a:p>
          <a:p>
            <a:pPr indent="-298450" lvl="1" marL="914400" rtl="0" algn="l">
              <a:spcBef>
                <a:spcPts val="0"/>
              </a:spcBef>
              <a:spcAft>
                <a:spcPts val="0"/>
              </a:spcAft>
              <a:buSzPts val="1100"/>
              <a:buAutoNum type="alphaLcPeriod"/>
            </a:pPr>
            <a:r>
              <a:rPr lang="en"/>
              <a:t>Python 3</a:t>
            </a:r>
            <a:endParaRPr/>
          </a:p>
          <a:p>
            <a:pPr indent="-298450" lvl="1" marL="914400" rtl="0" algn="l">
              <a:spcBef>
                <a:spcPts val="0"/>
              </a:spcBef>
              <a:spcAft>
                <a:spcPts val="0"/>
              </a:spcAft>
              <a:buSzPts val="1100"/>
              <a:buAutoNum type="alphaLcPeriod"/>
            </a:pPr>
            <a:r>
              <a:rPr lang="en"/>
              <a:t>And then pip install capstone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Time:</a:t>
            </a:r>
            <a:endParaRPr/>
          </a:p>
          <a:p>
            <a:pPr indent="0" lvl="0" marL="0" rtl="0" algn="l">
              <a:spcBef>
                <a:spcPts val="0"/>
              </a:spcBef>
              <a:spcAft>
                <a:spcPts val="0"/>
              </a:spcAft>
              <a:buNone/>
            </a:pPr>
            <a:r>
              <a:rPr lang="en"/>
              <a:t>When disassembly fails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Grades</a:t>
            </a:r>
            <a:endParaRPr/>
          </a:p>
        </p:txBody>
      </p:sp>
      <p:sp>
        <p:nvSpPr>
          <p:cNvPr id="107" name="Google Shape;107;p1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8" name="Google Shape;108;p16"/>
          <p:cNvGraphicFramePr/>
          <p:nvPr/>
        </p:nvGraphicFramePr>
        <p:xfrm>
          <a:off x="5700300" y="2000250"/>
          <a:ext cx="3000000" cy="3000000"/>
        </p:xfrm>
        <a:graphic>
          <a:graphicData uri="http://schemas.openxmlformats.org/drawingml/2006/table">
            <a:tbl>
              <a:tblPr>
                <a:noFill/>
                <a:tableStyleId>{513010BA-36C7-4AD3-90D7-21AA1E0129E8}</a:tableStyleId>
              </a:tblPr>
              <a:tblGrid>
                <a:gridCol w="1177350"/>
                <a:gridCol w="1177350"/>
              </a:tblGrid>
              <a:tr h="381000">
                <a:tc>
                  <a:txBody>
                    <a:bodyPr/>
                    <a:lstStyle/>
                    <a:p>
                      <a:pPr indent="0" lvl="0" marL="0" rtl="0" algn="l">
                        <a:spcBef>
                          <a:spcPts val="0"/>
                        </a:spcBef>
                        <a:spcAft>
                          <a:spcPts val="0"/>
                        </a:spcAft>
                        <a:buNone/>
                      </a:pPr>
                      <a:r>
                        <a:rPr lang="en"/>
                        <a:t>Homework</a:t>
                      </a:r>
                      <a:endParaRPr/>
                    </a:p>
                  </a:txBody>
                  <a:tcPr marT="91425" marB="91425" marR="91425" marL="91425"/>
                </a:tc>
                <a:tc>
                  <a:txBody>
                    <a:bodyPr/>
                    <a:lstStyle/>
                    <a:p>
                      <a:pPr indent="0" lvl="0" marL="0" rtl="0" algn="r">
                        <a:spcBef>
                          <a:spcPts val="0"/>
                        </a:spcBef>
                        <a:spcAft>
                          <a:spcPts val="0"/>
                        </a:spcAft>
                        <a:buNone/>
                      </a:pPr>
                      <a:r>
                        <a:rPr lang="en"/>
                        <a:t>60</a:t>
                      </a:r>
                      <a:endParaRPr/>
                    </a:p>
                  </a:txBody>
                  <a:tcPr marT="91425" marB="91425" marR="91425" marL="91425"/>
                </a:tc>
              </a:tr>
              <a:tr h="381000">
                <a:tc>
                  <a:txBody>
                    <a:bodyPr/>
                    <a:lstStyle/>
                    <a:p>
                      <a:pPr indent="0" lvl="0" marL="0" rtl="0" algn="l">
                        <a:spcBef>
                          <a:spcPts val="0"/>
                        </a:spcBef>
                        <a:spcAft>
                          <a:spcPts val="0"/>
                        </a:spcAft>
                        <a:buNone/>
                      </a:pPr>
                      <a:r>
                        <a:rPr lang="en"/>
                        <a:t>Midterm</a:t>
                      </a:r>
                      <a:endParaRPr/>
                    </a:p>
                  </a:txBody>
                  <a:tcPr marT="91425" marB="91425" marR="91425" marL="91425"/>
                </a:tc>
                <a:tc>
                  <a:txBody>
                    <a:bodyPr/>
                    <a:lstStyle/>
                    <a:p>
                      <a:pPr indent="0" lvl="0" marL="0" rtl="0" algn="r">
                        <a:spcBef>
                          <a:spcPts val="0"/>
                        </a:spcBef>
                        <a:spcAft>
                          <a:spcPts val="0"/>
                        </a:spcAft>
                        <a:buNone/>
                      </a:pPr>
                      <a:r>
                        <a:rPr lang="en"/>
                        <a:t>20</a:t>
                      </a:r>
                      <a:endParaRPr/>
                    </a:p>
                  </a:txBody>
                  <a:tcPr marT="91425" marB="91425" marR="91425" marL="91425"/>
                </a:tc>
              </a:tr>
              <a:tr h="381000">
                <a:tc>
                  <a:txBody>
                    <a:bodyPr/>
                    <a:lstStyle/>
                    <a:p>
                      <a:pPr indent="0" lvl="0" marL="0" rtl="0" algn="l">
                        <a:spcBef>
                          <a:spcPts val="0"/>
                        </a:spcBef>
                        <a:spcAft>
                          <a:spcPts val="0"/>
                        </a:spcAft>
                        <a:buNone/>
                      </a:pPr>
                      <a:r>
                        <a:rPr lang="en"/>
                        <a:t>Final</a:t>
                      </a:r>
                      <a:endParaRPr/>
                    </a:p>
                  </a:txBody>
                  <a:tcPr marT="91425" marB="91425" marR="91425" marL="91425">
                    <a:lnB cap="flat" cmpd="sng" w="1905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20</a:t>
                      </a:r>
                      <a:endParaRPr/>
                    </a:p>
                  </a:txBody>
                  <a:tcPr marT="91425" marB="91425" marR="91425" marL="91425">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Total</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lang="en"/>
                        <a:t>100</a:t>
                      </a:r>
                      <a:endParaRPr/>
                    </a:p>
                  </a:txBody>
                  <a:tcPr marT="91425" marB="91425" marR="91425" marL="91425">
                    <a:lnT cap="flat" cmpd="sng" w="19050">
                      <a:solidFill>
                        <a:srgbClr val="9E9E9E"/>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integrity</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Trust the value of your intellect and ask for help when you need it.</a:t>
            </a:r>
            <a:endParaRPr b="1">
              <a:solidFill>
                <a:srgbClr val="4A86E8"/>
              </a:solidFill>
            </a:endParaRPr>
          </a:p>
          <a:p>
            <a:pPr indent="0" lvl="0" marL="0" rtl="0" algn="l">
              <a:spcBef>
                <a:spcPts val="1600"/>
              </a:spcBef>
              <a:spcAft>
                <a:spcPts val="0"/>
              </a:spcAft>
              <a:buNone/>
            </a:pPr>
            <a:r>
              <a:rPr lang="en"/>
              <a:t>Take responsibility and credit for your own work and ideas; give credit for the work or ideas of others, share credit for collaborative work.  Work to treat others ethically and give then the same considerations you would want.  Be as honest as you can be.</a:t>
            </a:r>
            <a:endParaRPr/>
          </a:p>
          <a:p>
            <a:pPr indent="0" lvl="0" marL="0" rtl="0" algn="l">
              <a:spcBef>
                <a:spcPts val="1600"/>
              </a:spcBef>
              <a:spcAft>
                <a:spcPts val="1600"/>
              </a:spcAft>
              <a:buNone/>
            </a:pPr>
            <a:r>
              <a:rPr lang="en"/>
              <a:t>You are surrounded by people who went through this before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Automated</a:t>
            </a:r>
            <a:br>
              <a:rPr lang="en"/>
            </a:br>
            <a:r>
              <a:rPr lang="en"/>
              <a:t>Malware</a:t>
            </a:r>
            <a:br>
              <a:rPr lang="en"/>
            </a:br>
            <a:r>
              <a:rPr lang="en"/>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Automated</a:t>
            </a:r>
            <a:br>
              <a:rPr lang="en"/>
            </a:br>
            <a:r>
              <a:rPr lang="en" strike="sngStrike"/>
              <a:t>Malware</a:t>
            </a:r>
            <a:r>
              <a:rPr lang="en"/>
              <a:t> </a:t>
            </a:r>
            <a:r>
              <a:rPr lang="en"/>
              <a:t>Binary</a:t>
            </a:r>
            <a:endParaRPr/>
          </a:p>
          <a:p>
            <a:pPr indent="0" lvl="0" marL="0" rtl="0" algn="l">
              <a:spcBef>
                <a:spcPts val="0"/>
              </a:spcBef>
              <a:spcAft>
                <a:spcPts val="0"/>
              </a:spcAft>
              <a:buNone/>
            </a:pPr>
            <a:r>
              <a:rPr lang="en"/>
              <a:t>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Analysis</a:t>
            </a:r>
            <a:endParaRPr/>
          </a:p>
        </p:txBody>
      </p:sp>
      <p:sp>
        <p:nvSpPr>
          <p:cNvPr id="130" name="Google Shape;130;p2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Reverse Engineering</a:t>
            </a:r>
            <a:endParaRPr/>
          </a:p>
          <a:p>
            <a:pPr indent="-311150" lvl="0" marL="457200" rtl="0" algn="l">
              <a:spcBef>
                <a:spcPts val="0"/>
              </a:spcBef>
              <a:spcAft>
                <a:spcPts val="0"/>
              </a:spcAft>
              <a:buSzPts val="1300"/>
              <a:buChar char="●"/>
            </a:pPr>
            <a:r>
              <a:rPr lang="en"/>
              <a:t>Vulnerability Discovery</a:t>
            </a:r>
            <a:endParaRPr/>
          </a:p>
          <a:p>
            <a:pPr indent="-311150" lvl="0" marL="457200" rtl="0" algn="l">
              <a:spcBef>
                <a:spcPts val="0"/>
              </a:spcBef>
              <a:spcAft>
                <a:spcPts val="0"/>
              </a:spcAft>
              <a:buSzPts val="1300"/>
              <a:buChar char="●"/>
            </a:pPr>
            <a:r>
              <a:rPr lang="en"/>
              <a:t>Malware Discovery</a:t>
            </a:r>
            <a:endParaRPr/>
          </a:p>
          <a:p>
            <a:pPr indent="-311150" lvl="0" marL="457200" rtl="0" algn="l">
              <a:spcBef>
                <a:spcPts val="0"/>
              </a:spcBef>
              <a:spcAft>
                <a:spcPts val="0"/>
              </a:spcAft>
              <a:buSzPts val="1300"/>
              <a:buChar char="●"/>
            </a:pPr>
            <a:r>
              <a:rPr lang="en"/>
              <a:t>Code Protection</a:t>
            </a:r>
            <a:endParaRPr/>
          </a:p>
        </p:txBody>
      </p:sp>
      <p:sp>
        <p:nvSpPr>
          <p:cNvPr id="131" name="Google Shape;131;p20"/>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Optimization</a:t>
            </a:r>
            <a:endParaRPr/>
          </a:p>
          <a:p>
            <a:pPr indent="-311150" lvl="0" marL="457200" rtl="0" algn="l">
              <a:spcBef>
                <a:spcPts val="0"/>
              </a:spcBef>
              <a:spcAft>
                <a:spcPts val="0"/>
              </a:spcAft>
              <a:buSzPts val="1300"/>
              <a:buChar char="●"/>
            </a:pPr>
            <a:r>
              <a:rPr lang="en"/>
              <a:t>Program Transformation</a:t>
            </a:r>
            <a:endParaRPr/>
          </a:p>
          <a:p>
            <a:pPr indent="-311150" lvl="0" marL="457200" rtl="0" algn="l">
              <a:spcBef>
                <a:spcPts val="0"/>
              </a:spcBef>
              <a:spcAft>
                <a:spcPts val="0"/>
              </a:spcAft>
              <a:buSzPts val="1300"/>
              <a:buChar char="●"/>
            </a:pPr>
            <a:r>
              <a:rPr lang="en"/>
              <a:t>Code Recovery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Analysis</a:t>
            </a:r>
            <a:endParaRPr/>
          </a:p>
        </p:txBody>
      </p:sp>
      <p:sp>
        <p:nvSpPr>
          <p:cNvPr id="137" name="Google Shape;137;p2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Reverse Engineering</a:t>
            </a:r>
            <a:endParaRPr b="1"/>
          </a:p>
          <a:p>
            <a:pPr indent="-311150" lvl="0" marL="457200" rtl="0" algn="l">
              <a:spcBef>
                <a:spcPts val="0"/>
              </a:spcBef>
              <a:spcAft>
                <a:spcPts val="0"/>
              </a:spcAft>
              <a:buSzPts val="1300"/>
              <a:buChar char="●"/>
            </a:pPr>
            <a:r>
              <a:rPr lang="en"/>
              <a:t>Vulnerability Discovery</a:t>
            </a:r>
            <a:endParaRPr/>
          </a:p>
          <a:p>
            <a:pPr indent="-311150" lvl="0" marL="457200" rtl="0" algn="l">
              <a:spcBef>
                <a:spcPts val="0"/>
              </a:spcBef>
              <a:spcAft>
                <a:spcPts val="0"/>
              </a:spcAft>
              <a:buSzPts val="1300"/>
              <a:buChar char="●"/>
            </a:pPr>
            <a:r>
              <a:rPr lang="en"/>
              <a:t>Malware Discovery</a:t>
            </a:r>
            <a:endParaRPr/>
          </a:p>
          <a:p>
            <a:pPr indent="-311150" lvl="0" marL="457200" rtl="0" algn="l">
              <a:spcBef>
                <a:spcPts val="0"/>
              </a:spcBef>
              <a:spcAft>
                <a:spcPts val="0"/>
              </a:spcAft>
              <a:buSzPts val="1300"/>
              <a:buChar char="●"/>
            </a:pPr>
            <a:r>
              <a:rPr lang="en"/>
              <a:t>Code Protection</a:t>
            </a:r>
            <a:endParaRPr/>
          </a:p>
        </p:txBody>
      </p:sp>
      <p:sp>
        <p:nvSpPr>
          <p:cNvPr id="138" name="Google Shape;138;p21"/>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Optimization</a:t>
            </a:r>
            <a:endParaRPr/>
          </a:p>
          <a:p>
            <a:pPr indent="-311150" lvl="0" marL="457200" rtl="0" algn="l">
              <a:spcBef>
                <a:spcPts val="0"/>
              </a:spcBef>
              <a:spcAft>
                <a:spcPts val="0"/>
              </a:spcAft>
              <a:buSzPts val="1300"/>
              <a:buChar char="●"/>
            </a:pPr>
            <a:r>
              <a:rPr lang="en"/>
              <a:t>Program Transformation</a:t>
            </a:r>
            <a:endParaRPr/>
          </a:p>
          <a:p>
            <a:pPr indent="-311150" lvl="0" marL="457200" rtl="0" algn="l">
              <a:spcBef>
                <a:spcPts val="0"/>
              </a:spcBef>
              <a:spcAft>
                <a:spcPts val="0"/>
              </a:spcAft>
              <a:buSzPts val="1300"/>
              <a:buChar char="●"/>
            </a:pPr>
            <a:r>
              <a:rPr lang="en"/>
              <a:t>Code Recovery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