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Raleway"/>
      <p:regular r:id="rId80"/>
      <p:bold r:id="rId81"/>
      <p:italic r:id="rId82"/>
      <p:boldItalic r:id="rId83"/>
    </p:embeddedFont>
    <p:embeddedFont>
      <p:font typeface="Lato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AFB0D5-CCB3-470F-88DE-43B23788FBA2}">
  <a:tblStyle styleId="{7FAFB0D5-CCB3-470F-88DE-43B23788FB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ato-regular.fntdata"/><Relationship Id="rId83" Type="http://schemas.openxmlformats.org/officeDocument/2006/relationships/font" Target="fonts/Raleway-boldItalic.fntdata"/><Relationship Id="rId42" Type="http://schemas.openxmlformats.org/officeDocument/2006/relationships/slide" Target="slides/slide37.xml"/><Relationship Id="rId86" Type="http://schemas.openxmlformats.org/officeDocument/2006/relationships/font" Target="fonts/Lato-italic.fntdata"/><Relationship Id="rId41" Type="http://schemas.openxmlformats.org/officeDocument/2006/relationships/slide" Target="slides/slide36.xml"/><Relationship Id="rId85" Type="http://schemas.openxmlformats.org/officeDocument/2006/relationships/font" Target="fonts/Lato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Lato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aleway-regular.fntdata"/><Relationship Id="rId82" Type="http://schemas.openxmlformats.org/officeDocument/2006/relationships/font" Target="fonts/Raleway-italic.fntdata"/><Relationship Id="rId81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1ac0f61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1ac0f61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1ac0f86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1ac0f86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1ac0f86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1ac0f86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1ac0f86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1ac0f86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1ac0f6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e1ac0f6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1ac0f86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1ac0f86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1ac0f86a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e1ac0f86a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1ac0f86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e1ac0f86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1ac0f86a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e1ac0f86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e1ac0f86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e1ac0f86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fb61e92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fb61e92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1ac0f86a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1ac0f86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e1ac0f86a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e1ac0f86a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e1ac0f86a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e1ac0f86a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1ac0f86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e1ac0f86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e1ac0f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e1ac0f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e1ac0f86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e1ac0f86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1ac0f86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e1ac0f86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e1ac0f86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e1ac0f86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e1ac0f86a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e1ac0f86a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e1ac0f8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e1ac0f8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fb61e92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fb61e92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1ac0f86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1ac0f86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1ac0f86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1ac0f8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1ac0f86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1ac0f86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1ac0f86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1ac0f86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e1ac0f86a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e1ac0f86a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e1ac0f86a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e1ac0f86a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e1ac0f86a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e1ac0f86a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e1ac0f86a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e1ac0f86a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e1ac0f86a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e1ac0f86a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e1ac0f86a_6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e1ac0f86a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1ac0f6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1ac0f6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e1ac0f86a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e1ac0f86a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e1ac0f86a_6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e1ac0f86a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e1ac0f86a_6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e1ac0f86a_6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e1ac0f86a_6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e1ac0f86a_6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e1ac0f86a_6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e1ac0f86a_6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e1ac0f86a_6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e1ac0f86a_6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e1ac0f86a_6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e1ac0f86a_6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e1ac0f86a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e1ac0f86a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e1ac0f86a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e1ac0f86a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e1ac0f86a_6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e1ac0f86a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1ac0f6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1ac0f6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e1ac0f86a_6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e1ac0f86a_6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1ac0f86a_6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e1ac0f86a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e1ac0f86a_6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e1ac0f86a_6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e1ac0f86a_6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e1ac0f86a_6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e1ac0f86a_6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e1ac0f86a_6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e1ac0f86a_6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e1ac0f86a_6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e1ac0f86a_6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e1ac0f86a_6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e1ac0f86a_6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e1ac0f86a_6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e1ac0f86a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e1ac0f86a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e1ac0f86a_6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e1ac0f86a_6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1ac0f6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1ac0f6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e1ac0f86a_6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e1ac0f86a_6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e1ac0f86a_6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e1ac0f86a_6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e1ac0f86a_6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e1ac0f86a_6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e1ac0f86a_6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e1ac0f86a_6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e1ac0f86a_6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e1ac0f86a_6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e1ac0f86a_6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e1ac0f86a_6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e1ac0f86a_6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e1ac0f86a_6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e1ac0f86a_6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e1ac0f86a_6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e1ac0f86a_6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e1ac0f86a_6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e1ac0f86a_6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e1ac0f86a_6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1ac0f61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1ac0f6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e1ac0f86a_6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e1ac0f86a_6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e1ac0f86a_6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e1ac0f86a_6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e1ac0f86a_6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e1ac0f86a_6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e1ac0f86a_6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e1ac0f86a_6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e1ac0f86a_6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e1ac0f86a_6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1ac0f6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1ac0f6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1ac0f6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1ac0f6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4" name="Google Shape;8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text and code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nsolas"/>
              <a:buChar char="●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○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■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●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○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■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●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○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nsolas"/>
              <a:buChar char="■"/>
              <a:def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Google Shape;7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hyperlink" Target="https://software.intel.com/sites/default/files/m/d/4/1/d/8/Introduction_to_x64_Assembly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FLAGS_registe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it.ly/2TU24Nw" TargetMode="External"/><Relationship Id="rId4" Type="http://schemas.openxmlformats.org/officeDocument/2006/relationships/hyperlink" Target="https://bit.ly/2TWA6kd" TargetMode="External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nlinedisassembler.com/odaweb" TargetMode="External"/><Relationship Id="rId4" Type="http://schemas.openxmlformats.org/officeDocument/2006/relationships/hyperlink" Target="https://ref.x86asm.net" TargetMode="External"/><Relationship Id="rId5" Type="http://schemas.openxmlformats.org/officeDocument/2006/relationships/hyperlink" Target="https://felixcloutier.com/x86" TargetMode="External"/><Relationship Id="rId6" Type="http://schemas.openxmlformats.org/officeDocument/2006/relationships/hyperlink" Target="https://godbolt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hyperlink" Target="https://en.wikipedia.org/wiki/X86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nasm.u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2GmdT7h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xoreaxeaxeax/sandsifte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Relationship Id="rId4" Type="http://schemas.openxmlformats.org/officeDocument/2006/relationships/hyperlink" Target="https://github.com/xoreaxeaxeax/sandsift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lvm.org/pubs/2002-08-09-LLVMCompilationStrategy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llvm.org/devmtg/2014-10/Slides/Nis-AVX-512ArchPost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6580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2020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Stacy Prowell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Analyzing Programs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answer some questions about this program.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times does it loop?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long does it take? We’ll compile it, and then disassemble it using objdump</a:t>
            </a:r>
            <a:r>
              <a:rPr baseline="30000" lang="en"/>
              <a:t>**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gcc -c delay.c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objdump -d delay.o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delay()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unsigned char i, j;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j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while(--j)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while(--i);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 flipH="1">
            <a:off x="729450" y="4565000"/>
            <a:ext cx="52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** We’re going to talk more about objdump later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Analyzing Programs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delay()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i, j;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j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while(--j)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while(--i);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&lt;delay&gt;: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55                   	push   rbp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1:	48 89 e5             	mov    rbp,rsp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c6 45 ff 00          	mov    BYTE PTR [rbp-0x1],0x0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8:	eb 0e                	jmp    18 &lt;delay+0x18&gt;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a:	c6 45 fe 00          	mov    BYTE PTR [rbp-0x2],0x0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80 6d fe 01          	sub    BYTE PTR [rbp-0x2],0x1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80 7d fe 00          	cmp    BYTE PTR [rbp-0x2],0x0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16:	75 f6                	jne    e &lt;delay+0xe&gt;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18:	80 6d ff 01          	sub    BYTE PTR [rbp-0x1],0x1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1c:	80 7d ff 00          	cmp    BYTE PTR [rbp-0x1],0x0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75 e8                	jne    a &lt;delay+0xa&gt;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22:	90                   	nop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23:	5d                   	pop    rbp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24:	c3                   	ret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692475" y="2804350"/>
            <a:ext cx="1811100" cy="5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gcc -c delay.c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Analyzing Programs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delay()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unsigned char i, j;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j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while(--j)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while(--i);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464355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&lt;delay&gt;: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ba ff ff ff ff       	mov    edx,0xffffffff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5:	b8 00 00 00 00       	mov    eax,0x0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a:	2c 01                	sub    al,0x1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75 fc                	jne    a &lt;delay+0xa&gt;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80 ea 01             	sub    dl,0x1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11:	75 f2                	jne    5 &lt;delay+0x5&gt;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13:	c3                   	ret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692475" y="2804350"/>
            <a:ext cx="1811100" cy="5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gcc -c -O delay.c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Analyzing Programs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delay()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unsigned char i, j;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j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while(--j)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while(--i);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 txBox="1"/>
          <p:nvPr>
            <p:ph idx="2" type="body"/>
          </p:nvPr>
        </p:nvSpPr>
        <p:spPr>
          <a:xfrm>
            <a:off x="464355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&lt;delay&gt;: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c3                   	ret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2692475" y="2804350"/>
            <a:ext cx="1811100" cy="5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gcc -c -O2 delay.c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Analyzing Programs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analyze source code, you are analyzing (at best) an approximation of the real behavior.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Compilers can, </a:t>
            </a:r>
            <a:r>
              <a:rPr i="1" lang="en"/>
              <a:t>and do</a:t>
            </a:r>
            <a:r>
              <a:rPr lang="en"/>
              <a:t>, omit code you wrote, insert code you didn’t write, and change your code for a variety of purposes.  If you want to know (more completely) what a program is going to do, you have to analyze the machine code.  Even the output of a disassembler might not be true (which we will see later).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on the X86 Instruction Set Architecture (ISA)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 Architecture: 16-bit registers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registers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Accumulator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	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Counter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	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 Pointer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(Stack) Base Pointer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BP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Index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Destination Index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Instruction Pointer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endParaRPr/>
          </a:p>
        </p:txBody>
      </p:sp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CX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lang="en"/>
              <a:t> registers are high / low byte-addressable.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AH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BH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DH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8 bits: A byte</a:t>
            </a:r>
            <a:br>
              <a:rPr lang="en"/>
            </a:br>
            <a:r>
              <a:rPr lang="en"/>
              <a:t>16 bits: A word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 Architecture: 32-bit registers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registers: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EBX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ECX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ESP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ESI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nsolas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EIP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aliasing: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br>
              <a:rPr lang="en"/>
            </a:br>
            <a:r>
              <a:rPr lang="en"/>
              <a:t>= (16 bits).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br>
              <a:rPr lang="en"/>
            </a:br>
            <a:r>
              <a:rPr lang="en"/>
              <a:t>= (16 bits).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AH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8 bits: A byte</a:t>
            </a:r>
            <a:br>
              <a:rPr lang="en"/>
            </a:br>
            <a:r>
              <a:rPr lang="en"/>
              <a:t>16 bits: A word</a:t>
            </a:r>
            <a:br>
              <a:rPr lang="en"/>
            </a:br>
            <a:r>
              <a:rPr lang="en"/>
              <a:t>32 bits: A dword (double word)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X86_64 Architecture: 64-bit registers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“R” is for register.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RSP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nsolas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RIP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also…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R8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R9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R10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R11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R12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R13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R14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R15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"/>
              <a:t> through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r>
              <a:rPr lang="en"/>
              <a:t> count as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"/>
              <a:t>-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R7</a:t>
            </a:r>
            <a:r>
              <a:rPr lang="en"/>
              <a:t>.)</a:t>
            </a:r>
            <a:endParaRPr/>
          </a:p>
        </p:txBody>
      </p:sp>
      <p:sp>
        <p:nvSpPr>
          <p:cNvPr id="216" name="Google Shape;216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br>
              <a:rPr lang="en"/>
            </a:br>
            <a:r>
              <a:rPr lang="en"/>
              <a:t>= (32-bits).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br>
              <a:rPr lang="en"/>
            </a:br>
            <a:r>
              <a:rPr lang="en"/>
              <a:t>= (32-bits).(16-bits).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br>
              <a:rPr lang="en"/>
            </a:br>
            <a:r>
              <a:rPr lang="en"/>
              <a:t>= (32-bits).(16-bits).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AH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8 bits: A byte</a:t>
            </a:r>
            <a:br>
              <a:rPr lang="en"/>
            </a:br>
            <a:r>
              <a:rPr lang="en"/>
              <a:t>16 bits: A word</a:t>
            </a:r>
            <a:br>
              <a:rPr lang="en"/>
            </a:br>
            <a:r>
              <a:rPr lang="en"/>
              <a:t>32 bits: A dword (double word)</a:t>
            </a:r>
            <a:br>
              <a:rPr lang="en"/>
            </a:br>
            <a:r>
              <a:rPr lang="en"/>
              <a:t>64 bits: A qword (quadword)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X86_64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64-bit registers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80-bit registers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128-bit registers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811" y="0"/>
            <a:ext cx="508818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87875" y="4780850"/>
            <a:ext cx="584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</a:t>
            </a:r>
            <a:r>
              <a:rPr lang="en" sz="900"/>
              <a:t>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https://software.intel.com/sites/default/files/m/d/4/1/d/8/Introduction_to_x64_Assembly.pdf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 Architecture: Segment Registers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segment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segment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 segment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 segment registers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extra segment registers are typically used by the operating system.</a:t>
            </a:r>
            <a:endParaRPr/>
          </a:p>
        </p:txBody>
      </p:sp>
      <p:sp>
        <p:nvSpPr>
          <p:cNvPr id="230" name="Google Shape;230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286: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386: Added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read about </a:t>
            </a:r>
            <a:r>
              <a:rPr i="1" lang="en"/>
              <a:t>protected mode</a:t>
            </a:r>
            <a:r>
              <a:rPr lang="en"/>
              <a:t> and the LDT and GDT.  Head to Wikipedia and search Global Descriptor Table.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 Architecture: Flags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FLAGS</a:t>
            </a:r>
            <a:r>
              <a:rPr lang="en"/>
              <a:t>)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Carry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Parity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PF</a:t>
            </a:r>
            <a:r>
              <a:rPr lang="en"/>
              <a:t> (even = 1, odd = 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/ Auxiliary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AF</a:t>
            </a:r>
            <a:r>
              <a:rPr lang="en"/>
              <a:t> (4-bit carry)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Trap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/>
              <a:t> (single-step)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Interrupt Enable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 (allowed =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Direction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/>
              <a:t> (increment = 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Overflow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Privilege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IOPL</a:t>
            </a:r>
            <a:r>
              <a:rPr lang="en"/>
              <a:t> (2 bits)</a:t>
            </a:r>
            <a:endParaRPr/>
          </a:p>
        </p:txBody>
      </p:sp>
      <p:sp>
        <p:nvSpPr>
          <p:cNvPr id="237" name="Google Shape;237;p3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Direction flag?  See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MOVS</a:t>
            </a:r>
            <a:r>
              <a:rPr lang="en"/>
              <a:t> family of instructions.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X86 Architecture: More flags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EFLAGS</a:t>
            </a:r>
            <a:r>
              <a:rPr lang="en"/>
              <a:t>)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Carry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Parity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PF</a:t>
            </a:r>
            <a:r>
              <a:rPr lang="en"/>
              <a:t> (even = 1, odd = 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/ Auxiliary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AF</a:t>
            </a:r>
            <a:r>
              <a:rPr lang="en"/>
              <a:t> (4-bit carry)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Trap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/>
              <a:t> (single-step)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Interrupt Enable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 (allowed =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Direction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/>
              <a:t> (increment = 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Overflow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Privilege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IOPL</a:t>
            </a:r>
            <a:r>
              <a:rPr lang="en"/>
              <a:t> (2 bits)</a:t>
            </a:r>
            <a:endParaRPr/>
          </a:p>
        </p:txBody>
      </p:sp>
      <p:sp>
        <p:nvSpPr>
          <p:cNvPr id="244" name="Google Shape;244;p3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Resume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8086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/>
              <a:t> (compatibility =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Alignment Check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</a:t>
            </a:r>
            <a:r>
              <a:rPr lang="en"/>
              <a:t> (enabled =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Interrupt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Interrupt Pending	</a:t>
            </a:r>
            <a:br>
              <a:rPr lang="en"/>
            </a:br>
            <a:r>
              <a:rPr lang="en"/>
              <a:t>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CPU ID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Address Descriptor</a:t>
            </a:r>
            <a:br>
              <a:rPr lang="en"/>
            </a:br>
            <a:r>
              <a:rPr lang="en"/>
              <a:t>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VAD</a:t>
            </a:r>
            <a:r>
              <a:rPr lang="en"/>
              <a:t> (allowed = 1)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80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5275750" y="152350"/>
            <a:ext cx="37584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the flag bits live in the FLAGS register (and EFLAGS and RFLAGS).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 cannot access this register directly… but you can manipulate it using special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instructions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PUSHF pushes the FLAGS register content on the top of the 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POPF loads the FLAGS register from the top of the stack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Similar instructions extend to EFLAGS and RFLAGS.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LAHF moves FLAGS bits 0-7 into AH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SAHF moves AH into bits 0-7 of FLAGS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5172875" y="4757700"/>
            <a:ext cx="344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https://en.wikipedia.org/wiki/FLAGS_register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Assembly Routine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n"/>
              <a:t>s, find the largest.  Doing this in C is fairly obvious.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int max(unsigned int count, unsigned int vals[])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unsigned int max = 0;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for (int index = 0; index &lt; count; ++index) {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if (vals[index] &gt; max) max = vals[index];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 // end of for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return max;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my 64-bit Ubuntu system, an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n"/>
              <a:t> is 4 bytes long (32 bits).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function boilerplate first.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stack pointer: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BP</a:t>
            </a:r>
            <a:r>
              <a:rPr lang="en"/>
              <a:t> to access the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do we get the arguments?  How do we return the answer?</a:t>
            </a:r>
            <a:endParaRPr/>
          </a:p>
        </p:txBody>
      </p:sp>
      <p:sp>
        <p:nvSpPr>
          <p:cNvPr id="269" name="Google Shape;269;p3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rsp, rbp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 always done.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</a:t>
            </a:r>
            <a:br>
              <a:rPr lang="en"/>
            </a:br>
            <a:r>
              <a:rPr lang="en"/>
              <a:t>Calling Convention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Linux, MacOS X, Solaris, and most operating systems use the AMD64 calling convention.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https://bit.ly/2TU24Nw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actually a lot of information in a calling convention.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Microsoft (and UEFI!) has their own (not shown):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https://bit.ly/2TWA6kd</a:t>
            </a:r>
            <a:r>
              <a:rPr lang="en"/>
              <a:t> 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554" y="723400"/>
            <a:ext cx="3774300" cy="425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Calling Convention: TL;DR?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registers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R8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R9</a:t>
            </a:r>
            <a:r>
              <a:rPr lang="en"/>
              <a:t> (in order) should be used for </a:t>
            </a:r>
            <a:r>
              <a:rPr i="1" lang="en"/>
              <a:t>integer and memory address arguments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XMM0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XMM1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XMM2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XMM3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XMM4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XMM5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XMM6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XMM7</a:t>
            </a:r>
            <a:r>
              <a:rPr lang="en"/>
              <a:t> (in order) should be used for </a:t>
            </a:r>
            <a:r>
              <a:rPr i="1" lang="en"/>
              <a:t>floating point arguments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system calls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R10</a:t>
            </a:r>
            <a:r>
              <a:rPr lang="en"/>
              <a:t> is used instead of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Additional arguments</a:t>
            </a:r>
            <a:r>
              <a:rPr lang="en"/>
              <a:t> are passed on the stack and the </a:t>
            </a:r>
            <a:r>
              <a:rPr i="1" lang="en"/>
              <a:t>return value</a:t>
            </a:r>
            <a:r>
              <a:rPr lang="en"/>
              <a:t> is stored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"/>
              <a:t> if it is an integer or pointer, and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XMM0</a:t>
            </a:r>
            <a:r>
              <a:rPr lang="en"/>
              <a:t> if it is a floating point result.  (Sometimes a second register might be used, too.)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must make sure you </a:t>
            </a:r>
            <a:r>
              <a:rPr i="1" lang="en"/>
              <a:t>do not modify</a:t>
            </a:r>
            <a:r>
              <a:rPr lang="en"/>
              <a:t>, or you </a:t>
            </a:r>
            <a:r>
              <a:rPr i="1" lang="en"/>
              <a:t>save and restore</a:t>
            </a:r>
            <a:r>
              <a:rPr lang="en"/>
              <a:t>, the value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RBP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R12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R13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R14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R15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boilerplate: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base pointer (because it is probably being used by the calling function) on the stack.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 the stack pointer into the base pointer.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stuff…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Reset the stack pointer to the (unmodified) base pointer.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Restore the base pointer from the stack.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Return.</a:t>
            </a:r>
            <a:endParaRPr/>
          </a:p>
        </p:txBody>
      </p:sp>
      <p:sp>
        <p:nvSpPr>
          <p:cNvPr id="289" name="Google Shape;289;p42"/>
          <p:cNvSpPr txBox="1"/>
          <p:nvPr>
            <p:ph idx="2" type="body"/>
          </p:nvPr>
        </p:nvSpPr>
        <p:spPr>
          <a:xfrm>
            <a:off x="4643600" y="487200"/>
            <a:ext cx="4500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push rbp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Array length is in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Array pointer is in RSI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value should be in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 rsp, rbp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ODA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https://onlinedisassembler.com/odaweb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X86 Opcode and Instruction Reference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https://ref.x86asm.net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Intel Documentation  (search Intel 64 and IA-32 Architectures Software Developer’s Manual)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incomplete reference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https://felixcloutier.com/x86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Compiler Explorer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https://godbolt.org/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scratch register to hold the maximum value (the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/>
              <a:t> variable in the original program); might as well be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"/>
              <a:t>.  Be sure to use a register whose value is </a:t>
            </a:r>
            <a:r>
              <a:rPr i="1" lang="en"/>
              <a:t>not guaranteed</a:t>
            </a:r>
            <a:r>
              <a:rPr lang="en"/>
              <a:t> to be preserved across a function call.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Need a pointer into the array (the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/>
              <a:t> variable in the original program).  Let’s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ECX</a:t>
            </a:r>
            <a:r>
              <a:rPr lang="en"/>
              <a:t>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int</a:t>
            </a:r>
            <a:r>
              <a:rPr lang="en"/>
              <a:t> is 32 bits), since it is a scratch register not expected to be preserved.</a:t>
            </a:r>
            <a:endParaRPr/>
          </a:p>
        </p:txBody>
      </p:sp>
      <p:sp>
        <p:nvSpPr>
          <p:cNvPr id="296" name="Google Shape;296;p43"/>
          <p:cNvSpPr txBox="1"/>
          <p:nvPr>
            <p:ph idx="2" type="body"/>
          </p:nvPr>
        </p:nvSpPr>
        <p:spPr>
          <a:xfrm>
            <a:off x="4643600" y="494175"/>
            <a:ext cx="3774300" cy="46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push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 ecx,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 goes here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rsp,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the loop index to run from zero up to the value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Loops in assembly are almost always </a:t>
            </a:r>
            <a:r>
              <a:rPr i="1" lang="en"/>
              <a:t>do-while</a:t>
            </a:r>
            <a:r>
              <a:rPr lang="en"/>
              <a:t> loops.  That is, the body is </a:t>
            </a:r>
            <a:r>
              <a:rPr i="1" lang="en"/>
              <a:t>always</a:t>
            </a:r>
            <a:r>
              <a:rPr lang="en"/>
              <a:t> </a:t>
            </a:r>
            <a:r>
              <a:rPr lang="en"/>
              <a:t>executed</a:t>
            </a:r>
            <a:r>
              <a:rPr lang="en"/>
              <a:t> at least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get a proper while loop we need to test if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/>
              <a:t> is zero before we start, or we’ll have a bug!</a:t>
            </a:r>
            <a:endParaRPr/>
          </a:p>
        </p:txBody>
      </p:sp>
      <p:sp>
        <p:nvSpPr>
          <p:cNvPr id="303" name="Google Shape;303;p44"/>
          <p:cNvSpPr txBox="1"/>
          <p:nvPr>
            <p:ph idx="2" type="body"/>
          </p:nvPr>
        </p:nvSpPr>
        <p:spPr>
          <a:xfrm>
            <a:off x="464360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ecx,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Compare goes here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rsp,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the loop index to run from zero up to the value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Loops in assembly are almost always </a:t>
            </a:r>
            <a:r>
              <a:rPr i="1" lang="en"/>
              <a:t>do-while</a:t>
            </a:r>
            <a:r>
              <a:rPr lang="en"/>
              <a:t> loops.  That is, the body is </a:t>
            </a:r>
            <a:r>
              <a:rPr i="1" lang="en"/>
              <a:t>always</a:t>
            </a:r>
            <a:r>
              <a:rPr lang="en"/>
              <a:t> executed at least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get a proper while loop we need to test if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</a:t>
            </a:r>
            <a:r>
              <a:rPr lang="en"/>
              <a:t> is zero before we start, or we’ll have a bug!</a:t>
            </a:r>
            <a:endParaRPr/>
          </a:p>
        </p:txBody>
      </p:sp>
      <p:sp>
        <p:nvSpPr>
          <p:cNvPr id="310" name="Google Shape;310;p45"/>
          <p:cNvSpPr txBox="1"/>
          <p:nvPr>
            <p:ph idx="2" type="body"/>
          </p:nvPr>
        </p:nvSpPr>
        <p:spPr>
          <a:xfrm>
            <a:off x="4643550" y="484150"/>
            <a:ext cx="3774300" cy="46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cmp edi,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ecx,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Compare goes here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ecx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rsp,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need to see if we have found a better maximum value and, if so, replace the current maximum.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do this, we can use a computed (relative) address.</a:t>
            </a:r>
            <a:endParaRPr/>
          </a:p>
        </p:txBody>
      </p:sp>
      <p:sp>
        <p:nvSpPr>
          <p:cNvPr id="317" name="Google Shape;317;p46"/>
          <p:cNvSpPr txBox="1"/>
          <p:nvPr>
            <p:ph idx="2" type="body"/>
          </p:nvPr>
        </p:nvSpPr>
        <p:spPr>
          <a:xfrm>
            <a:off x="464355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cmp edi,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ecx,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Compare goes here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rsp,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Addressing</a:t>
            </a:r>
            <a:endParaRPr/>
          </a:p>
        </p:txBody>
      </p:sp>
      <p:sp>
        <p:nvSpPr>
          <p:cNvPr id="323" name="Google Shape;323;p4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X86 ISA computes addresses in a way that is helpful for pointers.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address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i="1" lang="en"/>
              <a:t>base</a:t>
            </a:r>
            <a:r>
              <a:rPr lang="en"/>
              <a:t> + </a:t>
            </a:r>
            <a:r>
              <a:rPr i="1" lang="en"/>
              <a:t>index</a:t>
            </a:r>
            <a:r>
              <a:rPr lang="en"/>
              <a:t>*</a:t>
            </a:r>
            <a:r>
              <a:rPr i="1" lang="en"/>
              <a:t>scale</a:t>
            </a:r>
            <a:r>
              <a:rPr lang="en"/>
              <a:t> + </a:t>
            </a:r>
            <a:r>
              <a:rPr i="1" lang="en"/>
              <a:t>displacement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i="1" lang="en"/>
              <a:t>base</a:t>
            </a:r>
            <a:r>
              <a:rPr lang="en"/>
              <a:t> and </a:t>
            </a:r>
            <a:r>
              <a:rPr i="1" lang="en"/>
              <a:t>index</a:t>
            </a:r>
            <a:r>
              <a:rPr lang="en"/>
              <a:t> are registers, and the </a:t>
            </a:r>
            <a:r>
              <a:rPr i="1" lang="en"/>
              <a:t>displacement</a:t>
            </a:r>
            <a:r>
              <a:rPr lang="en"/>
              <a:t> is an integer.  The </a:t>
            </a:r>
            <a:r>
              <a:rPr i="1" lang="en"/>
              <a:t>scale</a:t>
            </a:r>
            <a:r>
              <a:rPr lang="en"/>
              <a:t> may be 1, 2, 4, or 8.  The register sizes must be the same.</a:t>
            </a:r>
            <a:endParaRPr/>
          </a:p>
        </p:txBody>
      </p:sp>
      <p:pic>
        <p:nvPicPr>
          <p:cNvPr id="324" name="Google Shape;3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338804" cy="271873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/>
        </p:nvSpPr>
        <p:spPr>
          <a:xfrm>
            <a:off x="152400" y="4802450"/>
            <a:ext cx="4008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https://en.wikipedia.org/wiki/X86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Address Examples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are all in Intel syntax.  We’ll cover AT&amp;T syntax later.</a:t>
            </a:r>
            <a:br>
              <a:rPr lang="en"/>
            </a:br>
            <a:r>
              <a:rPr lang="en"/>
              <a:t>Assume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contains 512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EBX</a:t>
            </a:r>
            <a:r>
              <a:rPr lang="en"/>
              <a:t> contains 5.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729450" y="27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{7FAFB0D5-CCB3-470F-88DE-43B23788FBA2}</a:tableStyleId>
              </a:tblPr>
              <a:tblGrid>
                <a:gridCol w="2550100"/>
                <a:gridCol w="513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[60], al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the byte at address 60 (in the data segment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DS</a:t>
                      </a:r>
                      <a:r>
                        <a:rPr lang="en" sz="1100"/>
                        <a:t>) into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WORD [rax], ax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the word (16 bits, LE) at address 512 into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cmp DWORD [rax+60], ebx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the double word (32 bits, LE) at address 512 + 60 = 572 with the value in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EBX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 rsi, QWORD [rax+rbx*8]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the quad word (64 bits, LE) stored in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RSI</a:t>
                      </a:r>
                      <a:r>
                        <a:rPr lang="en" sz="1100"/>
                        <a:t> to address 512 + 5*8 = 552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lea esi, [rax+rbx*4+60]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the address 512 + 5*4 + 60 = 592 into </a:t>
                      </a:r>
                      <a:r>
                        <a:rPr lang="en" sz="11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ESI</a:t>
                      </a:r>
                      <a:endParaRPr sz="11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Math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effective address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LEA</a:t>
            </a:r>
            <a:r>
              <a:rPr lang="en"/>
              <a:t>) is great for simple math.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compute 756+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*4?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lea eax, [756+eax*4]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to the array value and, if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is greater, skip replacing it’s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kind of “jump over” logic is common.</a:t>
            </a:r>
            <a:endParaRPr/>
          </a:p>
        </p:txBody>
      </p:sp>
      <p:sp>
        <p:nvSpPr>
          <p:cNvPr id="345" name="Google Shape;345;p50"/>
          <p:cNvSpPr txBox="1"/>
          <p:nvPr>
            <p:ph idx="2" type="body"/>
          </p:nvPr>
        </p:nvSpPr>
        <p:spPr>
          <a:xfrm>
            <a:off x="464355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cmp edi,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ecx,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cmp eax, DWORD [rsi+rcx*4]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jg over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eax, DWORD [rsi+rcx*4]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over: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rsp,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don’t ever modify the stack, so </a:t>
            </a:r>
            <a:r>
              <a:rPr i="1" lang="en"/>
              <a:t>technically</a:t>
            </a:r>
            <a:r>
              <a:rPr lang="en"/>
              <a:t> we can dispense with the stack stuff.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51"/>
          <p:cNvSpPr txBox="1"/>
          <p:nvPr>
            <p:ph idx="2" type="body"/>
          </p:nvPr>
        </p:nvSpPr>
        <p:spPr>
          <a:xfrm>
            <a:off x="464355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push rbp</a:t>
            </a:r>
            <a:endParaRPr strike="sng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rbp, rsp</a:t>
            </a:r>
            <a:endParaRPr strike="sng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cmp edi,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ecx,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cmp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jg over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rsp, rbp</a:t>
            </a:r>
            <a:endParaRPr strike="sng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pop rbp</a:t>
            </a:r>
            <a:endParaRPr strike="sng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ever modify the stack, so </a:t>
            </a:r>
            <a:r>
              <a:rPr i="1" lang="en"/>
              <a:t>technically</a:t>
            </a:r>
            <a:r>
              <a:rPr lang="en"/>
              <a:t> we can dispense with the stack stuff.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usual to replace: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cmp rdi, 0</a:t>
            </a:r>
            <a:r>
              <a:rPr lang="en"/>
              <a:t>  with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test rdi, rdi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 rax, 0</a:t>
            </a:r>
            <a:r>
              <a:rPr lang="en"/>
              <a:t>  with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xor rax,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52"/>
          <p:cNvSpPr txBox="1"/>
          <p:nvPr>
            <p:ph idx="2" type="body"/>
          </p:nvPr>
        </p:nvSpPr>
        <p:spPr>
          <a:xfrm>
            <a:off x="464355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rax,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cmp edi, 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mov ecx, 0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cmp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jg over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137700" y="925513"/>
            <a:ext cx="48903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Processor State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Registers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…)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Flags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…)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/ 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137700" y="2946188"/>
            <a:ext cx="48903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Memory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DRAM via L1, L2, L3 cache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747900" y="2037713"/>
            <a:ext cx="2097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Assembly Instruction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812775" y="2467013"/>
            <a:ext cx="3106800" cy="12141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 rot="10800000">
            <a:off x="3812775" y="789888"/>
            <a:ext cx="3106800" cy="12141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04700" y="3783013"/>
            <a:ext cx="7734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Assembly instructions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read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and/or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modify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processor state and memory (through the processor’s interface, the cache controller)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ever modify the stack, so </a:t>
            </a:r>
            <a:r>
              <a:rPr i="1" lang="en"/>
              <a:t>technically</a:t>
            </a:r>
            <a:r>
              <a:rPr lang="en"/>
              <a:t> we can dispense with the stack stuff.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usual to replace: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cmp rdi, 0</a:t>
            </a:r>
            <a:r>
              <a:rPr lang="en"/>
              <a:t>  with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test rdi, rdi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 rax, 0</a:t>
            </a:r>
            <a:r>
              <a:rPr lang="en"/>
              <a:t>  with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xor rax,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53"/>
          <p:cNvSpPr txBox="1"/>
          <p:nvPr>
            <p:ph idx="2" type="body"/>
          </p:nvPr>
        </p:nvSpPr>
        <p:spPr>
          <a:xfrm>
            <a:off x="464355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xor rax,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test edi,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xor ecx, ecx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cmp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jg over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72" name="Google Shape;372;p5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assemble it!  Put the code in a file called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max.asm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call the function if we export it (then we can import it in C). 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/>
              <a:t> for that.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assemble it with NASM**: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nasm -f elf64 max.asm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54"/>
          <p:cNvSpPr txBox="1"/>
          <p:nvPr>
            <p:ph idx="2" type="body"/>
          </p:nvPr>
        </p:nvSpPr>
        <p:spPr>
          <a:xfrm>
            <a:off x="4643550" y="487200"/>
            <a:ext cx="3774300" cy="4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nasm -f elf64 max.asm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gcc -static -o max max.o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 max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max: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xor rax,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test edi,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xor ecx, ecx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cmp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jg over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mov eax, DWORD [rsi+rcx*4]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inc ecx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cmp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jl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729325" y="4711950"/>
            <a:ext cx="4008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** The Netwide Assembler: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https://nasm.us/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</a:t>
            </a:r>
            <a:r>
              <a:rPr lang="en"/>
              <a:t>Linking Assembly and C</a:t>
            </a:r>
            <a:endParaRPr/>
          </a:p>
        </p:txBody>
      </p:sp>
      <p:sp>
        <p:nvSpPr>
          <p:cNvPr id="380" name="Google Shape;380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.c</a:t>
            </a:r>
            <a:r>
              <a:rPr lang="en"/>
              <a:t> files and compile them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gcc -c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.asm</a:t>
            </a:r>
            <a:r>
              <a:rPr lang="en"/>
              <a:t> files and assemble them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nasm -felf64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everything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"/>
              <a:t> /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assembly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"/>
              <a:t> to declare C functions you need.  Then set up the arguments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/>
              <a:t> the function, according to the calling convention.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C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"/>
              <a:t> to declare assembly functions you need.  Then make sure the assembly handles the arguments according to the calling convention.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Linking Assembly and C</a:t>
            </a:r>
            <a:endParaRPr/>
          </a:p>
        </p:txBody>
      </p:sp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Linking is </a:t>
            </a:r>
            <a:r>
              <a:rPr i="1" lang="en"/>
              <a:t>hard</a:t>
            </a:r>
            <a:r>
              <a:rPr lang="en"/>
              <a:t>.  If you can, you should let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"/>
              <a:t> do it.  You </a:t>
            </a:r>
            <a:r>
              <a:rPr i="1" lang="en"/>
              <a:t>can</a:t>
            </a:r>
            <a:r>
              <a:rPr lang="en"/>
              <a:t> do it with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ld</a:t>
            </a:r>
            <a:r>
              <a:rPr lang="en"/>
              <a:t>, but it can be </a:t>
            </a:r>
            <a:r>
              <a:rPr i="1" lang="en"/>
              <a:t>hard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gcc -static -m64 -o hello greet.o hello.o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$ ld -static -melf_x86_64 -o hello greet.o hello.o \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--start-group -lc --end-group \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/usr/lib/gcc/x86_64-linux-gnu/7/crtend.o \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/usr/lib/gcc/x86_64-linux-gnu/7/../../../x86_64-linux-gnu/crtn.o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Really curious?  Run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"/>
              <a:t> link with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-v</a:t>
            </a:r>
            <a:r>
              <a:rPr lang="en"/>
              <a:t> at the end.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729325" y="2078875"/>
            <a:ext cx="467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extern unsigned int max(unsigned int, unsigned int[]);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main(int argc, char * argv[], char * envp[]) {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unsigned int values[] = {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65, 62, 72, 93, 103, 21, 18, 0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};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printf("%d\n", max(sizeof(values)/sizeof(values[0]), values));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7"/>
          <p:cNvSpPr txBox="1"/>
          <p:nvPr>
            <p:ph idx="2" type="body"/>
          </p:nvPr>
        </p:nvSpPr>
        <p:spPr>
          <a:xfrm>
            <a:off x="5527526" y="2078875"/>
            <a:ext cx="289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/>
              <a:t> could be provided by the C function shown earlier, or by the assembly function.  It can be provided by anything that satisfies the </a:t>
            </a:r>
            <a:r>
              <a:rPr i="1" lang="en"/>
              <a:t>calling convention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nasm -f elf64 max.asm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gcc -o test test.c max.o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./test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gcc -c -O2 max.c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gcc -o test test.c max.o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./test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103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Simple Example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look at our program’s machine code.  We used 0x18, or 24 bytes.</a:t>
            </a:r>
            <a:endParaRPr/>
          </a:p>
        </p:txBody>
      </p:sp>
      <p:sp>
        <p:nvSpPr>
          <p:cNvPr id="406" name="Google Shape;406;p59"/>
          <p:cNvSpPr txBox="1"/>
          <p:nvPr>
            <p:ph idx="2" type="body"/>
          </p:nvPr>
        </p:nvSpPr>
        <p:spPr>
          <a:xfrm>
            <a:off x="4643600" y="484150"/>
            <a:ext cx="4500300" cy="46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48 31 c0            xor    rax,rax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3:	85 ff               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5:	74 10               je     17 &lt;out&gt;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31 c9               xor    ecx,ecx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0000000000000009 &lt;loop&gt;: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9:	3b 04 8e            cmp    eax,DWORD PTR [rsi+rcx*4]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7f 03               jg     11 &lt;over&gt;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8b 04 8e            mov    eax,DWORD PTR [rsi+rcx*4]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0000000000000011 &lt;over&gt;: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11:	ff c1               inc    ecx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13:	39 f9               cmp    ecx,edi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15:	7c f2               jl     9 &lt;loop&gt;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0000000000000017 &lt;out&gt;: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c3                  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source shown earlier compiled by GCC with -O2 and </a:t>
            </a:r>
            <a:r>
              <a:rPr lang="en"/>
              <a:t>disassembled</a:t>
            </a:r>
            <a:r>
              <a:rPr lang="en"/>
              <a:t> with objdump.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Recall: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</a:t>
            </a:r>
            <a:r>
              <a:rPr lang="en"/>
              <a:t> is length,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 is array pointer.</a:t>
            </a:r>
            <a:endParaRPr/>
          </a:p>
        </p:txBody>
      </p:sp>
      <p:sp>
        <p:nvSpPr>
          <p:cNvPr id="413" name="Google Shape;413;p60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/>
          <p:nvPr/>
        </p:nvSpPr>
        <p:spPr>
          <a:xfrm>
            <a:off x="4127325" y="1997550"/>
            <a:ext cx="4844400" cy="452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20" name="Google Shape;420;p6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on 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lea eax,[rdi-0x1]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/>
              <a:t> - 1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lea rcx,[rsi+rax*4+0x4]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 +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/>
              <a:t> - 1)*4 + 4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 +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/>
              <a:t>*4 - 4 + 4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 +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/>
              <a:t>*4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 is the address just past the end of the array.  No idea why this is done.</a:t>
            </a:r>
            <a:endParaRPr/>
          </a:p>
        </p:txBody>
      </p:sp>
      <p:sp>
        <p:nvSpPr>
          <p:cNvPr id="421" name="Google Shape;421;p61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/>
          <p:nvPr/>
        </p:nvSpPr>
        <p:spPr>
          <a:xfrm>
            <a:off x="4127325" y="2470100"/>
            <a:ext cx="4844400" cy="132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729325" y="2078875"/>
            <a:ext cx="33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no-op.  It changes no registers, and no flags, and just consumes two bytes to align the start of the loop on a 8-byte boundary.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happens a lot.</a:t>
            </a:r>
            <a:endParaRPr/>
          </a:p>
        </p:txBody>
      </p:sp>
      <p:sp>
        <p:nvSpPr>
          <p:cNvPr id="429" name="Google Shape;429;p62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411225"/>
            <a:ext cx="28875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lot.  How many?  The number varies, depending on how you 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https://bit.ly/2GmdT7h</a:t>
            </a:r>
            <a:r>
              <a:rPr lang="en"/>
              <a:t>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776" y="580350"/>
            <a:ext cx="5291149" cy="4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/>
          <p:nvPr/>
        </p:nvSpPr>
        <p:spPr>
          <a:xfrm>
            <a:off x="4127325" y="2617000"/>
            <a:ext cx="4844400" cy="285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36" name="Google Shape;436;p63"/>
          <p:cNvSpPr txBox="1"/>
          <p:nvPr>
            <p:ph idx="1" type="body"/>
          </p:nvPr>
        </p:nvSpPr>
        <p:spPr>
          <a:xfrm>
            <a:off x="729325" y="2078875"/>
            <a:ext cx="33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Get the next element of the array (pointed to by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) and compare it 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.  Note how few bytes are used.</a:t>
            </a:r>
            <a:endParaRPr/>
          </a:p>
        </p:txBody>
      </p:sp>
      <p:sp>
        <p:nvSpPr>
          <p:cNvPr id="437" name="Google Shape;437;p63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4"/>
          <p:cNvSpPr/>
          <p:nvPr/>
        </p:nvSpPr>
        <p:spPr>
          <a:xfrm>
            <a:off x="4127325" y="2921800"/>
            <a:ext cx="4844400" cy="133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729325" y="2078875"/>
            <a:ext cx="33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CMOVx</a:t>
            </a:r>
            <a:r>
              <a:rPr lang="en"/>
              <a:t> family of instructions are </a:t>
            </a:r>
            <a:r>
              <a:rPr i="1" lang="en"/>
              <a:t>conditional moves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CMOVB</a:t>
            </a:r>
            <a:r>
              <a:rPr lang="en"/>
              <a:t> is conditional move </a:t>
            </a:r>
            <a:r>
              <a:rPr i="1" lang="en"/>
              <a:t>below</a:t>
            </a:r>
            <a:r>
              <a:rPr lang="en"/>
              <a:t>.  That is, if the prior compare showed that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was below (less than)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EDX</a:t>
            </a:r>
            <a:r>
              <a:rPr lang="en"/>
              <a:t>, then do the move.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 lot of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eliminates our “if” branching logic.</a:t>
            </a:r>
            <a:endParaRPr/>
          </a:p>
        </p:txBody>
      </p:sp>
      <p:sp>
        <p:nvSpPr>
          <p:cNvPr id="445" name="Google Shape;445;p64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/>
          <p:nvPr/>
        </p:nvSpPr>
        <p:spPr>
          <a:xfrm>
            <a:off x="4127325" y="2921800"/>
            <a:ext cx="4844400" cy="133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52" name="Google Shape;452;p65"/>
          <p:cNvSpPr txBox="1"/>
          <p:nvPr>
            <p:ph idx="1" type="body"/>
          </p:nvPr>
        </p:nvSpPr>
        <p:spPr>
          <a:xfrm>
            <a:off x="729325" y="2078875"/>
            <a:ext cx="33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we switch our program to using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CMOVB</a:t>
            </a:r>
            <a:r>
              <a:rPr lang="en"/>
              <a:t>, we save only one byte (because the instruction is longer) but we eliminate a branch inside a loop, which can significantly improve performance.</a:t>
            </a:r>
            <a:endParaRPr/>
          </a:p>
        </p:txBody>
      </p:sp>
      <p:sp>
        <p:nvSpPr>
          <p:cNvPr id="453" name="Google Shape;453;p65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/>
          <p:nvPr/>
        </p:nvSpPr>
        <p:spPr>
          <a:xfrm>
            <a:off x="4127325" y="3074200"/>
            <a:ext cx="4844400" cy="454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</a:t>
            </a:r>
            <a:endParaRPr/>
          </a:p>
        </p:txBody>
      </p:sp>
      <p:sp>
        <p:nvSpPr>
          <p:cNvPr id="460" name="Google Shape;460;p66"/>
          <p:cNvSpPr txBox="1"/>
          <p:nvPr>
            <p:ph idx="1" type="body"/>
          </p:nvPr>
        </p:nvSpPr>
        <p:spPr>
          <a:xfrm>
            <a:off x="729325" y="2078875"/>
            <a:ext cx="339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advance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 to point to the next value in the array, and compare it 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"/>
              <a:t> to see if we are done.  If not, branch backward.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out the bytes for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jne 10</a:t>
            </a:r>
            <a:r>
              <a:rPr lang="en"/>
              <a:t>.  Note that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0xf0</a:t>
            </a:r>
            <a:r>
              <a:rPr lang="en"/>
              <a:t> is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-0x10</a:t>
            </a:r>
            <a:r>
              <a:rPr lang="en"/>
              <a:t> in 8-bit two’s complement, and the first address after the branch instruction is hex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0x20</a:t>
            </a:r>
            <a:r>
              <a:rPr lang="en"/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0x20</a:t>
            </a:r>
            <a:r>
              <a:rPr lang="en"/>
              <a:t>-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0x10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0x10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0x2b</a:t>
            </a:r>
            <a:r>
              <a:rPr lang="en"/>
              <a:t> is 32+11 = 43 bytes (but 9 are nops)</a:t>
            </a:r>
            <a:endParaRPr/>
          </a:p>
        </p:txBody>
      </p:sp>
      <p:sp>
        <p:nvSpPr>
          <p:cNvPr id="461" name="Google Shape;461;p66"/>
          <p:cNvSpPr txBox="1"/>
          <p:nvPr>
            <p:ph idx="2" type="body"/>
          </p:nvPr>
        </p:nvSpPr>
        <p:spPr>
          <a:xfrm>
            <a:off x="4415000" y="491125"/>
            <a:ext cx="4300200" cy="46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0000000000000000 &lt;max&gt;: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0:	85 ff                	test   edi,edi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2:	74 24                	je     28 &lt;max+0x28&gt;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4:	8d 47 ff             	lea    eax,[rdi-0x1]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7:	48 8d 4c 86 04       	lea    rcx,[rsi+rax*4+0x4]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c: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e:	66 90                	xchg   ax,ax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10:	8b 16                	mov    edx,DWORD PTR [rsi]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12:	39 d0                	cmp  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14:	0f 42 c2             	cmovb  eax,edx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17:	48 83 c6 04          	add    rsi,0x4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1b:	48 39 ce             	cmp    rsi,rcx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1e:	75 f0                	jne    10 &lt;max+0x10&gt;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20:	c3                   	ret    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21:	0f 1f 80 00 00 00 00 	nop    DWORD PTR [rax+0x0]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28:	31 c0                	xor    eax,eax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2a:	c3                   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Solution</a:t>
            </a:r>
            <a:endParaRPr/>
          </a:p>
        </p:txBody>
      </p:sp>
      <p:sp>
        <p:nvSpPr>
          <p:cNvPr id="467" name="Google Shape;467;p6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 actually do better.  There is a special instruction family: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1200"/>
              <a:t>.  These instructions decrement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ECX</a:t>
            </a:r>
            <a:r>
              <a:rPr lang="en" sz="1200"/>
              <a:t>, check for zero, and may check other flags.  They were created to do looping.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All we have to do is run the loop backward, and modify the input arguments (which, after all, are not guaranteed to be preserved).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This reduces our program size to just 21 bytes.  Does it matter?  Sometimes it does.  But this is also </a:t>
            </a:r>
            <a:r>
              <a:rPr i="1" lang="en" sz="1200"/>
              <a:t>faster</a:t>
            </a:r>
            <a:r>
              <a:rPr lang="en" sz="1200"/>
              <a:t>.</a:t>
            </a:r>
            <a:endParaRPr sz="1200"/>
          </a:p>
        </p:txBody>
      </p:sp>
      <p:sp>
        <p:nvSpPr>
          <p:cNvPr id="468" name="Google Shape;468;p67"/>
          <p:cNvSpPr txBox="1"/>
          <p:nvPr>
            <p:ph idx="2" type="body"/>
          </p:nvPr>
        </p:nvSpPr>
        <p:spPr>
          <a:xfrm>
            <a:off x="4643600" y="480250"/>
            <a:ext cx="3774300" cy="4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nasm -f elf64 max.asm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gcc -static -o max max.o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 max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max: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xor rax,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test edi,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edx, DWORD [rsi+rcx*4-4]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cmp eax, edx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cmovb eax, edx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loop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Solution</a:t>
            </a:r>
            <a:endParaRPr/>
          </a:p>
        </p:txBody>
      </p:sp>
      <p:sp>
        <p:nvSpPr>
          <p:cNvPr id="474" name="Google Shape;474;p6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NASM has a nice macro facility.  We can add a macro to reference an element of the array.  This can make the code less error-prone.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We could also rename the registers… but this might be a bad idea because it could lead to confusion.</a:t>
            </a:r>
            <a:endParaRPr sz="1200"/>
          </a:p>
        </p:txBody>
      </p:sp>
      <p:sp>
        <p:nvSpPr>
          <p:cNvPr id="475" name="Google Shape;475;p68"/>
          <p:cNvSpPr txBox="1"/>
          <p:nvPr>
            <p:ph idx="2" type="body"/>
          </p:nvPr>
        </p:nvSpPr>
        <p:spPr>
          <a:xfrm>
            <a:off x="4643600" y="480250"/>
            <a:ext cx="3774300" cy="4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nasm -f elf64 max.asm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gcc -static -o max max.o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 max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%define value(b) DWORD [rsi+(b)*4-4]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max: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xor rax, rax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test edi,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je out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ecx, edi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edx,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value(rcx)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cmp eax, edx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cmovb eax, edx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loop loop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Point?</a:t>
            </a:r>
            <a:endParaRPr/>
          </a:p>
        </p:txBody>
      </p:sp>
      <p:sp>
        <p:nvSpPr>
          <p:cNvPr id="481" name="Google Shape;481;p6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</a:t>
            </a:r>
            <a:r>
              <a:rPr i="1" lang="en"/>
              <a:t>lot</a:t>
            </a:r>
            <a:r>
              <a:rPr lang="en"/>
              <a:t> of instructions, some added for specific cases.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ordinary algorithm can start out pretty obvious… and rapidly become difficult to understand.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very easy to make hard-to-find errors in assembly.</a:t>
            </a:r>
            <a:endParaRPr/>
          </a:p>
        </p:txBody>
      </p:sp>
      <p:sp>
        <p:nvSpPr>
          <p:cNvPr id="482" name="Google Shape;482;p6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Writing assembly</a:t>
            </a:r>
            <a:r>
              <a:rPr lang="en"/>
              <a:t> will </a:t>
            </a:r>
            <a:r>
              <a:rPr i="1" lang="en"/>
              <a:t>still</a:t>
            </a:r>
            <a:r>
              <a:rPr lang="en"/>
              <a:t> often beat the compiler because you, the programmer, have information (the loop can run backwards) that the compiler doesn’t.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Writing assembly can be </a:t>
            </a:r>
            <a:r>
              <a:rPr i="1" lang="en"/>
              <a:t>tough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really want to obfuscate a program, use convoluted assembly.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Library Routines from Assembly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493" name="Google Shape;493;p7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 stand-alone program to compute the square root of a number.  We’ll use the C libraries.  We will also use the C runtime, so we need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 function.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strtod</a:t>
            </a:r>
            <a:r>
              <a:rPr lang="en"/>
              <a:t> - convert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/>
              <a:t> 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/>
              <a:t> - compute the square root of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/>
              <a:t> - print the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puts</a:t>
            </a:r>
            <a:r>
              <a:rPr lang="en"/>
              <a:t> - print a string without formatting</a:t>
            </a:r>
            <a:endParaRPr/>
          </a:p>
        </p:txBody>
      </p:sp>
      <p:sp>
        <p:nvSpPr>
          <p:cNvPr id="494" name="Google Shape;494;p7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 a stand-alone program we should define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 symbol as the entry point of our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access the C functions, we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00" name="Google Shape;500;p7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Command line arguments are just like those of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.</a:t>
            </a:r>
            <a:endParaRPr/>
          </a:p>
        </p:txBody>
      </p:sp>
      <p:sp>
        <p:nvSpPr>
          <p:cNvPr id="501" name="Google Shape;501;p7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name is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[RSI]</a:t>
            </a:r>
            <a:r>
              <a:rPr lang="en"/>
              <a:t>.  The first argument (if any) is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[RSI+8]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 that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r>
              <a:rPr lang="en"/>
              <a:t> is one plus the number of arguments (since it counts the program name as the first).</a:t>
            </a:r>
            <a:endParaRPr/>
          </a:p>
        </p:txBody>
      </p:sp>
      <p:graphicFrame>
        <p:nvGraphicFramePr>
          <p:cNvPr id="502" name="Google Shape;502;p72"/>
          <p:cNvGraphicFramePr/>
          <p:nvPr/>
        </p:nvGraphicFramePr>
        <p:xfrm>
          <a:off x="770925" y="29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{7FAFB0D5-CCB3-470F-88DE-43B23788FBA2}</a:tableStyleId>
              </a:tblPr>
              <a:tblGrid>
                <a:gridCol w="1524725"/>
                <a:gridCol w="21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argc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RDI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 argv[]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RSI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Entries are quad word pointers, so 8 bytes each with a terminating NULL pointer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 envp[]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RDX</a:t>
                      </a:r>
                      <a:endParaRPr sz="13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411225"/>
            <a:ext cx="34449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arguable that the official documentation is not complete, either.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the “Sandsifter” project: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https://github.com/xoreaxeaxeax/sandsifter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</a:t>
            </a:r>
            <a:r>
              <a:rPr i="1" lang="en"/>
              <a:t>even assemblers</a:t>
            </a:r>
            <a:r>
              <a:rPr lang="en"/>
              <a:t> don’t understand the complete x86 ISA.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476" y="2622529"/>
            <a:ext cx="4031675" cy="171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6475" y="1152722"/>
            <a:ext cx="4031673" cy="124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08" name="Google Shape;508;p7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let's write code to check the number of arguments and to make sure everything works like we would expect.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Compile with:</a:t>
            </a:r>
            <a:br>
              <a:rPr lang="en"/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nasm -felf64 sqrt1.asm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gcc -static -o sqrt1 sqrt1.o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(Instead of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-static</a:t>
            </a:r>
            <a:r>
              <a:rPr lang="en"/>
              <a:t>, try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-no-pie</a:t>
            </a:r>
            <a:r>
              <a:rPr lang="en"/>
              <a:t>.)</a:t>
            </a:r>
            <a:endParaRPr/>
          </a:p>
        </p:txBody>
      </p:sp>
      <p:sp>
        <p:nvSpPr>
          <p:cNvPr id="509" name="Google Shape;509;p73"/>
          <p:cNvSpPr txBox="1"/>
          <p:nvPr>
            <p:ph idx="2" type="body"/>
          </p:nvPr>
        </p:nvSpPr>
        <p:spPr>
          <a:xfrm>
            <a:off x="4947725" y="506600"/>
            <a:ext cx="4196100" cy="46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nasm -f elf64 sqrt1.asm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 gcc -static -o sqrt1 sqrt1.o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global main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extern puts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section .text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cmp rdi, 2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je okay1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rdi, eargs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call puts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eax, 1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okay1: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rdi, [rsi+8]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call puts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rdi, endl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call puts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mov eax, 0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section .data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eargs:	db "ERROR: Expected exactly one argument.", 10, 0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endl:	db 10,0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Sections and Segments</a:t>
            </a:r>
            <a:endParaRPr/>
          </a:p>
        </p:txBody>
      </p:sp>
      <p:sp>
        <p:nvSpPr>
          <p:cNvPr id="515" name="Google Shape;515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assembly file we created had </a:t>
            </a:r>
            <a:r>
              <a:rPr i="1" lang="en"/>
              <a:t>sections</a:t>
            </a:r>
            <a:r>
              <a:rPr lang="en"/>
              <a:t>.  Specifically, it mentioned two.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en"/>
              <a:t> contains unmodifiable executable instructions; accumulated into the code segment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.data</a:t>
            </a:r>
            <a:r>
              <a:rPr lang="en"/>
              <a:t> contains unmodifiable fixed data; accumulated into the data segment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wanted to have </a:t>
            </a:r>
            <a:r>
              <a:rPr i="1" lang="en"/>
              <a:t>modifiable</a:t>
            </a:r>
            <a:r>
              <a:rPr lang="en"/>
              <a:t> data, we could have included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.bss</a:t>
            </a:r>
            <a:r>
              <a:rPr lang="en"/>
              <a:t> section, too.  This is (historically) the </a:t>
            </a:r>
            <a:r>
              <a:rPr i="1" lang="en"/>
              <a:t>block started by symbol</a:t>
            </a:r>
            <a:r>
              <a:rPr lang="en"/>
              <a:t> area of fixed-size, uninitialized, modifiable variables.  This is adjacent to the data segment, and is also referenced via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r>
              <a:rPr lang="en"/>
              <a:t> segment register.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page table can be set up to control read / write access to the pages where these reside, but you seldom need to worry about that.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21" name="Google Shape;521;p75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Declare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 and identify external functions.</a:t>
            </a:r>
            <a:endParaRPr/>
          </a:p>
        </p:txBody>
      </p:sp>
      <p:sp>
        <p:nvSpPr>
          <p:cNvPr id="522" name="Google Shape;522;p75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global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extern printf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extern strtod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extern sqrt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extern puts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6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28" name="Google Shape;528;p76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.data</a:t>
            </a:r>
            <a:r>
              <a:rPr lang="en"/>
              <a:t> section at the end with some defined strings.</a:t>
            </a:r>
            <a:endParaRPr/>
          </a:p>
        </p:txBody>
      </p:sp>
      <p:sp>
        <p:nvSpPr>
          <p:cNvPr id="529" name="Google Shape;529;p76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global main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extern printf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extern strtod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extern sqrt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extern puts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;...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b="1" lang="en" sz="1100"/>
              <a:t>section .data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eargs:db "ERROR: Expected exactly one argument.",10,0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endl:	db 10,0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fmt:	db "sqrt(%f) = %f",10,0</a:t>
            </a:r>
            <a:endParaRPr b="1" sz="11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7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35" name="Google Shape;535;p77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en"/>
              <a:t> section with the usual function boilerplate.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good idea whether or not the stack is actually used.  You can optimize it later; but don't </a:t>
            </a:r>
            <a:r>
              <a:rPr i="1" lang="en"/>
              <a:t>prematurely</a:t>
            </a:r>
            <a:r>
              <a:rPr lang="en"/>
              <a:t> optimize!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leave</a:t>
            </a:r>
            <a:r>
              <a:rPr lang="en"/>
              <a:t> instruction is exactly the same as:</a:t>
            </a:r>
            <a:br>
              <a:rPr lang="en"/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 rsp, rbp</a:t>
            </a: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pop rbp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77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section .text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main:	push rbp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mov rbp, rsp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; …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done:	leave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ret</a:t>
            </a:r>
            <a:endParaRPr b="1" sz="11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Local Variables and the Stack</a:t>
            </a:r>
            <a:endParaRPr/>
          </a:p>
        </p:txBody>
      </p:sp>
      <p:sp>
        <p:nvSpPr>
          <p:cNvPr id="542" name="Google Shape;542;p78"/>
          <p:cNvSpPr txBox="1"/>
          <p:nvPr>
            <p:ph idx="1" type="body"/>
          </p:nvPr>
        </p:nvSpPr>
        <p:spPr>
          <a:xfrm>
            <a:off x="729450" y="2078875"/>
            <a:ext cx="76887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Since we will be calling other functions, we need to worry about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r>
              <a:rPr lang="en" sz="1200"/>
              <a:t> and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 sz="1200"/>
              <a:t>.  We can save these on the stack.  We also need a local variable to hold the floating point value of the argument.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stack grows "backward" in memory; as you push items, the stack pointer decreases.  We can reserve memory on the stack by subtracting the amount we need from the current stack pointer.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We want to store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 sz="1200"/>
              <a:t> (4 bytes) and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 sz="1200"/>
              <a:t> (8 bytes).  We also want to store another quad word (8 bytes).  Thus we need 20 bytes: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sub rsp, 20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 sz="1200"/>
              <a:t> will be stored at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[RBP-4]</a:t>
            </a:r>
            <a:r>
              <a:rPr lang="en" sz="1200"/>
              <a:t>, so the four bytes go in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[RBP-4]</a:t>
            </a:r>
            <a:r>
              <a:rPr lang="en" sz="1200"/>
              <a:t>,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[RBP-3]</a:t>
            </a:r>
            <a:r>
              <a:rPr lang="en" sz="1200"/>
              <a:t>,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[RBP-2]</a:t>
            </a:r>
            <a:r>
              <a:rPr lang="en" sz="1200"/>
              <a:t>, and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[RBP-1]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 sz="1200"/>
              <a:t> will be stored at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[RBP-12]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local variable will be at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[RBP-20]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Local Variables and the Stack</a:t>
            </a:r>
            <a:endParaRPr/>
          </a:p>
        </p:txBody>
      </p:sp>
      <p:sp>
        <p:nvSpPr>
          <p:cNvPr id="548" name="Google Shape;548;p79"/>
          <p:cNvSpPr txBox="1"/>
          <p:nvPr>
            <p:ph idx="1" type="body"/>
          </p:nvPr>
        </p:nvSpPr>
        <p:spPr>
          <a:xfrm>
            <a:off x="729450" y="2078875"/>
            <a:ext cx="76887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stack should always be aligned on a 16-byte boundary before a function call.  If you do not do this, and the function uses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</a:t>
            </a:r>
            <a:r>
              <a:rPr lang="en" sz="1200"/>
              <a:t> registers, you </a:t>
            </a:r>
            <a:r>
              <a:rPr i="1" lang="en" sz="1200"/>
              <a:t>will</a:t>
            </a:r>
            <a:r>
              <a:rPr lang="en" sz="1200"/>
              <a:t> get a segfault.  (You can get away with not aligning if you don't… maybe.)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It is the caller's job to make sure the stack is aligned.  The stack is aligned on a 16-byte boundary before a call.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function is called.  The return address (8 bytes) is pushed onto the stack.  </a:t>
            </a:r>
            <a:r>
              <a:rPr i="1" lang="en" sz="1200"/>
              <a:t>The stack is no longer aligned.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first thing most functions do is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push rbp</a:t>
            </a:r>
            <a:r>
              <a:rPr lang="en" sz="1200"/>
              <a:t> (8 bytes).  The stack is, again, aligned.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If we want to reserve space, we have to make sure the stack is aligned.  For 20 bytes we can do this two ways.</a:t>
            </a:r>
            <a:endParaRPr sz="1200"/>
          </a:p>
        </p:txBody>
      </p:sp>
      <p:graphicFrame>
        <p:nvGraphicFramePr>
          <p:cNvPr id="549" name="Google Shape;549;p79"/>
          <p:cNvGraphicFramePr/>
          <p:nvPr/>
        </p:nvGraphicFramePr>
        <p:xfrm>
          <a:off x="952500" y="41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{7FAFB0D5-CCB3-470F-88DE-43B23788FBA2}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Round up to the next multiple of 16: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rsp, 32</a:t>
                      </a:r>
                      <a:endParaRPr sz="12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Clear the bottom four bits of the pointer: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rsp, 20</a:t>
                      </a:r>
                      <a:endParaRPr sz="12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rsp, -16</a:t>
                      </a:r>
                      <a:endParaRPr sz="1200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0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55" name="Google Shape;555;p80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 space on the stack and store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EDI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0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section .text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main:	push rbp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mov rbp, rsp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sub rsp, 32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DWORD [rbp-4], edi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DWORD [rbp-12], rsi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done:	leave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</a:t>
            </a:r>
            <a:endParaRPr sz="11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1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62" name="Google Shape;562;p81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make sure we got one command line argument (well, actually two: the program name and the first argument).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did not, we print an error message and set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(the return value) to a non-zero value to indicate an error.</a:t>
            </a:r>
            <a:endParaRPr/>
          </a:p>
        </p:txBody>
      </p:sp>
      <p:sp>
        <p:nvSpPr>
          <p:cNvPr id="563" name="Google Shape;563;p81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section .text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main:	push rbp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mov rbp, rsp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 rsp, 32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DWORD [rbp-4], edi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DWORD [rbp-12], rsi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cmp edi, 2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je okay1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rdi, eargs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call puts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eax, 1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jmp done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okay1: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done:	leave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</a:t>
            </a:r>
            <a:endParaRPr sz="11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2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69" name="Google Shape;569;p82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strtod</a:t>
            </a:r>
            <a:r>
              <a:rPr lang="en"/>
              <a:t> to convert a text string into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/>
              <a:t> value.  This takes two arguments: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string to convert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pointer-pointer, or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the pointer to the string to be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r>
              <a:rPr lang="en"/>
              <a:t>, we need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RSI</a:t>
            </a:r>
            <a:r>
              <a:rPr lang="en"/>
              <a:t> to be 0, and we will get the (floating point) result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XMM0</a:t>
            </a:r>
            <a:r>
              <a:rPr lang="en"/>
              <a:t>, which we store in the reserved space on the stack.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movsd</a:t>
            </a:r>
            <a:r>
              <a:rPr lang="en"/>
              <a:t> instruction moves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/>
              <a:t> value.</a:t>
            </a:r>
            <a:endParaRPr/>
          </a:p>
        </p:txBody>
      </p:sp>
      <p:sp>
        <p:nvSpPr>
          <p:cNvPr id="570" name="Google Shape;570;p82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okay1: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rdi, QWORD [rbp-12]	; argv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rdi, QWORD [rdi+8]	; argv[1]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rsi, 0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call strtod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movsd QWORD [rbp-20], xmm0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done: leave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; ...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411225"/>
            <a:ext cx="34449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Sandsifter project “fuzzed” the Intel chip and discovered lots of undocumented instructions… and also bugs.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vary based on the </a:t>
            </a:r>
            <a:r>
              <a:rPr i="1" lang="en"/>
              <a:t>specific processor</a:t>
            </a:r>
            <a:r>
              <a:rPr lang="en"/>
              <a:t> tested.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25" y="1318650"/>
            <a:ext cx="408532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5654850" y="4611475"/>
            <a:ext cx="2763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https://github.com/xoreaxeaxeax/sandsifter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3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76" name="Google Shape;576;p83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need to take the square root.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the first (floating point) argument to be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XMM0</a:t>
            </a:r>
            <a:r>
              <a:rPr lang="en"/>
              <a:t>, and the return value will be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XMM0</a:t>
            </a:r>
            <a:r>
              <a:rPr lang="en"/>
              <a:t>, which is why we had to save on the stack earlier.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just call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/>
              <a:t>.</a:t>
            </a:r>
            <a:endParaRPr/>
          </a:p>
        </p:txBody>
      </p:sp>
      <p:sp>
        <p:nvSpPr>
          <p:cNvPr id="577" name="Google Shape;577;p83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okay1: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rdi, QWORD [rbp-12]	; argv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rdi, QWORD [rdi+8]	; argv[1]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rsi, 0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call strtod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movsd QWORD [rbp-20], xmm0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call sqrt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done: leave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; ...</a:t>
            </a:r>
            <a:endParaRPr sz="11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4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Complex Example</a:t>
            </a:r>
            <a:endParaRPr/>
          </a:p>
        </p:txBody>
      </p:sp>
      <p:sp>
        <p:nvSpPr>
          <p:cNvPr id="583" name="Google Shape;583;p84"/>
          <p:cNvSpPr txBox="1"/>
          <p:nvPr>
            <p:ph idx="1" type="body"/>
          </p:nvPr>
        </p:nvSpPr>
        <p:spPr>
          <a:xfrm>
            <a:off x="729325" y="2231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need to print the result.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the original value to be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XMM0</a:t>
            </a:r>
            <a:r>
              <a:rPr lang="en"/>
              <a:t>, and the square root to be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XMM1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put the format string into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RDI</a:t>
            </a:r>
            <a:r>
              <a:rPr lang="en"/>
              <a:t>.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holds the number of floating point arguments being provided (two in this case).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put zero in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(the return value) and fall-through 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lang="en"/>
              <a:t>.</a:t>
            </a:r>
            <a:endParaRPr/>
          </a:p>
        </p:txBody>
      </p:sp>
      <p:sp>
        <p:nvSpPr>
          <p:cNvPr id="584" name="Google Shape;584;p84"/>
          <p:cNvSpPr txBox="1"/>
          <p:nvPr>
            <p:ph idx="2" type="body"/>
          </p:nvPr>
        </p:nvSpPr>
        <p:spPr>
          <a:xfrm>
            <a:off x="4643600" y="487800"/>
            <a:ext cx="4500300" cy="4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; ...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okay1: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rdi, QWORD [rbp-12]	; argv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rdi, QWORD [rdi+8]	; argv[1]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 rsi, 0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call strtod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movsd QWORD [rbp-20], xmm0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call sqrt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movsd xmm1, xmm0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movsd xmm0, QWORD [rbp-20]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rdi, fmt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eax, 2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call printf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mov eax, 0</a:t>
            </a:r>
            <a:endParaRPr b="1"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done: leave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; ...</a:t>
            </a:r>
            <a:endParaRPr sz="11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Due: Tuesday, 4 February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Several Square Roots</a:t>
            </a:r>
            <a:endParaRPr/>
          </a:p>
        </p:txBody>
      </p:sp>
      <p:sp>
        <p:nvSpPr>
          <p:cNvPr id="595" name="Google Shape;595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Modify the square root program to compute and print the square root of all arguments to the program.  There may be zero arguments.  You can use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 sz="1200"/>
              <a:t>, or you can watch for the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/>
              <a:t> pointer in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 sz="1200"/>
              <a:t> to iterate through the list, but watch out for registers being clobbered by the functions you call!  Call your program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sqrt_list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sqrt_list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sqrt_list 16 9 65536 2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sqrt(16.000000) = 4.000000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sqrt(9.000000) = 3.000000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sqrt(65536.000000) = 256.000000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sqrt(2.000000) = 1.414214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assembly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Instructions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</a:t>
            </a:r>
            <a:r>
              <a:rPr i="1" lang="en"/>
              <a:t>not expected</a:t>
            </a:r>
            <a:r>
              <a:rPr lang="en"/>
              <a:t> to become an expert on assembly language on any platform; there are </a:t>
            </a:r>
            <a:r>
              <a:rPr i="1" lang="en"/>
              <a:t>very few</a:t>
            </a:r>
            <a:r>
              <a:rPr lang="en"/>
              <a:t> of those, and even their knowledge is incomplete and sometimes wrong.  You just need to know the basics.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features are added all the time, for a variety of reasons and sometimes for specific, special cases.  Compiler writers struggle to keep 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(Curious about how compilers work?  LLVM has good documentation</a:t>
            </a:r>
            <a:r>
              <a:rPr lang="en"/>
              <a:t>.</a:t>
            </a:r>
            <a:r>
              <a:rPr lang="en"/>
              <a:t>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https://llvm.org/pubs/2002-08-09-LLVMCompilationStrategy.pdf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88" y="0"/>
            <a:ext cx="768183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 rot="-5400000">
            <a:off x="-1881840" y="2416653"/>
            <a:ext cx="4384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https://llvm.org/devmtg/2014-10/Slides/Nis-AVX-512ArchPoster.pdf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