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65" r:id="rId6"/>
    <p:sldId id="266" r:id="rId7"/>
    <p:sldId id="267" r:id="rId8"/>
    <p:sldId id="268" r:id="rId9"/>
    <p:sldId id="269"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94660"/>
  </p:normalViewPr>
  <p:slideViewPr>
    <p:cSldViewPr>
      <p:cViewPr varScale="1">
        <p:scale>
          <a:sx n="87" d="100"/>
          <a:sy n="87" d="100"/>
        </p:scale>
        <p:origin x="-147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1/5/2020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1/5/2020</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rageek.com/l/%D9%85%D9%83%D9%88%D9%86%D8%A7%D8%AA-%D8%A7%D9%84%D9%87%D8%A7%D8%AA%D9%81-%D8%A7%D9%84%D8%B0%D9%83%D9%8A#%D8%A7%D9%84%D8%B4%D8%A7%D8%B4%D8%A9%20Display" TargetMode="External"/><Relationship Id="rId7" Type="http://schemas.openxmlformats.org/officeDocument/2006/relationships/hyperlink" Target="https://www.arageek.com/l/%D9%85%D9%83%D9%88%D9%86%D8%A7%D8%AA-%D8%A7%D9%84%D9%87%D8%A7%D8%AA%D9%81-%D8%A7%D9%84%D8%B0%D9%83%D9%8A#%D8%A7%D9%84%D9%83%D8%A7%D9%85%D9%8A%D8%B1%D8%A7%20Camera" TargetMode="External"/><Relationship Id="rId2" Type="http://schemas.openxmlformats.org/officeDocument/2006/relationships/hyperlink" Target="https://www.arageek.com/l/%D9%85%D9%83%D9%88%D9%86%D8%A7%D8%AA-%D8%A7%D9%84%D9%87%D8%A7%D8%AA%D9%81-%D8%A7%D9%84%D8%B0%D9%83%D9%8A#%D8%A7%D9%84%D8%A8%D8%B7%D8%A7%D8%B1%D9%8A%D8%A9%20Battery" TargetMode="External"/><Relationship Id="rId1" Type="http://schemas.openxmlformats.org/officeDocument/2006/relationships/slideLayout" Target="../slideLayouts/slideLayout2.xml"/><Relationship Id="rId6" Type="http://schemas.openxmlformats.org/officeDocument/2006/relationships/hyperlink" Target="https://www.arageek.com/l/%D9%85%D9%83%D9%88%D9%86%D8%A7%D8%AA-%D8%A7%D9%84%D9%87%D8%A7%D8%AA%D9%81-%D8%A7%D9%84%D8%B0%D9%83%D9%8A#%D8%A3%D8%AC%D9%87%D8%B2%D8%A9%20%D8%A7%D9%84%D9%85%D9%88%D8%AF%D9%85%20Modems" TargetMode="External"/><Relationship Id="rId5" Type="http://schemas.openxmlformats.org/officeDocument/2006/relationships/hyperlink" Target="https://www.arageek.com/l/%D9%85%D9%83%D9%88%D9%86%D8%A7%D8%AA-%D8%A7%D9%84%D9%87%D8%A7%D8%AA%D9%81-%D8%A7%D9%84%D8%B0%D9%83%D9%8A#%D8%A7%D9%84%D8%B0%D8%A7%D9%83%D8%B1%D8%A9%20%D9%88%D8%A7%D9%84%D8%AA%D8%AE%D8%B2%D9%8A%D9%86%20Memory%20and%20Storage" TargetMode="External"/><Relationship Id="rId4" Type="http://schemas.openxmlformats.org/officeDocument/2006/relationships/hyperlink" Target="https://www.arageek.com/l/%D9%85%D9%83%D9%88%D9%86%D8%A7%D8%AA-%D8%A7%D9%84%D9%87%D8%A7%D8%AA%D9%81-%D8%A7%D9%84%D8%B0%D9%83%D9%8A#%D8%B4%D8%B1%D9%8A%D8%AD%D8%A9%20%D8%A7%D9%84%D9%86%D8%B8%D8%A7%D9%85%20System%20On%20Chi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arageek.com/l/%d8%b4%d8%a7%d8%b4%d8%a7%d8%aa-%d8%a7%d9%84%d8%ac%d9%88%d8%a7%d9%84%d8%a7%d8%a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arageek.com/l/%d9%83%d9%8a%d9%81%d9%8a%d8%a9-%d8%a5%d8%b7%d8%a7%d9%84%d8%a9-%d8%b9%d9%85%d8%b1-%d8%a8%d8%b7%d8%a7%d8%b1%d9%8a%d8%a9-%d8%a7%d9%84%d9%87%d8%a7%d8%aa%d9%81-%d8%a7%d9%84%d9%85%d8%ad%d9%85%d9%88%d9%8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0"/>
            <a:ext cx="7315200" cy="2595025"/>
          </a:xfrm>
        </p:spPr>
        <p:txBody>
          <a:bodyPr/>
          <a:lstStyle/>
          <a:p>
            <a:pPr algn="ctr"/>
            <a:r>
              <a:rPr lang="en-US" b="1" dirty="0" smtClean="0"/>
              <a:t>smartphone component</a:t>
            </a:r>
            <a:r>
              <a:rPr lang="ar-EG" b="1" dirty="0" smtClean="0"/>
              <a:t> </a:t>
            </a:r>
            <a:br>
              <a:rPr lang="ar-EG" b="1" dirty="0" smtClean="0"/>
            </a:br>
            <a:r>
              <a:rPr lang="ar-EG" b="1" dirty="0" smtClean="0"/>
              <a:t>مكونات الهاتف الذكى</a:t>
            </a:r>
            <a:r>
              <a:rPr lang="en-US" b="1" dirty="0" smtClean="0"/>
              <a:t> </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2039374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7315200" cy="1154097"/>
          </a:xfrm>
        </p:spPr>
        <p:txBody>
          <a:bodyPr/>
          <a:lstStyle/>
          <a:p>
            <a:endParaRPr lang="en-US" dirty="0"/>
          </a:p>
        </p:txBody>
      </p:sp>
      <p:sp>
        <p:nvSpPr>
          <p:cNvPr id="3" name="Content Placeholder 2"/>
          <p:cNvSpPr>
            <a:spLocks noGrp="1"/>
          </p:cNvSpPr>
          <p:nvPr>
            <p:ph idx="1"/>
          </p:nvPr>
        </p:nvSpPr>
        <p:spPr>
          <a:xfrm rot="1973346">
            <a:off x="292923" y="1797884"/>
            <a:ext cx="8385048" cy="4297828"/>
          </a:xfrm>
        </p:spPr>
        <p:txBody>
          <a:bodyPr>
            <a:normAutofit fontScale="92500" lnSpcReduction="10000"/>
          </a:bodyPr>
          <a:lstStyle/>
          <a:p>
            <a:pPr marL="0" indent="0" algn="ctr">
              <a:buNone/>
            </a:pPr>
            <a:endParaRPr lang="en-US" sz="4400" b="1" dirty="0" smtClean="0">
              <a:latin typeface="Algerian" pitchFamily="82" charset="0"/>
            </a:endParaRPr>
          </a:p>
          <a:p>
            <a:pPr marL="0" indent="0" algn="ctr">
              <a:buNone/>
            </a:pPr>
            <a:endParaRPr lang="en-US" sz="4400" b="1" dirty="0" smtClean="0">
              <a:latin typeface="Algerian" pitchFamily="82" charset="0"/>
            </a:endParaRPr>
          </a:p>
          <a:p>
            <a:pPr marL="0" indent="0" algn="ctr">
              <a:buNone/>
            </a:pPr>
            <a:r>
              <a:rPr lang="en-US" sz="10000" b="1" dirty="0" smtClean="0">
                <a:latin typeface="Algerian" pitchFamily="82" charset="0"/>
              </a:rPr>
              <a:t>Thanks</a:t>
            </a:r>
          </a:p>
          <a:p>
            <a:pPr marL="0" indent="0" algn="ctr">
              <a:buNone/>
            </a:pPr>
            <a:endParaRPr lang="en-US" sz="4400" b="1" dirty="0">
              <a:latin typeface="Algerian" pitchFamily="82" charset="0"/>
            </a:endParaRPr>
          </a:p>
          <a:p>
            <a:pPr marL="0" indent="0" algn="ctr">
              <a:buNone/>
            </a:pPr>
            <a:r>
              <a:rPr lang="en-US" sz="4400" b="1" dirty="0" smtClean="0">
                <a:latin typeface="Algerian" pitchFamily="82" charset="0"/>
              </a:rPr>
              <a:t> </a:t>
            </a:r>
            <a:endParaRPr lang="en-US" sz="4400" b="1" dirty="0">
              <a:latin typeface="Algerian" pitchFamily="82" charset="0"/>
            </a:endParaRPr>
          </a:p>
        </p:txBody>
      </p:sp>
    </p:spTree>
    <p:extLst>
      <p:ext uri="{BB962C8B-B14F-4D97-AF65-F5344CB8AC3E}">
        <p14:creationId xmlns:p14="http://schemas.microsoft.com/office/powerpoint/2010/main" val="303491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anim calcmode="lin" valueType="num">
                                      <p:cBhvr>
                                        <p:cTn id="8"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nodePh="1">
                                  <p:stCondLst>
                                    <p:cond delay="0"/>
                                  </p:stCondLst>
                                  <p:endCondLst>
                                    <p:cond evt="begin" delay="0">
                                      <p:tn val="12"/>
                                    </p:cond>
                                  </p:end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315200" cy="1154097"/>
          </a:xfrm>
        </p:spPr>
        <p:txBody>
          <a:bodyPr/>
          <a:lstStyle/>
          <a:p>
            <a:pPr algn="ctr"/>
            <a:r>
              <a:rPr lang="ar-EG" dirty="0"/>
              <a:t>مكونات الهاتف الذكى</a:t>
            </a:r>
            <a:r>
              <a:rPr lang="en-US" dirty="0"/>
              <a:t> </a:t>
            </a:r>
          </a:p>
        </p:txBody>
      </p:sp>
      <p:sp>
        <p:nvSpPr>
          <p:cNvPr id="9" name="Content Placeholder 8"/>
          <p:cNvSpPr>
            <a:spLocks noGrp="1"/>
          </p:cNvSpPr>
          <p:nvPr>
            <p:ph idx="1"/>
          </p:nvPr>
        </p:nvSpPr>
        <p:spPr>
          <a:ln>
            <a:solidFill>
              <a:schemeClr val="accent1"/>
            </a:solidFill>
          </a:ln>
        </p:spPr>
        <p:txBody>
          <a:bodyPr/>
          <a:lstStyle/>
          <a:p>
            <a:pPr algn="r" rtl="1"/>
            <a:r>
              <a:rPr lang="ar-EG" b="1" dirty="0">
                <a:hlinkClick r:id="rId2"/>
              </a:rPr>
              <a:t> </a:t>
            </a:r>
            <a:r>
              <a:rPr lang="ar-EG" b="1" dirty="0">
                <a:hlinkClick r:id="rId3"/>
              </a:rPr>
              <a:t> الشاشة </a:t>
            </a:r>
            <a:r>
              <a:rPr lang="en-US" b="1" dirty="0">
                <a:hlinkClick r:id="rId3"/>
              </a:rPr>
              <a:t>Display</a:t>
            </a:r>
            <a:endParaRPr lang="en-US" b="1" dirty="0"/>
          </a:p>
          <a:p>
            <a:pPr algn="r" rtl="1"/>
            <a:r>
              <a:rPr lang="en-US" b="1" dirty="0">
                <a:hlinkClick r:id="rId2"/>
              </a:rPr>
              <a:t> </a:t>
            </a:r>
            <a:r>
              <a:rPr lang="ar-EG" b="1" dirty="0">
                <a:hlinkClick r:id="rId2"/>
              </a:rPr>
              <a:t>البطارية </a:t>
            </a:r>
            <a:r>
              <a:rPr lang="en-US" b="1" dirty="0">
                <a:hlinkClick r:id="rId2"/>
              </a:rPr>
              <a:t>Battery</a:t>
            </a:r>
            <a:endParaRPr lang="en-US" b="1" dirty="0"/>
          </a:p>
          <a:p>
            <a:pPr algn="r" rtl="1"/>
            <a:r>
              <a:rPr lang="ar-EG" b="1" dirty="0">
                <a:hlinkClick r:id="rId4"/>
              </a:rPr>
              <a:t>شريحة النظام </a:t>
            </a:r>
            <a:r>
              <a:rPr lang="en-US" b="1" dirty="0">
                <a:hlinkClick r:id="rId4"/>
              </a:rPr>
              <a:t>System On Chip</a:t>
            </a:r>
            <a:endParaRPr lang="en-US" b="1" dirty="0"/>
          </a:p>
          <a:p>
            <a:pPr algn="r" rtl="1"/>
            <a:r>
              <a:rPr lang="ar-EG" b="1" dirty="0">
                <a:hlinkClick r:id="rId5"/>
              </a:rPr>
              <a:t>الذاكرة والتخزين </a:t>
            </a:r>
            <a:r>
              <a:rPr lang="en-US" b="1" dirty="0">
                <a:hlinkClick r:id="rId5"/>
              </a:rPr>
              <a:t>Memory and Storage</a:t>
            </a:r>
            <a:endParaRPr lang="en-US" b="1" dirty="0"/>
          </a:p>
          <a:p>
            <a:pPr algn="r" rtl="1"/>
            <a:r>
              <a:rPr lang="ar-EG" b="1" dirty="0">
                <a:hlinkClick r:id="rId6"/>
              </a:rPr>
              <a:t>أجهزة المودم </a:t>
            </a:r>
            <a:r>
              <a:rPr lang="en-US" b="1" dirty="0">
                <a:hlinkClick r:id="rId6"/>
              </a:rPr>
              <a:t>Modems</a:t>
            </a:r>
            <a:endParaRPr lang="en-US" b="1" dirty="0"/>
          </a:p>
          <a:p>
            <a:pPr algn="r" rtl="1"/>
            <a:r>
              <a:rPr lang="ar-EG" b="1" dirty="0">
                <a:hlinkClick r:id="rId7"/>
              </a:rPr>
              <a:t>الكاميرا </a:t>
            </a:r>
            <a:r>
              <a:rPr lang="en-US" b="1" dirty="0">
                <a:hlinkClick r:id="rId7"/>
              </a:rPr>
              <a:t>Camera</a:t>
            </a:r>
            <a:endParaRPr lang="en-US" b="1" dirty="0"/>
          </a:p>
          <a:p>
            <a:pPr algn="r" rtl="1"/>
            <a:endParaRPr lang="en-US" dirty="0"/>
          </a:p>
        </p:txBody>
      </p:sp>
    </p:spTree>
    <p:extLst>
      <p:ext uri="{BB962C8B-B14F-4D97-AF65-F5344CB8AC3E}">
        <p14:creationId xmlns:p14="http://schemas.microsoft.com/office/powerpoint/2010/main" val="420855799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 calcmode="lin" valueType="num">
                                      <p:cBhvr>
                                        <p:cTn id="18"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circle(in)">
                                      <p:cBhvr>
                                        <p:cTn id="25" dur="2000"/>
                                        <p:tgtEl>
                                          <p:spTgt spid="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circle(in)">
                                      <p:cBhvr>
                                        <p:cTn id="34" dur="2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315200" cy="1154097"/>
          </a:xfrm>
        </p:spPr>
        <p:txBody>
          <a:bodyPr>
            <a:normAutofit/>
          </a:bodyPr>
          <a:lstStyle/>
          <a:p>
            <a:r>
              <a:rPr lang="ar-EG" b="1" dirty="0"/>
              <a:t> </a:t>
            </a:r>
            <a:r>
              <a:rPr lang="en-US" b="1" dirty="0" smtClean="0"/>
              <a:t>Display </a:t>
            </a:r>
            <a:r>
              <a:rPr lang="ar-EG" b="1" dirty="0"/>
              <a:t>الشاشة </a:t>
            </a:r>
            <a:endParaRPr lang="en-US" dirty="0"/>
          </a:p>
        </p:txBody>
      </p:sp>
      <p:sp>
        <p:nvSpPr>
          <p:cNvPr id="3" name="Content Placeholder 2"/>
          <p:cNvSpPr>
            <a:spLocks noGrp="1"/>
          </p:cNvSpPr>
          <p:nvPr>
            <p:ph idx="1"/>
          </p:nvPr>
        </p:nvSpPr>
        <p:spPr>
          <a:xfrm>
            <a:off x="838200" y="2069782"/>
            <a:ext cx="7315200" cy="3539527"/>
          </a:xfrm>
        </p:spPr>
        <p:txBody>
          <a:bodyPr/>
          <a:lstStyle/>
          <a:p>
            <a:pPr algn="r" rtl="1"/>
            <a:r>
              <a:rPr lang="ar-EG" sz="2000" dirty="0"/>
              <a:t>على الأرجح أن أحد أوضح مكونات الهاتف الذكي الجديد هي </a:t>
            </a:r>
            <a:r>
              <a:rPr lang="ar-EG" sz="2000" b="1" dirty="0">
                <a:hlinkClick r:id="rId2" tooltip="الشاشة"/>
              </a:rPr>
              <a:t>الشاشة</a:t>
            </a:r>
            <a:r>
              <a:rPr lang="ar-EG" sz="2000" dirty="0"/>
              <a:t>، </a:t>
            </a:r>
            <a:r>
              <a:rPr lang="ar-EG" sz="2000" dirty="0" smtClean="0"/>
              <a:t>ومع أن </a:t>
            </a:r>
            <a:r>
              <a:rPr lang="ar-EG" sz="2000" dirty="0"/>
              <a:t>كل تفاصيل الشاشة التي تراها خارجية إلّا أنها في الواقع أحد مكونات الهاتف الداخلية، إن التقنيات المستخدمة في شاشات الهواتف الذكية في أيامنا هذه تقسم لنوعين رئيسين:</a:t>
            </a:r>
          </a:p>
          <a:p>
            <a:pPr algn="r" rtl="1"/>
            <a:r>
              <a:rPr lang="ar-EG" sz="2000" dirty="0"/>
              <a:t>الأنواع المعتمدة على </a:t>
            </a:r>
            <a:r>
              <a:rPr lang="ar-EG" sz="2000" dirty="0" smtClean="0"/>
              <a:t>شاشات</a:t>
            </a:r>
            <a:r>
              <a:rPr lang="en-US" sz="2000" dirty="0" smtClean="0"/>
              <a:t>LCD.</a:t>
            </a:r>
          </a:p>
          <a:p>
            <a:pPr algn="r" rtl="1"/>
            <a:r>
              <a:rPr lang="ar-EG" dirty="0"/>
              <a:t>الأنواع المعتمدة على شاشات </a:t>
            </a:r>
            <a:r>
              <a:rPr lang="en-US" dirty="0"/>
              <a:t>LED.</a:t>
            </a:r>
          </a:p>
          <a:p>
            <a:pPr algn="r" rtl="1"/>
            <a:endParaRPr lang="en-US" sz="2000" dirty="0"/>
          </a:p>
          <a:p>
            <a:pPr algn="r" rt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86" y="3614057"/>
            <a:ext cx="4438650" cy="2648395"/>
          </a:xfrm>
          <a:prstGeom prst="rect">
            <a:avLst/>
          </a:prstGeom>
        </p:spPr>
      </p:pic>
    </p:spTree>
    <p:extLst>
      <p:ext uri="{BB962C8B-B14F-4D97-AF65-F5344CB8AC3E}">
        <p14:creationId xmlns:p14="http://schemas.microsoft.com/office/powerpoint/2010/main" val="23464970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par>
                                <p:cTn id="18" presetID="53" presetClass="entr" presetSubtype="16"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par>
                                <p:cTn id="23" presetID="53" presetClass="entr" presetSubtype="16"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315200" cy="1154097"/>
          </a:xfrm>
        </p:spPr>
        <p:txBody>
          <a:bodyPr>
            <a:normAutofit/>
          </a:bodyPr>
          <a:lstStyle/>
          <a:p>
            <a:pPr algn="ctr"/>
            <a:r>
              <a:rPr lang="ar-EG" b="1" dirty="0"/>
              <a:t> </a:t>
            </a:r>
            <a:r>
              <a:rPr lang="en-US" b="1" dirty="0" smtClean="0"/>
              <a:t>Battery </a:t>
            </a:r>
            <a:r>
              <a:rPr lang="ar-EG" b="1" dirty="0"/>
              <a:t>البطارية </a:t>
            </a:r>
            <a:endParaRPr lang="en-US" dirty="0"/>
          </a:p>
        </p:txBody>
      </p:sp>
      <p:sp>
        <p:nvSpPr>
          <p:cNvPr id="3" name="Content Placeholder 2"/>
          <p:cNvSpPr>
            <a:spLocks noGrp="1"/>
          </p:cNvSpPr>
          <p:nvPr>
            <p:ph idx="1"/>
          </p:nvPr>
        </p:nvSpPr>
        <p:spPr>
          <a:xfrm>
            <a:off x="1371600" y="2057400"/>
            <a:ext cx="7315200" cy="3539527"/>
          </a:xfrm>
        </p:spPr>
        <p:txBody>
          <a:bodyPr/>
          <a:lstStyle/>
          <a:p>
            <a:pPr algn="r" rtl="1"/>
            <a:r>
              <a:rPr lang="ar-EG" dirty="0"/>
              <a:t>إن معظم بطاريات الهواتف تعتمد على تقنية أيون </a:t>
            </a:r>
            <a:r>
              <a:rPr lang="ar-EG" dirty="0" smtClean="0"/>
              <a:t>الليثيوم </a:t>
            </a:r>
            <a:r>
              <a:rPr lang="en-US" dirty="0" smtClean="0"/>
              <a:t>lithium-ion </a:t>
            </a:r>
            <a:r>
              <a:rPr lang="en-US" dirty="0"/>
              <a:t>technology، </a:t>
            </a:r>
            <a:r>
              <a:rPr lang="ar-EG" dirty="0"/>
              <a:t>وقد تكون البطاريات قابلة للفك أو غير قابلة للفك، استخدام هذا النوع من البطاريات يعني عدم الحاجة للقلق حول عمليات المعايرة والاختبار التي يجب القيام بها عند استخدام البطاريات المعتمدة على النيكل. على الرغم مما سبق، فإن للجيل الحالي من البطاريات مشاكله الخاصة وعلى المستخدمين الانتباه عند التعامل معها</a:t>
            </a:r>
            <a:r>
              <a:rPr lang="ar-EG" dirty="0" smtClean="0"/>
              <a:t>.</a:t>
            </a:r>
            <a:endParaRPr lang="en-US" dirty="0" smtClean="0"/>
          </a:p>
          <a:p>
            <a:pPr algn="r" rt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3962400"/>
            <a:ext cx="3512457" cy="2209800"/>
          </a:xfrm>
          <a:prstGeom prst="rect">
            <a:avLst/>
          </a:prstGeom>
        </p:spPr>
      </p:pic>
    </p:spTree>
    <p:extLst>
      <p:ext uri="{BB962C8B-B14F-4D97-AF65-F5344CB8AC3E}">
        <p14:creationId xmlns:p14="http://schemas.microsoft.com/office/powerpoint/2010/main" val="320252594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315200" cy="1154097"/>
          </a:xfrm>
        </p:spPr>
        <p:txBody>
          <a:bodyPr>
            <a:normAutofit/>
          </a:bodyPr>
          <a:lstStyle/>
          <a:p>
            <a:pPr algn="ctr"/>
            <a:r>
              <a:rPr lang="en-US" b="1" dirty="0" smtClean="0"/>
              <a:t> </a:t>
            </a:r>
            <a:r>
              <a:rPr lang="en-US" b="1" dirty="0"/>
              <a:t>System On </a:t>
            </a:r>
            <a:r>
              <a:rPr lang="en-US" b="1" dirty="0" smtClean="0"/>
              <a:t>Chip </a:t>
            </a:r>
            <a:r>
              <a:rPr lang="ar-EG" b="1" dirty="0" smtClean="0"/>
              <a:t>شريحة النظام</a:t>
            </a:r>
            <a:endParaRPr lang="en-US" dirty="0"/>
          </a:p>
        </p:txBody>
      </p:sp>
      <p:sp>
        <p:nvSpPr>
          <p:cNvPr id="3" name="Content Placeholder 2"/>
          <p:cNvSpPr>
            <a:spLocks noGrp="1"/>
          </p:cNvSpPr>
          <p:nvPr>
            <p:ph idx="1"/>
          </p:nvPr>
        </p:nvSpPr>
        <p:spPr>
          <a:xfrm>
            <a:off x="1143000" y="2286000"/>
            <a:ext cx="7315200" cy="3539527"/>
          </a:xfrm>
        </p:spPr>
        <p:txBody>
          <a:bodyPr/>
          <a:lstStyle/>
          <a:p>
            <a:pPr algn="r" rtl="1"/>
            <a:r>
              <a:rPr lang="ar-EG" dirty="0"/>
              <a:t>تعتبر شريحة </a:t>
            </a:r>
            <a:r>
              <a:rPr lang="en-US" dirty="0"/>
              <a:t>SOC </a:t>
            </a:r>
            <a:r>
              <a:rPr lang="ar-EG" dirty="0"/>
              <a:t>أهم مكون من مكونات الهاتف الذكي ويخلط بعض الناس بين شريحة </a:t>
            </a:r>
            <a:r>
              <a:rPr lang="en-US" dirty="0"/>
              <a:t>SOC </a:t>
            </a:r>
            <a:r>
              <a:rPr lang="ar-EG" dirty="0"/>
              <a:t>والمعالج، ولكن في الحقيقة إن شريحة </a:t>
            </a:r>
            <a:r>
              <a:rPr lang="en-US" dirty="0"/>
              <a:t>SOC </a:t>
            </a:r>
            <a:r>
              <a:rPr lang="ar-EG" dirty="0"/>
              <a:t>تقوم بأكثر من ذلك بكثير فهي تتألف من وحدة المعالجة المركزية </a:t>
            </a:r>
            <a:r>
              <a:rPr lang="en-US" dirty="0"/>
              <a:t>CPU، </a:t>
            </a:r>
            <a:r>
              <a:rPr lang="ar-EG" dirty="0"/>
              <a:t>ووحدة معالجة الرسوميات (كرت الشاشة) </a:t>
            </a:r>
            <a:r>
              <a:rPr lang="en-US" dirty="0"/>
              <a:t>GPU، </a:t>
            </a:r>
            <a:r>
              <a:rPr lang="ar-EG" dirty="0"/>
              <a:t>ومعالج العرض، ومعالج الفيديو، وبعض عناصر السيليكون التي تجعل من هذه الشريحة نظام عمل كامل في الهاتف.</a:t>
            </a:r>
          </a:p>
          <a:p>
            <a:pPr marL="0" indent="0" algn="r" rtl="1">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4038599"/>
            <a:ext cx="3600450" cy="2024253"/>
          </a:xfrm>
          <a:prstGeom prst="rect">
            <a:avLst/>
          </a:prstGeom>
        </p:spPr>
      </p:pic>
    </p:spTree>
    <p:extLst>
      <p:ext uri="{BB962C8B-B14F-4D97-AF65-F5344CB8AC3E}">
        <p14:creationId xmlns:p14="http://schemas.microsoft.com/office/powerpoint/2010/main" val="130103960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315200" cy="1154097"/>
          </a:xfrm>
        </p:spPr>
        <p:txBody>
          <a:bodyPr>
            <a:normAutofit fontScale="90000"/>
          </a:bodyPr>
          <a:lstStyle/>
          <a:p>
            <a:r>
              <a:rPr lang="en-US" b="1" dirty="0" smtClean="0"/>
              <a:t>Memory </a:t>
            </a:r>
            <a:r>
              <a:rPr lang="en-US" b="1" dirty="0"/>
              <a:t>and </a:t>
            </a:r>
            <a:r>
              <a:rPr lang="en-US" b="1" dirty="0" smtClean="0"/>
              <a:t>Storage </a:t>
            </a:r>
            <a:r>
              <a:rPr lang="ar-EG" b="1" dirty="0"/>
              <a:t>الذاكرة والتخزين </a:t>
            </a:r>
            <a:endParaRPr lang="en-US" dirty="0"/>
          </a:p>
        </p:txBody>
      </p:sp>
      <p:sp>
        <p:nvSpPr>
          <p:cNvPr id="3" name="Content Placeholder 2"/>
          <p:cNvSpPr>
            <a:spLocks noGrp="1"/>
          </p:cNvSpPr>
          <p:nvPr>
            <p:ph idx="1"/>
          </p:nvPr>
        </p:nvSpPr>
        <p:spPr>
          <a:xfrm>
            <a:off x="1066800" y="1828800"/>
            <a:ext cx="7315200" cy="3539527"/>
          </a:xfrm>
        </p:spPr>
        <p:txBody>
          <a:bodyPr>
            <a:normAutofit/>
          </a:bodyPr>
          <a:lstStyle/>
          <a:p>
            <a:pPr algn="r" rtl="1"/>
            <a:r>
              <a:rPr lang="ar-EG" sz="2000" dirty="0"/>
              <a:t>من غير الممكن أن يعمل الهاتف من غير وجود ذاكرة الوصول العشوائي </a:t>
            </a:r>
            <a:r>
              <a:rPr lang="en-US" sz="2000" dirty="0"/>
              <a:t>RAM </a:t>
            </a:r>
            <a:r>
              <a:rPr lang="ar-EG" sz="2000" dirty="0"/>
              <a:t>وذاكرة تخزين. بالنسبة لذاكرة </a:t>
            </a:r>
            <a:r>
              <a:rPr lang="en-US" sz="2000" dirty="0"/>
              <a:t>RAM، </a:t>
            </a:r>
            <a:r>
              <a:rPr lang="ar-EG" sz="2000" dirty="0"/>
              <a:t>فإن معظم الأجهزة مزودة بذواكر </a:t>
            </a:r>
            <a:r>
              <a:rPr lang="en-US" sz="2000" dirty="0"/>
              <a:t>LPDDR3 </a:t>
            </a:r>
            <a:r>
              <a:rPr lang="ar-EG" sz="2000" dirty="0"/>
              <a:t>أو </a:t>
            </a:r>
            <a:r>
              <a:rPr lang="en-US" sz="2000" dirty="0"/>
              <a:t>LPDDR4 </a:t>
            </a:r>
            <a:r>
              <a:rPr lang="ar-EG" sz="2000" dirty="0"/>
              <a:t>وبعض الأجهزة المتطورة مزودة بذواكر </a:t>
            </a:r>
            <a:r>
              <a:rPr lang="en-US" sz="2000" dirty="0"/>
              <a:t>LPDDR4X. </a:t>
            </a:r>
            <a:r>
              <a:rPr lang="ar-EG" sz="2000" dirty="0"/>
              <a:t>إن </a:t>
            </a:r>
            <a:r>
              <a:rPr lang="en-US" sz="2000" dirty="0"/>
              <a:t>LP </a:t>
            </a:r>
            <a:r>
              <a:rPr lang="ar-EG" sz="2000" dirty="0"/>
              <a:t>هي اختصار عن </a:t>
            </a:r>
            <a:r>
              <a:rPr lang="en-US" sz="2000" dirty="0"/>
              <a:t>Low-Power، </a:t>
            </a:r>
            <a:r>
              <a:rPr lang="ar-EG" sz="2000" dirty="0"/>
              <a:t>فهذه الذواكر تعمل بجهد كهربائي أقل مما يجعلها أكثر فعالية ويزيد من </a:t>
            </a:r>
            <a:r>
              <a:rPr lang="ar-EG" sz="2000" b="1" dirty="0">
                <a:hlinkClick r:id="rId2" tooltip="عمر بطارية الجهاز"/>
              </a:rPr>
              <a:t>عمر بطارية الجهاز</a:t>
            </a:r>
            <a:r>
              <a:rPr lang="ar-EG" sz="2000" dirty="0"/>
              <a:t>. أما فيما يخص ذاكرة التخزين فهي تتراوح ما بين 32 جيجا بايت وحتى 256 جيجا بايت في بعض الأجهزة. في الواقع، إن زيادة متطلبات المستخدمين تزيد بسرعة مما يزيد سعة التخزين التي يحتاجونها، هذا الأمر يجبر الشركات المصنعة للهواتف الذكية على زيادة كمية ذاكرة </a:t>
            </a:r>
            <a:r>
              <a:rPr lang="en-US" sz="2000" dirty="0"/>
              <a:t>RAM </a:t>
            </a:r>
            <a:r>
              <a:rPr lang="ar-EG" sz="2000" dirty="0"/>
              <a:t>المتاحة على </a:t>
            </a:r>
            <a:r>
              <a:rPr lang="ar-EG" sz="2000" dirty="0" smtClean="0"/>
              <a:t>الأجهزة.</a:t>
            </a:r>
            <a:endParaRPr lang="en-US" sz="2000" dirty="0" smtClean="0"/>
          </a:p>
          <a:p>
            <a:pPr algn="r" rtl="1"/>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4495800"/>
            <a:ext cx="3352800" cy="2064420"/>
          </a:xfrm>
          <a:prstGeom prst="rect">
            <a:avLst/>
          </a:prstGeom>
        </p:spPr>
      </p:pic>
    </p:spTree>
    <p:extLst>
      <p:ext uri="{BB962C8B-B14F-4D97-AF65-F5344CB8AC3E}">
        <p14:creationId xmlns:p14="http://schemas.microsoft.com/office/powerpoint/2010/main" val="2298906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7315200" cy="1154097"/>
          </a:xfrm>
        </p:spPr>
        <p:txBody>
          <a:bodyPr>
            <a:normAutofit/>
          </a:bodyPr>
          <a:lstStyle/>
          <a:p>
            <a:r>
              <a:rPr lang="en-US" b="1" dirty="0" smtClean="0"/>
              <a:t>Modems </a:t>
            </a:r>
            <a:r>
              <a:rPr lang="ar-EG" b="1" dirty="0"/>
              <a:t>أجهزة المودم </a:t>
            </a:r>
            <a:endParaRPr lang="en-US" dirty="0"/>
          </a:p>
        </p:txBody>
      </p:sp>
      <p:sp>
        <p:nvSpPr>
          <p:cNvPr id="3" name="Content Placeholder 2"/>
          <p:cNvSpPr>
            <a:spLocks noGrp="1"/>
          </p:cNvSpPr>
          <p:nvPr>
            <p:ph idx="1"/>
          </p:nvPr>
        </p:nvSpPr>
        <p:spPr>
          <a:xfrm>
            <a:off x="1676400" y="2057400"/>
            <a:ext cx="7315200" cy="3539527"/>
          </a:xfrm>
        </p:spPr>
        <p:txBody>
          <a:bodyPr/>
          <a:lstStyle/>
          <a:p>
            <a:pPr algn="r" rtl="1"/>
            <a:r>
              <a:rPr lang="ar-EG" dirty="0"/>
              <a:t>باعتبار أن الهواتف الذكية في نهاية الأمر هواتف، لذلك من الضروري أن تكون قادرة على إرسال، واستقبال الاتصالات والرسائل، هذا الأمر الذي توفره أجهزة المودم. إن كل شركة مصنعة لشرائح </a:t>
            </a:r>
            <a:r>
              <a:rPr lang="en-US" dirty="0"/>
              <a:t>SOC </a:t>
            </a:r>
            <a:r>
              <a:rPr lang="ar-EG" dirty="0"/>
              <a:t>تستخدم تمتلك ماركة خاصة لأجهزة المودم.</a:t>
            </a:r>
          </a:p>
          <a:p>
            <a:pPr marL="0" indent="0" algn="r" rtl="1">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191000"/>
            <a:ext cx="3571875" cy="1905000"/>
          </a:xfrm>
          <a:prstGeom prst="rect">
            <a:avLst/>
          </a:prstGeom>
        </p:spPr>
      </p:pic>
    </p:spTree>
    <p:extLst>
      <p:ext uri="{BB962C8B-B14F-4D97-AF65-F5344CB8AC3E}">
        <p14:creationId xmlns:p14="http://schemas.microsoft.com/office/powerpoint/2010/main" val="263347975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0"/>
            <a:ext cx="7315200" cy="1154097"/>
          </a:xfrm>
        </p:spPr>
        <p:txBody>
          <a:bodyPr>
            <a:normAutofit/>
          </a:bodyPr>
          <a:lstStyle/>
          <a:p>
            <a:pPr algn="ctr"/>
            <a:r>
              <a:rPr lang="en-US" b="1" dirty="0" smtClean="0"/>
              <a:t>Camera </a:t>
            </a:r>
            <a:r>
              <a:rPr lang="ar-EG" b="1" dirty="0"/>
              <a:t>الكاميرا </a:t>
            </a:r>
            <a:endParaRPr lang="en-US" dirty="0"/>
          </a:p>
        </p:txBody>
      </p:sp>
      <p:sp>
        <p:nvSpPr>
          <p:cNvPr id="3" name="Content Placeholder 2"/>
          <p:cNvSpPr>
            <a:spLocks noGrp="1"/>
          </p:cNvSpPr>
          <p:nvPr>
            <p:ph idx="1"/>
          </p:nvPr>
        </p:nvSpPr>
        <p:spPr>
          <a:xfrm>
            <a:off x="1676400" y="2057400"/>
            <a:ext cx="7315200" cy="3539527"/>
          </a:xfrm>
        </p:spPr>
        <p:txBody>
          <a:bodyPr/>
          <a:lstStyle/>
          <a:p>
            <a:pPr algn="r" rtl="1"/>
            <a:r>
              <a:rPr lang="ar-EG" sz="2000" dirty="0"/>
              <a:t>أهم مكونات الهاتف الذكي وجميع الهواتف الذكية تمتلك كاميراتين خلفية وأمامية، تتألف كاميرا الهاتف الذكية من 3 أجزاء رئيسية:</a:t>
            </a:r>
          </a:p>
          <a:p>
            <a:pPr algn="r" rtl="1"/>
            <a:r>
              <a:rPr lang="ar-EG" sz="2000" dirty="0"/>
              <a:t>الحساس </a:t>
            </a:r>
            <a:r>
              <a:rPr lang="en-US" sz="2000" dirty="0"/>
              <a:t>Sensor </a:t>
            </a:r>
            <a:r>
              <a:rPr lang="ar-EG" sz="2000" dirty="0"/>
              <a:t>الذي يقوم بالتقاط الضوء.</a:t>
            </a:r>
          </a:p>
          <a:p>
            <a:pPr algn="r" rtl="1"/>
            <a:r>
              <a:rPr lang="ar-EG" sz="2000" dirty="0"/>
              <a:t>العدسات </a:t>
            </a:r>
            <a:r>
              <a:rPr lang="en-US" sz="2000" dirty="0"/>
              <a:t>Lens </a:t>
            </a:r>
            <a:r>
              <a:rPr lang="ar-EG" sz="2000" dirty="0"/>
              <a:t>التي يمر الضوء من خلالها.</a:t>
            </a:r>
          </a:p>
          <a:p>
            <a:pPr algn="r" rtl="1"/>
            <a:r>
              <a:rPr lang="ar-EG" sz="2000" dirty="0"/>
              <a:t>معالج الصور </a:t>
            </a:r>
            <a:r>
              <a:rPr lang="en-US" sz="2000" dirty="0"/>
              <a:t>The Image Processor.</a:t>
            </a:r>
          </a:p>
          <a:p>
            <a:pPr algn="r" rtl="1"/>
            <a:r>
              <a:rPr lang="ar-EG" sz="2000" dirty="0"/>
              <a:t>على الرغم من أهمية دقة الكاميرا فإن قيمتها انخفضت عما كانت عليه سابقًا. بدلًا من ذلك، فإن العامل الأساسي حاليًا هو حساس الكاميرا وشدة حساسيته عند مرور الضوء من خلال العدسات.</a:t>
            </a:r>
          </a:p>
          <a:p>
            <a:pPr algn="r" rt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572000"/>
            <a:ext cx="3308125" cy="1981200"/>
          </a:xfrm>
          <a:prstGeom prst="rect">
            <a:avLst/>
          </a:prstGeom>
        </p:spPr>
      </p:pic>
    </p:spTree>
    <p:extLst>
      <p:ext uri="{BB962C8B-B14F-4D97-AF65-F5344CB8AC3E}">
        <p14:creationId xmlns:p14="http://schemas.microsoft.com/office/powerpoint/2010/main" val="240797440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anim calcmode="lin" valueType="num">
                                      <p:cBhvr>
                                        <p:cTn id="18"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2" end="2"/>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anim calcmode="lin" valueType="num">
                                      <p:cBhvr>
                                        <p:cTn id="23"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3" end="3"/>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anim calcmode="lin" valueType="num">
                                      <p:cBhvr>
                                        <p:cTn id="28"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29"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315200" cy="1154097"/>
          </a:xfrm>
        </p:spPr>
        <p:txBody>
          <a:bodyPr>
            <a:normAutofit/>
          </a:bodyPr>
          <a:lstStyle/>
          <a:p>
            <a:pPr algn="ctr"/>
            <a:r>
              <a:rPr lang="en-US" b="1" dirty="0" smtClean="0"/>
              <a:t>Sensors</a:t>
            </a:r>
            <a:r>
              <a:rPr lang="ar-EG" b="1" dirty="0"/>
              <a:t> الحساسات </a:t>
            </a:r>
            <a:endParaRPr lang="en-US" dirty="0"/>
          </a:p>
        </p:txBody>
      </p:sp>
      <p:sp>
        <p:nvSpPr>
          <p:cNvPr id="3" name="Content Placeholder 2"/>
          <p:cNvSpPr>
            <a:spLocks noGrp="1"/>
          </p:cNvSpPr>
          <p:nvPr>
            <p:ph idx="1"/>
          </p:nvPr>
        </p:nvSpPr>
        <p:spPr>
          <a:xfrm>
            <a:off x="1371600" y="2133600"/>
            <a:ext cx="7315200" cy="3539527"/>
          </a:xfrm>
        </p:spPr>
        <p:txBody>
          <a:bodyPr>
            <a:normAutofit/>
          </a:bodyPr>
          <a:lstStyle/>
          <a:p>
            <a:pPr algn="r" rtl="1"/>
            <a:r>
              <a:rPr lang="ar-EG" sz="1700" dirty="0"/>
              <a:t>يوجد 5 أنواع رئيسية من الحساسات في الهواتف الذكية، تسمح هذه الحساسات بإعطائك إمكانية استخدام الهاتف من خلال اللمس. سنستعرض أسماء جميع الحساسات وأهميتها:</a:t>
            </a:r>
          </a:p>
          <a:p>
            <a:pPr algn="r" rtl="1"/>
            <a:r>
              <a:rPr lang="ar-EG" sz="1700" b="1" dirty="0"/>
              <a:t>حساس التسارع </a:t>
            </a:r>
            <a:r>
              <a:rPr lang="en-US" sz="1700" b="1" dirty="0" smtClean="0"/>
              <a:t> : Accelerometer</a:t>
            </a:r>
            <a:r>
              <a:rPr lang="en-US" sz="1700" dirty="0" smtClean="0"/>
              <a:t> </a:t>
            </a:r>
            <a:r>
              <a:rPr lang="ar-EG" sz="1700" dirty="0" smtClean="0"/>
              <a:t>يستخدم </a:t>
            </a:r>
            <a:r>
              <a:rPr lang="ar-EG" sz="1700" dirty="0"/>
              <a:t>من قبل مجموعة من التطبيقات لكشف اتجاه الجهاز وتحركاته، كما يوفر ميزات مثل تغيير الموسيقى من خلال هز الجهاز.</a:t>
            </a:r>
          </a:p>
          <a:p>
            <a:pPr algn="r" rtl="1"/>
            <a:r>
              <a:rPr lang="ar-EG" sz="1700" b="1" dirty="0"/>
              <a:t>الجيروسكوب </a:t>
            </a:r>
            <a:r>
              <a:rPr lang="en-US" sz="1700" b="1" dirty="0" smtClean="0"/>
              <a:t> : Gyroscope</a:t>
            </a:r>
            <a:r>
              <a:rPr lang="en-US" sz="1700" dirty="0" smtClean="0"/>
              <a:t> </a:t>
            </a:r>
            <a:r>
              <a:rPr lang="ar-EG" sz="1700" dirty="0"/>
              <a:t>يعمل مع حساس التسارع لتحديد دوران الهاتف، ويمكن المستخدم من لعب بعض ألعاب المسابقات التي تعتمد على إمالة الهاتف.</a:t>
            </a:r>
          </a:p>
          <a:p>
            <a:pPr algn="r" rtl="1"/>
            <a:r>
              <a:rPr lang="ar-EG" sz="1700" b="1" dirty="0"/>
              <a:t>البوصلة </a:t>
            </a:r>
            <a:r>
              <a:rPr lang="ar-EG" sz="1700" b="1" dirty="0" smtClean="0"/>
              <a:t>الرقمية</a:t>
            </a:r>
            <a:r>
              <a:rPr lang="en-US" sz="1700" b="1" dirty="0" smtClean="0"/>
              <a:t> : Digital Compass</a:t>
            </a:r>
            <a:r>
              <a:rPr lang="en-US" sz="1700" dirty="0" smtClean="0"/>
              <a:t> </a:t>
            </a:r>
            <a:r>
              <a:rPr lang="ar-EG" sz="1700" dirty="0"/>
              <a:t>تساعد الهاتف على معرفة اتجاه الشمال لأغراض الملاحة وتتبع الخرائط.</a:t>
            </a:r>
          </a:p>
          <a:p>
            <a:pPr algn="r" rtl="1"/>
            <a:r>
              <a:rPr lang="ar-EG" sz="1700" b="1" dirty="0"/>
              <a:t>حساس الضوء المحيط </a:t>
            </a:r>
            <a:r>
              <a:rPr lang="en-US" sz="1700" b="1" dirty="0" smtClean="0"/>
              <a:t> : Ambient </a:t>
            </a:r>
            <a:r>
              <a:rPr lang="en-US" sz="1700" b="1" dirty="0"/>
              <a:t>Light </a:t>
            </a:r>
            <a:r>
              <a:rPr lang="en-US" sz="1700" b="1" dirty="0" smtClean="0"/>
              <a:t>Sensor</a:t>
            </a:r>
            <a:r>
              <a:rPr lang="en-US" sz="1700" dirty="0" smtClean="0"/>
              <a:t> </a:t>
            </a:r>
            <a:r>
              <a:rPr lang="ar-EG" sz="1700" dirty="0"/>
              <a:t>يقوم هذا الحساس أوتوماتيكيًا بتعديل سطوع الشاشة بالاعتماد على الضوء المحيط، كما يساعد على الحفاظ على طاقة البطارية.</a:t>
            </a:r>
          </a:p>
          <a:p>
            <a:pPr algn="r" rtl="1"/>
            <a:r>
              <a:rPr lang="ar-EG" sz="1700" b="1" dirty="0"/>
              <a:t>حساس القرب </a:t>
            </a:r>
            <a:r>
              <a:rPr lang="en-US" sz="1700" b="1" dirty="0" smtClean="0"/>
              <a:t> : proximity sensor</a:t>
            </a:r>
            <a:r>
              <a:rPr lang="en-US" sz="1700" dirty="0" smtClean="0"/>
              <a:t> </a:t>
            </a:r>
            <a:r>
              <a:rPr lang="ar-EG" sz="1700" dirty="0"/>
              <a:t>إذا قمت بتقريب الهاتف من أذنك أثناء إجرائك لمكالمة فيقوم هذا الحساس بإجبار الشاشة على منع أوامر اللمس أي يقوم بإطفاء الشاشة.</a:t>
            </a:r>
          </a:p>
          <a:p>
            <a:pPr algn="r" rtl="1"/>
            <a:endParaRPr lang="en-US" sz="1700" dirty="0"/>
          </a:p>
        </p:txBody>
      </p:sp>
    </p:spTree>
    <p:extLst>
      <p:ext uri="{BB962C8B-B14F-4D97-AF65-F5344CB8AC3E}">
        <p14:creationId xmlns:p14="http://schemas.microsoft.com/office/powerpoint/2010/main" val="205451123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77</TotalTime>
  <Words>485</Words>
  <Application>Microsoft Office PowerPoint</Application>
  <PresentationFormat>On-screen Show (4:3)</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Perspective</vt:lpstr>
      <vt:lpstr>smartphone component  مكونات الهاتف الذكى </vt:lpstr>
      <vt:lpstr>مكونات الهاتف الذكى </vt:lpstr>
      <vt:lpstr> Display الشاشة </vt:lpstr>
      <vt:lpstr> Battery البطارية </vt:lpstr>
      <vt:lpstr> System On Chip شريحة النظام</vt:lpstr>
      <vt:lpstr>Memory and Storage الذاكرة والتخزين </vt:lpstr>
      <vt:lpstr>Modems أجهزة المودم </vt:lpstr>
      <vt:lpstr>Camera الكاميرا </vt:lpstr>
      <vt:lpstr>Sensors الحساسات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مكونات الهاتف الذكى </dc:title>
  <dc:creator>cqc_dev</dc:creator>
  <cp:lastModifiedBy>cqc_dev</cp:lastModifiedBy>
  <cp:revision>22</cp:revision>
  <dcterms:created xsi:type="dcterms:W3CDTF">2006-08-16T00:00:00Z</dcterms:created>
  <dcterms:modified xsi:type="dcterms:W3CDTF">2020-01-05T07:58:23Z</dcterms:modified>
</cp:coreProperties>
</file>