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gILCDWVv390AnkwVUUoz5Zus54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582D187-01FC-4BC6-9F4A-5B41C4D16BC0}">
  <a:tblStyle styleId="{D582D187-01FC-4BC6-9F4A-5B41C4D16BC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eda363668d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2eda363668d_5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eda363668d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2eda363668d_3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da363668d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2eda363668d_3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da363668d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2eda363668d_3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eda363668d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2eda363668d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eda363668d_8_1236"/>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g2eda363668d_8_1236"/>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g2eda363668d_8_123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2eda363668d_8_127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g2eda363668d_8_1271"/>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47" name="Google Shape;47;g2eda363668d_8_127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2eda363668d_8_127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g2eda363668d_8_127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2" name="Google Shape;52;g2eda363668d_8_127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3" name="Google Shape;53;g2eda363668d_8_127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g2eda363668d_8_127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g2eda363668d_8_127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2eda363668d_8_1240"/>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g2eda363668d_8_124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2eda363668d_8_1243"/>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g2eda363668d_8_1243"/>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19" name="Google Shape;19;g2eda363668d_8_124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2eda363668d_8_1247"/>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g2eda363668d_8_1247"/>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3" name="Google Shape;23;g2eda363668d_8_1247"/>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4" name="Google Shape;24;g2eda363668d_8_124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2eda363668d_8_1252"/>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g2eda363668d_8_125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2eda363668d_8_1255"/>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g2eda363668d_8_1255"/>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g2eda363668d_8_125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2eda363668d_8_1259"/>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g2eda363668d_8_125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2eda363668d_8_1262"/>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2eda363668d_8_1262"/>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g2eda363668d_8_1262"/>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g2eda363668d_8_1262"/>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0" name="Google Shape;40;g2eda363668d_8_126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2eda363668d_8_1268"/>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3" name="Google Shape;43;g2eda363668d_8_126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2eda363668d_8_123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g2eda363668d_8_1232"/>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8" name="Google Shape;8;g2eda363668d_8_123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txBox="1"/>
          <p:nvPr>
            <p:ph type="ctrTitle"/>
          </p:nvPr>
        </p:nvSpPr>
        <p:spPr>
          <a:xfrm>
            <a:off x="1524000" y="1122387"/>
            <a:ext cx="9144000" cy="28779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86956"/>
              <a:buFont typeface="Calibri"/>
              <a:buNone/>
            </a:pPr>
            <a:r>
              <a:rPr lang="en-US"/>
              <a:t>Auto-Tagging of Text Using Large Language Models (LLM)</a:t>
            </a:r>
            <a:endParaRPr/>
          </a:p>
        </p:txBody>
      </p:sp>
      <p:sp>
        <p:nvSpPr>
          <p:cNvPr id="61" name="Google Shape;61;p1"/>
          <p:cNvSpPr txBox="1"/>
          <p:nvPr>
            <p:ph idx="1" type="subTitle"/>
          </p:nvPr>
        </p:nvSpPr>
        <p:spPr>
          <a:xfrm>
            <a:off x="1524000" y="4318001"/>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Team Members:</a:t>
            </a:r>
            <a:endParaRPr/>
          </a:p>
          <a:p>
            <a:pPr indent="0" lvl="0" marL="0" rtl="0" algn="ctr">
              <a:lnSpc>
                <a:spcPct val="90000"/>
              </a:lnSpc>
              <a:spcBef>
                <a:spcPts val="0"/>
              </a:spcBef>
              <a:spcAft>
                <a:spcPts val="0"/>
              </a:spcAft>
              <a:buClr>
                <a:schemeClr val="dk1"/>
              </a:buClr>
              <a:buSzPts val="2400"/>
              <a:buNone/>
            </a:pPr>
            <a:r>
              <a:rPr lang="en-US"/>
              <a:t>Aleksandr Vashchenko</a:t>
            </a:r>
            <a:endParaRPr/>
          </a:p>
          <a:p>
            <a:pPr indent="0" lvl="0" marL="0" rtl="0" algn="ctr">
              <a:lnSpc>
                <a:spcPct val="90000"/>
              </a:lnSpc>
              <a:spcBef>
                <a:spcPts val="0"/>
              </a:spcBef>
              <a:spcAft>
                <a:spcPts val="0"/>
              </a:spcAft>
              <a:buClr>
                <a:schemeClr val="dk1"/>
              </a:buClr>
              <a:buSzPts val="2400"/>
              <a:buNone/>
            </a:pPr>
            <a:r>
              <a:rPr lang="en-US"/>
              <a:t>Grigoriy Nesterov</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graphicFrame>
        <p:nvGraphicFramePr>
          <p:cNvPr id="118" name="Google Shape;118;g2eda363668d_5_5"/>
          <p:cNvGraphicFramePr/>
          <p:nvPr/>
        </p:nvGraphicFramePr>
        <p:xfrm>
          <a:off x="6170525" y="1082213"/>
          <a:ext cx="3000000" cy="3000000"/>
        </p:xfrm>
        <a:graphic>
          <a:graphicData uri="http://schemas.openxmlformats.org/drawingml/2006/table">
            <a:tbl>
              <a:tblPr>
                <a:noFill/>
                <a:tableStyleId>{D582D187-01FC-4BC6-9F4A-5B41C4D16BC0}</a:tableStyleId>
              </a:tblPr>
              <a:tblGrid>
                <a:gridCol w="3108700"/>
                <a:gridCol w="2912775"/>
              </a:tblGrid>
              <a:tr h="600925">
                <a:tc>
                  <a:txBody>
                    <a:bodyPr/>
                    <a:lstStyle/>
                    <a:p>
                      <a:pPr indent="0" lvl="0" marL="0" rtl="0" algn="l">
                        <a:spcBef>
                          <a:spcPts val="0"/>
                        </a:spcBef>
                        <a:spcAft>
                          <a:spcPts val="0"/>
                        </a:spcAft>
                        <a:buNone/>
                      </a:pPr>
                      <a:r>
                        <a:rPr b="1" lang="en-US" sz="2800">
                          <a:latin typeface="Calibri"/>
                          <a:ea typeface="Calibri"/>
                          <a:cs typeface="Calibri"/>
                          <a:sym typeface="Calibri"/>
                        </a:rPr>
                        <a:t>Parameter</a:t>
                      </a:r>
                      <a:endParaRPr b="1" sz="28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US" sz="2800">
                          <a:latin typeface="Calibri"/>
                          <a:ea typeface="Calibri"/>
                          <a:cs typeface="Calibri"/>
                          <a:sym typeface="Calibri"/>
                        </a:rPr>
                        <a:t>Value</a:t>
                      </a:r>
                      <a:endParaRPr b="1" sz="2800">
                        <a:latin typeface="Calibri"/>
                        <a:ea typeface="Calibri"/>
                        <a:cs typeface="Calibri"/>
                        <a:sym typeface="Calibri"/>
                      </a:endParaRPr>
                    </a:p>
                  </a:txBody>
                  <a:tcPr marT="91425" marB="91425" marR="91425" marL="91425"/>
                </a:tc>
              </a:tr>
              <a:tr h="600925">
                <a:tc>
                  <a:txBody>
                    <a:bodyPr/>
                    <a:lstStyle/>
                    <a:p>
                      <a:pPr indent="0" lvl="0" marL="0" rtl="0" algn="l">
                        <a:spcBef>
                          <a:spcPts val="0"/>
                        </a:spcBef>
                        <a:spcAft>
                          <a:spcPts val="0"/>
                        </a:spcAft>
                        <a:buNone/>
                      </a:pPr>
                      <a:r>
                        <a:rPr lang="en-US" sz="2800">
                          <a:latin typeface="Calibri"/>
                          <a:ea typeface="Calibri"/>
                          <a:cs typeface="Calibri"/>
                          <a:sym typeface="Calibri"/>
                        </a:rPr>
                        <a:t>Learning rate</a:t>
                      </a:r>
                      <a:endParaRPr sz="28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800">
                          <a:latin typeface="Calibri"/>
                          <a:ea typeface="Calibri"/>
                          <a:cs typeface="Calibri"/>
                          <a:sym typeface="Calibri"/>
                        </a:rPr>
                        <a:t>3e-4</a:t>
                      </a:r>
                      <a:endParaRPr sz="2800">
                        <a:latin typeface="Calibri"/>
                        <a:ea typeface="Calibri"/>
                        <a:cs typeface="Calibri"/>
                        <a:sym typeface="Calibri"/>
                      </a:endParaRPr>
                    </a:p>
                  </a:txBody>
                  <a:tcPr marT="91425" marB="91425" marR="91425" marL="91425"/>
                </a:tc>
              </a:tr>
              <a:tr h="600925">
                <a:tc>
                  <a:txBody>
                    <a:bodyPr/>
                    <a:lstStyle/>
                    <a:p>
                      <a:pPr indent="0" lvl="0" marL="0" rtl="0" algn="l">
                        <a:spcBef>
                          <a:spcPts val="0"/>
                        </a:spcBef>
                        <a:spcAft>
                          <a:spcPts val="0"/>
                        </a:spcAft>
                        <a:buNone/>
                      </a:pPr>
                      <a:r>
                        <a:rPr lang="en-US" sz="2800">
                          <a:latin typeface="Calibri"/>
                          <a:ea typeface="Calibri"/>
                          <a:cs typeface="Calibri"/>
                          <a:sym typeface="Calibri"/>
                        </a:rPr>
                        <a:t>Optimizer</a:t>
                      </a:r>
                      <a:endParaRPr sz="28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800">
                          <a:latin typeface="Calibri"/>
                          <a:ea typeface="Calibri"/>
                          <a:cs typeface="Calibri"/>
                          <a:sym typeface="Calibri"/>
                        </a:rPr>
                        <a:t>AdamW</a:t>
                      </a:r>
                      <a:endParaRPr sz="2800">
                        <a:latin typeface="Calibri"/>
                        <a:ea typeface="Calibri"/>
                        <a:cs typeface="Calibri"/>
                        <a:sym typeface="Calibri"/>
                      </a:endParaRPr>
                    </a:p>
                  </a:txBody>
                  <a:tcPr marT="91425" marB="91425" marR="91425" marL="91425"/>
                </a:tc>
              </a:tr>
              <a:tr h="600925">
                <a:tc>
                  <a:txBody>
                    <a:bodyPr/>
                    <a:lstStyle/>
                    <a:p>
                      <a:pPr indent="0" lvl="0" marL="0" rtl="0" algn="l">
                        <a:spcBef>
                          <a:spcPts val="0"/>
                        </a:spcBef>
                        <a:spcAft>
                          <a:spcPts val="0"/>
                        </a:spcAft>
                        <a:buNone/>
                      </a:pPr>
                      <a:r>
                        <a:rPr lang="en-US" sz="2800">
                          <a:latin typeface="Calibri"/>
                          <a:ea typeface="Calibri"/>
                          <a:cs typeface="Calibri"/>
                          <a:sym typeface="Calibri"/>
                        </a:rPr>
                        <a:t>Epsilon</a:t>
                      </a:r>
                      <a:endParaRPr sz="28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800">
                          <a:latin typeface="Calibri"/>
                          <a:ea typeface="Calibri"/>
                          <a:cs typeface="Calibri"/>
                          <a:sym typeface="Calibri"/>
                        </a:rPr>
                        <a:t>1e-8</a:t>
                      </a:r>
                      <a:endParaRPr sz="2800">
                        <a:latin typeface="Calibri"/>
                        <a:ea typeface="Calibri"/>
                        <a:cs typeface="Calibri"/>
                        <a:sym typeface="Calibri"/>
                      </a:endParaRPr>
                    </a:p>
                  </a:txBody>
                  <a:tcPr marT="91425" marB="91425" marR="91425" marL="91425"/>
                </a:tc>
              </a:tr>
              <a:tr h="600925">
                <a:tc>
                  <a:txBody>
                    <a:bodyPr/>
                    <a:lstStyle/>
                    <a:p>
                      <a:pPr indent="0" lvl="0" marL="0" rtl="0" algn="l">
                        <a:spcBef>
                          <a:spcPts val="0"/>
                        </a:spcBef>
                        <a:spcAft>
                          <a:spcPts val="0"/>
                        </a:spcAft>
                        <a:buNone/>
                      </a:pPr>
                      <a:r>
                        <a:rPr lang="en-US" sz="2800">
                          <a:latin typeface="Calibri"/>
                          <a:ea typeface="Calibri"/>
                          <a:cs typeface="Calibri"/>
                          <a:sym typeface="Calibri"/>
                        </a:rPr>
                        <a:t>Betas</a:t>
                      </a:r>
                      <a:endParaRPr sz="28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800">
                          <a:latin typeface="Calibri"/>
                          <a:ea typeface="Calibri"/>
                          <a:cs typeface="Calibri"/>
                          <a:sym typeface="Calibri"/>
                        </a:rPr>
                        <a:t>(0.9, 0.999)</a:t>
                      </a:r>
                      <a:endParaRPr sz="2800">
                        <a:latin typeface="Calibri"/>
                        <a:ea typeface="Calibri"/>
                        <a:cs typeface="Calibri"/>
                        <a:sym typeface="Calibri"/>
                      </a:endParaRPr>
                    </a:p>
                  </a:txBody>
                  <a:tcPr marT="91425" marB="91425" marR="91425" marL="91425"/>
                </a:tc>
              </a:tr>
              <a:tr h="600925">
                <a:tc>
                  <a:txBody>
                    <a:bodyPr/>
                    <a:lstStyle/>
                    <a:p>
                      <a:pPr indent="0" lvl="0" marL="0" rtl="0" algn="l">
                        <a:spcBef>
                          <a:spcPts val="0"/>
                        </a:spcBef>
                        <a:spcAft>
                          <a:spcPts val="0"/>
                        </a:spcAft>
                        <a:buNone/>
                      </a:pPr>
                      <a:r>
                        <a:rPr lang="en-US" sz="2800">
                          <a:latin typeface="Calibri"/>
                          <a:ea typeface="Calibri"/>
                          <a:cs typeface="Calibri"/>
                          <a:sym typeface="Calibri"/>
                        </a:rPr>
                        <a:t>Temperature</a:t>
                      </a:r>
                      <a:endParaRPr sz="28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800">
                          <a:latin typeface="Calibri"/>
                          <a:ea typeface="Calibri"/>
                          <a:cs typeface="Calibri"/>
                          <a:sym typeface="Calibri"/>
                        </a:rPr>
                        <a:t>0.5</a:t>
                      </a:r>
                      <a:endParaRPr sz="2800">
                        <a:latin typeface="Calibri"/>
                        <a:ea typeface="Calibri"/>
                        <a:cs typeface="Calibri"/>
                        <a:sym typeface="Calibri"/>
                      </a:endParaRPr>
                    </a:p>
                  </a:txBody>
                  <a:tcPr marT="91425" marB="91425" marR="91425" marL="91425"/>
                </a:tc>
              </a:tr>
              <a:tr h="600925">
                <a:tc>
                  <a:txBody>
                    <a:bodyPr/>
                    <a:lstStyle/>
                    <a:p>
                      <a:pPr indent="0" lvl="0" marL="0" rtl="0" algn="l">
                        <a:spcBef>
                          <a:spcPts val="0"/>
                        </a:spcBef>
                        <a:spcAft>
                          <a:spcPts val="0"/>
                        </a:spcAft>
                        <a:buNone/>
                      </a:pPr>
                      <a:r>
                        <a:rPr lang="en-US" sz="2800">
                          <a:latin typeface="Calibri"/>
                          <a:ea typeface="Calibri"/>
                          <a:cs typeface="Calibri"/>
                          <a:sym typeface="Calibri"/>
                        </a:rPr>
                        <a:t>seed</a:t>
                      </a:r>
                      <a:endParaRPr sz="28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800">
                          <a:latin typeface="Calibri"/>
                          <a:ea typeface="Calibri"/>
                          <a:cs typeface="Calibri"/>
                          <a:sym typeface="Calibri"/>
                        </a:rPr>
                        <a:t>42</a:t>
                      </a:r>
                      <a:endParaRPr sz="2800">
                        <a:latin typeface="Calibri"/>
                        <a:ea typeface="Calibri"/>
                        <a:cs typeface="Calibri"/>
                        <a:sym typeface="Calibri"/>
                      </a:endParaRPr>
                    </a:p>
                  </a:txBody>
                  <a:tcPr marT="91425" marB="91425" marR="91425" marL="91425"/>
                </a:tc>
              </a:tr>
            </a:tbl>
          </a:graphicData>
        </a:graphic>
      </p:graphicFrame>
      <p:graphicFrame>
        <p:nvGraphicFramePr>
          <p:cNvPr id="119" name="Google Shape;119;g2eda363668d_5_5"/>
          <p:cNvGraphicFramePr/>
          <p:nvPr/>
        </p:nvGraphicFramePr>
        <p:xfrm>
          <a:off x="0" y="1082213"/>
          <a:ext cx="3000000" cy="3000000"/>
        </p:xfrm>
        <a:graphic>
          <a:graphicData uri="http://schemas.openxmlformats.org/drawingml/2006/table">
            <a:tbl>
              <a:tblPr>
                <a:noFill/>
                <a:tableStyleId>{D582D187-01FC-4BC6-9F4A-5B41C4D16BC0}</a:tableStyleId>
              </a:tblPr>
              <a:tblGrid>
                <a:gridCol w="3108700"/>
                <a:gridCol w="2309875"/>
              </a:tblGrid>
              <a:tr h="381000">
                <a:tc>
                  <a:txBody>
                    <a:bodyPr/>
                    <a:lstStyle/>
                    <a:p>
                      <a:pPr indent="0" lvl="0" marL="0" rtl="0" algn="l">
                        <a:spcBef>
                          <a:spcPts val="0"/>
                        </a:spcBef>
                        <a:spcAft>
                          <a:spcPts val="0"/>
                        </a:spcAft>
                        <a:buNone/>
                      </a:pPr>
                      <a:r>
                        <a:rPr b="1" lang="en-US" sz="2800">
                          <a:latin typeface="Calibri"/>
                          <a:ea typeface="Calibri"/>
                          <a:cs typeface="Calibri"/>
                          <a:sym typeface="Calibri"/>
                        </a:rPr>
                        <a:t>Parameter</a:t>
                      </a:r>
                      <a:endParaRPr b="1" sz="28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US" sz="2800">
                          <a:latin typeface="Calibri"/>
                          <a:ea typeface="Calibri"/>
                          <a:cs typeface="Calibri"/>
                          <a:sym typeface="Calibri"/>
                        </a:rPr>
                        <a:t>Value</a:t>
                      </a:r>
                      <a:endParaRPr b="1" sz="2800">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n-US" sz="2800">
                          <a:latin typeface="Calibri"/>
                          <a:ea typeface="Calibri"/>
                          <a:cs typeface="Calibri"/>
                          <a:sym typeface="Calibri"/>
                        </a:rPr>
                        <a:t>Prompt</a:t>
                      </a:r>
                      <a:endParaRPr sz="28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800">
                          <a:latin typeface="Calibri"/>
                          <a:ea typeface="Calibri"/>
                          <a:cs typeface="Calibri"/>
                          <a:sym typeface="Calibri"/>
                        </a:rPr>
                        <a:t>Zero-Shot Learning</a:t>
                      </a:r>
                      <a:endParaRPr sz="2800">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n-US" sz="2800">
                          <a:latin typeface="Calibri"/>
                          <a:ea typeface="Calibri"/>
                          <a:cs typeface="Calibri"/>
                          <a:sym typeface="Calibri"/>
                        </a:rPr>
                        <a:t>LORA</a:t>
                      </a:r>
                      <a:endParaRPr sz="28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800">
                          <a:latin typeface="Calibri"/>
                          <a:ea typeface="Calibri"/>
                          <a:cs typeface="Calibri"/>
                          <a:sym typeface="Calibri"/>
                        </a:rPr>
                        <a:t>with alpha 32</a:t>
                      </a:r>
                      <a:endParaRPr sz="2800">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n-US" sz="2800">
                          <a:latin typeface="Calibri"/>
                          <a:ea typeface="Calibri"/>
                          <a:cs typeface="Calibri"/>
                          <a:sym typeface="Calibri"/>
                        </a:rPr>
                        <a:t>Dropout coefficient</a:t>
                      </a:r>
                      <a:endParaRPr sz="28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800">
                          <a:latin typeface="Calibri"/>
                          <a:ea typeface="Calibri"/>
                          <a:cs typeface="Calibri"/>
                          <a:sym typeface="Calibri"/>
                        </a:rPr>
                        <a:t>0.1</a:t>
                      </a:r>
                      <a:endParaRPr sz="2800">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n-US" sz="2800">
                          <a:latin typeface="Calibri"/>
                          <a:ea typeface="Calibri"/>
                          <a:cs typeface="Calibri"/>
                          <a:sym typeface="Calibri"/>
                        </a:rPr>
                        <a:t>train_batch_size</a:t>
                      </a:r>
                      <a:endParaRPr sz="28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800">
                          <a:latin typeface="Calibri"/>
                          <a:ea typeface="Calibri"/>
                          <a:cs typeface="Calibri"/>
                          <a:sym typeface="Calibri"/>
                        </a:rPr>
                        <a:t>1</a:t>
                      </a:r>
                      <a:endParaRPr sz="2800">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n-US" sz="2800">
                          <a:latin typeface="Calibri"/>
                          <a:ea typeface="Calibri"/>
                          <a:cs typeface="Calibri"/>
                          <a:sym typeface="Calibri"/>
                        </a:rPr>
                        <a:t>eval_batch_size</a:t>
                      </a:r>
                      <a:endParaRPr sz="28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800">
                          <a:latin typeface="Calibri"/>
                          <a:ea typeface="Calibri"/>
                          <a:cs typeface="Calibri"/>
                          <a:sym typeface="Calibri"/>
                        </a:rPr>
                        <a:t>8</a:t>
                      </a:r>
                      <a:endParaRPr sz="2800">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n-US" sz="2800">
                          <a:latin typeface="Calibri"/>
                          <a:ea typeface="Calibri"/>
                          <a:cs typeface="Calibri"/>
                          <a:sym typeface="Calibri"/>
                        </a:rPr>
                        <a:t>seed</a:t>
                      </a:r>
                      <a:endParaRPr sz="28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800">
                          <a:latin typeface="Calibri"/>
                          <a:ea typeface="Calibri"/>
                          <a:cs typeface="Calibri"/>
                          <a:sym typeface="Calibri"/>
                        </a:rPr>
                        <a:t>42</a:t>
                      </a:r>
                      <a:endParaRPr sz="2800">
                        <a:latin typeface="Calibri"/>
                        <a:ea typeface="Calibri"/>
                        <a:cs typeface="Calibri"/>
                        <a:sym typeface="Calibri"/>
                      </a:endParaRPr>
                    </a:p>
                  </a:txBody>
                  <a:tcPr marT="91425" marB="91425" marR="91425" marL="91425"/>
                </a:tc>
              </a:tr>
            </a:tbl>
          </a:graphicData>
        </a:graphic>
      </p:graphicFrame>
      <p:sp>
        <p:nvSpPr>
          <p:cNvPr id="120" name="Google Shape;120;g2eda363668d_5_5"/>
          <p:cNvSpPr txBox="1"/>
          <p:nvPr>
            <p:ph type="title"/>
          </p:nvPr>
        </p:nvSpPr>
        <p:spPr>
          <a:xfrm>
            <a:off x="0" y="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a:t>
            </a:r>
            <a:r>
              <a:rPr lang="en-US"/>
              <a:t>aiga </a:t>
            </a:r>
            <a:r>
              <a:rPr lang="en-US"/>
              <a:t>LLaMA 3</a:t>
            </a:r>
            <a:r>
              <a:rPr lang="en-US"/>
              <a:t> 8b - experiments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2eda363668d_3_18"/>
          <p:cNvSpPr txBox="1"/>
          <p:nvPr>
            <p:ph type="title"/>
          </p:nvPr>
        </p:nvSpPr>
        <p:spPr>
          <a:xfrm>
            <a:off x="0" y="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Results of experiments</a:t>
            </a:r>
            <a:endParaRPr/>
          </a:p>
        </p:txBody>
      </p:sp>
      <p:sp>
        <p:nvSpPr>
          <p:cNvPr id="126" name="Google Shape;126;g2eda363668d_3_1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1"/>
                </a:solidFill>
              </a:rPr>
              <a:t>The analysis of the experiments demonstrated that LLaMa, with the optimal configuration, outperformed BERT in terms of accuracy and relevance of generated tags. The use of structured contours for label classes did not show positive results, so it was decided not to use it in the final solution. LLaMa’s superior performance can be attributed to its advanced model architecture and the parameters of fine-tuning, which improved its ability to handle complex language patterns and multi-label classification tasks in current domain.</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1600"/>
              </a:spcAft>
              <a:buNone/>
            </a:pPr>
            <a:r>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txBox="1"/>
          <p:nvPr>
            <p:ph type="title"/>
          </p:nvPr>
        </p:nvSpPr>
        <p:spPr>
          <a:xfrm>
            <a:off x="0" y="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Conclusion</a:t>
            </a:r>
            <a:endParaRPr/>
          </a:p>
        </p:txBody>
      </p:sp>
      <p:sp>
        <p:nvSpPr>
          <p:cNvPr id="132" name="Google Shape;132;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1600"/>
              </a:spcAft>
              <a:buClr>
                <a:schemeClr val="dk1"/>
              </a:buClr>
              <a:buSzPts val="2800"/>
              <a:buNone/>
            </a:pPr>
            <a:r>
              <a:rPr lang="en-US">
                <a:solidFill>
                  <a:schemeClr val="dk1"/>
                </a:solidFill>
              </a:rPr>
              <a:t>The experiments showed that LLaMa, with optimized fine-tuning and prompting, outperformed BERT in generating accurate and contextually relevant tags. LLaMa's advanced understanding of complex language patterns, prompting, fine-tuning and structured information provided a significant advantage in multi-label classification tasks, resulting in superior tagging performance.</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ph type="title"/>
          </p:nvPr>
        </p:nvSpPr>
        <p:spPr>
          <a:xfrm>
            <a:off x="0" y="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Contents</a:t>
            </a:r>
            <a:endParaRPr/>
          </a:p>
        </p:txBody>
      </p:sp>
      <p:sp>
        <p:nvSpPr>
          <p:cNvPr id="67" name="Google Shape;6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solidFill>
                  <a:schemeClr val="dk1"/>
                </a:solidFill>
              </a:rPr>
              <a:t>Introduction</a:t>
            </a:r>
            <a:endParaRPr>
              <a:solidFill>
                <a:schemeClr val="dk1"/>
              </a:solidFill>
            </a:endParaRPr>
          </a:p>
          <a:p>
            <a:pPr indent="-228600" lvl="0" marL="228600" rtl="0" algn="l">
              <a:lnSpc>
                <a:spcPct val="90000"/>
              </a:lnSpc>
              <a:spcBef>
                <a:spcPts val="1000"/>
              </a:spcBef>
              <a:spcAft>
                <a:spcPts val="0"/>
              </a:spcAft>
              <a:buSzPts val="2800"/>
              <a:buChar char="●"/>
            </a:pPr>
            <a:r>
              <a:rPr lang="en-US">
                <a:solidFill>
                  <a:schemeClr val="dk1"/>
                </a:solidFill>
              </a:rPr>
              <a:t>Problem Statement</a:t>
            </a:r>
            <a:endParaRPr>
              <a:solidFill>
                <a:schemeClr val="dk1"/>
              </a:solidFill>
            </a:endParaRPr>
          </a:p>
          <a:p>
            <a:pPr indent="-228600" lvl="0" marL="228600" rtl="0" algn="l">
              <a:lnSpc>
                <a:spcPct val="90000"/>
              </a:lnSpc>
              <a:spcBef>
                <a:spcPts val="1000"/>
              </a:spcBef>
              <a:spcAft>
                <a:spcPts val="0"/>
              </a:spcAft>
              <a:buSzPts val="2800"/>
              <a:buChar char="●"/>
            </a:pPr>
            <a:r>
              <a:rPr lang="en-US">
                <a:solidFill>
                  <a:schemeClr val="dk1"/>
                </a:solidFill>
              </a:rPr>
              <a:t>Methodology</a:t>
            </a:r>
            <a:endParaRPr>
              <a:solidFill>
                <a:schemeClr val="dk1"/>
              </a:solidFill>
            </a:endParaRPr>
          </a:p>
          <a:p>
            <a:pPr indent="-228600" lvl="0" marL="228600" rtl="0" algn="l">
              <a:lnSpc>
                <a:spcPct val="90000"/>
              </a:lnSpc>
              <a:spcBef>
                <a:spcPts val="1000"/>
              </a:spcBef>
              <a:spcAft>
                <a:spcPts val="0"/>
              </a:spcAft>
              <a:buSzPts val="2800"/>
              <a:buChar char="●"/>
            </a:pPr>
            <a:r>
              <a:rPr lang="en-US">
                <a:solidFill>
                  <a:schemeClr val="dk1"/>
                </a:solidFill>
              </a:rPr>
              <a:t>Experiment and Results</a:t>
            </a:r>
            <a:endParaRPr>
              <a:solidFill>
                <a:schemeClr val="dk1"/>
              </a:solidFill>
            </a:endParaRPr>
          </a:p>
          <a:p>
            <a:pPr indent="-228600" lvl="0" marL="228600" rtl="0" algn="l">
              <a:lnSpc>
                <a:spcPct val="90000"/>
              </a:lnSpc>
              <a:spcBef>
                <a:spcPts val="1000"/>
              </a:spcBef>
              <a:spcAft>
                <a:spcPts val="1600"/>
              </a:spcAft>
              <a:buSzPts val="2800"/>
              <a:buChar char="●"/>
            </a:pPr>
            <a:r>
              <a:rPr lang="en-US">
                <a:solidFill>
                  <a:schemeClr val="dk1"/>
                </a:solidFill>
              </a:rPr>
              <a:t>Conclusion</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3"/>
          <p:cNvSpPr txBox="1"/>
          <p:nvPr>
            <p:ph type="title"/>
          </p:nvPr>
        </p:nvSpPr>
        <p:spPr>
          <a:xfrm>
            <a:off x="0" y="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endParaRPr/>
          </a:p>
        </p:txBody>
      </p:sp>
      <p:sp>
        <p:nvSpPr>
          <p:cNvPr id="73" name="Google Shape;73;p3"/>
          <p:cNvSpPr txBox="1"/>
          <p:nvPr>
            <p:ph idx="1" type="body"/>
          </p:nvPr>
        </p:nvSpPr>
        <p:spPr>
          <a:xfrm>
            <a:off x="476450" y="1253400"/>
            <a:ext cx="4495800" cy="43512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1600"/>
              </a:spcAft>
              <a:buClr>
                <a:schemeClr val="dk1"/>
              </a:buClr>
              <a:buSzPts val="2800"/>
              <a:buNone/>
            </a:pPr>
            <a:r>
              <a:rPr lang="en-US">
                <a:solidFill>
                  <a:schemeClr val="dk1"/>
                </a:solidFill>
              </a:rPr>
              <a:t>This project is part of a project to implement a dataset tab (similar to kaggle), in this project we are implementing a tag matching recommendation system. When a user creates a new dataset and fills in tags to it, they can be generated based on the description and other information filled in for the dataset earlier.</a:t>
            </a:r>
            <a:endParaRPr>
              <a:solidFill>
                <a:schemeClr val="dk1"/>
              </a:solidFill>
            </a:endParaRPr>
          </a:p>
        </p:txBody>
      </p:sp>
      <p:pic>
        <p:nvPicPr>
          <p:cNvPr id="74" name="Google Shape;74;p3"/>
          <p:cNvPicPr preferRelativeResize="0"/>
          <p:nvPr/>
        </p:nvPicPr>
        <p:blipFill>
          <a:blip r:embed="rId3">
            <a:alphaModFix/>
          </a:blip>
          <a:stretch>
            <a:fillRect/>
          </a:stretch>
        </p:blipFill>
        <p:spPr>
          <a:xfrm>
            <a:off x="5334000" y="0"/>
            <a:ext cx="6858000"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4"/>
          <p:cNvSpPr txBox="1"/>
          <p:nvPr>
            <p:ph type="title"/>
          </p:nvPr>
        </p:nvSpPr>
        <p:spPr>
          <a:xfrm>
            <a:off x="0" y="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Problem Statement</a:t>
            </a:r>
            <a:endParaRPr/>
          </a:p>
        </p:txBody>
      </p:sp>
      <p:sp>
        <p:nvSpPr>
          <p:cNvPr id="80" name="Google Shape;80;p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lang="en-US">
                <a:solidFill>
                  <a:schemeClr val="dk1"/>
                </a:solidFill>
              </a:rPr>
              <a:t>Kaggle offers a repository of over 516 tags organized into 6 groups for dataset categorization. The sheer number of available tags makes it challenging for users to manually select the most appropriate tags for their datasets. This often results in the selection of irrelevant or suboptimal tags, which affects the overall quality of the tagging process.</a:t>
            </a:r>
            <a:endParaRPr>
              <a:solidFill>
                <a:schemeClr val="dk1"/>
              </a:solidFill>
            </a:endParaRPr>
          </a:p>
          <a:p>
            <a:pPr indent="-50800" lvl="0" marL="228600" rtl="0" algn="l">
              <a:lnSpc>
                <a:spcPct val="90000"/>
              </a:lnSpc>
              <a:spcBef>
                <a:spcPts val="1600"/>
              </a:spcBef>
              <a:spcAft>
                <a:spcPts val="0"/>
              </a:spcAft>
              <a:buClr>
                <a:schemeClr val="dk1"/>
              </a:buClr>
              <a:buSzPts val="2800"/>
              <a:buNone/>
            </a:pPr>
            <a:r>
              <a:t/>
            </a:r>
            <a:endParaRPr>
              <a:solidFill>
                <a:schemeClr val="dk1"/>
              </a:solidFill>
            </a:endParaRPr>
          </a:p>
          <a:p>
            <a:pPr indent="-342900" lvl="0" marL="457200" rtl="0" algn="l">
              <a:lnSpc>
                <a:spcPct val="90000"/>
              </a:lnSpc>
              <a:spcBef>
                <a:spcPts val="1600"/>
              </a:spcBef>
              <a:spcAft>
                <a:spcPts val="0"/>
              </a:spcAft>
              <a:buSzPts val="1800"/>
              <a:buChar char="●"/>
            </a:pPr>
            <a:r>
              <a:rPr lang="en-US">
                <a:solidFill>
                  <a:schemeClr val="dk1"/>
                </a:solidFill>
              </a:rPr>
              <a:t>People don't want to have to search for the right tags.</a:t>
            </a:r>
            <a:endParaRPr>
              <a:solidFill>
                <a:schemeClr val="dk1"/>
              </a:solidFill>
            </a:endParaRPr>
          </a:p>
          <a:p>
            <a:pPr indent="-342900" lvl="0" marL="457200" rtl="0" algn="l">
              <a:lnSpc>
                <a:spcPct val="90000"/>
              </a:lnSpc>
              <a:spcBef>
                <a:spcPts val="0"/>
              </a:spcBef>
              <a:spcAft>
                <a:spcPts val="0"/>
              </a:spcAft>
              <a:buSzPts val="1800"/>
              <a:buChar char="●"/>
            </a:pPr>
            <a:r>
              <a:rPr lang="en-US">
                <a:solidFill>
                  <a:schemeClr val="dk1"/>
                </a:solidFill>
              </a:rPr>
              <a:t>Improperly tagged datasets become difficult to locate through search functions</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5"/>
          <p:cNvSpPr txBox="1"/>
          <p:nvPr>
            <p:ph type="title"/>
          </p:nvPr>
        </p:nvSpPr>
        <p:spPr>
          <a:xfrm>
            <a:off x="0" y="-719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Methodology</a:t>
            </a:r>
            <a:endParaRPr/>
          </a:p>
        </p:txBody>
      </p:sp>
      <p:sp>
        <p:nvSpPr>
          <p:cNvPr id="86" name="Google Shape;86;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en-US">
                <a:solidFill>
                  <a:schemeClr val="dk1"/>
                </a:solidFill>
              </a:rPr>
              <a:t>Data collection</a:t>
            </a:r>
            <a:r>
              <a:rPr lang="en-US">
                <a:solidFill>
                  <a:schemeClr val="dk1"/>
                </a:solidFill>
              </a:rPr>
              <a:t>.</a:t>
            </a:r>
            <a:endParaRPr>
              <a:solidFill>
                <a:schemeClr val="dk1"/>
              </a:solidFill>
            </a:endParaRPr>
          </a:p>
          <a:p>
            <a:pPr indent="-342900" lvl="0" marL="457200" rtl="0" algn="l">
              <a:lnSpc>
                <a:spcPct val="90000"/>
              </a:lnSpc>
              <a:spcBef>
                <a:spcPts val="0"/>
              </a:spcBef>
              <a:spcAft>
                <a:spcPts val="0"/>
              </a:spcAft>
              <a:buSzPts val="1800"/>
              <a:buChar char="●"/>
            </a:pPr>
            <a:r>
              <a:rPr lang="en-US">
                <a:solidFill>
                  <a:schemeClr val="dk1"/>
                </a:solidFill>
              </a:rPr>
              <a:t>Data preprocessing</a:t>
            </a:r>
            <a:r>
              <a:rPr lang="en-US">
                <a:solidFill>
                  <a:schemeClr val="dk1"/>
                </a:solidFill>
              </a:rPr>
              <a:t>.</a:t>
            </a:r>
            <a:endParaRPr>
              <a:solidFill>
                <a:schemeClr val="dk1"/>
              </a:solidFill>
            </a:endParaRPr>
          </a:p>
          <a:p>
            <a:pPr indent="-342900" lvl="0" marL="457200" rtl="0" algn="l">
              <a:lnSpc>
                <a:spcPct val="90000"/>
              </a:lnSpc>
              <a:spcBef>
                <a:spcPts val="0"/>
              </a:spcBef>
              <a:spcAft>
                <a:spcPts val="0"/>
              </a:spcAft>
              <a:buSzPts val="1800"/>
              <a:buChar char="●"/>
            </a:pPr>
            <a:r>
              <a:rPr lang="en-US">
                <a:solidFill>
                  <a:schemeClr val="dk1"/>
                </a:solidFill>
              </a:rPr>
              <a:t>Model Selection and Training.</a:t>
            </a:r>
            <a:endParaRPr>
              <a:solidFill>
                <a:schemeClr val="dk1"/>
              </a:solidFill>
            </a:endParaRPr>
          </a:p>
          <a:p>
            <a:pPr indent="-342900" lvl="0" marL="457200" rtl="0" algn="l">
              <a:lnSpc>
                <a:spcPct val="90000"/>
              </a:lnSpc>
              <a:spcBef>
                <a:spcPts val="0"/>
              </a:spcBef>
              <a:spcAft>
                <a:spcPts val="0"/>
              </a:spcAft>
              <a:buSzPts val="1800"/>
              <a:buChar char="●"/>
            </a:pPr>
            <a:r>
              <a:rPr lang="en-US">
                <a:solidFill>
                  <a:schemeClr val="dk1"/>
                </a:solidFill>
              </a:rPr>
              <a:t>Model Evaluation.</a:t>
            </a:r>
            <a:endParaRPr>
              <a:solidFill>
                <a:schemeClr val="dk1"/>
              </a:solidFill>
            </a:endParaRPr>
          </a:p>
        </p:txBody>
      </p:sp>
      <p:pic>
        <p:nvPicPr>
          <p:cNvPr id="87" name="Google Shape;87;p5"/>
          <p:cNvPicPr preferRelativeResize="0"/>
          <p:nvPr/>
        </p:nvPicPr>
        <p:blipFill>
          <a:blip r:embed="rId3">
            <a:alphaModFix/>
          </a:blip>
          <a:stretch>
            <a:fillRect/>
          </a:stretch>
        </p:blipFill>
        <p:spPr>
          <a:xfrm>
            <a:off x="8473775" y="844050"/>
            <a:ext cx="3718225" cy="3718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eda363668d_3_7"/>
          <p:cNvSpPr txBox="1"/>
          <p:nvPr>
            <p:ph type="title"/>
          </p:nvPr>
        </p:nvSpPr>
        <p:spPr>
          <a:xfrm>
            <a:off x="0" y="0"/>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Methodology - </a:t>
            </a:r>
            <a:r>
              <a:rPr lang="en-US"/>
              <a:t>Data Preparation</a:t>
            </a:r>
            <a:endParaRPr/>
          </a:p>
        </p:txBody>
      </p:sp>
      <p:sp>
        <p:nvSpPr>
          <p:cNvPr id="93" name="Google Shape;93;g2eda363668d_3_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en-US">
                <a:solidFill>
                  <a:schemeClr val="dk1"/>
                </a:solidFill>
              </a:rPr>
              <a:t>Data collection - We parsed 4,000 metadata from the kaggle by 561 labels - tags.</a:t>
            </a:r>
            <a:endParaRPr>
              <a:solidFill>
                <a:schemeClr val="dk1"/>
              </a:solidFill>
            </a:endParaRPr>
          </a:p>
          <a:p>
            <a:pPr indent="-342900" lvl="0" marL="457200" rtl="0" algn="l">
              <a:lnSpc>
                <a:spcPct val="90000"/>
              </a:lnSpc>
              <a:spcBef>
                <a:spcPts val="0"/>
              </a:spcBef>
              <a:spcAft>
                <a:spcPts val="0"/>
              </a:spcAft>
              <a:buSzPts val="1800"/>
              <a:buChar char="●"/>
            </a:pPr>
            <a:r>
              <a:rPr lang="en-US">
                <a:solidFill>
                  <a:schemeClr val="dk1"/>
                </a:solidFill>
              </a:rPr>
              <a:t>Data preprocessing - Features which we leave: dataset name, under dataset name, dataset description, tag list. The first three are used as features, the last list as a label. We translate tags from English to Russian. We concatenate the features, process them with the tokenizer of the BERT or concatenate input data with our prompt to saiga LLaMa.</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2eda363668d_3_12"/>
          <p:cNvSpPr txBox="1"/>
          <p:nvPr>
            <p:ph type="title"/>
          </p:nvPr>
        </p:nvSpPr>
        <p:spPr>
          <a:xfrm>
            <a:off x="0" y="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Methodology - Model Selection</a:t>
            </a:r>
            <a:endParaRPr/>
          </a:p>
        </p:txBody>
      </p:sp>
      <p:sp>
        <p:nvSpPr>
          <p:cNvPr id="99" name="Google Shape;99;g2eda363668d_3_1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spcBef>
                <a:spcPts val="0"/>
              </a:spcBef>
              <a:spcAft>
                <a:spcPts val="0"/>
              </a:spcAft>
              <a:buSzPts val="1800"/>
              <a:buChar char="●"/>
            </a:pPr>
            <a:r>
              <a:rPr lang="en-US">
                <a:solidFill>
                  <a:schemeClr val="dk1"/>
                </a:solidFill>
              </a:rPr>
              <a:t>We picked a BERTModel from transformers and saiga LLaMa 8b and fine-tuned them.</a:t>
            </a:r>
            <a:endParaRPr>
              <a:solidFill>
                <a:schemeClr val="dk1"/>
              </a:solidFill>
            </a:endParaRPr>
          </a:p>
        </p:txBody>
      </p:sp>
      <p:pic>
        <p:nvPicPr>
          <p:cNvPr id="100" name="Google Shape;100;g2eda363668d_3_12"/>
          <p:cNvPicPr preferRelativeResize="0"/>
          <p:nvPr/>
        </p:nvPicPr>
        <p:blipFill>
          <a:blip r:embed="rId3">
            <a:alphaModFix/>
          </a:blip>
          <a:stretch>
            <a:fillRect/>
          </a:stretch>
        </p:blipFill>
        <p:spPr>
          <a:xfrm>
            <a:off x="8763000" y="3429000"/>
            <a:ext cx="3429000" cy="3429000"/>
          </a:xfrm>
          <a:prstGeom prst="rect">
            <a:avLst/>
          </a:prstGeom>
          <a:noFill/>
          <a:ln>
            <a:noFill/>
          </a:ln>
        </p:spPr>
      </p:pic>
      <p:pic>
        <p:nvPicPr>
          <p:cNvPr id="101" name="Google Shape;101;g2eda363668d_3_12"/>
          <p:cNvPicPr preferRelativeResize="0"/>
          <p:nvPr/>
        </p:nvPicPr>
        <p:blipFill>
          <a:blip r:embed="rId4">
            <a:alphaModFix/>
          </a:blip>
          <a:stretch>
            <a:fillRect/>
          </a:stretch>
        </p:blipFill>
        <p:spPr>
          <a:xfrm>
            <a:off x="-6" y="3276600"/>
            <a:ext cx="2283143" cy="3581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6"/>
          <p:cNvSpPr txBox="1"/>
          <p:nvPr>
            <p:ph type="title"/>
          </p:nvPr>
        </p:nvSpPr>
        <p:spPr>
          <a:xfrm>
            <a:off x="0" y="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Experiments</a:t>
            </a:r>
            <a:endParaRPr/>
          </a:p>
        </p:txBody>
      </p:sp>
      <p:sp>
        <p:nvSpPr>
          <p:cNvPr id="107" name="Google Shape;107;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a:solidFill>
                  <a:schemeClr val="dk1"/>
                </a:solidFill>
              </a:rPr>
              <a:t>We fine-tuned our chosen models and compare it:</a:t>
            </a:r>
            <a:endParaRPr>
              <a:solidFill>
                <a:schemeClr val="dk1"/>
              </a:solidFill>
            </a:endParaRPr>
          </a:p>
          <a:p>
            <a:pPr indent="-381000" lvl="1" marL="914400" rtl="0" algn="l">
              <a:spcBef>
                <a:spcPts val="0"/>
              </a:spcBef>
              <a:spcAft>
                <a:spcPts val="0"/>
              </a:spcAft>
              <a:buSzPts val="2400"/>
              <a:buChar char="○"/>
            </a:pPr>
            <a:r>
              <a:rPr b="1" lang="en-US" sz="2400">
                <a:solidFill>
                  <a:schemeClr val="dk1"/>
                </a:solidFill>
              </a:rPr>
              <a:t>For BERT</a:t>
            </a:r>
            <a:r>
              <a:rPr lang="en-US" sz="2400">
                <a:solidFill>
                  <a:schemeClr val="dk1"/>
                </a:solidFill>
              </a:rPr>
              <a:t> we check some number of labels, architectures of model after BERT layer, number of epochs, loss function, some hyperparameters.</a:t>
            </a:r>
            <a:endParaRPr sz="2400">
              <a:solidFill>
                <a:schemeClr val="dk1"/>
              </a:solidFill>
            </a:endParaRPr>
          </a:p>
          <a:p>
            <a:pPr indent="-381000" lvl="1" marL="914400" rtl="0" algn="l">
              <a:spcBef>
                <a:spcPts val="0"/>
              </a:spcBef>
              <a:spcAft>
                <a:spcPts val="0"/>
              </a:spcAft>
              <a:buSzPts val="2400"/>
              <a:buChar char="○"/>
            </a:pPr>
            <a:r>
              <a:rPr b="1" lang="en-US" sz="2400">
                <a:solidFill>
                  <a:schemeClr val="dk1"/>
                </a:solidFill>
              </a:rPr>
              <a:t>For saiga LLaMa 8b</a:t>
            </a:r>
            <a:r>
              <a:rPr lang="en-US" sz="2400">
                <a:solidFill>
                  <a:schemeClr val="dk1"/>
                </a:solidFill>
              </a:rPr>
              <a:t> we check optimizer, lora, prompt types, instruction of prompt, outlines, some hyperparameters.</a:t>
            </a:r>
            <a:endParaRPr sz="2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2eda363668d_5_0"/>
          <p:cNvSpPr txBox="1"/>
          <p:nvPr>
            <p:ph type="title"/>
          </p:nvPr>
        </p:nvSpPr>
        <p:spPr>
          <a:xfrm>
            <a:off x="0" y="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BERT - experiments</a:t>
            </a:r>
            <a:endParaRPr/>
          </a:p>
        </p:txBody>
      </p:sp>
      <p:graphicFrame>
        <p:nvGraphicFramePr>
          <p:cNvPr id="113" name="Google Shape;113;g2eda363668d_5_0"/>
          <p:cNvGraphicFramePr/>
          <p:nvPr/>
        </p:nvGraphicFramePr>
        <p:xfrm>
          <a:off x="952500" y="1492600"/>
          <a:ext cx="3000000" cy="3000000"/>
        </p:xfrm>
        <a:graphic>
          <a:graphicData uri="http://schemas.openxmlformats.org/drawingml/2006/table">
            <a:tbl>
              <a:tblPr>
                <a:noFill/>
                <a:tableStyleId>{D582D187-01FC-4BC6-9F4A-5B41C4D16BC0}</a:tableStyleId>
              </a:tblPr>
              <a:tblGrid>
                <a:gridCol w="5143500"/>
                <a:gridCol w="5143500"/>
              </a:tblGrid>
              <a:tr h="381000">
                <a:tc>
                  <a:txBody>
                    <a:bodyPr/>
                    <a:lstStyle/>
                    <a:p>
                      <a:pPr indent="0" lvl="0" marL="0" rtl="0" algn="l">
                        <a:spcBef>
                          <a:spcPts val="0"/>
                        </a:spcBef>
                        <a:spcAft>
                          <a:spcPts val="0"/>
                        </a:spcAft>
                        <a:buNone/>
                      </a:pPr>
                      <a:r>
                        <a:rPr b="1" lang="en-US" sz="2800">
                          <a:latin typeface="Calibri"/>
                          <a:ea typeface="Calibri"/>
                          <a:cs typeface="Calibri"/>
                          <a:sym typeface="Calibri"/>
                        </a:rPr>
                        <a:t>Parameter</a:t>
                      </a:r>
                      <a:endParaRPr b="1" sz="28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US" sz="2800">
                          <a:latin typeface="Calibri"/>
                          <a:ea typeface="Calibri"/>
                          <a:cs typeface="Calibri"/>
                          <a:sym typeface="Calibri"/>
                        </a:rPr>
                        <a:t>Value</a:t>
                      </a:r>
                      <a:endParaRPr b="1" sz="2800">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n-US" sz="2800">
                          <a:latin typeface="Calibri"/>
                          <a:ea typeface="Calibri"/>
                          <a:cs typeface="Calibri"/>
                          <a:sym typeface="Calibri"/>
                        </a:rPr>
                        <a:t>Architecture</a:t>
                      </a:r>
                      <a:endParaRPr sz="28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800">
                          <a:latin typeface="Calibri"/>
                          <a:ea typeface="Calibri"/>
                          <a:cs typeface="Calibri"/>
                          <a:sym typeface="Calibri"/>
                        </a:rPr>
                        <a:t>BERT, dropout, linear layer, linear layer, relu</a:t>
                      </a:r>
                      <a:endParaRPr sz="2800">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n-US" sz="2800">
                          <a:latin typeface="Calibri"/>
                          <a:ea typeface="Calibri"/>
                          <a:cs typeface="Calibri"/>
                          <a:sym typeface="Calibri"/>
                        </a:rPr>
                        <a:t>Dropout coefficient</a:t>
                      </a:r>
                      <a:endParaRPr sz="28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800">
                          <a:latin typeface="Calibri"/>
                          <a:ea typeface="Calibri"/>
                          <a:cs typeface="Calibri"/>
                          <a:sym typeface="Calibri"/>
                        </a:rPr>
                        <a:t>0.3</a:t>
                      </a:r>
                      <a:endParaRPr sz="2800">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n-US" sz="2800">
                          <a:latin typeface="Calibri"/>
                          <a:ea typeface="Calibri"/>
                          <a:cs typeface="Calibri"/>
                          <a:sym typeface="Calibri"/>
                        </a:rPr>
                        <a:t>Loss function</a:t>
                      </a:r>
                      <a:endParaRPr sz="28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800">
                          <a:latin typeface="Calibri"/>
                          <a:ea typeface="Calibri"/>
                          <a:cs typeface="Calibri"/>
                          <a:sym typeface="Calibri"/>
                        </a:rPr>
                        <a:t>Asymmetric</a:t>
                      </a:r>
                      <a:r>
                        <a:rPr lang="en-US" sz="2800">
                          <a:latin typeface="Calibri"/>
                          <a:ea typeface="Calibri"/>
                          <a:cs typeface="Calibri"/>
                          <a:sym typeface="Calibri"/>
                        </a:rPr>
                        <a:t> for Multi-label Classification</a:t>
                      </a:r>
                      <a:endParaRPr sz="2800">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n-US" sz="2800">
                          <a:latin typeface="Calibri"/>
                          <a:ea typeface="Calibri"/>
                          <a:cs typeface="Calibri"/>
                          <a:sym typeface="Calibri"/>
                        </a:rPr>
                        <a:t>First linear layer dim</a:t>
                      </a:r>
                      <a:endParaRPr sz="28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800">
                          <a:latin typeface="Calibri"/>
                          <a:ea typeface="Calibri"/>
                          <a:cs typeface="Calibri"/>
                          <a:sym typeface="Calibri"/>
                        </a:rPr>
                        <a:t>1024 to 2048</a:t>
                      </a:r>
                      <a:endParaRPr sz="2800">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n-US" sz="2800">
                          <a:latin typeface="Calibri"/>
                          <a:ea typeface="Calibri"/>
                          <a:cs typeface="Calibri"/>
                          <a:sym typeface="Calibri"/>
                        </a:rPr>
                        <a:t>Second linear layer dim</a:t>
                      </a:r>
                      <a:endParaRPr sz="28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800">
                          <a:latin typeface="Calibri"/>
                          <a:ea typeface="Calibri"/>
                          <a:cs typeface="Calibri"/>
                          <a:sym typeface="Calibri"/>
                        </a:rPr>
                        <a:t>2048 to 516</a:t>
                      </a:r>
                      <a:endParaRPr sz="2800">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n-US" sz="2800">
                          <a:latin typeface="Calibri"/>
                          <a:ea typeface="Calibri"/>
                          <a:cs typeface="Calibri"/>
                          <a:sym typeface="Calibri"/>
                        </a:rPr>
                        <a:t>Maximum tokens</a:t>
                      </a:r>
                      <a:endParaRPr sz="28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800">
                          <a:latin typeface="Calibri"/>
                          <a:ea typeface="Calibri"/>
                          <a:cs typeface="Calibri"/>
                          <a:sym typeface="Calibri"/>
                        </a:rPr>
                        <a:t>512</a:t>
                      </a:r>
                      <a:endParaRPr sz="2800">
                        <a:latin typeface="Calibri"/>
                        <a:ea typeface="Calibri"/>
                        <a:cs typeface="Calibri"/>
                        <a:sym typeface="Calibri"/>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2023-04-21T03:33:20Z</dcterms:created>
  <dc:creator>Muhammad Fahim</dc:creator>
</cp:coreProperties>
</file>