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24C20D-B16C-4EE6-AFF0-58B0A803C7F2}">
          <p14:sldIdLst>
            <p14:sldId id="292"/>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obakr Yousry, Vodafone" userId="8a8f8307-b05f-47ef-a94b-47077a0fe999" providerId="ADAL" clId="{0896C771-9106-44E3-86CE-0EEC33AA3C5A}"/>
    <pc:docChg chg="undo custSel addSld delSld modSld modSection">
      <pc:chgData name="Abobakr Yousry, Vodafone" userId="8a8f8307-b05f-47ef-a94b-47077a0fe999" providerId="ADAL" clId="{0896C771-9106-44E3-86CE-0EEC33AA3C5A}" dt="2022-10-02T13:13:12.044" v="260" actId="2711"/>
      <pc:docMkLst>
        <pc:docMk/>
      </pc:docMkLst>
      <pc:sldChg chg="modSp mod">
        <pc:chgData name="Abobakr Yousry, Vodafone" userId="8a8f8307-b05f-47ef-a94b-47077a0fe999" providerId="ADAL" clId="{0896C771-9106-44E3-86CE-0EEC33AA3C5A}" dt="2022-10-02T13:13:02.559" v="256" actId="2711"/>
        <pc:sldMkLst>
          <pc:docMk/>
          <pc:sldMk cId="235968129" sldId="310"/>
        </pc:sldMkLst>
        <pc:spChg chg="mod">
          <ac:chgData name="Abobakr Yousry, Vodafone" userId="8a8f8307-b05f-47ef-a94b-47077a0fe999" providerId="ADAL" clId="{0896C771-9106-44E3-86CE-0EEC33AA3C5A}" dt="2022-10-02T13:13:02.559" v="256" actId="2711"/>
          <ac:spMkLst>
            <pc:docMk/>
            <pc:sldMk cId="235968129" sldId="310"/>
            <ac:spMk id="3" creationId="{79451654-9564-4884-AE67-FA8F3E8C2E4F}"/>
          </ac:spMkLst>
        </pc:spChg>
      </pc:sldChg>
      <pc:sldChg chg="modSp mod">
        <pc:chgData name="Abobakr Yousry, Vodafone" userId="8a8f8307-b05f-47ef-a94b-47077a0fe999" providerId="ADAL" clId="{0896C771-9106-44E3-86CE-0EEC33AA3C5A}" dt="2022-10-02T13:13:07.734" v="259" actId="2711"/>
        <pc:sldMkLst>
          <pc:docMk/>
          <pc:sldMk cId="512282673" sldId="311"/>
        </pc:sldMkLst>
        <pc:spChg chg="mod">
          <ac:chgData name="Abobakr Yousry, Vodafone" userId="8a8f8307-b05f-47ef-a94b-47077a0fe999" providerId="ADAL" clId="{0896C771-9106-44E3-86CE-0EEC33AA3C5A}" dt="2022-10-02T13:13:07.734" v="259" actId="2711"/>
          <ac:spMkLst>
            <pc:docMk/>
            <pc:sldMk cId="512282673" sldId="311"/>
            <ac:spMk id="3" creationId="{50338682-FFB5-4601-87C0-FE43F594F4EF}"/>
          </ac:spMkLst>
        </pc:spChg>
      </pc:sldChg>
      <pc:sldChg chg="modSp mod">
        <pc:chgData name="Abobakr Yousry, Vodafone" userId="8a8f8307-b05f-47ef-a94b-47077a0fe999" providerId="ADAL" clId="{0896C771-9106-44E3-86CE-0EEC33AA3C5A}" dt="2022-10-02T13:13:12.044" v="260" actId="2711"/>
        <pc:sldMkLst>
          <pc:docMk/>
          <pc:sldMk cId="3322191880" sldId="312"/>
        </pc:sldMkLst>
        <pc:spChg chg="mod">
          <ac:chgData name="Abobakr Yousry, Vodafone" userId="8a8f8307-b05f-47ef-a94b-47077a0fe999" providerId="ADAL" clId="{0896C771-9106-44E3-86CE-0EEC33AA3C5A}" dt="2022-10-02T13:13:12.044" v="260" actId="2711"/>
          <ac:spMkLst>
            <pc:docMk/>
            <pc:sldMk cId="3322191880" sldId="312"/>
            <ac:spMk id="3" creationId="{08D8394C-D30B-4DD1-ADFA-551B17EDF0E8}"/>
          </ac:spMkLst>
        </pc:spChg>
      </pc:sldChg>
      <pc:sldChg chg="modSp mod">
        <pc:chgData name="Abobakr Yousry, Vodafone" userId="8a8f8307-b05f-47ef-a94b-47077a0fe999" providerId="ADAL" clId="{0896C771-9106-44E3-86CE-0EEC33AA3C5A}" dt="2022-10-02T13:12:21.024" v="255" actId="2711"/>
        <pc:sldMkLst>
          <pc:docMk/>
          <pc:sldMk cId="4002709936" sldId="313"/>
        </pc:sldMkLst>
        <pc:spChg chg="mod">
          <ac:chgData name="Abobakr Yousry, Vodafone" userId="8a8f8307-b05f-47ef-a94b-47077a0fe999" providerId="ADAL" clId="{0896C771-9106-44E3-86CE-0EEC33AA3C5A}" dt="2022-10-02T13:12:21.024" v="255" actId="2711"/>
          <ac:spMkLst>
            <pc:docMk/>
            <pc:sldMk cId="4002709936" sldId="313"/>
            <ac:spMk id="3" creationId="{B719C0B4-3604-471A-AB83-04F031F82A28}"/>
          </ac:spMkLst>
        </pc:spChg>
      </pc:sldChg>
      <pc:sldChg chg="modSp add del mod">
        <pc:chgData name="Abobakr Yousry, Vodafone" userId="8a8f8307-b05f-47ef-a94b-47077a0fe999" providerId="ADAL" clId="{0896C771-9106-44E3-86CE-0EEC33AA3C5A}" dt="2022-10-02T13:10:48.131" v="234" actId="47"/>
        <pc:sldMkLst>
          <pc:docMk/>
          <pc:sldMk cId="1461794641" sldId="314"/>
        </pc:sldMkLst>
        <pc:spChg chg="mod">
          <ac:chgData name="Abobakr Yousry, Vodafone" userId="8a8f8307-b05f-47ef-a94b-47077a0fe999" providerId="ADAL" clId="{0896C771-9106-44E3-86CE-0EEC33AA3C5A}" dt="2022-10-02T13:10:37.216" v="233" actId="20577"/>
          <ac:spMkLst>
            <pc:docMk/>
            <pc:sldMk cId="1461794641" sldId="314"/>
            <ac:spMk id="3" creationId="{B719C0B4-3604-471A-AB83-04F031F82A2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dirty="0"/>
            <a:t>What is Ci/CD?</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dirty="0"/>
            <a:t>What is CI stand For?</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dirty="0"/>
            <a:t>What is CD stand For?</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919A4F18-06B0-4A4B-937D-0F1846CABC78}">
      <dgm:prSet/>
      <dgm:spPr/>
      <dgm:t>
        <a:bodyPr/>
        <a:lstStyle/>
        <a:p>
          <a:r>
            <a:rPr lang="en-US" dirty="0"/>
            <a:t>Benefits of CI/DC?</a:t>
          </a:r>
        </a:p>
      </dgm:t>
    </dgm:pt>
    <dgm:pt modelId="{53C4880C-8104-4D0D-BB8C-6588335614B1}" type="parTrans" cxnId="{E1AAFD3D-6C10-46B8-8186-AA71097B06F9}">
      <dgm:prSet/>
      <dgm:spPr/>
      <dgm:t>
        <a:bodyPr/>
        <a:lstStyle/>
        <a:p>
          <a:endParaRPr lang="en-US"/>
        </a:p>
      </dgm:t>
    </dgm:pt>
    <dgm:pt modelId="{7EAD347A-ACA2-480C-8286-36E74CBFD30A}" type="sibTrans" cxnId="{E1AAFD3D-6C10-46B8-8186-AA71097B06F9}">
      <dgm:prSet phldrT="04" phldr="0"/>
      <dgm:spPr/>
      <dgm:t>
        <a:bodyPr/>
        <a:lstStyle/>
        <a:p>
          <a:r>
            <a:rPr lang="en-US"/>
            <a:t>04</a:t>
          </a:r>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4"/>
      <dgm:spPr/>
    </dgm:pt>
    <dgm:pt modelId="{15536E38-36FE-4A51-B620-2715BFAD5475}" type="pres">
      <dgm:prSet presAssocID="{23210C7F-6847-491E-BE1F-A79529AF2B8B}" presName="sibTransNodeRect" presStyleLbl="alignNode1" presStyleIdx="0" presStyleCnt="4">
        <dgm:presLayoutVars>
          <dgm:chMax val="0"/>
          <dgm:bulletEnabled val="1"/>
        </dgm:presLayoutVars>
      </dgm:prSet>
      <dgm:spPr/>
    </dgm:pt>
    <dgm:pt modelId="{B158057C-23C1-45AE-9273-5935A8F6104B}" type="pres">
      <dgm:prSet presAssocID="{AAF9DEE3-8444-4CA1-8BC2-D834D3ED6C74}" presName="nodeRect" presStyleLbl="alignNode1" presStyleIdx="0" presStyleCnt="4">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4"/>
      <dgm:spPr/>
    </dgm:pt>
    <dgm:pt modelId="{379B8CE4-8135-4F2C-A5A0-E55EBE328E9A}" type="pres">
      <dgm:prSet presAssocID="{FBAA44FF-54DE-45C8-9FAC-512C40277233}" presName="sibTransNodeRect" presStyleLbl="alignNode1" presStyleIdx="1" presStyleCnt="4">
        <dgm:presLayoutVars>
          <dgm:chMax val="0"/>
          <dgm:bulletEnabled val="1"/>
        </dgm:presLayoutVars>
      </dgm:prSet>
      <dgm:spPr/>
    </dgm:pt>
    <dgm:pt modelId="{9F2B2B99-E41C-48B6-9241-186B3896CDB2}" type="pres">
      <dgm:prSet presAssocID="{B2B879BD-3840-400C-92BD-B2C2383358D7}" presName="nodeRect" presStyleLbl="alignNode1" presStyleIdx="1" presStyleCnt="4">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4"/>
      <dgm:spPr/>
    </dgm:pt>
    <dgm:pt modelId="{68AC9669-DC11-473A-AA2E-579A44E78C37}" type="pres">
      <dgm:prSet presAssocID="{196DA4DC-9DD2-4A39-8A3A-D367BFE5A8BA}" presName="sibTransNodeRect" presStyleLbl="alignNode1" presStyleIdx="2" presStyleCnt="4">
        <dgm:presLayoutVars>
          <dgm:chMax val="0"/>
          <dgm:bulletEnabled val="1"/>
        </dgm:presLayoutVars>
      </dgm:prSet>
      <dgm:spPr/>
    </dgm:pt>
    <dgm:pt modelId="{D085015A-41AF-4EFA-A104-4FD73B2362F0}" type="pres">
      <dgm:prSet presAssocID="{CA9D674E-4FF1-45DC-82E4-0B2DB6A5363F}" presName="nodeRect" presStyleLbl="alignNode1" presStyleIdx="2" presStyleCnt="4">
        <dgm:presLayoutVars>
          <dgm:bulletEnabled val="1"/>
        </dgm:presLayoutVars>
      </dgm:prSet>
      <dgm:spPr/>
    </dgm:pt>
    <dgm:pt modelId="{B35D329D-C686-42BB-A6A3-31497367F01C}" type="pres">
      <dgm:prSet presAssocID="{196DA4DC-9DD2-4A39-8A3A-D367BFE5A8BA}" presName="sibTrans" presStyleCnt="0"/>
      <dgm:spPr/>
    </dgm:pt>
    <dgm:pt modelId="{59FD8A95-91C5-4EC4-AD24-38D57227FC99}" type="pres">
      <dgm:prSet presAssocID="{919A4F18-06B0-4A4B-937D-0F1846CABC78}" presName="compositeNode" presStyleCnt="0">
        <dgm:presLayoutVars>
          <dgm:bulletEnabled val="1"/>
        </dgm:presLayoutVars>
      </dgm:prSet>
      <dgm:spPr/>
    </dgm:pt>
    <dgm:pt modelId="{60D48206-3257-445D-97F4-B39091424FFD}" type="pres">
      <dgm:prSet presAssocID="{919A4F18-06B0-4A4B-937D-0F1846CABC78}" presName="bgRect" presStyleLbl="alignNode1" presStyleIdx="3" presStyleCnt="4"/>
      <dgm:spPr/>
    </dgm:pt>
    <dgm:pt modelId="{E01B08D4-E2B7-42DD-B6E0-637147F88B60}" type="pres">
      <dgm:prSet presAssocID="{7EAD347A-ACA2-480C-8286-36E74CBFD30A}" presName="sibTransNodeRect" presStyleLbl="alignNode1" presStyleIdx="3" presStyleCnt="4">
        <dgm:presLayoutVars>
          <dgm:chMax val="0"/>
          <dgm:bulletEnabled val="1"/>
        </dgm:presLayoutVars>
      </dgm:prSet>
      <dgm:spPr/>
    </dgm:pt>
    <dgm:pt modelId="{C75CBD3E-69A0-498C-8885-7677EDF3012A}" type="pres">
      <dgm:prSet presAssocID="{919A4F18-06B0-4A4B-937D-0F1846CABC78}" presName="nodeRect" presStyleLbl="alignNode1" presStyleIdx="3" presStyleCnt="4">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5C4F7B32-5308-4B32-AC53-0423ABC4FF17}" type="presOf" srcId="{919A4F18-06B0-4A4B-937D-0F1846CABC78}" destId="{C75CBD3E-69A0-498C-8885-7677EDF3012A}" srcOrd="1"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E1AAFD3D-6C10-46B8-8186-AA71097B06F9}" srcId="{15509919-36B5-4162-8899-417A9F93473B}" destId="{919A4F18-06B0-4A4B-937D-0F1846CABC78}" srcOrd="3" destOrd="0" parTransId="{53C4880C-8104-4D0D-BB8C-6588335614B1}" sibTransId="{7EAD347A-ACA2-480C-8286-36E74CBFD30A}"/>
    <dgm:cxn modelId="{6E5EF465-680F-4962-87CA-2B44BA61BBF3}" type="presOf" srcId="{AAF9DEE3-8444-4CA1-8BC2-D834D3ED6C74}" destId="{F4992080-7D4E-4F2B-B608-170DDBB6006A}" srcOrd="0" destOrd="0" presId="urn:microsoft.com/office/officeart/2016/7/layout/LinearBlockProcessNumbered#1"/>
    <dgm:cxn modelId="{80894473-5062-4742-A222-C52866571A1E}" type="presOf" srcId="{919A4F18-06B0-4A4B-937D-0F1846CABC78}" destId="{60D48206-3257-445D-97F4-B39091424FFD}"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9DBA5CAA-9278-4A6F-A39E-BF277ACE2EE8}" type="presOf" srcId="{7EAD347A-ACA2-480C-8286-36E74CBFD30A}" destId="{E01B08D4-E2B7-42DD-B6E0-637147F88B60}"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 modelId="{7785BCE0-6EF1-49A3-AE38-4B20D70D23A8}" type="presParOf" srcId="{09F899AB-70CA-46DA-8F8C-58514A9FEF67}" destId="{B35D329D-C686-42BB-A6A3-31497367F01C}" srcOrd="5" destOrd="0" presId="urn:microsoft.com/office/officeart/2016/7/layout/LinearBlockProcessNumbered#1"/>
    <dgm:cxn modelId="{3F4877FD-13BD-4806-ADD9-0F9326ABC3C0}" type="presParOf" srcId="{09F899AB-70CA-46DA-8F8C-58514A9FEF67}" destId="{59FD8A95-91C5-4EC4-AD24-38D57227FC99}" srcOrd="6" destOrd="0" presId="urn:microsoft.com/office/officeart/2016/7/layout/LinearBlockProcessNumbered#1"/>
    <dgm:cxn modelId="{207877A4-B236-4052-AB57-A1E9C563CEE0}" type="presParOf" srcId="{59FD8A95-91C5-4EC4-AD24-38D57227FC99}" destId="{60D48206-3257-445D-97F4-B39091424FFD}" srcOrd="0" destOrd="0" presId="urn:microsoft.com/office/officeart/2016/7/layout/LinearBlockProcessNumbered#1"/>
    <dgm:cxn modelId="{CEFC39F5-3CA1-4BA6-9A1E-C0063B3ECE73}" type="presParOf" srcId="{59FD8A95-91C5-4EC4-AD24-38D57227FC99}" destId="{E01B08D4-E2B7-42DD-B6E0-637147F88B60}" srcOrd="1" destOrd="0" presId="urn:microsoft.com/office/officeart/2016/7/layout/LinearBlockProcessNumbered#1"/>
    <dgm:cxn modelId="{ADC4560F-3782-4749-9D53-C8A8721FC803}" type="presParOf" srcId="{59FD8A95-91C5-4EC4-AD24-38D57227FC99}" destId="{C75CBD3E-69A0-498C-8885-7677EDF3012A}"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196" y="439503"/>
          <a:ext cx="2372171" cy="2846605"/>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1155700">
            <a:lnSpc>
              <a:spcPct val="90000"/>
            </a:lnSpc>
            <a:spcBef>
              <a:spcPct val="0"/>
            </a:spcBef>
            <a:spcAft>
              <a:spcPct val="35000"/>
            </a:spcAft>
            <a:buNone/>
          </a:pPr>
          <a:r>
            <a:rPr lang="en-US" sz="2600" kern="1200" dirty="0"/>
            <a:t>What is Ci/CD?</a:t>
          </a:r>
        </a:p>
      </dsp:txBody>
      <dsp:txXfrm>
        <a:off x="196" y="1578145"/>
        <a:ext cx="2372171" cy="1707963"/>
      </dsp:txXfrm>
    </dsp:sp>
    <dsp:sp modelId="{15536E38-36FE-4A51-B620-2715BFAD5475}">
      <dsp:nvSpPr>
        <dsp:cNvPr id="0" name=""/>
        <dsp:cNvSpPr/>
      </dsp:nvSpPr>
      <dsp:spPr>
        <a:xfrm>
          <a:off x="196"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622550">
            <a:lnSpc>
              <a:spcPct val="90000"/>
            </a:lnSpc>
            <a:spcBef>
              <a:spcPct val="0"/>
            </a:spcBef>
            <a:spcAft>
              <a:spcPct val="35000"/>
            </a:spcAft>
            <a:buNone/>
          </a:pPr>
          <a:r>
            <a:rPr lang="en-US" sz="5900" kern="1200"/>
            <a:t>01</a:t>
          </a:r>
          <a:endParaRPr lang="en-US" sz="5900" kern="1200" dirty="0"/>
        </a:p>
      </dsp:txBody>
      <dsp:txXfrm>
        <a:off x="196" y="439503"/>
        <a:ext cx="2372171" cy="1138642"/>
      </dsp:txXfrm>
    </dsp:sp>
    <dsp:sp modelId="{89A9B4CF-6439-46B1-B6A9-1D6CD5034774}">
      <dsp:nvSpPr>
        <dsp:cNvPr id="0" name=""/>
        <dsp:cNvSpPr/>
      </dsp:nvSpPr>
      <dsp:spPr>
        <a:xfrm>
          <a:off x="2562141" y="439503"/>
          <a:ext cx="2372171" cy="2846605"/>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1155700">
            <a:lnSpc>
              <a:spcPct val="90000"/>
            </a:lnSpc>
            <a:spcBef>
              <a:spcPct val="0"/>
            </a:spcBef>
            <a:spcAft>
              <a:spcPct val="35000"/>
            </a:spcAft>
            <a:buNone/>
          </a:pPr>
          <a:r>
            <a:rPr lang="en-US" sz="2600" kern="1200" dirty="0"/>
            <a:t>What is CI stand For?</a:t>
          </a:r>
        </a:p>
      </dsp:txBody>
      <dsp:txXfrm>
        <a:off x="2562141" y="1578145"/>
        <a:ext cx="2372171" cy="1707963"/>
      </dsp:txXfrm>
    </dsp:sp>
    <dsp:sp modelId="{379B8CE4-8135-4F2C-A5A0-E55EBE328E9A}">
      <dsp:nvSpPr>
        <dsp:cNvPr id="0" name=""/>
        <dsp:cNvSpPr/>
      </dsp:nvSpPr>
      <dsp:spPr>
        <a:xfrm>
          <a:off x="2562141"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622550">
            <a:lnSpc>
              <a:spcPct val="90000"/>
            </a:lnSpc>
            <a:spcBef>
              <a:spcPct val="0"/>
            </a:spcBef>
            <a:spcAft>
              <a:spcPct val="35000"/>
            </a:spcAft>
            <a:buNone/>
          </a:pPr>
          <a:r>
            <a:rPr lang="en-US" sz="5900" kern="1200"/>
            <a:t>02</a:t>
          </a:r>
          <a:endParaRPr lang="en-US" sz="5900" kern="1200" dirty="0"/>
        </a:p>
      </dsp:txBody>
      <dsp:txXfrm>
        <a:off x="2562141" y="439503"/>
        <a:ext cx="2372171" cy="1138642"/>
      </dsp:txXfrm>
    </dsp:sp>
    <dsp:sp modelId="{0802B4A8-7224-4B0A-95B7-D17AEB2B2AFF}">
      <dsp:nvSpPr>
        <dsp:cNvPr id="0" name=""/>
        <dsp:cNvSpPr/>
      </dsp:nvSpPr>
      <dsp:spPr>
        <a:xfrm>
          <a:off x="5124086" y="439503"/>
          <a:ext cx="2372171" cy="2846605"/>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1155700">
            <a:lnSpc>
              <a:spcPct val="90000"/>
            </a:lnSpc>
            <a:spcBef>
              <a:spcPct val="0"/>
            </a:spcBef>
            <a:spcAft>
              <a:spcPct val="35000"/>
            </a:spcAft>
            <a:buNone/>
          </a:pPr>
          <a:r>
            <a:rPr lang="en-US" sz="2600" kern="1200" dirty="0"/>
            <a:t>What is CD stand For?</a:t>
          </a:r>
        </a:p>
      </dsp:txBody>
      <dsp:txXfrm>
        <a:off x="5124086" y="1578145"/>
        <a:ext cx="2372171" cy="1707963"/>
      </dsp:txXfrm>
    </dsp:sp>
    <dsp:sp modelId="{68AC9669-DC11-473A-AA2E-579A44E78C37}">
      <dsp:nvSpPr>
        <dsp:cNvPr id="0" name=""/>
        <dsp:cNvSpPr/>
      </dsp:nvSpPr>
      <dsp:spPr>
        <a:xfrm>
          <a:off x="5124086"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622550">
            <a:lnSpc>
              <a:spcPct val="90000"/>
            </a:lnSpc>
            <a:spcBef>
              <a:spcPct val="0"/>
            </a:spcBef>
            <a:spcAft>
              <a:spcPct val="35000"/>
            </a:spcAft>
            <a:buNone/>
          </a:pPr>
          <a:r>
            <a:rPr lang="en-US" sz="5900" kern="1200"/>
            <a:t>03</a:t>
          </a:r>
          <a:endParaRPr lang="en-US" sz="5900" kern="1200" dirty="0"/>
        </a:p>
      </dsp:txBody>
      <dsp:txXfrm>
        <a:off x="5124086" y="439503"/>
        <a:ext cx="2372171" cy="1138642"/>
      </dsp:txXfrm>
    </dsp:sp>
    <dsp:sp modelId="{60D48206-3257-445D-97F4-B39091424FFD}">
      <dsp:nvSpPr>
        <dsp:cNvPr id="0" name=""/>
        <dsp:cNvSpPr/>
      </dsp:nvSpPr>
      <dsp:spPr>
        <a:xfrm>
          <a:off x="7686032" y="439503"/>
          <a:ext cx="2372171" cy="2846605"/>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34318" tIns="0" rIns="234318" bIns="330200" numCol="1" spcCol="1270" anchor="t" anchorCtr="0">
          <a:noAutofit/>
        </a:bodyPr>
        <a:lstStyle/>
        <a:p>
          <a:pPr marL="0" lvl="0" indent="0" algn="l" defTabSz="1155700">
            <a:lnSpc>
              <a:spcPct val="90000"/>
            </a:lnSpc>
            <a:spcBef>
              <a:spcPct val="0"/>
            </a:spcBef>
            <a:spcAft>
              <a:spcPct val="35000"/>
            </a:spcAft>
            <a:buNone/>
          </a:pPr>
          <a:r>
            <a:rPr lang="en-US" sz="2600" kern="1200" dirty="0"/>
            <a:t>Benefits of CI/DC?</a:t>
          </a:r>
        </a:p>
      </dsp:txBody>
      <dsp:txXfrm>
        <a:off x="7686032" y="1578145"/>
        <a:ext cx="2372171" cy="1707963"/>
      </dsp:txXfrm>
    </dsp:sp>
    <dsp:sp modelId="{E01B08D4-E2B7-42DD-B6E0-637147F88B60}">
      <dsp:nvSpPr>
        <dsp:cNvPr id="0" name=""/>
        <dsp:cNvSpPr/>
      </dsp:nvSpPr>
      <dsp:spPr>
        <a:xfrm>
          <a:off x="7686032" y="439503"/>
          <a:ext cx="2372171" cy="1138642"/>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34318" tIns="165100" rIns="234318" bIns="165100" numCol="1" spcCol="1270" anchor="ctr" anchorCtr="0">
          <a:noAutofit/>
        </a:bodyPr>
        <a:lstStyle/>
        <a:p>
          <a:pPr marL="0" lvl="0" indent="0" algn="l" defTabSz="2622550">
            <a:lnSpc>
              <a:spcPct val="90000"/>
            </a:lnSpc>
            <a:spcBef>
              <a:spcPct val="0"/>
            </a:spcBef>
            <a:spcAft>
              <a:spcPct val="35000"/>
            </a:spcAft>
            <a:buNone/>
          </a:pPr>
          <a:r>
            <a:rPr lang="en-US" sz="5900" kern="1200"/>
            <a:t>04</a:t>
          </a:r>
        </a:p>
      </dsp:txBody>
      <dsp:txXfrm>
        <a:off x="7686032" y="439503"/>
        <a:ext cx="2372171" cy="113864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9/30/2022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9/30/2022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9/30/2022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9/30/2022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9/30/2022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edhat.com/en/topics/cloud-native-apps/why-choose-red-hat-cloud-native" TargetMode="External"/><Relationship Id="rId2" Type="http://schemas.openxmlformats.org/officeDocument/2006/relationships/hyperlink" Target="https://www.redhat.com/en/topics/autom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CI /CD</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By: Abobakr Yousry</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85515904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3424-7446-479A-A444-8C9F159FC29F}"/>
              </a:ext>
            </a:extLst>
          </p:cNvPr>
          <p:cNvSpPr>
            <a:spLocks noGrp="1"/>
          </p:cNvSpPr>
          <p:nvPr>
            <p:ph type="title"/>
          </p:nvPr>
        </p:nvSpPr>
        <p:spPr/>
        <p:txBody>
          <a:bodyPr/>
          <a:lstStyle/>
          <a:p>
            <a:r>
              <a:rPr lang="en-US" dirty="0"/>
              <a:t>What is Ci/CD Mean?</a:t>
            </a:r>
          </a:p>
        </p:txBody>
      </p:sp>
      <p:sp>
        <p:nvSpPr>
          <p:cNvPr id="3" name="Content Placeholder 2">
            <a:extLst>
              <a:ext uri="{FF2B5EF4-FFF2-40B4-BE49-F238E27FC236}">
                <a16:creationId xmlns:a16="http://schemas.microsoft.com/office/drawing/2014/main" id="{79451654-9564-4884-AE67-FA8F3E8C2E4F}"/>
              </a:ext>
            </a:extLst>
          </p:cNvPr>
          <p:cNvSpPr>
            <a:spLocks noGrp="1"/>
          </p:cNvSpPr>
          <p:nvPr>
            <p:ph idx="1"/>
          </p:nvPr>
        </p:nvSpPr>
        <p:spPr/>
        <p:txBody>
          <a:bodyPr/>
          <a:lstStyle/>
          <a:p>
            <a:r>
              <a:rPr lang="en-US" sz="1800" b="0" i="0" u="none" strike="noStrike" baseline="0" dirty="0">
                <a:solidFill>
                  <a:srgbClr val="000000"/>
                </a:solidFill>
                <a:latin typeface="Source Sans Pro" panose="020B0503030403020204" pitchFamily="34" charset="0"/>
                <a:ea typeface="Source Sans Pro" panose="020B0503030403020204" pitchFamily="34" charset="0"/>
              </a:rPr>
              <a:t>CI /CD stand for continuous integration and continuous delivery or continuous deployment. </a:t>
            </a:r>
            <a:br>
              <a:rPr lang="en-US" sz="1800" b="0" i="0" u="none" strike="noStrike" baseline="0" dirty="0">
                <a:solidFill>
                  <a:srgbClr val="000000"/>
                </a:solidFill>
                <a:latin typeface="Source Sans Pro" panose="020B0503030403020204" pitchFamily="34" charset="0"/>
                <a:ea typeface="Source Sans Pro" panose="020B0503030403020204" pitchFamily="34" charset="0"/>
              </a:rPr>
            </a:br>
            <a:br>
              <a:rPr lang="en-US" sz="1800" b="0" i="0" u="none" strike="noStrike" baseline="0" dirty="0">
                <a:solidFill>
                  <a:srgbClr val="000000"/>
                </a:solidFill>
                <a:latin typeface="Source Sans Pro" panose="020B0503030403020204" pitchFamily="34" charset="0"/>
                <a:ea typeface="Source Sans Pro" panose="020B0503030403020204" pitchFamily="34" charset="0"/>
              </a:rPr>
            </a:br>
            <a:endParaRPr lang="en-US" sz="1800" b="0" i="0" u="none" strike="noStrike" baseline="0" dirty="0">
              <a:solidFill>
                <a:srgbClr val="000000"/>
              </a:solidFill>
              <a:latin typeface="Source Sans Pro" panose="020B0503030403020204" pitchFamily="34" charset="0"/>
              <a:ea typeface="Source Sans Pro" panose="020B0503030403020204" pitchFamily="34" charset="0"/>
            </a:endParaRPr>
          </a:p>
          <a:p>
            <a:r>
              <a:rPr lang="en-US" sz="1800" dirty="0">
                <a:solidFill>
                  <a:srgbClr val="000000"/>
                </a:solidFill>
                <a:latin typeface="Source Sans Pro" panose="020B0503030403020204" pitchFamily="34" charset="0"/>
                <a:ea typeface="Source Sans Pro" panose="020B0503030403020204" pitchFamily="34" charset="0"/>
              </a:rPr>
              <a:t>It’s </a:t>
            </a:r>
            <a:r>
              <a:rPr lang="en-US" sz="1800" b="0" i="0" u="none" strike="noStrike" baseline="0" dirty="0">
                <a:solidFill>
                  <a:srgbClr val="000000"/>
                </a:solidFill>
                <a:latin typeface="Source Sans Pro" panose="020B0503030403020204" pitchFamily="34" charset="0"/>
                <a:ea typeface="Source Sans Pro" panose="020B0503030403020204" pitchFamily="34" charset="0"/>
              </a:rPr>
              <a:t>allowing organizations to provide software quickly and efficiently.</a:t>
            </a:r>
            <a:br>
              <a:rPr lang="en-US" sz="1800" b="0" i="0" u="none" strike="noStrike" baseline="0" dirty="0">
                <a:solidFill>
                  <a:srgbClr val="000000"/>
                </a:solidFill>
                <a:latin typeface="Source Sans Pro" panose="020B0503030403020204" pitchFamily="34" charset="0"/>
                <a:ea typeface="Source Sans Pro" panose="020B0503030403020204" pitchFamily="34" charset="0"/>
              </a:rPr>
            </a:br>
            <a:br>
              <a:rPr lang="en-US" sz="1800" b="0" i="0" u="none" strike="noStrike" baseline="0" dirty="0">
                <a:solidFill>
                  <a:srgbClr val="000000"/>
                </a:solidFill>
                <a:latin typeface="Source Sans Pro" panose="020B0503030403020204" pitchFamily="34" charset="0"/>
                <a:ea typeface="Source Sans Pro" panose="020B0503030403020204" pitchFamily="34" charset="0"/>
              </a:rPr>
            </a:br>
            <a:endParaRPr lang="en-US" sz="1800" b="0" i="0" u="none" strike="noStrike" baseline="0" dirty="0">
              <a:solidFill>
                <a:srgbClr val="000000"/>
              </a:solidFill>
              <a:latin typeface="Source Sans Pro" panose="020B0503030403020204" pitchFamily="34" charset="0"/>
              <a:ea typeface="Source Sans Pro" panose="020B0503030403020204" pitchFamily="34" charset="0"/>
            </a:endParaRPr>
          </a:p>
          <a:p>
            <a:r>
              <a:rPr lang="en-US" sz="1800" dirty="0">
                <a:solidFill>
                  <a:srgbClr val="000000"/>
                </a:solidFill>
                <a:latin typeface="Source Sans Pro" panose="020B0503030403020204" pitchFamily="34" charset="0"/>
                <a:ea typeface="Source Sans Pro" panose="020B0503030403020204" pitchFamily="34" charset="0"/>
              </a:rPr>
              <a:t>CI/CD </a:t>
            </a:r>
            <a:r>
              <a:rPr lang="en-US" sz="1800" b="0" i="0" u="none" strike="noStrike" baseline="0" dirty="0">
                <a:solidFill>
                  <a:srgbClr val="000000"/>
                </a:solidFill>
                <a:latin typeface="Source Sans Pro" panose="020B0503030403020204" pitchFamily="34" charset="0"/>
                <a:ea typeface="Source Sans Pro" panose="020B0503030403020204" pitchFamily="34" charset="0"/>
              </a:rPr>
              <a:t>speedup getting software products to market faster than ever before </a:t>
            </a:r>
            <a:r>
              <a:rPr lang="en-US" sz="1800" dirty="0">
                <a:solidFill>
                  <a:srgbClr val="000000"/>
                </a:solidFill>
                <a:latin typeface="Source Sans Pro" panose="020B0503030403020204" pitchFamily="34" charset="0"/>
                <a:ea typeface="Source Sans Pro" panose="020B0503030403020204" pitchFamily="34" charset="0"/>
              </a:rPr>
              <a:t>by introducing </a:t>
            </a:r>
            <a:r>
              <a:rPr lang="en-US" sz="1800" dirty="0">
                <a:solidFill>
                  <a:srgbClr val="000000"/>
                </a:solidFill>
                <a:latin typeface="Source Sans Pro" panose="020B0503030403020204" pitchFamily="34" charset="0"/>
                <a:ea typeface="Source Sans Pro" panose="020B0503030403020204" pitchFamily="34" charset="0"/>
                <a:hlinkClick r:id="rId2">
                  <a:extLst>
                    <a:ext uri="{A12FA001-AC4F-418D-AE19-62706E023703}">
                      <ahyp:hlinkClr xmlns:ahyp="http://schemas.microsoft.com/office/drawing/2018/hyperlinkcolor" val="tx"/>
                    </a:ext>
                  </a:extLst>
                </a:hlinkClick>
              </a:rPr>
              <a:t>automation</a:t>
            </a:r>
            <a:r>
              <a:rPr lang="en-US" sz="1800" dirty="0">
                <a:solidFill>
                  <a:srgbClr val="000000"/>
                </a:solidFill>
                <a:latin typeface="Source Sans Pro" panose="020B0503030403020204" pitchFamily="34" charset="0"/>
                <a:ea typeface="Source Sans Pro" panose="020B0503030403020204" pitchFamily="34" charset="0"/>
              </a:rPr>
              <a:t> into the stages of </a:t>
            </a:r>
            <a:r>
              <a:rPr lang="en-US" sz="1800" dirty="0">
                <a:solidFill>
                  <a:srgbClr val="000000"/>
                </a:solidFill>
                <a:latin typeface="Source Sans Pro" panose="020B0503030403020204" pitchFamily="34" charset="0"/>
                <a:ea typeface="Source Sans Pro" panose="020B0503030403020204" pitchFamily="34" charset="0"/>
                <a:hlinkClick r:id="rId3">
                  <a:extLst>
                    <a:ext uri="{A12FA001-AC4F-418D-AE19-62706E023703}">
                      <ahyp:hlinkClr xmlns:ahyp="http://schemas.microsoft.com/office/drawing/2018/hyperlinkcolor" val="tx"/>
                    </a:ext>
                  </a:extLst>
                </a:hlinkClick>
              </a:rPr>
              <a:t>app development</a:t>
            </a:r>
            <a:r>
              <a:rPr lang="en-US" sz="1800" dirty="0">
                <a:solidFill>
                  <a:srgbClr val="000000"/>
                </a:solidFill>
                <a:latin typeface="Source Sans Pro" panose="020B0503030403020204" pitchFamily="34" charset="0"/>
                <a:ea typeface="Source Sans Pro" panose="020B0503030403020204" pitchFamily="34" charset="0"/>
              </a:rPr>
              <a:t>.</a:t>
            </a:r>
          </a:p>
          <a:p>
            <a:endParaRPr lang="en-US" sz="1800" b="0" i="0" u="none" strike="noStrike" baseline="0" dirty="0">
              <a:solidFill>
                <a:srgbClr val="00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968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C13E-C22B-4373-8EB6-9D1725779F8F}"/>
              </a:ext>
            </a:extLst>
          </p:cNvPr>
          <p:cNvSpPr>
            <a:spLocks noGrp="1"/>
          </p:cNvSpPr>
          <p:nvPr>
            <p:ph type="title"/>
          </p:nvPr>
        </p:nvSpPr>
        <p:spPr/>
        <p:txBody>
          <a:bodyPr/>
          <a:lstStyle/>
          <a:p>
            <a:r>
              <a:rPr lang="en-US" dirty="0"/>
              <a:t>What is CI stand For?</a:t>
            </a:r>
          </a:p>
        </p:txBody>
      </p:sp>
      <p:sp>
        <p:nvSpPr>
          <p:cNvPr id="3" name="Content Placeholder 2">
            <a:extLst>
              <a:ext uri="{FF2B5EF4-FFF2-40B4-BE49-F238E27FC236}">
                <a16:creationId xmlns:a16="http://schemas.microsoft.com/office/drawing/2014/main" id="{50338682-FFB5-4601-87C0-FE43F594F4EF}"/>
              </a:ext>
            </a:extLst>
          </p:cNvPr>
          <p:cNvSpPr>
            <a:spLocks noGrp="1"/>
          </p:cNvSpPr>
          <p:nvPr>
            <p:ph idx="1"/>
          </p:nvPr>
        </p:nvSpPr>
        <p:spPr/>
        <p:txBody>
          <a:bodyPr/>
          <a:lstStyle/>
          <a:p>
            <a:r>
              <a:rPr lang="en-US" sz="1800" b="0" i="0" dirty="0">
                <a:solidFill>
                  <a:srgbClr val="151515"/>
                </a:solidFill>
                <a:effectLst/>
                <a:latin typeface="Source Sans Pro" panose="020B0503030403020204" pitchFamily="34" charset="0"/>
                <a:ea typeface="Source Sans Pro" panose="020B0503030403020204" pitchFamily="34" charset="0"/>
              </a:rPr>
              <a:t>The "CI" in CI/CD always refers to continuous integration, which is an automation process for developers.</a:t>
            </a:r>
            <a:br>
              <a:rPr lang="en-US" sz="1800" b="0" i="0" dirty="0">
                <a:solidFill>
                  <a:srgbClr val="151515"/>
                </a:solidFill>
                <a:effectLst/>
                <a:latin typeface="Source Sans Pro" panose="020B0503030403020204" pitchFamily="34" charset="0"/>
                <a:ea typeface="Source Sans Pro" panose="020B0503030403020204" pitchFamily="34" charset="0"/>
              </a:rPr>
            </a:br>
            <a:endParaRPr lang="en-US" sz="2400" b="0" i="0" dirty="0">
              <a:solidFill>
                <a:srgbClr val="151515"/>
              </a:solidFill>
              <a:effectLst/>
              <a:latin typeface="Source Sans Pro" panose="020B0503030403020204" pitchFamily="34" charset="0"/>
              <a:ea typeface="Source Sans Pro" panose="020B0503030403020204" pitchFamily="34" charset="0"/>
            </a:endParaRPr>
          </a:p>
          <a:p>
            <a:r>
              <a:rPr lang="en-US" sz="1800" dirty="0">
                <a:latin typeface="Source Sans Pro" panose="020B0503030403020204" pitchFamily="34" charset="0"/>
                <a:ea typeface="Source Sans Pro" panose="020B0503030403020204" pitchFamily="34" charset="0"/>
              </a:rPr>
              <a:t>Any </a:t>
            </a:r>
            <a:r>
              <a:rPr lang="en-US" sz="1800" b="0" i="0" dirty="0">
                <a:solidFill>
                  <a:srgbClr val="151515"/>
                </a:solidFill>
                <a:effectLst/>
                <a:latin typeface="Source Sans Pro" panose="020B0503030403020204" pitchFamily="34" charset="0"/>
                <a:ea typeface="Source Sans Pro" panose="020B0503030403020204" pitchFamily="34" charset="0"/>
              </a:rPr>
              <a:t>new code changes to an app are regularly built, tested, and merged to a shared repository.</a:t>
            </a:r>
            <a:br>
              <a:rPr lang="en-US" sz="1800" b="0" i="0" dirty="0">
                <a:solidFill>
                  <a:srgbClr val="151515"/>
                </a:solidFill>
                <a:effectLst/>
                <a:latin typeface="Source Sans Pro" panose="020B0503030403020204" pitchFamily="34" charset="0"/>
                <a:ea typeface="Source Sans Pro" panose="020B0503030403020204" pitchFamily="34" charset="0"/>
              </a:rPr>
            </a:br>
            <a:endParaRPr lang="en-US" sz="1800" b="0" i="0" dirty="0">
              <a:solidFill>
                <a:srgbClr val="151515"/>
              </a:solidFill>
              <a:effectLst/>
              <a:latin typeface="Source Sans Pro" panose="020B0503030403020204" pitchFamily="34" charset="0"/>
              <a:ea typeface="Source Sans Pro" panose="020B0503030403020204" pitchFamily="34" charset="0"/>
            </a:endParaRPr>
          </a:p>
          <a:p>
            <a:r>
              <a:rPr lang="en-US" sz="1800" b="0" i="0" dirty="0">
                <a:solidFill>
                  <a:srgbClr val="151515"/>
                </a:solidFill>
                <a:effectLst/>
                <a:latin typeface="Source Sans Pro" panose="020B0503030403020204" pitchFamily="34" charset="0"/>
                <a:ea typeface="Source Sans Pro" panose="020B0503030403020204" pitchFamily="34" charset="0"/>
              </a:rPr>
              <a:t>It’s a solution to the problem of having too many branches of an app in development at once that might conflict with each other.</a:t>
            </a:r>
            <a:endParaRPr lang="en-US" sz="1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1228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FC78-EB54-44FF-87DF-24E61165CB0B}"/>
              </a:ext>
            </a:extLst>
          </p:cNvPr>
          <p:cNvSpPr>
            <a:spLocks noGrp="1"/>
          </p:cNvSpPr>
          <p:nvPr>
            <p:ph type="title"/>
          </p:nvPr>
        </p:nvSpPr>
        <p:spPr/>
        <p:txBody>
          <a:bodyPr/>
          <a:lstStyle/>
          <a:p>
            <a:r>
              <a:rPr lang="en-US" dirty="0"/>
              <a:t>What is CD stand For?</a:t>
            </a:r>
          </a:p>
        </p:txBody>
      </p:sp>
      <p:sp>
        <p:nvSpPr>
          <p:cNvPr id="3" name="Content Placeholder 2">
            <a:extLst>
              <a:ext uri="{FF2B5EF4-FFF2-40B4-BE49-F238E27FC236}">
                <a16:creationId xmlns:a16="http://schemas.microsoft.com/office/drawing/2014/main" id="{08D8394C-D30B-4DD1-ADFA-551B17EDF0E8}"/>
              </a:ext>
            </a:extLst>
          </p:cNvPr>
          <p:cNvSpPr>
            <a:spLocks noGrp="1"/>
          </p:cNvSpPr>
          <p:nvPr>
            <p:ph idx="1"/>
          </p:nvPr>
        </p:nvSpPr>
        <p:spPr/>
        <p:txBody>
          <a:bodyPr/>
          <a:lstStyle/>
          <a:p>
            <a:r>
              <a:rPr lang="en-US" sz="1800" b="0" i="0" dirty="0">
                <a:solidFill>
                  <a:srgbClr val="151515"/>
                </a:solidFill>
                <a:effectLst/>
                <a:latin typeface="Source Sans Pro" panose="020B0503030403020204" pitchFamily="34" charset="0"/>
                <a:ea typeface="Source Sans Pro" panose="020B0503030403020204" pitchFamily="34" charset="0"/>
              </a:rPr>
              <a:t>The "CD" in CI/CD refers to continuous delivery and/or continuous deployment.</a:t>
            </a:r>
            <a:br>
              <a:rPr lang="en-US" sz="1800" b="0" i="0" dirty="0">
                <a:solidFill>
                  <a:srgbClr val="151515"/>
                </a:solidFill>
                <a:effectLst/>
                <a:latin typeface="Source Sans Pro" panose="020B0503030403020204" pitchFamily="34" charset="0"/>
                <a:ea typeface="Source Sans Pro" panose="020B0503030403020204" pitchFamily="34" charset="0"/>
              </a:rPr>
            </a:br>
            <a:endParaRPr lang="en-US" sz="1800" b="0" i="0" dirty="0">
              <a:solidFill>
                <a:srgbClr val="151515"/>
              </a:solidFill>
              <a:effectLst/>
              <a:latin typeface="Source Sans Pro" panose="020B0503030403020204" pitchFamily="34" charset="0"/>
              <a:ea typeface="Source Sans Pro" panose="020B0503030403020204" pitchFamily="34" charset="0"/>
            </a:endParaRPr>
          </a:p>
          <a:p>
            <a:r>
              <a:rPr lang="en-US" sz="1800" b="0" i="0" dirty="0">
                <a:solidFill>
                  <a:srgbClr val="151515"/>
                </a:solidFill>
                <a:effectLst/>
                <a:latin typeface="Source Sans Pro" panose="020B0503030403020204" pitchFamily="34" charset="0"/>
                <a:ea typeface="Source Sans Pro" panose="020B0503030403020204" pitchFamily="34" charset="0"/>
              </a:rPr>
              <a:t>Continuous delivery usually means a developer’s changes to an application are automatically bug tested and uploaded to a repository, where they can then be deployed to a live production environment by the operations team.</a:t>
            </a:r>
            <a:br>
              <a:rPr lang="en-US" sz="1800" b="0" i="0" dirty="0">
                <a:solidFill>
                  <a:srgbClr val="151515"/>
                </a:solidFill>
                <a:effectLst/>
                <a:latin typeface="Source Sans Pro" panose="020B0503030403020204" pitchFamily="34" charset="0"/>
                <a:ea typeface="Source Sans Pro" panose="020B0503030403020204" pitchFamily="34" charset="0"/>
              </a:rPr>
            </a:br>
            <a:endParaRPr lang="en-US" sz="1800" b="0" i="0" dirty="0">
              <a:solidFill>
                <a:srgbClr val="151515"/>
              </a:solidFill>
              <a:effectLst/>
              <a:latin typeface="Source Sans Pro" panose="020B0503030403020204" pitchFamily="34" charset="0"/>
              <a:ea typeface="Source Sans Pro" panose="020B0503030403020204" pitchFamily="34" charset="0"/>
            </a:endParaRPr>
          </a:p>
          <a:p>
            <a:r>
              <a:rPr lang="en-US" sz="1800" b="0" i="0" dirty="0">
                <a:solidFill>
                  <a:srgbClr val="151515"/>
                </a:solidFill>
                <a:effectLst/>
                <a:latin typeface="Source Sans Pro" panose="020B0503030403020204" pitchFamily="34" charset="0"/>
                <a:ea typeface="Source Sans Pro" panose="020B0503030403020204" pitchFamily="34" charset="0"/>
              </a:rPr>
              <a:t>Continuous deployment (the other possible "CD") can refer to automatically releasing a developer’s changes from the repository to production.</a:t>
            </a:r>
            <a:endParaRPr lang="en-US" sz="1800" dirty="0">
              <a:latin typeface="Source Sans Pro" panose="020B0503030403020204" pitchFamily="34" charset="0"/>
              <a:ea typeface="Source Sans Pro" panose="020B0503030403020204" pitchFamily="34" charset="0"/>
            </a:endParaRPr>
          </a:p>
          <a:p>
            <a:endParaRPr lang="en-US"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32219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5138-AE56-4FD3-8C1D-5A147B5DE4F0}"/>
              </a:ext>
            </a:extLst>
          </p:cNvPr>
          <p:cNvSpPr>
            <a:spLocks noGrp="1"/>
          </p:cNvSpPr>
          <p:nvPr>
            <p:ph type="title"/>
          </p:nvPr>
        </p:nvSpPr>
        <p:spPr/>
        <p:txBody>
          <a:bodyPr/>
          <a:lstStyle/>
          <a:p>
            <a:r>
              <a:rPr lang="en-US" dirty="0"/>
              <a:t>Benefits of CI/CD?</a:t>
            </a:r>
          </a:p>
        </p:txBody>
      </p:sp>
      <p:sp>
        <p:nvSpPr>
          <p:cNvPr id="3" name="Content Placeholder 2">
            <a:extLst>
              <a:ext uri="{FF2B5EF4-FFF2-40B4-BE49-F238E27FC236}">
                <a16:creationId xmlns:a16="http://schemas.microsoft.com/office/drawing/2014/main" id="{B719C0B4-3604-471A-AB83-04F031F82A28}"/>
              </a:ext>
            </a:extLst>
          </p:cNvPr>
          <p:cNvSpPr>
            <a:spLocks noGrp="1"/>
          </p:cNvSpPr>
          <p:nvPr>
            <p:ph idx="1"/>
          </p:nvPr>
        </p:nvSpPr>
        <p:spPr/>
        <p:txBody>
          <a:bodyPr>
            <a:normAutofit lnSpcReduction="10000"/>
          </a:bodyPr>
          <a:lstStyle/>
          <a:p>
            <a:pPr marL="342900" indent="-342900">
              <a:buFont typeface="+mj-lt"/>
              <a:buAutoNum type="arabicPeriod"/>
            </a:pPr>
            <a:r>
              <a:rPr lang="en-US" b="1" dirty="0"/>
              <a:t>Reduce Risk</a:t>
            </a:r>
            <a:br>
              <a:rPr lang="en-US" sz="1200" dirty="0"/>
            </a:br>
            <a:r>
              <a:rPr lang="en-US" sz="1200" b="0" i="0" dirty="0">
                <a:solidFill>
                  <a:srgbClr val="202020"/>
                </a:solidFill>
                <a:effectLst/>
                <a:latin typeface="Source Sans Pro" panose="020B0503030403020204" pitchFamily="34" charset="0"/>
              </a:rPr>
              <a:t>Finding and fixing bugs late in the development process is expensive and time-consuming. This is especially true when there are issues with features that have already been released to production.</a:t>
            </a:r>
            <a:br>
              <a:rPr lang="en-US" sz="1200" b="0" i="0" dirty="0">
                <a:solidFill>
                  <a:srgbClr val="202020"/>
                </a:solidFill>
                <a:effectLst/>
                <a:latin typeface="Source Sans Pro" panose="020B0503030403020204" pitchFamily="34" charset="0"/>
              </a:rPr>
            </a:br>
            <a:endParaRPr lang="en-US" sz="1200" dirty="0"/>
          </a:p>
          <a:p>
            <a:pPr marL="342900" indent="-342900">
              <a:buFont typeface="+mj-lt"/>
              <a:buAutoNum type="arabicPeriod"/>
            </a:pPr>
            <a:r>
              <a:rPr lang="en-US" b="1" i="0" dirty="0">
                <a:solidFill>
                  <a:srgbClr val="202020"/>
                </a:solidFill>
                <a:effectLst/>
                <a:latin typeface="Source Sans Pro" panose="020B0503030403020204" pitchFamily="34" charset="0"/>
              </a:rPr>
              <a:t>Deliver faster</a:t>
            </a:r>
            <a:br>
              <a:rPr lang="en-US" sz="1200" b="1" i="0" dirty="0">
                <a:solidFill>
                  <a:srgbClr val="202020"/>
                </a:solidFill>
                <a:effectLst/>
                <a:latin typeface="Source Sans Pro" panose="020B0503030403020204" pitchFamily="34" charset="0"/>
              </a:rPr>
            </a:br>
            <a:r>
              <a:rPr lang="en-US" sz="1200" b="0" i="0" dirty="0">
                <a:solidFill>
                  <a:srgbClr val="202020"/>
                </a:solidFill>
                <a:effectLst/>
                <a:latin typeface="Source Sans Pro" panose="020B0503030403020204" pitchFamily="34" charset="0"/>
              </a:rPr>
              <a:t>Organizations are moving toward releasing features multiple times a day. This is not an easy task; only a handful of companies like Netflix, Amazon, and Facebook have been able to achieve this goal. But, with a seamless CI/CD pipeline, multiple daily releases can be made a reality.</a:t>
            </a:r>
            <a:endParaRPr lang="en-US" sz="1200" b="1" i="0" dirty="0">
              <a:solidFill>
                <a:srgbClr val="202020"/>
              </a:solidFill>
              <a:effectLst/>
              <a:latin typeface="Source Sans Pro" panose="020B0503030403020204" pitchFamily="34" charset="0"/>
            </a:endParaRPr>
          </a:p>
          <a:p>
            <a:pPr marL="342900" indent="-342900">
              <a:buFont typeface="+mj-lt"/>
              <a:buAutoNum type="arabicPeriod"/>
            </a:pPr>
            <a:r>
              <a:rPr lang="en-US" b="1" i="0" dirty="0">
                <a:solidFill>
                  <a:srgbClr val="202020"/>
                </a:solidFill>
                <a:effectLst/>
                <a:latin typeface="Source Sans Pro" panose="020B0503030403020204" pitchFamily="34" charset="0"/>
              </a:rPr>
              <a:t>Expend less manual effort</a:t>
            </a:r>
            <a:br>
              <a:rPr lang="en-US" sz="1200" b="0" i="0" dirty="0">
                <a:solidFill>
                  <a:srgbClr val="202020"/>
                </a:solidFill>
                <a:effectLst/>
                <a:latin typeface="Source Sans Pro" panose="020B0503030403020204" pitchFamily="34" charset="0"/>
              </a:rPr>
            </a:br>
            <a:r>
              <a:rPr lang="en-US" sz="1200" b="0" i="0" dirty="0">
                <a:solidFill>
                  <a:srgbClr val="202020"/>
                </a:solidFill>
                <a:effectLst/>
                <a:latin typeface="Source Sans Pro" panose="020B0503030403020204" pitchFamily="34" charset="0"/>
              </a:rPr>
              <a:t>Once you build features and check in code, tests should be automatically triggered to make sure that the new code does not break existing features and that the new features are working correctly.</a:t>
            </a:r>
          </a:p>
          <a:p>
            <a:pPr marL="342900" indent="-342900">
              <a:buFont typeface="+mj-lt"/>
              <a:buAutoNum type="arabicPeriod"/>
            </a:pPr>
            <a:r>
              <a:rPr lang="en-US" b="1" i="0" dirty="0">
                <a:solidFill>
                  <a:srgbClr val="202020"/>
                </a:solidFill>
                <a:effectLst/>
                <a:latin typeface="Source Sans Pro" panose="020B0503030403020204" pitchFamily="34" charset="0"/>
              </a:rPr>
              <a:t>Make easier rollbacks</a:t>
            </a:r>
            <a:br>
              <a:rPr lang="en-US" sz="1200" b="1" i="0" dirty="0">
                <a:solidFill>
                  <a:srgbClr val="202020"/>
                </a:solidFill>
                <a:effectLst/>
                <a:latin typeface="Source Sans Pro" panose="020B0503030403020204" pitchFamily="34" charset="0"/>
              </a:rPr>
            </a:br>
            <a:r>
              <a:rPr lang="en-US" sz="1200" b="0" i="0" dirty="0">
                <a:solidFill>
                  <a:srgbClr val="202020"/>
                </a:solidFill>
                <a:effectLst/>
                <a:latin typeface="Source Sans Pro" panose="020B0503030403020204" pitchFamily="34" charset="0"/>
              </a:rPr>
              <a:t>One of the biggest advantages of a CI/CD pipeline is you can roll back changes quickly. If any new code changes break the production application, you can immediately return the application to its previous state.</a:t>
            </a:r>
            <a:endParaRPr lang="en-US" sz="1200" b="1" i="0" dirty="0">
              <a:solidFill>
                <a:srgbClr val="202020"/>
              </a:solidFill>
              <a:effectLst/>
              <a:latin typeface="Source Sans Pro" panose="020B0503030403020204" pitchFamily="34" charset="0"/>
            </a:endParaRPr>
          </a:p>
          <a:p>
            <a:pPr marL="342900" indent="-342900">
              <a:buFont typeface="+mj-lt"/>
              <a:buAutoNum type="arabicPeriod"/>
            </a:pPr>
            <a:r>
              <a:rPr lang="en-US" b="1" i="0" u="none" strike="noStrike" baseline="0" dirty="0">
                <a:solidFill>
                  <a:srgbClr val="000000"/>
                </a:solidFill>
                <a:latin typeface="Franklin Gothic Medium" panose="020B0603020102020204" pitchFamily="34" charset="0"/>
              </a:rPr>
              <a:t>Protect </a:t>
            </a:r>
            <a:r>
              <a:rPr lang="en-US" b="1" i="0" u="none" strike="noStrike" baseline="0" dirty="0">
                <a:solidFill>
                  <a:srgbClr val="000000"/>
                </a:solidFill>
                <a:latin typeface="Source Sans Pro" panose="020B0503030403020204" pitchFamily="34" charset="0"/>
                <a:ea typeface="Source Sans Pro" panose="020B0503030403020204" pitchFamily="34" charset="0"/>
              </a:rPr>
              <a:t>Revenue</a:t>
            </a:r>
            <a:br>
              <a:rPr lang="en-US" sz="1200" b="0" i="0" u="none" strike="noStrike" baseline="0" dirty="0">
                <a:solidFill>
                  <a:srgbClr val="000000"/>
                </a:solidFill>
                <a:latin typeface="Franklin Gothic Medium" panose="020B0603020102020204" pitchFamily="34" charset="0"/>
              </a:rPr>
            </a:br>
            <a:r>
              <a:rPr lang="en-US" sz="1200" b="0" i="0" u="none" strike="noStrike" baseline="0" dirty="0">
                <a:solidFill>
                  <a:srgbClr val="000000"/>
                </a:solidFill>
                <a:latin typeface="Arial Nova" panose="020B0604020202020204" pitchFamily="34" charset="0"/>
              </a:rPr>
              <a:t>Automated testing stages </a:t>
            </a:r>
            <a:r>
              <a:rPr lang="en-US" sz="1200" dirty="0">
                <a:solidFill>
                  <a:srgbClr val="000000"/>
                </a:solidFill>
                <a:latin typeface="Arial Nova" panose="020B0604020202020204" pitchFamily="34" charset="0"/>
              </a:rPr>
              <a:t>like smoke test </a:t>
            </a:r>
            <a:r>
              <a:rPr lang="en-US" sz="1200" b="0" i="0" u="none" strike="noStrike" baseline="0" dirty="0">
                <a:solidFill>
                  <a:srgbClr val="000000"/>
                </a:solidFill>
                <a:latin typeface="Arial Nova" panose="020B0604020202020204" pitchFamily="34" charset="0"/>
              </a:rPr>
              <a:t>reduces downtime by deploying code that cantinas crash or a major bug. </a:t>
            </a:r>
            <a:endParaRPr lang="en-US" sz="1200" dirty="0"/>
          </a:p>
        </p:txBody>
      </p:sp>
    </p:spTree>
    <p:extLst>
      <p:ext uri="{BB962C8B-B14F-4D97-AF65-F5344CB8AC3E}">
        <p14:creationId xmlns:p14="http://schemas.microsoft.com/office/powerpoint/2010/main" val="4002709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{F085EE28-897C-4BB6-A5C6-C23EF6A7091A}tf78829772_win32</Template>
  <TotalTime>0</TotalTime>
  <Words>459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Nova</vt:lpstr>
      <vt:lpstr>Franklin Gothic Medium</vt:lpstr>
      <vt:lpstr>Garamond</vt:lpstr>
      <vt:lpstr>Sagona Book</vt:lpstr>
      <vt:lpstr>Sagona ExtraLight</vt:lpstr>
      <vt:lpstr>Source Sans Pro</vt:lpstr>
      <vt:lpstr>SavonVTI</vt:lpstr>
      <vt:lpstr>CI /CD</vt:lpstr>
      <vt:lpstr>Agenda</vt:lpstr>
      <vt:lpstr>What is Ci/CD Mean?</vt:lpstr>
      <vt:lpstr>What is CI stand For?</vt:lpstr>
      <vt:lpstr>What is CD stand For?</vt:lpstr>
      <vt:lpstr>Benefits of CI/CD?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/CD</dc:title>
  <dc:creator>Abobakr Yousry, Vodafone</dc:creator>
  <cp:lastModifiedBy>Abobakr Yousry, Vodafone</cp:lastModifiedBy>
  <cp:revision>2</cp:revision>
  <dcterms:created xsi:type="dcterms:W3CDTF">2022-09-30T18:27:01Z</dcterms:created>
  <dcterms:modified xsi:type="dcterms:W3CDTF">2022-10-02T13:13:12Z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