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4" r:id="rId6"/>
    <p:sldId id="267" r:id="rId7"/>
    <p:sldId id="266" r:id="rId8"/>
    <p:sldId id="268" r:id="rId9"/>
    <p:sldId id="263" r:id="rId10"/>
  </p:sldIdLst>
  <p:sldSz cx="12192000" cy="16256000"/>
  <p:notesSz cx="9144000" cy="6858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216"/>
    <a:srgbClr val="F3842C"/>
    <a:srgbClr val="134B9A"/>
    <a:srgbClr val="348CCB"/>
    <a:srgbClr val="A80302"/>
    <a:srgbClr val="FF8528"/>
    <a:srgbClr val="FFC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22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9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0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7707-72F6-4BF4-A767-3079BFF58B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45CA-30BC-4C35-A36D-51494EA9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4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4.png"/><Relationship Id="rId7" Type="http://schemas.openxmlformats.org/officeDocument/2006/relationships/image" Target="../media/image2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KI1i2UjpV_w?si=kZiJv_4vTrA5XQK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hyperlink" Target="https://youtu.be/HNDJaqVZCw4?si=Yc0nKsBlud2V4r2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2"/>
            <a:ext cx="12192000" cy="16256000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3" y="-22302"/>
            <a:ext cx="4943706" cy="1382751"/>
          </a:xfrm>
          <a:prstGeom prst="rect">
            <a:avLst/>
          </a:prstGeom>
        </p:spPr>
      </p:pic>
      <p:grpSp>
        <p:nvGrpSpPr>
          <p:cNvPr id="10" name="مجموعة 9"/>
          <p:cNvGrpSpPr/>
          <p:nvPr/>
        </p:nvGrpSpPr>
        <p:grpSpPr>
          <a:xfrm>
            <a:off x="254285" y="156119"/>
            <a:ext cx="1909050" cy="2185640"/>
            <a:chOff x="343497" y="-178418"/>
            <a:chExt cx="2190574" cy="2564780"/>
          </a:xfrm>
        </p:grpSpPr>
        <p:sp>
          <p:nvSpPr>
            <p:cNvPr id="7" name="شكل بيضاوي 6"/>
            <p:cNvSpPr/>
            <p:nvPr/>
          </p:nvSpPr>
          <p:spPr>
            <a:xfrm>
              <a:off x="343497" y="-178418"/>
              <a:ext cx="2190574" cy="256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صورة 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68" y="-141416"/>
              <a:ext cx="2058947" cy="2482384"/>
            </a:xfrm>
            <a:prstGeom prst="rect">
              <a:avLst/>
            </a:prstGeom>
          </p:spPr>
        </p:pic>
      </p:grpSp>
      <p:pic>
        <p:nvPicPr>
          <p:cNvPr id="11" name="صورة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9422">
            <a:off x="621371" y="5565724"/>
            <a:ext cx="1455918" cy="1455918"/>
          </a:xfrm>
          <a:prstGeom prst="rect">
            <a:avLst/>
          </a:prstGeom>
        </p:spPr>
      </p:pic>
      <p:pic>
        <p:nvPicPr>
          <p:cNvPr id="13" name="صورة 12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72"/>
          <a:stretch/>
        </p:blipFill>
        <p:spPr>
          <a:xfrm rot="5400000" flipV="1">
            <a:off x="8901801" y="3626053"/>
            <a:ext cx="4014438" cy="2565960"/>
          </a:xfrm>
          <a:prstGeom prst="rect">
            <a:avLst/>
          </a:prstGeom>
        </p:spPr>
      </p:pic>
      <p:pic>
        <p:nvPicPr>
          <p:cNvPr id="14" name="صورة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87" y="8157631"/>
            <a:ext cx="4823358" cy="4364837"/>
          </a:xfrm>
          <a:prstGeom prst="rect">
            <a:avLst/>
          </a:prstGeom>
        </p:spPr>
      </p:pic>
      <p:sp>
        <p:nvSpPr>
          <p:cNvPr id="17" name="مربع نص 16"/>
          <p:cNvSpPr txBox="1"/>
          <p:nvPr/>
        </p:nvSpPr>
        <p:spPr>
          <a:xfrm>
            <a:off x="1780479" y="3895512"/>
            <a:ext cx="84972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13800" dirty="0">
                <a:solidFill>
                  <a:srgbClr val="134B9A"/>
                </a:solidFill>
                <a:latin typeface="Algerian" panose="04020705040A02060702" pitchFamily="82" charset="0"/>
                <a:cs typeface="Old Antic Bold" panose="02010400000000000000" pitchFamily="2" charset="-78"/>
              </a:rPr>
              <a:t>الدفتر الهندسي </a:t>
            </a:r>
          </a:p>
          <a:p>
            <a:pPr algn="ctr"/>
            <a:r>
              <a:rPr lang="en-US" sz="5400" dirty="0">
                <a:solidFill>
                  <a:srgbClr val="F3842C"/>
                </a:solidFill>
                <a:latin typeface="Algerian" panose="04020705040A02060702" pitchFamily="82" charset="0"/>
              </a:rPr>
              <a:t>Engineering Notebook</a:t>
            </a:r>
          </a:p>
        </p:txBody>
      </p:sp>
      <p:sp>
        <p:nvSpPr>
          <p:cNvPr id="18" name="مستطيل 17"/>
          <p:cNvSpPr/>
          <p:nvPr/>
        </p:nvSpPr>
        <p:spPr>
          <a:xfrm>
            <a:off x="-16942" y="15656310"/>
            <a:ext cx="12225881" cy="289931"/>
          </a:xfrm>
          <a:prstGeom prst="rect">
            <a:avLst/>
          </a:prstGeom>
          <a:solidFill>
            <a:srgbClr val="FF8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me | THAKA">
            <a:extLst>
              <a:ext uri="{FF2B5EF4-FFF2-40B4-BE49-F238E27FC236}">
                <a16:creationId xmlns:a16="http://schemas.microsoft.com/office/drawing/2014/main" id="{F1B07836-5099-41EB-B2E8-A272BB51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80" y="7196901"/>
            <a:ext cx="2521255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C5D48096-4B05-0367-CF93-5C3A40BA3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0748" y="1200879"/>
            <a:ext cx="3921760" cy="1030874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2C9A044A-A72D-7951-DD0D-65830790D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665" y="8606259"/>
            <a:ext cx="3430654" cy="28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16259441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5806067" y="1978807"/>
            <a:ext cx="55458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11500" b="1" dirty="0">
                <a:solidFill>
                  <a:srgbClr val="EB6216"/>
                </a:solidFill>
                <a:cs typeface="Old Antic Bold" panose="02010400000000000000" pitchFamily="2" charset="-78"/>
              </a:rPr>
              <a:t>الفهرس</a:t>
            </a:r>
            <a:r>
              <a:rPr lang="ar-SA" sz="1600" dirty="0">
                <a:cs typeface="Old Antic Bold" panose="02010400000000000000" pitchFamily="2" charset="-78"/>
              </a:rPr>
              <a:t> </a:t>
            </a:r>
            <a:endParaRPr lang="en-US" sz="1600" dirty="0">
              <a:cs typeface="Old Antic Bold" panose="02010400000000000000" pitchFamily="2" charset="-78"/>
            </a:endParaRP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715" y="-1721"/>
            <a:ext cx="4944285" cy="1383912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76" y="12464530"/>
            <a:ext cx="2953892" cy="3378573"/>
          </a:xfrm>
          <a:prstGeom prst="rect">
            <a:avLst/>
          </a:prstGeom>
        </p:spPr>
      </p:pic>
      <p:graphicFrame>
        <p:nvGraphicFramePr>
          <p:cNvPr id="11" name="جدول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3639"/>
              </p:ext>
            </p:extLst>
          </p:nvPr>
        </p:nvGraphicFramePr>
        <p:xfrm>
          <a:off x="2185638" y="3840854"/>
          <a:ext cx="8130478" cy="61238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52546">
                  <a:extLst>
                    <a:ext uri="{9D8B030D-6E8A-4147-A177-3AD203B41FA5}">
                      <a16:colId xmlns:a16="http://schemas.microsoft.com/office/drawing/2014/main" val="921828870"/>
                    </a:ext>
                  </a:extLst>
                </a:gridCol>
                <a:gridCol w="5877932">
                  <a:extLst>
                    <a:ext uri="{9D8B030D-6E8A-4147-A177-3AD203B41FA5}">
                      <a16:colId xmlns:a16="http://schemas.microsoft.com/office/drawing/2014/main" val="2789212764"/>
                    </a:ext>
                  </a:extLst>
                </a:gridCol>
              </a:tblGrid>
              <a:tr h="1339066">
                <a:tc gridSpan="2">
                  <a:txBody>
                    <a:bodyPr/>
                    <a:lstStyle/>
                    <a:p>
                      <a:pPr algn="ctr"/>
                      <a:r>
                        <a:rPr lang="ar-SA" sz="4000" b="1" dirty="0">
                          <a:solidFill>
                            <a:schemeClr val="bg1"/>
                          </a:solidFill>
                        </a:rPr>
                        <a:t>الأقسام 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862"/>
                  </a:ext>
                </a:extLst>
              </a:tr>
              <a:tr h="1505360">
                <a:tc>
                  <a:txBody>
                    <a:bodyPr/>
                    <a:lstStyle/>
                    <a:p>
                      <a:pPr algn="ctr"/>
                      <a:r>
                        <a:rPr lang="ar-SA" sz="4000" b="1" dirty="0">
                          <a:solidFill>
                            <a:srgbClr val="134B9A"/>
                          </a:solidFill>
                        </a:rPr>
                        <a:t>ص 3</a:t>
                      </a:r>
                      <a:endParaRPr lang="en-US" sz="4000" b="1" dirty="0">
                        <a:solidFill>
                          <a:srgbClr val="134B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1" dirty="0">
                          <a:solidFill>
                            <a:srgbClr val="134B9A"/>
                          </a:solidFill>
                        </a:rPr>
                        <a:t>الأدوات المستخدمة في الروبوت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3235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/>
                      <a:r>
                        <a:rPr lang="ar-SA" sz="4000" b="1" dirty="0">
                          <a:solidFill>
                            <a:srgbClr val="134B9A"/>
                          </a:solidFill>
                        </a:rPr>
                        <a:t>ص 4</a:t>
                      </a:r>
                      <a:endParaRPr lang="en-US" sz="4000" b="1" dirty="0">
                        <a:solidFill>
                          <a:srgbClr val="134B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solidFill>
                            <a:srgbClr val="134B9A"/>
                          </a:solidFill>
                        </a:rPr>
                        <a:t> هيكل الروبوت</a:t>
                      </a:r>
                      <a:endParaRPr lang="en-US" sz="4000" b="1" dirty="0">
                        <a:solidFill>
                          <a:srgbClr val="134B9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2749"/>
                  </a:ext>
                </a:extLst>
              </a:tr>
              <a:tr h="1315588">
                <a:tc>
                  <a:txBody>
                    <a:bodyPr/>
                    <a:lstStyle/>
                    <a:p>
                      <a:pPr algn="ctr"/>
                      <a:r>
                        <a:rPr lang="ar-SA" sz="4000" b="1" dirty="0">
                          <a:solidFill>
                            <a:srgbClr val="134B9A"/>
                          </a:solidFill>
                        </a:rPr>
                        <a:t>ص5</a:t>
                      </a:r>
                      <a:endParaRPr lang="en-US" sz="4000" b="1" dirty="0">
                        <a:solidFill>
                          <a:srgbClr val="134B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solidFill>
                            <a:srgbClr val="134B9A"/>
                          </a:solidFill>
                        </a:rPr>
                        <a:t>برمجة الروبوت</a:t>
                      </a:r>
                      <a:endParaRPr lang="en-US" sz="4000" b="1" dirty="0">
                        <a:solidFill>
                          <a:srgbClr val="134B9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50581"/>
                  </a:ext>
                </a:extLst>
              </a:tr>
              <a:tr h="1090042">
                <a:tc>
                  <a:txBody>
                    <a:bodyPr/>
                    <a:lstStyle/>
                    <a:p>
                      <a:pPr algn="ctr"/>
                      <a:r>
                        <a:rPr lang="ar-SA" sz="4000" b="1" dirty="0">
                          <a:solidFill>
                            <a:srgbClr val="134B9A"/>
                          </a:solidFill>
                        </a:rPr>
                        <a:t>ص 6</a:t>
                      </a:r>
                      <a:endParaRPr lang="en-US" sz="4000" b="1" dirty="0">
                        <a:solidFill>
                          <a:srgbClr val="134B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solidFill>
                            <a:srgbClr val="134B9A"/>
                          </a:solidFill>
                        </a:rPr>
                        <a:t>أعضاء الفريق </a:t>
                      </a:r>
                      <a:endParaRPr lang="en-US" sz="4000" b="1" dirty="0">
                        <a:solidFill>
                          <a:srgbClr val="134B9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7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56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2"/>
          <a:srcRect b="42380"/>
          <a:stretch/>
        </p:blipFill>
        <p:spPr>
          <a:xfrm>
            <a:off x="0" y="-157904"/>
            <a:ext cx="9590578" cy="7693824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3"/>
          <a:srcRect t="91994"/>
          <a:stretch/>
        </p:blipFill>
        <p:spPr>
          <a:xfrm>
            <a:off x="0" y="15017799"/>
            <a:ext cx="12237661" cy="1238201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6504" y="-1720"/>
            <a:ext cx="6221157" cy="174131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12" y="205699"/>
            <a:ext cx="2022034" cy="231447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4953" y="12273318"/>
            <a:ext cx="3650167" cy="3007322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3088640" y="2098569"/>
            <a:ext cx="8748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>
                <a:solidFill>
                  <a:srgbClr val="EB6216"/>
                </a:solidFill>
                <a:cs typeface="Old Antic Bold" panose="02010400000000000000" pitchFamily="2" charset="-78"/>
              </a:rPr>
              <a:t>الأدوات المستخدمة في الروبوت :</a:t>
            </a:r>
            <a:endParaRPr lang="en-US" sz="7200" dirty="0">
              <a:solidFill>
                <a:srgbClr val="EB6216"/>
              </a:solidFill>
              <a:cs typeface="Old Antic Bold" panose="02010400000000000000" pitchFamily="2" charset="-78"/>
            </a:endParaRP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2309A7A6-DA19-D8B6-AE8A-319A5C01B787}"/>
              </a:ext>
            </a:extLst>
          </p:cNvPr>
          <p:cNvSpPr txBox="1"/>
          <p:nvPr/>
        </p:nvSpPr>
        <p:spPr>
          <a:xfrm>
            <a:off x="8647202" y="6958558"/>
            <a:ext cx="31902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/>
              <a:t>عقل ال </a:t>
            </a:r>
            <a:r>
              <a:rPr lang="en-US" sz="3600" dirty="0"/>
              <a:t>spike</a:t>
            </a:r>
            <a:endParaRPr lang="ar-SA" sz="3600" dirty="0"/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538797FE-8931-75F0-25E9-D626290C9A95}"/>
              </a:ext>
            </a:extLst>
          </p:cNvPr>
          <p:cNvSpPr txBox="1"/>
          <p:nvPr/>
        </p:nvSpPr>
        <p:spPr>
          <a:xfrm>
            <a:off x="354559" y="6709703"/>
            <a:ext cx="31902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/>
              <a:t>كفرات </a:t>
            </a:r>
            <a:r>
              <a:rPr lang="en-US" sz="3600" dirty="0"/>
              <a:t>spike</a:t>
            </a:r>
            <a:endParaRPr lang="ar-SA" sz="3600" dirty="0"/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AD69CCD0-9C45-0149-C73A-3EE8615243F9}"/>
              </a:ext>
            </a:extLst>
          </p:cNvPr>
          <p:cNvSpPr txBox="1"/>
          <p:nvPr/>
        </p:nvSpPr>
        <p:spPr>
          <a:xfrm>
            <a:off x="8117936" y="12040146"/>
            <a:ext cx="39352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/>
              <a:t>حساس الألوان </a:t>
            </a:r>
            <a:r>
              <a:rPr lang="en-US" sz="3600" dirty="0"/>
              <a:t>spike</a:t>
            </a:r>
            <a:endParaRPr lang="ar-SA" sz="3600" dirty="0"/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8040BB2D-B943-A506-D786-B10DD660AD14}"/>
              </a:ext>
            </a:extLst>
          </p:cNvPr>
          <p:cNvSpPr txBox="1"/>
          <p:nvPr/>
        </p:nvSpPr>
        <p:spPr>
          <a:xfrm>
            <a:off x="642812" y="12386399"/>
            <a:ext cx="25806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/>
              <a:t>محرك متوسط </a:t>
            </a:r>
            <a:r>
              <a:rPr lang="en-US" sz="3600" dirty="0"/>
              <a:t>spike</a:t>
            </a:r>
            <a:endParaRPr lang="ar-SA" sz="3600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EC18B56D-9006-A2DA-A67A-B1AEBFC985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573" r="7026" b="6301"/>
          <a:stretch/>
        </p:blipFill>
        <p:spPr>
          <a:xfrm>
            <a:off x="8117936" y="3969304"/>
            <a:ext cx="3719505" cy="2803978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0D4B8966-0C7B-998D-6924-C0101824ECB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635" t="5421" r="10508" b="3609"/>
          <a:stretch/>
        </p:blipFill>
        <p:spPr>
          <a:xfrm>
            <a:off x="792481" y="3298898"/>
            <a:ext cx="3106878" cy="3410805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45FB855D-283C-2969-BA32-8DE2445314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379" t="10833" r="5659" b="17267"/>
          <a:stretch/>
        </p:blipFill>
        <p:spPr>
          <a:xfrm>
            <a:off x="4104640" y="7154552"/>
            <a:ext cx="4013296" cy="2066918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DF5B76BB-08DE-1719-FDD5-9F1EAEA47066}"/>
              </a:ext>
            </a:extLst>
          </p:cNvPr>
          <p:cNvSpPr txBox="1"/>
          <p:nvPr/>
        </p:nvSpPr>
        <p:spPr>
          <a:xfrm>
            <a:off x="3899359" y="9785151"/>
            <a:ext cx="455376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000" dirty="0"/>
              <a:t>حساس المسافة </a:t>
            </a:r>
            <a:r>
              <a:rPr lang="en-US" sz="4000" dirty="0"/>
              <a:t>spike</a:t>
            </a:r>
            <a:endParaRPr lang="ar-SA" sz="4000" dirty="0"/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D849BE2F-BC46-F107-A6FE-98342700076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166"/>
          <a:stretch/>
        </p:blipFill>
        <p:spPr>
          <a:xfrm>
            <a:off x="9374953" y="8987682"/>
            <a:ext cx="2642590" cy="2723375"/>
          </a:xfrm>
          <a:prstGeom prst="rect">
            <a:avLst/>
          </a:prstGeom>
        </p:spPr>
      </p:pic>
      <p:pic>
        <p:nvPicPr>
          <p:cNvPr id="19" name="صورة 18">
            <a:extLst>
              <a:ext uri="{FF2B5EF4-FFF2-40B4-BE49-F238E27FC236}">
                <a16:creationId xmlns:a16="http://schemas.microsoft.com/office/drawing/2014/main" id="{EF2F9639-E7C4-9E9F-8946-E2ADA8304D2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335" r="18120" b="22019"/>
          <a:stretch/>
        </p:blipFill>
        <p:spPr>
          <a:xfrm>
            <a:off x="695240" y="9041025"/>
            <a:ext cx="2948483" cy="2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2"/>
          <a:srcRect b="42380"/>
          <a:stretch/>
        </p:blipFill>
        <p:spPr>
          <a:xfrm>
            <a:off x="0" y="4656"/>
            <a:ext cx="9590578" cy="7693824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3"/>
          <a:srcRect t="91994"/>
          <a:stretch/>
        </p:blipFill>
        <p:spPr>
          <a:xfrm>
            <a:off x="0" y="15017799"/>
            <a:ext cx="12237661" cy="1238201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6504" y="-1720"/>
            <a:ext cx="6221157" cy="174131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12" y="205699"/>
            <a:ext cx="2022034" cy="231447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160" y="12821920"/>
            <a:ext cx="3319101" cy="2511364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4734560" y="1920011"/>
            <a:ext cx="685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8000" dirty="0">
                <a:solidFill>
                  <a:srgbClr val="EB6216"/>
                </a:solidFill>
                <a:cs typeface="Old Antic Bold" panose="02010400000000000000" pitchFamily="2" charset="-78"/>
              </a:rPr>
              <a:t>هيكل الروبوت: </a:t>
            </a:r>
            <a:endParaRPr lang="en-US" sz="8000" dirty="0">
              <a:solidFill>
                <a:srgbClr val="EB6216"/>
              </a:solidFill>
              <a:cs typeface="Old Antic Bold" panose="02010400000000000000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1025912" y="3045772"/>
            <a:ext cx="10566202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600" b="1" dirty="0">
                <a:solidFill>
                  <a:srgbClr val="134B9A"/>
                </a:solidFill>
              </a:rPr>
              <a:t>مقاس الروبوت</a:t>
            </a:r>
            <a:r>
              <a:rPr lang="en-US" sz="3600" b="1" dirty="0">
                <a:solidFill>
                  <a:srgbClr val="134B9A"/>
                </a:solidFill>
              </a:rPr>
              <a:t> : </a:t>
            </a:r>
          </a:p>
          <a:p>
            <a:r>
              <a:rPr lang="ar-SA" sz="3600" b="1" dirty="0"/>
              <a:t> يجب ان لا يتجاوز مقاس الروبوت أكثر من :</a:t>
            </a:r>
          </a:p>
          <a:p>
            <a:r>
              <a:rPr lang="en-US" sz="3600" b="1" dirty="0"/>
              <a:t>( inch 12 x  8 x 12 )</a:t>
            </a:r>
            <a:r>
              <a:rPr lang="ar-SA" sz="3600" b="1" dirty="0"/>
              <a:t> </a:t>
            </a:r>
            <a:r>
              <a:rPr lang="en-US" sz="3600" b="1" dirty="0"/>
              <a:t>30)</a:t>
            </a:r>
            <a:r>
              <a:rPr lang="ar-SA" sz="3600" b="1" dirty="0"/>
              <a:t>× </a:t>
            </a:r>
            <a:r>
              <a:rPr lang="en-US" sz="3600" b="1" dirty="0"/>
              <a:t>20</a:t>
            </a:r>
            <a:r>
              <a:rPr lang="ar-SA" sz="3600" b="1" dirty="0"/>
              <a:t> × </a:t>
            </a:r>
            <a:r>
              <a:rPr lang="en-US" sz="3600" b="1" dirty="0"/>
              <a:t>30</a:t>
            </a:r>
            <a:r>
              <a:rPr lang="ar-SA" sz="3600" b="1" dirty="0"/>
              <a:t> </a:t>
            </a:r>
            <a:r>
              <a:rPr lang="en-US" sz="3600" b="1" dirty="0"/>
              <a:t> ( cm</a:t>
            </a:r>
          </a:p>
          <a:p>
            <a:endParaRPr lang="en-US" sz="3600" b="1" dirty="0"/>
          </a:p>
          <a:p>
            <a:r>
              <a:rPr lang="en-US" sz="4400" b="1" dirty="0">
                <a:solidFill>
                  <a:srgbClr val="134B9A"/>
                </a:solidFill>
              </a:rPr>
              <a:t> </a:t>
            </a:r>
            <a:r>
              <a:rPr lang="ar-SA" sz="6600" b="1" dirty="0">
                <a:solidFill>
                  <a:srgbClr val="EB6216"/>
                </a:solidFill>
                <a:cs typeface="Old Antic Bold" panose="02010400000000000000" pitchFamily="2" charset="-78"/>
              </a:rPr>
              <a:t>الهدف من الروبوت :</a:t>
            </a:r>
          </a:p>
          <a:p>
            <a:r>
              <a:rPr lang="ar-SA" sz="3600" b="1" dirty="0">
                <a:latin typeface="TimesNewRomanPSMT"/>
              </a:rPr>
              <a:t>سوف يقوم في جولة التحدي المفتوح بإكمال </a:t>
            </a:r>
            <a:r>
              <a:rPr lang="ar-SA" sz="3600" b="1" i="0" u="none" strike="noStrike" baseline="0" dirty="0">
                <a:latin typeface="TimesNewRomanPSMT"/>
              </a:rPr>
              <a:t>السيارة ثلاث دورات على المسار وتفادي الجدران واستخدام الحساسات.</a:t>
            </a:r>
          </a:p>
          <a:p>
            <a:r>
              <a:rPr lang="ar-SA" sz="3600" b="1" dirty="0">
                <a:latin typeface="TimesNewRomanPSMT"/>
              </a:rPr>
              <a:t>سوف يقوم في جولة تحدي العقبة بإكمال </a:t>
            </a:r>
            <a:r>
              <a:rPr lang="ar-SA" sz="3600" b="1" i="0" u="none" strike="noStrike" baseline="0" dirty="0">
                <a:latin typeface="TimesNewRomanPSMT"/>
              </a:rPr>
              <a:t>السيارة ثلاث دورات على المسار </a:t>
            </a:r>
            <a:r>
              <a:rPr lang="ar-SA" sz="3600" b="1" dirty="0">
                <a:latin typeface="TimesNewRomanPSMT"/>
              </a:rPr>
              <a:t>والتعرف على </a:t>
            </a:r>
            <a:r>
              <a:rPr lang="ar-SA" sz="3600" b="1" i="0" u="none" strike="noStrike" baseline="0" dirty="0">
                <a:latin typeface="TimesNewRomanPSMT"/>
              </a:rPr>
              <a:t>إشارات مرور خضراء وحمراء موضوعة بشكل عشوائي والالتفاف بجانبها باستخدام الحساسات.</a:t>
            </a:r>
            <a:endParaRPr lang="ar-SA" sz="3200" b="1" i="0" u="none" strike="noStrike" baseline="0" dirty="0">
              <a:latin typeface="TimesNewRomanPSMT"/>
            </a:endParaRPr>
          </a:p>
          <a:p>
            <a:endParaRPr lang="ar-SA" sz="3200" b="1" i="0" u="none" strike="noStrike" baseline="0" dirty="0">
              <a:latin typeface="TimesNewRomanPSMT"/>
            </a:endParaRPr>
          </a:p>
        </p:txBody>
      </p:sp>
      <p:pic>
        <p:nvPicPr>
          <p:cNvPr id="13" name="صورة 12" descr="صورة تحتوي على عجلة, إطار العجلة, سيارة لعبة, قطع غيار السيارات&#10;&#10;تم إنشاء الوصف تلقائياً">
            <a:extLst>
              <a:ext uri="{FF2B5EF4-FFF2-40B4-BE49-F238E27FC236}">
                <a16:creationId xmlns:a16="http://schemas.microsoft.com/office/drawing/2014/main" id="{35B81855-C2EA-FC73-C4C5-88F6DD6BB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12" y="9134745"/>
            <a:ext cx="4978400" cy="4366629"/>
          </a:xfrm>
          <a:prstGeom prst="rect">
            <a:avLst/>
          </a:prstGeom>
        </p:spPr>
      </p:pic>
      <p:pic>
        <p:nvPicPr>
          <p:cNvPr id="16" name="صورة 15" descr="صورة تحتوي على سيارة لعبة, نموذج مصغر, لعبة, داخلي&#10;&#10;تم إنشاء الوصف تلقائياً">
            <a:extLst>
              <a:ext uri="{FF2B5EF4-FFF2-40B4-BE49-F238E27FC236}">
                <a16:creationId xmlns:a16="http://schemas.microsoft.com/office/drawing/2014/main" id="{B5BE3FC8-6687-7EC0-BCB9-786AEE2A00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6" y="9134744"/>
            <a:ext cx="4978400" cy="43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2"/>
          <a:srcRect b="42380"/>
          <a:stretch/>
        </p:blipFill>
        <p:spPr>
          <a:xfrm>
            <a:off x="0" y="0"/>
            <a:ext cx="9590578" cy="7693824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3"/>
          <a:srcRect t="91994"/>
          <a:stretch/>
        </p:blipFill>
        <p:spPr>
          <a:xfrm>
            <a:off x="0" y="15017799"/>
            <a:ext cx="12237661" cy="1238201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6504" y="-1720"/>
            <a:ext cx="6221157" cy="174131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12" y="205699"/>
            <a:ext cx="2022034" cy="231447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093" y="12017425"/>
            <a:ext cx="3650167" cy="3304070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3880626" y="2098569"/>
            <a:ext cx="7956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>
                <a:solidFill>
                  <a:srgbClr val="EB6216"/>
                </a:solidFill>
                <a:cs typeface="Old Antic Bold" panose="02010400000000000000" pitchFamily="2" charset="-78"/>
              </a:rPr>
              <a:t>برمجة الروبوت:</a:t>
            </a:r>
          </a:p>
          <a:p>
            <a:endParaRPr lang="en-US" sz="7200" dirty="0">
              <a:solidFill>
                <a:srgbClr val="EB6216"/>
              </a:solidFill>
              <a:cs typeface="Old Antic Bold" panose="02010400000000000000" pitchFamily="2" charset="-78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D1533CC-0AB3-7E20-CDD4-D9F09CAF5DA1}"/>
              </a:ext>
            </a:extLst>
          </p:cNvPr>
          <p:cNvSpPr txBox="1"/>
          <p:nvPr/>
        </p:nvSpPr>
        <p:spPr>
          <a:xfrm>
            <a:off x="-230560" y="11730868"/>
            <a:ext cx="1183744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000" dirty="0">
                <a:solidFill>
                  <a:srgbClr val="FF0000"/>
                </a:solidFill>
              </a:rPr>
              <a:t>ملاحظة: في حالة الترشح سوف يتم بناء وتطوير الكود البرمجي باستخدام لغة البايثون</a:t>
            </a:r>
            <a:r>
              <a:rPr lang="ar-SA" sz="36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1" name="صورة 10" descr="صورة تحتوي على نص, لقطة شاشة, برمجيات, برامج الوسائط المتعددة&#10;&#10;تم إنشاء الوصف تلقائياً">
            <a:extLst>
              <a:ext uri="{FF2B5EF4-FFF2-40B4-BE49-F238E27FC236}">
                <a16:creationId xmlns:a16="http://schemas.microsoft.com/office/drawing/2014/main" id="{95835355-AA42-23AE-F8B5-00223B701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2" y="3298898"/>
            <a:ext cx="11499430" cy="82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2"/>
          <a:srcRect b="42380"/>
          <a:stretch/>
        </p:blipFill>
        <p:spPr>
          <a:xfrm>
            <a:off x="0" y="0"/>
            <a:ext cx="9590578" cy="7693824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3"/>
          <a:srcRect t="91994"/>
          <a:stretch/>
        </p:blipFill>
        <p:spPr>
          <a:xfrm>
            <a:off x="0" y="15017799"/>
            <a:ext cx="12237661" cy="1238201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6504" y="-1720"/>
            <a:ext cx="6221157" cy="174131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12" y="205699"/>
            <a:ext cx="2022034" cy="231447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093" y="12017425"/>
            <a:ext cx="3650167" cy="3304070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3880626" y="2098569"/>
            <a:ext cx="795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>
                <a:solidFill>
                  <a:srgbClr val="EB6216"/>
                </a:solidFill>
                <a:cs typeface="Old Antic Bold" panose="02010400000000000000" pitchFamily="2" charset="-78"/>
              </a:rPr>
              <a:t>برمجة الروبوت:</a:t>
            </a:r>
            <a:endParaRPr lang="en-US" sz="7200" dirty="0">
              <a:solidFill>
                <a:srgbClr val="EB6216"/>
              </a:solidFill>
              <a:cs typeface="Old Antic Bold" panose="02010400000000000000" pitchFamily="2" charset="-78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D1533CC-0AB3-7E20-CDD4-D9F09CAF5DA1}"/>
              </a:ext>
            </a:extLst>
          </p:cNvPr>
          <p:cNvSpPr txBox="1"/>
          <p:nvPr/>
        </p:nvSpPr>
        <p:spPr>
          <a:xfrm>
            <a:off x="-273090" y="11913734"/>
            <a:ext cx="12192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000" dirty="0">
                <a:solidFill>
                  <a:srgbClr val="FF0000"/>
                </a:solidFill>
              </a:rPr>
              <a:t>ملاحظة: في حالة الترشح وتوفر وقت أطول سوف يتم بناء وتطوير الكود البرمجي باستخدام لغة البايثون</a:t>
            </a:r>
            <a:r>
              <a:rPr lang="ar-SA" sz="36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" name="صورة 9" descr="صورة تحتوي على نص, لقطة شاشة, برمجيات, أيقونة الحاسوب&#10;&#10;تم إنشاء الوصف تلقائياً">
            <a:extLst>
              <a:ext uri="{FF2B5EF4-FFF2-40B4-BE49-F238E27FC236}">
                <a16:creationId xmlns:a16="http://schemas.microsoft.com/office/drawing/2014/main" id="{A0F5C1D4-DAAB-C84A-98D7-4F9325CAF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877"/>
            <a:ext cx="12192000" cy="78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9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10" y="-3441"/>
            <a:ext cx="12193057" cy="16259441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1946984" y="3827617"/>
            <a:ext cx="9867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>
                <a:solidFill>
                  <a:srgbClr val="EB6216"/>
                </a:solidFill>
                <a:cs typeface="Old Antic Bold" panose="02010400000000000000" pitchFamily="2" charset="-78"/>
              </a:rPr>
              <a:t>رابط مستودع </a:t>
            </a:r>
            <a:r>
              <a:rPr lang="en-US" sz="7200" dirty="0">
                <a:solidFill>
                  <a:srgbClr val="EB6216"/>
                </a:solidFill>
                <a:cs typeface="Old Antic Bold" panose="02010400000000000000" pitchFamily="2" charset="-78"/>
              </a:rPr>
              <a:t> :</a:t>
            </a:r>
            <a:r>
              <a:rPr lang="en-US" sz="7200" dirty="0" err="1">
                <a:solidFill>
                  <a:srgbClr val="EB6216"/>
                </a:solidFill>
                <a:cs typeface="Old Antic Bold" panose="02010400000000000000" pitchFamily="2" charset="-78"/>
              </a:rPr>
              <a:t>Github</a:t>
            </a:r>
            <a:r>
              <a:rPr lang="ar-SA" sz="7200" dirty="0">
                <a:cs typeface="Old Antic Bold" panose="02010400000000000000" pitchFamily="2" charset="-78"/>
              </a:rPr>
              <a:t> </a:t>
            </a:r>
            <a:endParaRPr lang="en-US" sz="7200" dirty="0">
              <a:cs typeface="Old Antic Bold" panose="02010400000000000000" pitchFamily="2" charset="-78"/>
            </a:endParaRP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715" y="-1721"/>
            <a:ext cx="4944285" cy="1383912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76" y="12464530"/>
            <a:ext cx="2953892" cy="3378573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62E641FD-57EE-385B-25BD-C332EDC20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0" y="12464530"/>
            <a:ext cx="4580433" cy="3716248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4B83E2E2-FBFC-CDC7-67C2-664A66A9A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800" y="1218459"/>
            <a:ext cx="3921760" cy="1030874"/>
          </a:xfrm>
          <a:prstGeom prst="rect">
            <a:avLst/>
          </a:prstGeo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EFDC956E-DBE3-530C-8F7B-3F9B13EE5E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310" y="3399"/>
            <a:ext cx="3430654" cy="2833984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26BCCB2B-A754-B047-6B14-950301B59DDE}"/>
              </a:ext>
            </a:extLst>
          </p:cNvPr>
          <p:cNvSpPr txBox="1"/>
          <p:nvPr/>
        </p:nvSpPr>
        <p:spPr>
          <a:xfrm>
            <a:off x="204438" y="6139653"/>
            <a:ext cx="116095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>
                <a:solidFill>
                  <a:srgbClr val="134B9A"/>
                </a:solidFill>
              </a:rPr>
              <a:t>https://github.com/abodahim/Nafees_robo1.git</a:t>
            </a:r>
            <a:endParaRPr lang="ar-SA" sz="4000" dirty="0">
              <a:solidFill>
                <a:srgbClr val="134B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10" y="-3441"/>
            <a:ext cx="12193057" cy="16259441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1946984" y="3827617"/>
            <a:ext cx="9867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8000" dirty="0">
                <a:solidFill>
                  <a:schemeClr val="accent2"/>
                </a:solidFill>
                <a:cs typeface="Old Antic Bold" panose="02010400000000000000" pitchFamily="2" charset="-78"/>
              </a:rPr>
              <a:t> رابط الجولات على يوتيوب:</a:t>
            </a:r>
            <a:endParaRPr lang="en-US" sz="8000" dirty="0">
              <a:solidFill>
                <a:schemeClr val="accent2"/>
              </a:solidFill>
              <a:cs typeface="Old Antic Bold" panose="02010400000000000000" pitchFamily="2" charset="-78"/>
            </a:endParaRP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715" y="-1721"/>
            <a:ext cx="4944285" cy="1383912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76" y="12464530"/>
            <a:ext cx="2953892" cy="3378573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62E641FD-57EE-385B-25BD-C332EDC20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0" y="12464530"/>
            <a:ext cx="4580433" cy="3716248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4B83E2E2-FBFC-CDC7-67C2-664A66A9A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800" y="1218459"/>
            <a:ext cx="3921760" cy="1030874"/>
          </a:xfrm>
          <a:prstGeom prst="rect">
            <a:avLst/>
          </a:prstGeo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EFDC956E-DBE3-530C-8F7B-3F9B13EE5E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310" y="3399"/>
            <a:ext cx="3430654" cy="2833984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26BCCB2B-A754-B047-6B14-950301B59DDE}"/>
              </a:ext>
            </a:extLst>
          </p:cNvPr>
          <p:cNvSpPr txBox="1"/>
          <p:nvPr/>
        </p:nvSpPr>
        <p:spPr>
          <a:xfrm>
            <a:off x="204438" y="6139653"/>
            <a:ext cx="1160956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000" dirty="0">
                <a:solidFill>
                  <a:srgbClr val="134B9A"/>
                </a:solidFill>
              </a:rPr>
              <a:t>التحدي المفتوح:</a:t>
            </a:r>
          </a:p>
          <a:p>
            <a:r>
              <a:rPr lang="en-US" sz="4000" dirty="0">
                <a:solidFill>
                  <a:srgbClr val="134B9A"/>
                </a:solidFill>
                <a:hlinkClick r:id="rId8"/>
              </a:rPr>
              <a:t>https://youtu.be/KI1i2UjpV_w?si=kZiJv_4vTrA5XQKs</a:t>
            </a:r>
            <a:endParaRPr lang="ar-SA" sz="4000" dirty="0">
              <a:solidFill>
                <a:srgbClr val="134B9A"/>
              </a:solidFill>
            </a:endParaRPr>
          </a:p>
          <a:p>
            <a:endParaRPr lang="ar-SA" sz="4000" dirty="0">
              <a:solidFill>
                <a:srgbClr val="134B9A"/>
              </a:solidFill>
            </a:endParaRPr>
          </a:p>
          <a:p>
            <a:r>
              <a:rPr lang="ar-SA" sz="4000" dirty="0">
                <a:solidFill>
                  <a:srgbClr val="134B9A"/>
                </a:solidFill>
              </a:rPr>
              <a:t>تحدي العقبة:</a:t>
            </a:r>
          </a:p>
          <a:p>
            <a:r>
              <a:rPr lang="en-US" sz="4000" dirty="0">
                <a:solidFill>
                  <a:srgbClr val="134B9A"/>
                </a:solidFill>
                <a:hlinkClick r:id="rId9"/>
              </a:rPr>
              <a:t>https://youtu.be/HNDJaqVZCw4?si=Yc0nKsBlud2V4r2N</a:t>
            </a:r>
            <a:endParaRPr lang="ar-SA" sz="4000" dirty="0">
              <a:solidFill>
                <a:srgbClr val="134B9A"/>
              </a:solidFill>
            </a:endParaRPr>
          </a:p>
          <a:p>
            <a:endParaRPr lang="ar-SA" sz="4000" dirty="0">
              <a:solidFill>
                <a:srgbClr val="134B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6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10" y="-3441"/>
            <a:ext cx="12193057" cy="16259441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2929052" y="3158030"/>
            <a:ext cx="5545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9600" dirty="0">
                <a:solidFill>
                  <a:srgbClr val="EB6216"/>
                </a:solidFill>
                <a:cs typeface="Old Antic Bold" panose="02010400000000000000" pitchFamily="2" charset="-78"/>
              </a:rPr>
              <a:t>أعضاء الفريق </a:t>
            </a:r>
            <a:r>
              <a:rPr lang="ar-SA" sz="1400" dirty="0">
                <a:cs typeface="Old Antic Bold" panose="02010400000000000000" pitchFamily="2" charset="-78"/>
              </a:rPr>
              <a:t> </a:t>
            </a:r>
            <a:endParaRPr lang="en-US" sz="1400" dirty="0">
              <a:cs typeface="Old Antic Bold" panose="02010400000000000000" pitchFamily="2" charset="-78"/>
            </a:endParaRP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715" y="-1721"/>
            <a:ext cx="4944285" cy="1383912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76" y="12464530"/>
            <a:ext cx="2953892" cy="3378573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1173148" y="5964621"/>
            <a:ext cx="7301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5400" b="1" dirty="0">
                <a:solidFill>
                  <a:srgbClr val="134B9A"/>
                </a:solidFill>
                <a:cs typeface="DecoType Naskh Variants" panose="02010400000000000000" pitchFamily="2" charset="-78"/>
              </a:rPr>
              <a:t>الطالب : البراء فواز عايش </a:t>
            </a:r>
          </a:p>
          <a:p>
            <a:r>
              <a:rPr lang="ar-SA" sz="5400" b="1" dirty="0">
                <a:solidFill>
                  <a:srgbClr val="134B9A"/>
                </a:solidFill>
                <a:cs typeface="DecoType Naskh Variants" panose="02010400000000000000" pitchFamily="2" charset="-78"/>
              </a:rPr>
              <a:t>الطالب : فارس العوالي</a:t>
            </a:r>
          </a:p>
          <a:p>
            <a:r>
              <a:rPr lang="ar-SA" sz="5400" b="1" dirty="0">
                <a:solidFill>
                  <a:srgbClr val="134B9A"/>
                </a:solidFill>
                <a:cs typeface="DecoType Naskh Variants" panose="02010400000000000000" pitchFamily="2" charset="-78"/>
              </a:rPr>
              <a:t>الطالب : مالك فواز الشيخ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3062289" y="8704887"/>
            <a:ext cx="63338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6600" b="1" dirty="0">
                <a:solidFill>
                  <a:srgbClr val="EB6216"/>
                </a:solidFill>
                <a:cs typeface="DecoType Naskh Variants" panose="02010400000000000000" pitchFamily="2" charset="-78"/>
              </a:rPr>
              <a:t>مدرب الفريق </a:t>
            </a:r>
          </a:p>
          <a:p>
            <a:pPr algn="ctr"/>
            <a:r>
              <a:rPr lang="ar-SA" sz="4400" b="1" dirty="0">
                <a:solidFill>
                  <a:srgbClr val="134B9A"/>
                </a:solidFill>
                <a:cs typeface="DecoType Naskh Variants" panose="02010400000000000000" pitchFamily="2" charset="-78"/>
              </a:rPr>
              <a:t>أ. عبد الرحمن علي الفيفي </a:t>
            </a:r>
            <a:endParaRPr lang="en-US" sz="4400" b="1" dirty="0">
              <a:solidFill>
                <a:srgbClr val="134B9A"/>
              </a:solidFill>
              <a:cs typeface="DecoType Naskh Variants" panose="02010400000000000000" pitchFamily="2" charset="-78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62E641FD-57EE-385B-25BD-C332EDC20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0" y="12464530"/>
            <a:ext cx="4580433" cy="3716248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4B83E2E2-FBFC-CDC7-67C2-664A66A9A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800" y="1218459"/>
            <a:ext cx="3921760" cy="1030874"/>
          </a:xfrm>
          <a:prstGeom prst="rect">
            <a:avLst/>
          </a:prstGeo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EFDC956E-DBE3-530C-8F7B-3F9B13EE5E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310" y="3399"/>
            <a:ext cx="3430654" cy="28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5584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241</Words>
  <Application>Microsoft Office PowerPoint</Application>
  <PresentationFormat>مخصص</PresentationFormat>
  <Paragraphs>44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TimesNewRomanPSMT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hp</dc:creator>
  <cp:lastModifiedBy>عبدالرحمن الفيفي</cp:lastModifiedBy>
  <cp:revision>43</cp:revision>
  <dcterms:created xsi:type="dcterms:W3CDTF">2023-02-01T04:31:58Z</dcterms:created>
  <dcterms:modified xsi:type="dcterms:W3CDTF">2023-09-14T06:45:38Z</dcterms:modified>
</cp:coreProperties>
</file>