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7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2" autoAdjust="0"/>
    <p:restoredTop sz="94660"/>
  </p:normalViewPr>
  <p:slideViewPr>
    <p:cSldViewPr snapToGrid="0">
      <p:cViewPr>
        <p:scale>
          <a:sx n="54" d="100"/>
          <a:sy n="54" d="100"/>
        </p:scale>
        <p:origin x="992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9/20/2020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445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9/20/2020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949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020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9/20/2020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9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9/20/2020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536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9/20/2020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379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9/20/2020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2742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9/20/2020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195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9/20/2020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70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9/20/2020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375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9/20/2020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172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77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ata.dft.gov.uk/road-accidents-safety-data/variable%20lookup.xls" TargetMode="External"/><Relationship Id="rId2" Type="http://schemas.openxmlformats.org/officeDocument/2006/relationships/hyperlink" Target="https://data.gov.uk/dataset/cb7ae6f0-4be6-4935-9277-47e5ce24a11f/road-safety-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0E5E80-83B6-4E1B-A01F-249BBB443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4024" y="1346200"/>
            <a:ext cx="6243805" cy="3284538"/>
          </a:xfrm>
        </p:spPr>
        <p:txBody>
          <a:bodyPr vert="horz" lIns="109728" tIns="109728" rIns="109728" bIns="91440" rtlCol="0" anchor="b">
            <a:noAutofit/>
          </a:bodyPr>
          <a:lstStyle/>
          <a:p>
            <a:pPr>
              <a:lnSpc>
                <a:spcPct val="120000"/>
              </a:lnSpc>
            </a:pPr>
            <a:r>
              <a:rPr lang="en-US" sz="3400" dirty="0">
                <a:solidFill>
                  <a:schemeClr val="bg1"/>
                </a:solidFill>
              </a:rPr>
              <a:t>Predicting Accident Severity in Great Britain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Content Placeholder 3" descr="9 things to do in London when it rains - Rainy day activity ideas">
            <a:extLst>
              <a:ext uri="{FF2B5EF4-FFF2-40B4-BE49-F238E27FC236}">
                <a16:creationId xmlns:a16="http://schemas.microsoft.com/office/drawing/2014/main" id="{1463DD36-D1EA-41CD-A66F-76E952A0A3D7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6" r="21037" b="3"/>
          <a:stretch/>
        </p:blipFill>
        <p:spPr bwMode="auto">
          <a:xfrm>
            <a:off x="153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CFBEAD6D-F04E-4017-85F1-2A8ACCD28FF5}"/>
              </a:ext>
            </a:extLst>
          </p:cNvPr>
          <p:cNvSpPr txBox="1">
            <a:spLocks/>
          </p:cNvSpPr>
          <p:nvPr/>
        </p:nvSpPr>
        <p:spPr>
          <a:xfrm>
            <a:off x="5900450" y="4631475"/>
            <a:ext cx="5588349" cy="1150200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200" dirty="0">
                <a:solidFill>
                  <a:schemeClr val="bg1"/>
                </a:solidFill>
              </a:rPr>
              <a:t>IBM Data Science Capstone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solidFill>
                  <a:schemeClr val="bg1"/>
                </a:solidFill>
              </a:rPr>
              <a:t>Anne Bode, September 2020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C380380-6716-41AA-8760-3D477F4F997B}"/>
              </a:ext>
            </a:extLst>
          </p:cNvPr>
          <p:cNvCxnSpPr/>
          <p:nvPr/>
        </p:nvCxnSpPr>
        <p:spPr>
          <a:xfrm>
            <a:off x="5900450" y="4631475"/>
            <a:ext cx="61767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96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6FE36-9D80-4E4B-8BE4-27B18D5E9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0BB5D-11E7-45CC-9272-43EDF29F3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model ultimately proved to be relatively accurate in predicting fatal vs. non-fatal accidents.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a Jaccard index of 0.67, F1-score of 0.67, and </a:t>
            </a:r>
            <a:r>
              <a:rPr lang="en-US" dirty="0" err="1"/>
              <a:t>LogLoss</a:t>
            </a:r>
            <a:r>
              <a:rPr lang="en-US" dirty="0"/>
              <a:t> of 0.62, we can be reasonably satisfied.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However, there is still much room for error.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25CB50-ECCE-4AC1-916F-03A7F182C18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79559" y="4758112"/>
            <a:ext cx="5446280" cy="120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738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B6B46-09C7-4458-83DE-50CEC6BB8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0465AB7-D18D-42E4-A380-97AF24AD70C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894" y="2312988"/>
            <a:ext cx="5464212" cy="45450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758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D72BA-FAC8-4D6F-88A0-891B689B7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User-Friendly Tool: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D0B10-C1E5-47F8-A48F-4CE5CBA2C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A user-friendly tool is created so that users can input expected conditions and receive a prediction on whether an accident they may get into would be fatal.</a:t>
            </a:r>
          </a:p>
          <a:p>
            <a:r>
              <a:rPr lang="en-US" dirty="0"/>
              <a:t>We model two scenarios: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is a highspeed, nighttime, snowstorm drive through a rural neighborhood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other is a slower, daytime, fair weather drive through an urban center</a:t>
            </a:r>
          </a:p>
          <a:p>
            <a:r>
              <a:rPr lang="en-US" dirty="0"/>
              <a:t>You can likely guess what the predicted accident severity will be!</a:t>
            </a:r>
          </a:p>
        </p:txBody>
      </p:sp>
    </p:spTree>
    <p:extLst>
      <p:ext uri="{BB962C8B-B14F-4D97-AF65-F5344CB8AC3E}">
        <p14:creationId xmlns:p14="http://schemas.microsoft.com/office/powerpoint/2010/main" val="1747544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3AD7D-AA01-4CE7-B44E-38D130495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User-Friendly Tool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A382C-BDC6-40DB-A797-99B0EEF2B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first scenario is predicted to be “Fatal” with a 61% probability.</a:t>
            </a:r>
          </a:p>
          <a:p>
            <a:r>
              <a:rPr lang="en-US" dirty="0"/>
              <a:t>Our second scenario is predicted to be “Non-Fatal” with a 71% probability.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1FC472-57F1-4C13-9768-9B223FF2CCE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20240" y="4398488"/>
            <a:ext cx="8565672" cy="137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187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1D4E4-6DC9-41E5-95A2-B25447064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 Drive Safe!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7C84A-0EE1-412F-A24A-202D32DB6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1" cy="4103504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Before embarking upon a road trip, a driver must weigh a number of factors when ascertaining the safety of such a trip.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Accidents are inherently difficult to predict, and so a driver must understand that this is a risk she or he is inevitably taking 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However, given a large, labeled dataset of accident details, we can now better predict whether one of these “inevitable” accidents would result in a fatality.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Given a driver’s innate common sense, personal understanding of the route chosen, and a logistic regression model predicting that an accident would be “Non-Fatal”, the drivers of Great Britain can now face the unexpected with a bit more confidence.</a:t>
            </a:r>
          </a:p>
        </p:txBody>
      </p:sp>
    </p:spTree>
    <p:extLst>
      <p:ext uri="{BB962C8B-B14F-4D97-AF65-F5344CB8AC3E}">
        <p14:creationId xmlns:p14="http://schemas.microsoft.com/office/powerpoint/2010/main" val="2854929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FF9D8-AF19-4A1A-BAB3-77E616B5A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1521D-8C3F-4681-8998-E01D4B5F4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Certain everyday decisions come with a calculated risk, whether conscious or unconscious.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decision to get behind the wheel of a car and drive (alongside fellow cars) at speeds upwards of 60 mph comes with an inherent risk.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However, more often than not we decide that the risk of getting into a fatal accident is outweighed by the reward of getting to where we need to be.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of these calculations prove to be woefully inaccurate, with the result a matter of life and death.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046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FFA5E-75C5-4A5B-994F-4A03A44D4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solution?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57CAD-7C52-4150-91A7-CD379F303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What if we could enhance our subconscious decision-making with a tool that would allow us to look out the window, contemplate our route, and decide whether we still like the odds?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tool like the one described could both save lives and improve traffic conditions, by reducing our likelihood of getting into a fatal accident… and causing a bumper to bumper headache for fellow drivers while we are at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this project, we look at accident severity data in Great Britain, specifically.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693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E43CD-ED09-4F74-B2FF-CE8F2642F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CFCF4-B7AC-490C-8D6F-13F32AC9E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1" cy="410350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dataset used in this project is provided by the UK’s Department of Transport and can be found </a:t>
            </a:r>
            <a:r>
              <a:rPr lang="en-US" sz="1500" u="sng" dirty="0">
                <a:solidFill>
                  <a:srgbClr val="0000FF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here</a:t>
            </a:r>
            <a:r>
              <a:rPr lang="en-US" sz="15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“Road Safety Data – Accidents 2018” CSV file includes data on personal injury road accidents in Great Britain between 2005 and 2018.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Additional information about the variables included in the dataset can be found </a:t>
            </a:r>
            <a:r>
              <a:rPr lang="en-US" sz="1500" u="sng" dirty="0">
                <a:solidFill>
                  <a:srgbClr val="0000FF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here</a:t>
            </a:r>
            <a:r>
              <a:rPr lang="en-US" sz="15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Our goal is to use certain variables to predict how severe an accident would be, should a particular driver get into one over the course of her or his drive.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378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66701-9178-4B9D-8343-8DE31F74F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11F6B-B971-4D40-838D-10A457E6A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Non-predictive or overly specific features are dropped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Correlation run to determine which remaining features may have a relationship with our target variable (</a:t>
            </a:r>
            <a:r>
              <a:rPr lang="en-US" sz="1500" dirty="0" err="1"/>
              <a:t>Accident_Severity</a:t>
            </a:r>
            <a:r>
              <a:rPr lang="en-US" sz="15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Useless datapoints dropped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Data re-coded for ease of understanding, ahead of visualizations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err="1"/>
              <a:t>Accident_Severity</a:t>
            </a:r>
            <a:r>
              <a:rPr lang="en-US" sz="1500" dirty="0"/>
              <a:t> split into “Fatal” and “Non-Fatal”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Dataset balanced: “Fatal” </a:t>
            </a:r>
            <a:r>
              <a:rPr lang="en-US" sz="1500" dirty="0" err="1"/>
              <a:t>upsampled</a:t>
            </a:r>
            <a:r>
              <a:rPr lang="en-US" sz="1500" dirty="0"/>
              <a:t> and “Non-Fatal” </a:t>
            </a:r>
            <a:r>
              <a:rPr lang="en-US" sz="1500" dirty="0" err="1"/>
              <a:t>undersampled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642467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822A7-FA82-465F-A8A7-DF93F671F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EC701-F65B-411A-AABD-5ED60FAB9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We visualize our data in two ways per feature: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Stacked histogram of feature, with </a:t>
            </a:r>
            <a:r>
              <a:rPr lang="en-US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Accident_Severity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labels stacked (differentiated by color)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Stacked percentage of </a:t>
            </a:r>
            <a:r>
              <a:rPr lang="en-US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Accident_Severity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labels (differentiated by color) per feature value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Features: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Weather_Conditions</a:t>
            </a:r>
            <a:endParaRPr lang="en-US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Light_Conditions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Speed_limit</a:t>
            </a:r>
            <a:endParaRPr lang="en-US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Urban_or_Rural_Area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14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BD1F1-7EBF-48B7-A946-0B82F74B4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25555-2444-43EB-8C33-8AB4136A5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1C3713-BF85-4C2C-9A68-29D2C107D04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932" y="2822887"/>
            <a:ext cx="4028168" cy="39816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DEF126-D697-4F65-BC27-CB67D719596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500" y="2811012"/>
            <a:ext cx="3846061" cy="3973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12447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8715-008C-420E-95AF-1CC7382C9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859CE-3033-48F1-909C-EC1352CCC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Features selected, one hot encoded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Dataset split into Train/Test datasets (80%/20%)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Logistic Regression model is selected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Why?: Size of dataset (200k datapoints) and relevance of probability (user will likely incorporate probability into decision-making process)</a:t>
            </a:r>
          </a:p>
        </p:txBody>
      </p:sp>
    </p:spTree>
    <p:extLst>
      <p:ext uri="{BB962C8B-B14F-4D97-AF65-F5344CB8AC3E}">
        <p14:creationId xmlns:p14="http://schemas.microsoft.com/office/powerpoint/2010/main" val="1890325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9702C-CF32-49BE-B2D4-D9D445456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&amp; Evaluating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AD2DB-D6C0-48D3-89BC-FB8E33087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Logistic Regression created with training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then used to predict labels using test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Results are then used to ascertain the performance of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Jaccard index, F1-score, </a:t>
            </a:r>
            <a:r>
              <a:rPr lang="en-US" dirty="0" err="1"/>
              <a:t>LogLoss</a:t>
            </a:r>
            <a:r>
              <a:rPr lang="en-US" dirty="0"/>
              <a:t> all calculated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Confusion matrix created to visualize model’s accuracy</a:t>
            </a:r>
          </a:p>
        </p:txBody>
      </p:sp>
    </p:spTree>
    <p:extLst>
      <p:ext uri="{BB962C8B-B14F-4D97-AF65-F5344CB8AC3E}">
        <p14:creationId xmlns:p14="http://schemas.microsoft.com/office/powerpoint/2010/main" val="401140662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6E8E2"/>
      </a:lt2>
      <a:accent1>
        <a:srgbClr val="A996C6"/>
      </a:accent1>
      <a:accent2>
        <a:srgbClr val="AF7FBA"/>
      </a:accent2>
      <a:accent3>
        <a:srgbClr val="C593B9"/>
      </a:accent3>
      <a:accent4>
        <a:srgbClr val="BA7F94"/>
      </a:accent4>
      <a:accent5>
        <a:srgbClr val="C69996"/>
      </a:accent5>
      <a:accent6>
        <a:srgbClr val="BA9B7F"/>
      </a:accent6>
      <a:hlink>
        <a:srgbClr val="758A53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818</Words>
  <Application>Microsoft Office PowerPoint</Application>
  <PresentationFormat>Widescreen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Meiryo</vt:lpstr>
      <vt:lpstr>Arial</vt:lpstr>
      <vt:lpstr>Corbel</vt:lpstr>
      <vt:lpstr>SketchLinesVTI</vt:lpstr>
      <vt:lpstr>Predicting Accident Severity in Great Britain</vt:lpstr>
      <vt:lpstr>What’s the problem?</vt:lpstr>
      <vt:lpstr>What’s the solution?</vt:lpstr>
      <vt:lpstr>Dataset</vt:lpstr>
      <vt:lpstr>Data Preparation</vt:lpstr>
      <vt:lpstr>Data Exploration</vt:lpstr>
      <vt:lpstr>Data Visualization</vt:lpstr>
      <vt:lpstr>Model Preparation</vt:lpstr>
      <vt:lpstr>Modeling &amp; Evaluating</vt:lpstr>
      <vt:lpstr>Results</vt:lpstr>
      <vt:lpstr>Confusion Matrix</vt:lpstr>
      <vt:lpstr>User-Friendly Tool: Description</vt:lpstr>
      <vt:lpstr>User-Friendly Tool Results</vt:lpstr>
      <vt:lpstr>Conclusion: Drive Safe!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Accident Severity in Great Britain</dc:title>
  <dc:creator>Anne Bode</dc:creator>
  <cp:lastModifiedBy>Anne Bode</cp:lastModifiedBy>
  <cp:revision>5</cp:revision>
  <dcterms:created xsi:type="dcterms:W3CDTF">2020-09-20T22:46:18Z</dcterms:created>
  <dcterms:modified xsi:type="dcterms:W3CDTF">2020-09-20T23:09:52Z</dcterms:modified>
</cp:coreProperties>
</file>