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9"/>
  </p:notesMasterIdLst>
  <p:sldIdLst>
    <p:sldId id="256" r:id="rId2"/>
    <p:sldId id="257" r:id="rId3"/>
    <p:sldId id="266" r:id="rId4"/>
    <p:sldId id="267" r:id="rId5"/>
    <p:sldId id="269" r:id="rId6"/>
    <p:sldId id="273" r:id="rId7"/>
    <p:sldId id="258" r:id="rId8"/>
    <p:sldId id="274" r:id="rId9"/>
    <p:sldId id="270" r:id="rId10"/>
    <p:sldId id="271" r:id="rId11"/>
    <p:sldId id="268" r:id="rId12"/>
    <p:sldId id="272" r:id="rId13"/>
    <p:sldId id="259" r:id="rId14"/>
    <p:sldId id="260" r:id="rId15"/>
    <p:sldId id="276" r:id="rId16"/>
    <p:sldId id="275" r:id="rId17"/>
    <p:sldId id="277" r:id="rId18"/>
    <p:sldId id="261" r:id="rId19"/>
    <p:sldId id="278" r:id="rId20"/>
    <p:sldId id="279" r:id="rId21"/>
    <p:sldId id="281" r:id="rId22"/>
    <p:sldId id="282" r:id="rId23"/>
    <p:sldId id="280" r:id="rId24"/>
    <p:sldId id="262" r:id="rId25"/>
    <p:sldId id="263" r:id="rId26"/>
    <p:sldId id="264" r:id="rId27"/>
    <p:sldId id="265" r:id="rId28"/>
  </p:sldIdLst>
  <p:sldSz cx="14630400" cy="8229600"/>
  <p:notesSz cx="8229600" cy="14630400"/>
  <p:embeddedFontLst>
    <p:embeddedFont>
      <p:font typeface="Calibri" panose="020F0502020204030204" pitchFamily="34" charset="0"/>
      <p:regular r:id="rId30"/>
      <p:bold r:id="rId31"/>
      <p:italic r:id="rId32"/>
      <p:boldItalic r:id="rId33"/>
    </p:embeddedFont>
    <p:embeddedFont>
      <p:font typeface="Georgia" panose="02040502050405020303" pitchFamily="18" charset="0"/>
      <p:regular r:id="rId34"/>
      <p:bold r:id="rId35"/>
      <p:italic r:id="rId36"/>
      <p:boldItalic r:id="rId37"/>
    </p:embeddedFont>
    <p:embeddedFont>
      <p:font typeface="Lato"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1ED04-3062-45E2-BD8A-C83A3A220900}">
          <p14:sldIdLst>
            <p14:sldId id="256"/>
            <p14:sldId id="257"/>
            <p14:sldId id="266"/>
            <p14:sldId id="267"/>
            <p14:sldId id="269"/>
            <p14:sldId id="273"/>
            <p14:sldId id="258"/>
            <p14:sldId id="274"/>
            <p14:sldId id="270"/>
            <p14:sldId id="271"/>
          </p14:sldIdLst>
        </p14:section>
        <p14:section name="Untitled Section" id="{23DA2A84-65FE-417C-AAE4-CC047351FCD7}">
          <p14:sldIdLst>
            <p14:sldId id="268"/>
            <p14:sldId id="272"/>
            <p14:sldId id="259"/>
            <p14:sldId id="260"/>
            <p14:sldId id="276"/>
            <p14:sldId id="275"/>
            <p14:sldId id="277"/>
            <p14:sldId id="261"/>
            <p14:sldId id="278"/>
            <p14:sldId id="279"/>
            <p14:sldId id="281"/>
            <p14:sldId id="282"/>
            <p14:sldId id="280"/>
            <p14:sldId id="262"/>
            <p14:sldId id="263"/>
            <p14:sldId id="264"/>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עבדאללה זועבי" initials="עז" lastIdx="2" clrIdx="0">
    <p:extLst>
      <p:ext uri="{19B8F6BF-5375-455C-9EA6-DF929625EA0E}">
        <p15:presenceInfo xmlns:p15="http://schemas.microsoft.com/office/powerpoint/2012/main" userId="S::abedalla.zoabi@msmail.ariel.ac.il::766499d6-9a82-448a-becf-e3c3d013e8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7" d="100"/>
          <a:sy n="67" d="100"/>
        </p:scale>
        <p:origin x="1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45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0570" y="1057989"/>
            <a:ext cx="7642860" cy="2774275"/>
          </a:xfrm>
          <a:prstGeom prst="rect">
            <a:avLst/>
          </a:prstGeom>
          <a:noFill/>
          <a:ln/>
        </p:spPr>
        <p:txBody>
          <a:bodyPr wrap="square" lIns="0" tIns="0" rIns="0" bIns="0" rtlCol="0" anchor="t"/>
          <a:lstStyle/>
          <a:p>
            <a:pPr marL="0" indent="0">
              <a:lnSpc>
                <a:spcPts val="7250"/>
              </a:lnSpc>
              <a:buNone/>
            </a:pPr>
            <a:r>
              <a:rPr lang="en-US" sz="5800" b="1" dirty="0">
                <a:solidFill>
                  <a:srgbClr val="282824"/>
                </a:solidFill>
                <a:latin typeface="Lato Bold" pitchFamily="34" charset="0"/>
                <a:ea typeface="Lato Bold" pitchFamily="34" charset="-122"/>
                <a:cs typeface="Lato Bold" pitchFamily="34" charset="-120"/>
              </a:rPr>
              <a:t>Bottom-Up Rebalancing of Binary Search Trees</a:t>
            </a:r>
            <a:endParaRPr lang="en-US" sz="5800" dirty="0"/>
          </a:p>
        </p:txBody>
      </p:sp>
      <p:sp>
        <p:nvSpPr>
          <p:cNvPr id="4" name="Text 1"/>
          <p:cNvSpPr/>
          <p:nvPr/>
        </p:nvSpPr>
        <p:spPr>
          <a:xfrm>
            <a:off x="750570" y="4153853"/>
            <a:ext cx="7642860" cy="2401133"/>
          </a:xfrm>
          <a:prstGeom prst="rect">
            <a:avLst/>
          </a:prstGeom>
          <a:noFill/>
          <a:ln/>
        </p:spPr>
        <p:txBody>
          <a:bodyPr wrap="square" lIns="0" tIns="0" rIns="0" bIns="0" rtlCol="0" anchor="t"/>
          <a:lstStyle/>
          <a:p>
            <a:pPr marL="0" indent="0">
              <a:lnSpc>
                <a:spcPts val="2700"/>
              </a:lnSpc>
              <a:buNone/>
            </a:pPr>
            <a:r>
              <a:rPr lang="en-US" sz="1650" dirty="0">
                <a:solidFill>
                  <a:srgbClr val="4A4A45"/>
                </a:solidFill>
                <a:latin typeface="Lato" pitchFamily="34" charset="0"/>
                <a:ea typeface="Lato" pitchFamily="34" charset="-122"/>
                <a:cs typeface="Lato" pitchFamily="34" charset="-120"/>
              </a:rPr>
              <a:t>This paper explores randomized rebalancing schemes for dynamic binary search trees, aiming to maintain low tree height without storing additional balance information. The focus is on bottom-up insertion algorithms that perform limited restructuring near inserted elements, using only local information and few random bits. While the proposed methods fail to guarantee logarithmic depth for all insertion sequences, they provide insights into the challenges of designing efficient randomized rebalancing schemes under constrained conditions.</a:t>
            </a:r>
            <a:endParaRPr lang="en-US" sz="1650" dirty="0"/>
          </a:p>
        </p:txBody>
      </p:sp>
      <p:sp>
        <p:nvSpPr>
          <p:cNvPr id="5" name="Shape 2"/>
          <p:cNvSpPr/>
          <p:nvPr/>
        </p:nvSpPr>
        <p:spPr>
          <a:xfrm>
            <a:off x="750570" y="6812280"/>
            <a:ext cx="343019" cy="343019"/>
          </a:xfrm>
          <a:prstGeom prst="roundRect">
            <a:avLst>
              <a:gd name="adj" fmla="val 26654750"/>
            </a:avLst>
          </a:prstGeom>
          <a:noFill/>
          <a:ln w="7620">
            <a:solidFill>
              <a:srgbClr val="FFFFFF"/>
            </a:solidFill>
            <a:prstDash val="solid"/>
          </a:ln>
        </p:spPr>
      </p:sp>
      <p:sp>
        <p:nvSpPr>
          <p:cNvPr id="7" name="Text 3"/>
          <p:cNvSpPr/>
          <p:nvPr/>
        </p:nvSpPr>
        <p:spPr>
          <a:xfrm>
            <a:off x="1093589" y="6812280"/>
            <a:ext cx="1780223" cy="375285"/>
          </a:xfrm>
          <a:prstGeom prst="rect">
            <a:avLst/>
          </a:prstGeom>
          <a:noFill/>
          <a:ln/>
        </p:spPr>
        <p:txBody>
          <a:bodyPr wrap="none" lIns="0" tIns="0" rIns="0" bIns="0" rtlCol="0" anchor="t"/>
          <a:lstStyle/>
          <a:p>
            <a:pPr marL="0" indent="0" algn="l">
              <a:lnSpc>
                <a:spcPts val="2950"/>
              </a:lnSpc>
              <a:buNone/>
            </a:pPr>
            <a:endParaRPr lang="en-US" sz="2100" dirty="0"/>
          </a:p>
        </p:txBody>
      </p:sp>
      <p:sp>
        <p:nvSpPr>
          <p:cNvPr id="17" name="Rectangle 19">
            <a:extLst>
              <a:ext uri="{FF2B5EF4-FFF2-40B4-BE49-F238E27FC236}">
                <a16:creationId xmlns:a16="http://schemas.microsoft.com/office/drawing/2014/main" id="{6100C9A1-A019-4D71-80D8-CDDBF9D06C9F}"/>
              </a:ext>
            </a:extLst>
          </p:cNvPr>
          <p:cNvSpPr>
            <a:spLocks noChangeArrowheads="1"/>
          </p:cNvSpPr>
          <p:nvPr/>
        </p:nvSpPr>
        <p:spPr bwMode="auto">
          <a:xfrm>
            <a:off x="571500" y="6714292"/>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5698" tIns="82524" rIns="0" bIns="0" numCol="1" anchor="ctr" anchorCtr="0" compatLnSpc="1">
            <a:prstTxWarp prst="textNoShape">
              <a:avLst/>
            </a:prstTxWarp>
            <a:spAutoFit/>
          </a:bodyPr>
          <a:lstStyle/>
          <a:p>
            <a:endParaRPr lang="en-US"/>
          </a:p>
        </p:txBody>
      </p:sp>
      <p:grpSp>
        <p:nvGrpSpPr>
          <p:cNvPr id="18" name="Group 16">
            <a:extLst>
              <a:ext uri="{FF2B5EF4-FFF2-40B4-BE49-F238E27FC236}">
                <a16:creationId xmlns:a16="http://schemas.microsoft.com/office/drawing/2014/main" id="{ADCA1CC4-B8FE-4C09-AB64-5CE944B9C03A}"/>
              </a:ext>
            </a:extLst>
          </p:cNvPr>
          <p:cNvGrpSpPr>
            <a:grpSpLocks/>
          </p:cNvGrpSpPr>
          <p:nvPr/>
        </p:nvGrpSpPr>
        <p:grpSpPr bwMode="auto">
          <a:xfrm>
            <a:off x="2860675" y="109538"/>
            <a:ext cx="257175" cy="114300"/>
            <a:chOff x="4506" y="172"/>
            <a:chExt cx="404" cy="180"/>
          </a:xfrm>
        </p:grpSpPr>
        <p:pic>
          <p:nvPicPr>
            <p:cNvPr id="2066" name="Picture 18">
              <a:extLst>
                <a:ext uri="{FF2B5EF4-FFF2-40B4-BE49-F238E27FC236}">
                  <a16:creationId xmlns:a16="http://schemas.microsoft.com/office/drawing/2014/main" id="{407B8453-CF20-4151-BB68-9710D483E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 y="216"/>
              <a:ext cx="175" cy="135"/>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a:extLst>
                <a:ext uri="{FF2B5EF4-FFF2-40B4-BE49-F238E27FC236}">
                  <a16:creationId xmlns:a16="http://schemas.microsoft.com/office/drawing/2014/main" id="{4DC67581-8EE4-40C5-A39D-0290E0780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9" y="171"/>
              <a:ext cx="180" cy="180"/>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24">
            <a:extLst>
              <a:ext uri="{FF2B5EF4-FFF2-40B4-BE49-F238E27FC236}">
                <a16:creationId xmlns:a16="http://schemas.microsoft.com/office/drawing/2014/main" id="{C42F0655-842A-4131-885D-A0454B6B71E2}"/>
              </a:ext>
            </a:extLst>
          </p:cNvPr>
          <p:cNvSpPr>
            <a:spLocks noChangeArrowheads="1"/>
          </p:cNvSpPr>
          <p:nvPr/>
        </p:nvSpPr>
        <p:spPr bwMode="auto">
          <a:xfrm>
            <a:off x="0" y="0"/>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5698" tIns="82524" rIns="0" bIns="0" numCol="1" anchor="ctr" anchorCtr="0" compatLnSpc="1">
            <a:prstTxWarp prst="textNoShape">
              <a:avLst/>
            </a:prstTxWarp>
            <a:spAutoFit/>
          </a:bodyPr>
          <a:lstStyle/>
          <a:p>
            <a:endParaRPr lang="en-US"/>
          </a:p>
        </p:txBody>
      </p:sp>
      <p:grpSp>
        <p:nvGrpSpPr>
          <p:cNvPr id="21" name="Group 21">
            <a:extLst>
              <a:ext uri="{FF2B5EF4-FFF2-40B4-BE49-F238E27FC236}">
                <a16:creationId xmlns:a16="http://schemas.microsoft.com/office/drawing/2014/main" id="{DE748C6C-A704-45D4-8DE1-C19B92956932}"/>
              </a:ext>
            </a:extLst>
          </p:cNvPr>
          <p:cNvGrpSpPr>
            <a:grpSpLocks/>
          </p:cNvGrpSpPr>
          <p:nvPr/>
        </p:nvGrpSpPr>
        <p:grpSpPr bwMode="auto">
          <a:xfrm>
            <a:off x="3975256" y="3726001"/>
            <a:ext cx="257175" cy="114300"/>
            <a:chOff x="4506" y="172"/>
            <a:chExt cx="404" cy="180"/>
          </a:xfrm>
        </p:grpSpPr>
        <p:pic>
          <p:nvPicPr>
            <p:cNvPr id="2071" name="Picture 23">
              <a:extLst>
                <a:ext uri="{FF2B5EF4-FFF2-40B4-BE49-F238E27FC236}">
                  <a16:creationId xmlns:a16="http://schemas.microsoft.com/office/drawing/2014/main" id="{4562E4D6-8D26-4D7F-8244-005E81A94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 y="216"/>
              <a:ext cx="175" cy="13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4B87855D-93AE-4E7F-A3C8-A9A3D6BE22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9" y="171"/>
              <a:ext cx="180" cy="180"/>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5">
            <a:extLst>
              <a:ext uri="{FF2B5EF4-FFF2-40B4-BE49-F238E27FC236}">
                <a16:creationId xmlns:a16="http://schemas.microsoft.com/office/drawing/2014/main" id="{D18296F9-FDD2-4F02-AD80-FF47CFB9C4B5}"/>
              </a:ext>
            </a:extLst>
          </p:cNvPr>
          <p:cNvSpPr>
            <a:spLocks noChangeArrowheads="1"/>
          </p:cNvSpPr>
          <p:nvPr/>
        </p:nvSpPr>
        <p:spPr bwMode="auto">
          <a:xfrm>
            <a:off x="471948" y="3299541"/>
            <a:ext cx="8858865"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latin typeface="Georgia" panose="02040502050405020303" pitchFamily="18" charset="0"/>
                <a:ea typeface="Arial" panose="020B0604020202020204" pitchFamily="34" charset="0"/>
              </a:rPr>
              <a:t>     Author:</a:t>
            </a:r>
            <a:br>
              <a:rPr lang="en-US" altLang="en-US" sz="1200" b="1" dirty="0">
                <a:latin typeface="Georgia" panose="02040502050405020303" pitchFamily="18" charset="0"/>
                <a:ea typeface="Arial" panose="020B0604020202020204" pitchFamily="34" charset="0"/>
              </a:rPr>
            </a:br>
            <a:r>
              <a:rPr lang="en-US" altLang="en-US" sz="1200" b="1" dirty="0">
                <a:latin typeface="Georgia" panose="02040502050405020303" pitchFamily="18" charset="0"/>
                <a:ea typeface="Arial" panose="020B0604020202020204" pitchFamily="34" charset="0"/>
              </a:rPr>
              <a:t>     </a:t>
            </a:r>
            <a:r>
              <a:rPr kumimoji="0" lang="en-US" altLang="en-US" sz="1200" b="1" i="0" u="none" strike="noStrike" cap="none" normalizeH="0" baseline="0" dirty="0" err="1">
                <a:ln>
                  <a:noFill/>
                </a:ln>
                <a:solidFill>
                  <a:schemeClr val="tx1"/>
                </a:solidFill>
                <a:effectLst/>
                <a:latin typeface="Georgia" panose="02040502050405020303" pitchFamily="18" charset="0"/>
                <a:ea typeface="Arial" panose="020B0604020202020204" pitchFamily="34" charset="0"/>
              </a:rPr>
              <a:t>Gerth</a:t>
            </a:r>
            <a:r>
              <a:rPr kumimoji="0" lang="en-US" altLang="en-US" sz="1200" b="1" i="0" u="none" strike="noStrike" cap="none" normalizeH="0" baseline="0" dirty="0">
                <a:ln>
                  <a:noFill/>
                </a:ln>
                <a:solidFill>
                  <a:schemeClr val="tx1"/>
                </a:solidFill>
                <a:effectLst/>
                <a:latin typeface="Georgia" panose="02040502050405020303" pitchFamily="18" charset="0"/>
                <a:ea typeface="Arial" panose="020B0604020202020204" pitchFamily="34" charset="0"/>
              </a:rPr>
              <a:t> </a:t>
            </a:r>
            <a:r>
              <a:rPr kumimoji="0" lang="en-US" altLang="en-US" sz="1200" b="1" i="0" u="none" strike="noStrike" cap="none" normalizeH="0" baseline="0" dirty="0" err="1">
                <a:ln>
                  <a:noFill/>
                </a:ln>
                <a:solidFill>
                  <a:schemeClr val="tx1"/>
                </a:solidFill>
                <a:effectLst/>
                <a:latin typeface="Georgia" panose="02040502050405020303" pitchFamily="18" charset="0"/>
                <a:ea typeface="Arial" panose="020B0604020202020204" pitchFamily="34" charset="0"/>
              </a:rPr>
              <a:t>Stølting</a:t>
            </a:r>
            <a:r>
              <a:rPr kumimoji="0" lang="en-US" altLang="en-US" sz="1200" b="1" i="0" u="none" strike="noStrike" cap="none" normalizeH="0" baseline="0" dirty="0">
                <a:ln>
                  <a:noFill/>
                </a:ln>
                <a:solidFill>
                  <a:schemeClr val="tx1"/>
                </a:solidFill>
                <a:effectLst/>
                <a:latin typeface="Georgia" panose="02040502050405020303" pitchFamily="18" charset="0"/>
                <a:ea typeface="Arial" panose="020B0604020202020204" pitchFamily="34" charset="0"/>
              </a:rPr>
              <a:t> </a:t>
            </a:r>
            <a:r>
              <a:rPr kumimoji="0" lang="en-US" altLang="en-US" sz="1200" b="1" i="0" u="none" strike="noStrike" cap="none" normalizeH="0" baseline="0" dirty="0" err="1">
                <a:ln>
                  <a:noFill/>
                </a:ln>
                <a:solidFill>
                  <a:schemeClr val="tx1"/>
                </a:solidFill>
                <a:effectLst/>
                <a:latin typeface="Georgia" panose="02040502050405020303" pitchFamily="18" charset="0"/>
                <a:ea typeface="Arial" panose="020B0604020202020204" pitchFamily="34" charset="0"/>
              </a:rPr>
              <a:t>Brodal</a:t>
            </a:r>
            <a:endParaRPr kumimoji="0" lang="en-US" altLang="en-US" sz="1200" b="1" i="0" u="none" strike="noStrike" cap="none" normalizeH="0" baseline="0" dirty="0">
              <a:ln>
                <a:noFill/>
              </a:ln>
              <a:solidFill>
                <a:schemeClr val="tx1"/>
              </a:solidFill>
              <a:effectLst/>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ea typeface="Georgia" panose="02040502050405020303" pitchFamily="18" charset="0"/>
                <a:cs typeface="Georgia" panose="02040502050405020303" pitchFamily="18" charset="0"/>
              </a:rPr>
              <a:t>     Department of Computer Science, Aarhus University, Denmark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By student: </a:t>
            </a:r>
            <a:r>
              <a:rPr lang="en-US" altLang="en-US" b="1" dirty="0" err="1">
                <a:latin typeface="Arial" panose="020B0604020202020204" pitchFamily="34" charset="0"/>
              </a:rPr>
              <a:t>Abedallah</a:t>
            </a:r>
            <a:r>
              <a:rPr lang="en-US" altLang="en-US" b="1" dirty="0">
                <a:latin typeface="Arial" panose="020B0604020202020204" pitchFamily="34" charset="0"/>
              </a:rPr>
              <a:t> </a:t>
            </a:r>
            <a:r>
              <a:rPr lang="en-US" altLang="en-US" b="1" dirty="0" err="1">
                <a:latin typeface="Arial" panose="020B0604020202020204" pitchFamily="34" charset="0"/>
              </a:rPr>
              <a:t>zoabi</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13F7F-86AA-4AAA-BEB5-652D90D8AEB5}"/>
              </a:ext>
            </a:extLst>
          </p:cNvPr>
          <p:cNvPicPr>
            <a:picLocks noChangeAspect="1"/>
          </p:cNvPicPr>
          <p:nvPr/>
        </p:nvPicPr>
        <p:blipFill>
          <a:blip r:embed="rId2"/>
          <a:stretch>
            <a:fillRect/>
          </a:stretch>
        </p:blipFill>
        <p:spPr>
          <a:xfrm>
            <a:off x="574245" y="1590675"/>
            <a:ext cx="13481909" cy="4676776"/>
          </a:xfrm>
          <a:prstGeom prst="rect">
            <a:avLst/>
          </a:prstGeom>
        </p:spPr>
      </p:pic>
    </p:spTree>
    <p:extLst>
      <p:ext uri="{BB962C8B-B14F-4D97-AF65-F5344CB8AC3E}">
        <p14:creationId xmlns:p14="http://schemas.microsoft.com/office/powerpoint/2010/main" val="85055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A7864E-3E2B-44D8-8532-0D30AFCD1B05}"/>
              </a:ext>
            </a:extLst>
          </p:cNvPr>
          <p:cNvPicPr>
            <a:picLocks noChangeAspect="1"/>
          </p:cNvPicPr>
          <p:nvPr/>
        </p:nvPicPr>
        <p:blipFill>
          <a:blip r:embed="rId2"/>
          <a:stretch>
            <a:fillRect/>
          </a:stretch>
        </p:blipFill>
        <p:spPr>
          <a:xfrm>
            <a:off x="3807341" y="1109662"/>
            <a:ext cx="6508236" cy="2614613"/>
          </a:xfrm>
          <a:prstGeom prst="rect">
            <a:avLst/>
          </a:prstGeom>
        </p:spPr>
      </p:pic>
      <p:sp>
        <p:nvSpPr>
          <p:cNvPr id="6" name="TextBox 5">
            <a:extLst>
              <a:ext uri="{FF2B5EF4-FFF2-40B4-BE49-F238E27FC236}">
                <a16:creationId xmlns:a16="http://schemas.microsoft.com/office/drawing/2014/main" id="{EA8A3B2A-E416-4B48-BE06-A0DED00A51B2}"/>
              </a:ext>
            </a:extLst>
          </p:cNvPr>
          <p:cNvSpPr txBox="1"/>
          <p:nvPr/>
        </p:nvSpPr>
        <p:spPr>
          <a:xfrm>
            <a:off x="1095375" y="945653"/>
            <a:ext cx="3219450" cy="623248"/>
          </a:xfrm>
          <a:prstGeom prst="rect">
            <a:avLst/>
          </a:prstGeom>
          <a:noFill/>
        </p:spPr>
        <p:txBody>
          <a:bodyPr wrap="square">
            <a:spAutoFit/>
          </a:bodyPr>
          <a:lstStyle/>
          <a:p>
            <a:r>
              <a:rPr lang="en-US" sz="3450" dirty="0"/>
              <a:t>Bad rotation:</a:t>
            </a:r>
          </a:p>
        </p:txBody>
      </p:sp>
      <p:sp>
        <p:nvSpPr>
          <p:cNvPr id="8" name="TextBox 7">
            <a:extLst>
              <a:ext uri="{FF2B5EF4-FFF2-40B4-BE49-F238E27FC236}">
                <a16:creationId xmlns:a16="http://schemas.microsoft.com/office/drawing/2014/main" id="{072F1815-0544-494E-B268-B182BEDB7937}"/>
              </a:ext>
            </a:extLst>
          </p:cNvPr>
          <p:cNvSpPr txBox="1"/>
          <p:nvPr/>
        </p:nvSpPr>
        <p:spPr>
          <a:xfrm>
            <a:off x="609599" y="4114800"/>
            <a:ext cx="10239375" cy="3046988"/>
          </a:xfrm>
          <a:prstGeom prst="rect">
            <a:avLst/>
          </a:prstGeom>
          <a:noFill/>
        </p:spPr>
        <p:txBody>
          <a:bodyPr wrap="square">
            <a:spAutoFit/>
          </a:bodyPr>
          <a:lstStyle/>
          <a:p>
            <a:r>
              <a:rPr lang="en-US" sz="2400" dirty="0"/>
              <a:t>Bad zag-zig case for </a:t>
            </a:r>
            <a:r>
              <a:rPr lang="en-US" sz="2400" dirty="0" err="1"/>
              <a:t>RebalanceZig</a:t>
            </a:r>
            <a:r>
              <a:rPr lang="en-US" sz="2400" dirty="0"/>
              <a:t>(v), where rotating up v does not decrease the depth of the insertion point</a:t>
            </a:r>
            <a:br>
              <a:rPr lang="en-US" sz="2400" dirty="0"/>
            </a:br>
            <a:br>
              <a:rPr lang="en-US" sz="2400" dirty="0"/>
            </a:br>
            <a:r>
              <a:rPr lang="en-US" sz="2400" b="1" u="sng" dirty="0"/>
              <a:t>Note:</a:t>
            </a:r>
            <a:br>
              <a:rPr lang="en-US" sz="2400" b="1" u="sng" dirty="0"/>
            </a:br>
            <a:r>
              <a:rPr lang="en-GB" sz="2400" dirty="0"/>
              <a:t>It follows that after the insertion of all n elements, the expected depth of the insertion point is at least ½*np*(1−p).</a:t>
            </a:r>
            <a:br>
              <a:rPr lang="en-US" sz="2400" dirty="0"/>
            </a:br>
            <a:br>
              <a:rPr lang="en-US" sz="2400" dirty="0"/>
            </a:br>
            <a:endParaRPr lang="en-US" sz="2400" dirty="0"/>
          </a:p>
        </p:txBody>
      </p:sp>
    </p:spTree>
    <p:extLst>
      <p:ext uri="{BB962C8B-B14F-4D97-AF65-F5344CB8AC3E}">
        <p14:creationId xmlns:p14="http://schemas.microsoft.com/office/powerpoint/2010/main" val="2394813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04780-AA78-45D9-8725-1B1850A8DD5A}"/>
              </a:ext>
            </a:extLst>
          </p:cNvPr>
          <p:cNvSpPr txBox="1"/>
          <p:nvPr/>
        </p:nvSpPr>
        <p:spPr>
          <a:xfrm>
            <a:off x="447675" y="615434"/>
            <a:ext cx="7315200" cy="623248"/>
          </a:xfrm>
          <a:prstGeom prst="rect">
            <a:avLst/>
          </a:prstGeom>
          <a:noFill/>
        </p:spPr>
        <p:txBody>
          <a:bodyPr wrap="square">
            <a:spAutoFit/>
          </a:bodyPr>
          <a:lstStyle/>
          <a:p>
            <a:r>
              <a:rPr lang="en-US" sz="3450" dirty="0"/>
              <a:t>Converging Sequences</a:t>
            </a:r>
          </a:p>
        </p:txBody>
      </p:sp>
      <p:sp>
        <p:nvSpPr>
          <p:cNvPr id="5" name="TextBox 4">
            <a:extLst>
              <a:ext uri="{FF2B5EF4-FFF2-40B4-BE49-F238E27FC236}">
                <a16:creationId xmlns:a16="http://schemas.microsoft.com/office/drawing/2014/main" id="{12B7175D-F8A1-4BD1-AC39-F68E9EFF5CF0}"/>
              </a:ext>
            </a:extLst>
          </p:cNvPr>
          <p:cNvSpPr txBox="1"/>
          <p:nvPr/>
        </p:nvSpPr>
        <p:spPr>
          <a:xfrm>
            <a:off x="185738" y="1482596"/>
            <a:ext cx="8863011" cy="5693866"/>
          </a:xfrm>
          <a:prstGeom prst="rect">
            <a:avLst/>
          </a:prstGeom>
          <a:noFill/>
        </p:spPr>
        <p:txBody>
          <a:bodyPr wrap="square">
            <a:spAutoFit/>
          </a:bodyPr>
          <a:lstStyle/>
          <a:p>
            <a:r>
              <a:rPr lang="en-GB" sz="2800" dirty="0"/>
              <a:t>A </a:t>
            </a:r>
            <a:r>
              <a:rPr lang="en-GB" sz="2800" b="1" dirty="0"/>
              <a:t>converging sequence</a:t>
            </a:r>
            <a:r>
              <a:rPr lang="en-GB" sz="2800" dirty="0"/>
              <a:t> is a type of finger insertion sequence where each new element must be either the immediate predecessor or successor of the last inserted element within the sorted order. (for simplicity, we assume n is even)</a:t>
            </a:r>
          </a:p>
          <a:p>
            <a:endParaRPr lang="en-GB" sz="2800" dirty="0"/>
          </a:p>
          <a:p>
            <a:r>
              <a:rPr lang="en-GB" sz="2800" dirty="0"/>
              <a:t>1, n, 2, n − 1, 3, n − 2, 4, n − 3, . . . , n/2, n/2 + 1</a:t>
            </a:r>
          </a:p>
          <a:p>
            <a:br>
              <a:rPr lang="en-GB" sz="2800" dirty="0"/>
            </a:br>
            <a:r>
              <a:rPr lang="en-GB" sz="2800" dirty="0"/>
              <a:t> As can be seen in the experimental evaluation in this figure, the average depth appears to be linear for the nodes in a binary search tree resulting from applying </a:t>
            </a:r>
            <a:r>
              <a:rPr lang="en-GB" sz="2800" dirty="0" err="1"/>
              <a:t>RebalanceZig</a:t>
            </a:r>
            <a:r>
              <a:rPr lang="en-GB" sz="2800" dirty="0"/>
              <a:t> to the converging sequence. </a:t>
            </a:r>
          </a:p>
          <a:p>
            <a:endParaRPr lang="en-US" sz="2800" dirty="0"/>
          </a:p>
        </p:txBody>
      </p:sp>
      <p:pic>
        <p:nvPicPr>
          <p:cNvPr id="7" name="Picture 6">
            <a:extLst>
              <a:ext uri="{FF2B5EF4-FFF2-40B4-BE49-F238E27FC236}">
                <a16:creationId xmlns:a16="http://schemas.microsoft.com/office/drawing/2014/main" id="{F9C7B47C-5381-4CFD-9C71-CC63D70511D6}"/>
              </a:ext>
            </a:extLst>
          </p:cNvPr>
          <p:cNvPicPr>
            <a:picLocks noChangeAspect="1"/>
          </p:cNvPicPr>
          <p:nvPr/>
        </p:nvPicPr>
        <p:blipFill>
          <a:blip r:embed="rId2"/>
          <a:stretch>
            <a:fillRect/>
          </a:stretch>
        </p:blipFill>
        <p:spPr>
          <a:xfrm>
            <a:off x="10903975" y="927058"/>
            <a:ext cx="3048000" cy="6750137"/>
          </a:xfrm>
          <a:prstGeom prst="rect">
            <a:avLst/>
          </a:prstGeom>
        </p:spPr>
      </p:pic>
      <p:sp>
        <p:nvSpPr>
          <p:cNvPr id="9" name="TextBox 8">
            <a:extLst>
              <a:ext uri="{FF2B5EF4-FFF2-40B4-BE49-F238E27FC236}">
                <a16:creationId xmlns:a16="http://schemas.microsoft.com/office/drawing/2014/main" id="{3601EA38-F276-466C-A62D-E5636379BCA2}"/>
              </a:ext>
            </a:extLst>
          </p:cNvPr>
          <p:cNvSpPr txBox="1"/>
          <p:nvPr/>
        </p:nvSpPr>
        <p:spPr>
          <a:xfrm>
            <a:off x="9048750" y="1054016"/>
            <a:ext cx="7315200" cy="584775"/>
          </a:xfrm>
          <a:prstGeom prst="rect">
            <a:avLst/>
          </a:prstGeom>
          <a:noFill/>
        </p:spPr>
        <p:txBody>
          <a:bodyPr wrap="square">
            <a:spAutoFit/>
          </a:bodyPr>
          <a:lstStyle/>
          <a:p>
            <a:r>
              <a:rPr lang="en-GB" sz="3200" dirty="0"/>
              <a:t>Example:</a:t>
            </a:r>
            <a:endParaRPr lang="en-US" sz="3200" dirty="0"/>
          </a:p>
        </p:txBody>
      </p:sp>
      <p:sp>
        <p:nvSpPr>
          <p:cNvPr id="11" name="TextBox 10">
            <a:extLst>
              <a:ext uri="{FF2B5EF4-FFF2-40B4-BE49-F238E27FC236}">
                <a16:creationId xmlns:a16="http://schemas.microsoft.com/office/drawing/2014/main" id="{93221F12-AD52-4CC3-A990-D7BBC092FEE5}"/>
              </a:ext>
            </a:extLst>
          </p:cNvPr>
          <p:cNvSpPr txBox="1"/>
          <p:nvPr/>
        </p:nvSpPr>
        <p:spPr>
          <a:xfrm>
            <a:off x="10903975" y="2329499"/>
            <a:ext cx="1629083" cy="523220"/>
          </a:xfrm>
          <a:prstGeom prst="rect">
            <a:avLst/>
          </a:prstGeom>
          <a:noFill/>
        </p:spPr>
        <p:txBody>
          <a:bodyPr wrap="square">
            <a:spAutoFit/>
          </a:bodyPr>
          <a:lstStyle/>
          <a:p>
            <a:r>
              <a:rPr lang="en-US" sz="2800" dirty="0"/>
              <a:t> n = 6</a:t>
            </a:r>
          </a:p>
        </p:txBody>
      </p:sp>
    </p:spTree>
    <p:extLst>
      <p:ext uri="{BB962C8B-B14F-4D97-AF65-F5344CB8AC3E}">
        <p14:creationId xmlns:p14="http://schemas.microsoft.com/office/powerpoint/2010/main" val="328499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6254472" y="849868"/>
            <a:ext cx="7238762" cy="685800"/>
          </a:xfrm>
          <a:prstGeom prst="rect">
            <a:avLst/>
          </a:prstGeom>
          <a:noFill/>
          <a:ln/>
        </p:spPr>
        <p:txBody>
          <a:bodyPr wrap="none" lIns="0" tIns="0" rIns="0" bIns="0" rtlCol="0" anchor="t"/>
          <a:lstStyle/>
          <a:p>
            <a:pPr marL="0" indent="0">
              <a:lnSpc>
                <a:spcPts val="5400"/>
              </a:lnSpc>
              <a:buNone/>
            </a:pPr>
            <a:r>
              <a:rPr lang="en-US" sz="4300" b="1" dirty="0">
                <a:solidFill>
                  <a:srgbClr val="282824"/>
                </a:solidFill>
                <a:latin typeface="Lato Bold" pitchFamily="34" charset="0"/>
                <a:ea typeface="Lato Bold" pitchFamily="34" charset="-122"/>
                <a:cs typeface="Lato Bold" pitchFamily="34" charset="-120"/>
              </a:rPr>
              <a:t>Performance of RebalanceZig</a:t>
            </a:r>
            <a:endParaRPr lang="en-US" sz="4300" dirty="0"/>
          </a:p>
        </p:txBody>
      </p:sp>
      <p:sp>
        <p:nvSpPr>
          <p:cNvPr id="4" name="Text 1"/>
          <p:cNvSpPr/>
          <p:nvPr/>
        </p:nvSpPr>
        <p:spPr>
          <a:xfrm>
            <a:off x="6254472" y="1864757"/>
            <a:ext cx="7607856" cy="2105978"/>
          </a:xfrm>
          <a:prstGeom prst="rect">
            <a:avLst/>
          </a:prstGeom>
          <a:noFill/>
          <a:ln/>
        </p:spPr>
        <p:txBody>
          <a:bodyPr wrap="squar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RebalanceZig performs well on increasing and decreasing sequences, achieving O(log n) expected depth per node. However, it struggles with converging sequences, resulting in linear expected average node depth. For pairs sequences, performance varies: with p ≠ 1/2, the expected average node depth is linear, while p = 1/2 may achieve O(√n) depth (conjectured). The algorithm fails to guarantee logarithmic depth for all insertion sequences.</a:t>
            </a:r>
            <a:endParaRPr lang="en-US" sz="1700" dirty="0"/>
          </a:p>
        </p:txBody>
      </p:sp>
      <p:sp>
        <p:nvSpPr>
          <p:cNvPr id="5" name="Shape 2"/>
          <p:cNvSpPr/>
          <p:nvPr/>
        </p:nvSpPr>
        <p:spPr>
          <a:xfrm>
            <a:off x="6254472" y="4217551"/>
            <a:ext cx="7607856" cy="3162062"/>
          </a:xfrm>
          <a:prstGeom prst="roundRect">
            <a:avLst>
              <a:gd name="adj" fmla="val 1041"/>
            </a:avLst>
          </a:prstGeom>
          <a:noFill/>
          <a:ln w="7620">
            <a:solidFill>
              <a:srgbClr val="000000">
                <a:alpha val="8000"/>
              </a:srgbClr>
            </a:solidFill>
            <a:prstDash val="solid"/>
          </a:ln>
        </p:spPr>
      </p:sp>
      <p:sp>
        <p:nvSpPr>
          <p:cNvPr id="6" name="Shape 3"/>
          <p:cNvSpPr/>
          <p:nvPr/>
        </p:nvSpPr>
        <p:spPr>
          <a:xfrm>
            <a:off x="6262092" y="4225171"/>
            <a:ext cx="7592616" cy="629364"/>
          </a:xfrm>
          <a:prstGeom prst="rect">
            <a:avLst/>
          </a:prstGeom>
          <a:solidFill>
            <a:srgbClr val="FFFFFF">
              <a:alpha val="4000"/>
            </a:srgbClr>
          </a:solidFill>
          <a:ln/>
        </p:spPr>
      </p:sp>
      <p:sp>
        <p:nvSpPr>
          <p:cNvPr id="7" name="Text 4"/>
          <p:cNvSpPr/>
          <p:nvPr/>
        </p:nvSpPr>
        <p:spPr>
          <a:xfrm>
            <a:off x="6481524" y="4364355"/>
            <a:ext cx="3353633" cy="350996"/>
          </a:xfrm>
          <a:prstGeom prst="rect">
            <a:avLst/>
          </a:prstGeom>
          <a:noFill/>
          <a:ln/>
        </p:spPr>
        <p:txBody>
          <a:bodyPr wrap="non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Sequence Type</a:t>
            </a:r>
            <a:endParaRPr lang="en-US" sz="1700" dirty="0"/>
          </a:p>
        </p:txBody>
      </p:sp>
      <p:sp>
        <p:nvSpPr>
          <p:cNvPr id="8" name="Text 5"/>
          <p:cNvSpPr/>
          <p:nvPr/>
        </p:nvSpPr>
        <p:spPr>
          <a:xfrm>
            <a:off x="10281642" y="4364355"/>
            <a:ext cx="3353633" cy="350996"/>
          </a:xfrm>
          <a:prstGeom prst="rect">
            <a:avLst/>
          </a:prstGeom>
          <a:noFill/>
          <a:ln/>
        </p:spPr>
        <p:txBody>
          <a:bodyPr wrap="non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Performance</a:t>
            </a:r>
            <a:endParaRPr lang="en-US" sz="1700" dirty="0"/>
          </a:p>
        </p:txBody>
      </p:sp>
      <p:sp>
        <p:nvSpPr>
          <p:cNvPr id="9" name="Shape 6"/>
          <p:cNvSpPr/>
          <p:nvPr/>
        </p:nvSpPr>
        <p:spPr>
          <a:xfrm>
            <a:off x="6262092" y="4854535"/>
            <a:ext cx="7592616" cy="629364"/>
          </a:xfrm>
          <a:prstGeom prst="rect">
            <a:avLst/>
          </a:prstGeom>
          <a:solidFill>
            <a:srgbClr val="000000">
              <a:alpha val="4000"/>
            </a:srgbClr>
          </a:solidFill>
          <a:ln/>
        </p:spPr>
      </p:sp>
      <p:sp>
        <p:nvSpPr>
          <p:cNvPr id="10" name="Text 7"/>
          <p:cNvSpPr/>
          <p:nvPr/>
        </p:nvSpPr>
        <p:spPr>
          <a:xfrm>
            <a:off x="6481524" y="4993719"/>
            <a:ext cx="3353633" cy="350996"/>
          </a:xfrm>
          <a:prstGeom prst="rect">
            <a:avLst/>
          </a:prstGeom>
          <a:noFill/>
          <a:ln/>
        </p:spPr>
        <p:txBody>
          <a:bodyPr wrap="non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Increasing/Decreasing</a:t>
            </a:r>
            <a:endParaRPr lang="en-US" sz="1700" dirty="0"/>
          </a:p>
        </p:txBody>
      </p:sp>
      <p:sp>
        <p:nvSpPr>
          <p:cNvPr id="11" name="Text 8"/>
          <p:cNvSpPr/>
          <p:nvPr/>
        </p:nvSpPr>
        <p:spPr>
          <a:xfrm>
            <a:off x="10281642" y="4993719"/>
            <a:ext cx="3353633" cy="350996"/>
          </a:xfrm>
          <a:prstGeom prst="rect">
            <a:avLst/>
          </a:prstGeom>
          <a:noFill/>
          <a:ln/>
        </p:spPr>
        <p:txBody>
          <a:bodyPr wrap="non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O(log n) expected depth</a:t>
            </a:r>
            <a:endParaRPr lang="en-US" sz="1700" dirty="0"/>
          </a:p>
        </p:txBody>
      </p:sp>
      <p:sp>
        <p:nvSpPr>
          <p:cNvPr id="12" name="Shape 9"/>
          <p:cNvSpPr/>
          <p:nvPr/>
        </p:nvSpPr>
        <p:spPr>
          <a:xfrm>
            <a:off x="6262092" y="5483900"/>
            <a:ext cx="7592616" cy="629364"/>
          </a:xfrm>
          <a:prstGeom prst="rect">
            <a:avLst/>
          </a:prstGeom>
          <a:solidFill>
            <a:srgbClr val="FFFFFF">
              <a:alpha val="4000"/>
            </a:srgbClr>
          </a:solidFill>
          <a:ln/>
        </p:spPr>
      </p:sp>
      <p:sp>
        <p:nvSpPr>
          <p:cNvPr id="13" name="Text 10"/>
          <p:cNvSpPr/>
          <p:nvPr/>
        </p:nvSpPr>
        <p:spPr>
          <a:xfrm>
            <a:off x="6481524" y="5623084"/>
            <a:ext cx="3353633" cy="350996"/>
          </a:xfrm>
          <a:prstGeom prst="rect">
            <a:avLst/>
          </a:prstGeom>
          <a:noFill/>
          <a:ln/>
        </p:spPr>
        <p:txBody>
          <a:bodyPr wrap="non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Converging</a:t>
            </a:r>
            <a:endParaRPr lang="en-US" sz="1700" dirty="0"/>
          </a:p>
        </p:txBody>
      </p:sp>
      <p:sp>
        <p:nvSpPr>
          <p:cNvPr id="14" name="Text 11"/>
          <p:cNvSpPr/>
          <p:nvPr/>
        </p:nvSpPr>
        <p:spPr>
          <a:xfrm>
            <a:off x="10281642" y="5623084"/>
            <a:ext cx="3353633" cy="350996"/>
          </a:xfrm>
          <a:prstGeom prst="rect">
            <a:avLst/>
          </a:prstGeom>
          <a:noFill/>
          <a:ln/>
        </p:spPr>
        <p:txBody>
          <a:bodyPr wrap="non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Θ(n) expected average depth</a:t>
            </a:r>
            <a:endParaRPr lang="en-US" sz="1700" dirty="0"/>
          </a:p>
        </p:txBody>
      </p:sp>
      <p:sp>
        <p:nvSpPr>
          <p:cNvPr id="15" name="Shape 12"/>
          <p:cNvSpPr/>
          <p:nvPr/>
        </p:nvSpPr>
        <p:spPr>
          <a:xfrm>
            <a:off x="5809808" y="6497539"/>
            <a:ext cx="7592616" cy="629364"/>
          </a:xfrm>
          <a:prstGeom prst="rect">
            <a:avLst/>
          </a:prstGeom>
          <a:solidFill>
            <a:srgbClr val="000000">
              <a:alpha val="4000"/>
            </a:srgbClr>
          </a:solidFill>
          <a:ln/>
        </p:spPr>
      </p:sp>
      <p:sp>
        <p:nvSpPr>
          <p:cNvPr id="16" name="Text 13"/>
          <p:cNvSpPr/>
          <p:nvPr/>
        </p:nvSpPr>
        <p:spPr>
          <a:xfrm>
            <a:off x="6481524" y="6252448"/>
            <a:ext cx="3353633" cy="350996"/>
          </a:xfrm>
          <a:prstGeom prst="rect">
            <a:avLst/>
          </a:prstGeom>
          <a:noFill/>
          <a:ln/>
        </p:spPr>
        <p:txBody>
          <a:bodyPr wrap="non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Pairs (p ≠ 1/2)</a:t>
            </a:r>
            <a:endParaRPr lang="en-US" sz="1700" dirty="0"/>
          </a:p>
        </p:txBody>
      </p:sp>
      <p:sp>
        <p:nvSpPr>
          <p:cNvPr id="17" name="Text 14"/>
          <p:cNvSpPr/>
          <p:nvPr/>
        </p:nvSpPr>
        <p:spPr>
          <a:xfrm>
            <a:off x="10281642" y="6252448"/>
            <a:ext cx="3353633" cy="350996"/>
          </a:xfrm>
          <a:prstGeom prst="rect">
            <a:avLst/>
          </a:prstGeom>
          <a:noFill/>
          <a:ln/>
        </p:spPr>
        <p:txBody>
          <a:bodyPr wrap="non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Θ(n) expected average depth</a:t>
            </a:r>
            <a:endParaRPr lang="en-US" sz="1700" dirty="0"/>
          </a:p>
        </p:txBody>
      </p:sp>
      <p:sp>
        <p:nvSpPr>
          <p:cNvPr id="18" name="Shape 15"/>
          <p:cNvSpPr/>
          <p:nvPr/>
        </p:nvSpPr>
        <p:spPr>
          <a:xfrm>
            <a:off x="6262092" y="6742628"/>
            <a:ext cx="7592616" cy="629364"/>
          </a:xfrm>
          <a:prstGeom prst="rect">
            <a:avLst/>
          </a:prstGeom>
          <a:solidFill>
            <a:srgbClr val="FFFFFF">
              <a:alpha val="4000"/>
            </a:srgbClr>
          </a:solidFill>
          <a:ln/>
        </p:spPr>
      </p:sp>
      <p:sp>
        <p:nvSpPr>
          <p:cNvPr id="19" name="Text 16"/>
          <p:cNvSpPr/>
          <p:nvPr/>
        </p:nvSpPr>
        <p:spPr>
          <a:xfrm>
            <a:off x="6481524" y="6881813"/>
            <a:ext cx="3353633" cy="350996"/>
          </a:xfrm>
          <a:prstGeom prst="rect">
            <a:avLst/>
          </a:prstGeom>
          <a:noFill/>
          <a:ln/>
        </p:spPr>
        <p:txBody>
          <a:bodyPr wrap="non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Pairs (p = 1/2)</a:t>
            </a:r>
            <a:endParaRPr lang="en-US" sz="1700" dirty="0"/>
          </a:p>
        </p:txBody>
      </p:sp>
      <p:sp>
        <p:nvSpPr>
          <p:cNvPr id="20" name="Text 17"/>
          <p:cNvSpPr/>
          <p:nvPr/>
        </p:nvSpPr>
        <p:spPr>
          <a:xfrm>
            <a:off x="10281642" y="6881813"/>
            <a:ext cx="3353633" cy="350996"/>
          </a:xfrm>
          <a:prstGeom prst="rect">
            <a:avLst/>
          </a:prstGeom>
          <a:noFill/>
          <a:ln/>
        </p:spPr>
        <p:txBody>
          <a:bodyPr wrap="none" lIns="0" tIns="0" rIns="0" bIns="0" rtlCol="0" anchor="t"/>
          <a:lstStyle/>
          <a:p>
            <a:pPr marL="0" indent="0">
              <a:lnSpc>
                <a:spcPts val="2750"/>
              </a:lnSpc>
              <a:buNone/>
            </a:pPr>
            <a:r>
              <a:rPr lang="en-US" sz="1700" dirty="0">
                <a:solidFill>
                  <a:srgbClr val="4A4A45"/>
                </a:solidFill>
                <a:latin typeface="Lato" pitchFamily="34" charset="0"/>
                <a:ea typeface="Lato" pitchFamily="34" charset="-122"/>
                <a:cs typeface="Lato" pitchFamily="34" charset="-120"/>
              </a:rPr>
              <a:t>O(√n) conjectured</a:t>
            </a:r>
            <a:endParaRPr lang="en-US" sz="1700" dirty="0"/>
          </a:p>
        </p:txBody>
      </p:sp>
      <p:pic>
        <p:nvPicPr>
          <p:cNvPr id="22" name="Picture 21">
            <a:extLst>
              <a:ext uri="{FF2B5EF4-FFF2-40B4-BE49-F238E27FC236}">
                <a16:creationId xmlns:a16="http://schemas.microsoft.com/office/drawing/2014/main" id="{D7409BE2-A015-4466-BED8-BFE7BDFB0C93}"/>
              </a:ext>
            </a:extLst>
          </p:cNvPr>
          <p:cNvPicPr>
            <a:picLocks noChangeAspect="1"/>
          </p:cNvPicPr>
          <p:nvPr/>
        </p:nvPicPr>
        <p:blipFill>
          <a:blip r:embed="rId3"/>
          <a:stretch>
            <a:fillRect/>
          </a:stretch>
        </p:blipFill>
        <p:spPr>
          <a:xfrm>
            <a:off x="0" y="0"/>
            <a:ext cx="5094256" cy="4124326"/>
          </a:xfrm>
          <a:prstGeom prst="rect">
            <a:avLst/>
          </a:prstGeom>
        </p:spPr>
      </p:pic>
      <p:pic>
        <p:nvPicPr>
          <p:cNvPr id="24" name="Picture 23">
            <a:extLst>
              <a:ext uri="{FF2B5EF4-FFF2-40B4-BE49-F238E27FC236}">
                <a16:creationId xmlns:a16="http://schemas.microsoft.com/office/drawing/2014/main" id="{28B240EC-2ADB-42EF-B3E6-08DEBE4ADE9F}"/>
              </a:ext>
            </a:extLst>
          </p:cNvPr>
          <p:cNvPicPr>
            <a:picLocks noChangeAspect="1"/>
          </p:cNvPicPr>
          <p:nvPr/>
        </p:nvPicPr>
        <p:blipFill>
          <a:blip r:embed="rId4"/>
          <a:stretch>
            <a:fillRect/>
          </a:stretch>
        </p:blipFill>
        <p:spPr>
          <a:xfrm>
            <a:off x="-11097" y="4095750"/>
            <a:ext cx="5105354" cy="4133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0"/>
          <p:cNvSpPr/>
          <p:nvPr/>
        </p:nvSpPr>
        <p:spPr>
          <a:xfrm>
            <a:off x="5989201" y="508992"/>
            <a:ext cx="4473654" cy="448985"/>
          </a:xfrm>
          <a:prstGeom prst="rect">
            <a:avLst/>
          </a:prstGeom>
          <a:noFill/>
          <a:ln/>
        </p:spPr>
        <p:txBody>
          <a:bodyPr wrap="none" lIns="0" tIns="0" rIns="0" bIns="0" rtlCol="0" anchor="t"/>
          <a:lstStyle/>
          <a:p>
            <a:pPr marL="0" indent="0">
              <a:lnSpc>
                <a:spcPts val="3500"/>
              </a:lnSpc>
              <a:buNone/>
            </a:pPr>
            <a:r>
              <a:rPr lang="en-US" sz="2800" b="1" dirty="0">
                <a:solidFill>
                  <a:srgbClr val="282824"/>
                </a:solidFill>
                <a:latin typeface="Lato Bold" pitchFamily="34" charset="0"/>
                <a:ea typeface="Lato Bold" pitchFamily="34" charset="-122"/>
                <a:cs typeface="Lato Bold" pitchFamily="34" charset="-120"/>
              </a:rPr>
              <a:t>Algorithm RebalanceZigZag</a:t>
            </a:r>
            <a:endParaRPr lang="en-US" sz="2800" dirty="0"/>
          </a:p>
        </p:txBody>
      </p:sp>
      <p:sp>
        <p:nvSpPr>
          <p:cNvPr id="5" name="Text 1"/>
          <p:cNvSpPr/>
          <p:nvPr/>
        </p:nvSpPr>
        <p:spPr>
          <a:xfrm>
            <a:off x="5989201" y="1173480"/>
            <a:ext cx="8138398" cy="919639"/>
          </a:xfrm>
          <a:prstGeom prst="rect">
            <a:avLst/>
          </a:prstGeom>
          <a:noFill/>
          <a:ln/>
        </p:spPr>
        <p:txBody>
          <a:bodyPr wrap="square" lIns="0" tIns="0" rIns="0" bIns="0" rtlCol="0" anchor="t"/>
          <a:lstStyle/>
          <a:p>
            <a:pPr marL="0" indent="0">
              <a:lnSpc>
                <a:spcPts val="1800"/>
              </a:lnSpc>
              <a:buNone/>
            </a:pPr>
            <a:r>
              <a:rPr lang="en-US" sz="1100" dirty="0">
                <a:solidFill>
                  <a:srgbClr val="4A4A45"/>
                </a:solidFill>
                <a:latin typeface="Lato" pitchFamily="34" charset="0"/>
                <a:ea typeface="Lato" pitchFamily="34" charset="-122"/>
                <a:cs typeface="Lato" pitchFamily="34" charset="-120"/>
              </a:rPr>
              <a:t>RebalanceZigZag is an enhanced version of RebalanceZig, addressing shortcomings in zig-zag and zag-zig cases. It uses the same coin-flipping process but applies different rotations based on the tree structure. In zig-zig or zag-zag cases, it rotates up the parent of the current node. In zig-zag or zag-zig cases, it rotates up the current node twice. This ensures that everything in the subtree moves up one level when applying the transformation.</a:t>
            </a:r>
            <a:endParaRPr lang="en-US" sz="1100" dirty="0"/>
          </a:p>
        </p:txBody>
      </p:sp>
      <p:pic>
        <p:nvPicPr>
          <p:cNvPr id="6" name="Image 2" descr="preencoded.png"/>
          <p:cNvPicPr>
            <a:picLocks noChangeAspect="1"/>
          </p:cNvPicPr>
          <p:nvPr/>
        </p:nvPicPr>
        <p:blipFill>
          <a:blip r:embed="rId3"/>
          <a:stretch>
            <a:fillRect/>
          </a:stretch>
        </p:blipFill>
        <p:spPr>
          <a:xfrm>
            <a:off x="5989201" y="2254687"/>
            <a:ext cx="359093" cy="359092"/>
          </a:xfrm>
          <a:prstGeom prst="rect">
            <a:avLst/>
          </a:prstGeom>
        </p:spPr>
      </p:pic>
      <p:sp>
        <p:nvSpPr>
          <p:cNvPr id="7" name="Text 2"/>
          <p:cNvSpPr/>
          <p:nvPr/>
        </p:nvSpPr>
        <p:spPr>
          <a:xfrm>
            <a:off x="5989201" y="2757368"/>
            <a:ext cx="1795820" cy="224433"/>
          </a:xfrm>
          <a:prstGeom prst="rect">
            <a:avLst/>
          </a:prstGeom>
          <a:noFill/>
          <a:ln/>
        </p:spPr>
        <p:txBody>
          <a:bodyPr wrap="none" lIns="0" tIns="0" rIns="0" bIns="0" rtlCol="0" anchor="t"/>
          <a:lstStyle/>
          <a:p>
            <a:pPr marL="0" indent="0" algn="l">
              <a:lnSpc>
                <a:spcPts val="1750"/>
              </a:lnSpc>
              <a:buNone/>
            </a:pPr>
            <a:r>
              <a:rPr lang="en-US" sz="1400" b="1" dirty="0">
                <a:solidFill>
                  <a:srgbClr val="4A4A45"/>
                </a:solidFill>
                <a:latin typeface="Lato Bold" pitchFamily="34" charset="0"/>
                <a:ea typeface="Lato Bold" pitchFamily="34" charset="-122"/>
                <a:cs typeface="Lato Bold" pitchFamily="34" charset="-120"/>
              </a:rPr>
              <a:t>Coin Flip</a:t>
            </a:r>
            <a:endParaRPr lang="en-US" sz="1400" dirty="0"/>
          </a:p>
        </p:txBody>
      </p:sp>
      <p:sp>
        <p:nvSpPr>
          <p:cNvPr id="8" name="Text 3"/>
          <p:cNvSpPr/>
          <p:nvPr/>
        </p:nvSpPr>
        <p:spPr>
          <a:xfrm>
            <a:off x="5989201" y="3068003"/>
            <a:ext cx="8138398" cy="229910"/>
          </a:xfrm>
          <a:prstGeom prst="rect">
            <a:avLst/>
          </a:prstGeom>
          <a:noFill/>
          <a:ln/>
        </p:spPr>
        <p:txBody>
          <a:bodyPr wrap="none" lIns="0" tIns="0" rIns="0" bIns="0" rtlCol="0" anchor="t"/>
          <a:lstStyle/>
          <a:p>
            <a:pPr marL="0" indent="0" algn="l">
              <a:lnSpc>
                <a:spcPts val="1800"/>
              </a:lnSpc>
              <a:buNone/>
            </a:pPr>
            <a:r>
              <a:rPr lang="en-US" sz="1100" dirty="0">
                <a:solidFill>
                  <a:srgbClr val="4A4A45"/>
                </a:solidFill>
                <a:latin typeface="Lato" pitchFamily="34" charset="0"/>
                <a:ea typeface="Lato" pitchFamily="34" charset="-122"/>
                <a:cs typeface="Lato" pitchFamily="34" charset="-120"/>
              </a:rPr>
              <a:t>Determine whether to move or rotate</a:t>
            </a:r>
            <a:endParaRPr lang="en-US" sz="1100" dirty="0"/>
          </a:p>
        </p:txBody>
      </p:sp>
      <p:pic>
        <p:nvPicPr>
          <p:cNvPr id="9" name="Image 3" descr="preencoded.png"/>
          <p:cNvPicPr>
            <a:picLocks noChangeAspect="1"/>
          </p:cNvPicPr>
          <p:nvPr/>
        </p:nvPicPr>
        <p:blipFill>
          <a:blip r:embed="rId4"/>
          <a:stretch>
            <a:fillRect/>
          </a:stretch>
        </p:blipFill>
        <p:spPr>
          <a:xfrm>
            <a:off x="5989201" y="3728918"/>
            <a:ext cx="359093" cy="359092"/>
          </a:xfrm>
          <a:prstGeom prst="rect">
            <a:avLst/>
          </a:prstGeom>
        </p:spPr>
      </p:pic>
      <p:sp>
        <p:nvSpPr>
          <p:cNvPr id="10" name="Text 4"/>
          <p:cNvSpPr/>
          <p:nvPr/>
        </p:nvSpPr>
        <p:spPr>
          <a:xfrm>
            <a:off x="5989201" y="4231600"/>
            <a:ext cx="1795820" cy="224433"/>
          </a:xfrm>
          <a:prstGeom prst="rect">
            <a:avLst/>
          </a:prstGeom>
          <a:noFill/>
          <a:ln/>
        </p:spPr>
        <p:txBody>
          <a:bodyPr wrap="none" lIns="0" tIns="0" rIns="0" bIns="0" rtlCol="0" anchor="t"/>
          <a:lstStyle/>
          <a:p>
            <a:pPr marL="0" indent="0" algn="l">
              <a:lnSpc>
                <a:spcPts val="1750"/>
              </a:lnSpc>
              <a:buNone/>
            </a:pPr>
            <a:r>
              <a:rPr lang="en-US" sz="1400" b="1" dirty="0">
                <a:solidFill>
                  <a:srgbClr val="4A4A45"/>
                </a:solidFill>
                <a:latin typeface="Lato Bold" pitchFamily="34" charset="0"/>
                <a:ea typeface="Lato Bold" pitchFamily="34" charset="-122"/>
                <a:cs typeface="Lato Bold" pitchFamily="34" charset="-120"/>
              </a:rPr>
              <a:t>Tree Analysis</a:t>
            </a:r>
            <a:endParaRPr lang="en-US" sz="1400" dirty="0"/>
          </a:p>
        </p:txBody>
      </p:sp>
      <p:sp>
        <p:nvSpPr>
          <p:cNvPr id="11" name="Text 5"/>
          <p:cNvSpPr/>
          <p:nvPr/>
        </p:nvSpPr>
        <p:spPr>
          <a:xfrm>
            <a:off x="5989201" y="4542234"/>
            <a:ext cx="8138398" cy="229910"/>
          </a:xfrm>
          <a:prstGeom prst="rect">
            <a:avLst/>
          </a:prstGeom>
          <a:noFill/>
          <a:ln/>
        </p:spPr>
        <p:txBody>
          <a:bodyPr wrap="none" lIns="0" tIns="0" rIns="0" bIns="0" rtlCol="0" anchor="t"/>
          <a:lstStyle/>
          <a:p>
            <a:pPr marL="0" indent="0" algn="l">
              <a:lnSpc>
                <a:spcPts val="1800"/>
              </a:lnSpc>
              <a:buNone/>
            </a:pPr>
            <a:r>
              <a:rPr lang="en-US" sz="1100" dirty="0">
                <a:solidFill>
                  <a:srgbClr val="4A4A45"/>
                </a:solidFill>
                <a:latin typeface="Lato" pitchFamily="34" charset="0"/>
                <a:ea typeface="Lato" pitchFamily="34" charset="-122"/>
                <a:cs typeface="Lato" pitchFamily="34" charset="-120"/>
              </a:rPr>
              <a:t>Identify zig-zig, zag-zag, zig-zag, or zag-zig case</a:t>
            </a:r>
            <a:endParaRPr lang="en-US" sz="1100" dirty="0"/>
          </a:p>
        </p:txBody>
      </p:sp>
      <p:pic>
        <p:nvPicPr>
          <p:cNvPr id="12" name="Image 4" descr="preencoded.png"/>
          <p:cNvPicPr>
            <a:picLocks noChangeAspect="1"/>
          </p:cNvPicPr>
          <p:nvPr/>
        </p:nvPicPr>
        <p:blipFill>
          <a:blip r:embed="rId5"/>
          <a:stretch>
            <a:fillRect/>
          </a:stretch>
        </p:blipFill>
        <p:spPr>
          <a:xfrm>
            <a:off x="5989201" y="5203150"/>
            <a:ext cx="359093" cy="359092"/>
          </a:xfrm>
          <a:prstGeom prst="rect">
            <a:avLst/>
          </a:prstGeom>
        </p:spPr>
      </p:pic>
      <p:sp>
        <p:nvSpPr>
          <p:cNvPr id="13" name="Text 6"/>
          <p:cNvSpPr/>
          <p:nvPr/>
        </p:nvSpPr>
        <p:spPr>
          <a:xfrm>
            <a:off x="5989201" y="5705832"/>
            <a:ext cx="1795820" cy="224433"/>
          </a:xfrm>
          <a:prstGeom prst="rect">
            <a:avLst/>
          </a:prstGeom>
          <a:noFill/>
          <a:ln/>
        </p:spPr>
        <p:txBody>
          <a:bodyPr wrap="none" lIns="0" tIns="0" rIns="0" bIns="0" rtlCol="0" anchor="t"/>
          <a:lstStyle/>
          <a:p>
            <a:pPr marL="0" indent="0" algn="l">
              <a:lnSpc>
                <a:spcPts val="1750"/>
              </a:lnSpc>
              <a:buNone/>
            </a:pPr>
            <a:r>
              <a:rPr lang="en-US" sz="1400" b="1" dirty="0">
                <a:solidFill>
                  <a:srgbClr val="4A4A45"/>
                </a:solidFill>
                <a:latin typeface="Lato Bold" pitchFamily="34" charset="0"/>
                <a:ea typeface="Lato Bold" pitchFamily="34" charset="-122"/>
                <a:cs typeface="Lato Bold" pitchFamily="34" charset="-120"/>
              </a:rPr>
              <a:t>Rotation</a:t>
            </a:r>
            <a:endParaRPr lang="en-US" sz="1400" dirty="0"/>
          </a:p>
        </p:txBody>
      </p:sp>
      <p:sp>
        <p:nvSpPr>
          <p:cNvPr id="14" name="Text 7"/>
          <p:cNvSpPr/>
          <p:nvPr/>
        </p:nvSpPr>
        <p:spPr>
          <a:xfrm>
            <a:off x="5989201" y="6016466"/>
            <a:ext cx="8138398" cy="229910"/>
          </a:xfrm>
          <a:prstGeom prst="rect">
            <a:avLst/>
          </a:prstGeom>
          <a:noFill/>
          <a:ln/>
        </p:spPr>
        <p:txBody>
          <a:bodyPr wrap="none" lIns="0" tIns="0" rIns="0" bIns="0" rtlCol="0" anchor="t"/>
          <a:lstStyle/>
          <a:p>
            <a:pPr marL="0" indent="0" algn="l">
              <a:lnSpc>
                <a:spcPts val="1800"/>
              </a:lnSpc>
              <a:buNone/>
            </a:pPr>
            <a:r>
              <a:rPr lang="en-US" sz="1100" dirty="0">
                <a:solidFill>
                  <a:srgbClr val="4A4A45"/>
                </a:solidFill>
                <a:latin typeface="Lato" pitchFamily="34" charset="0"/>
                <a:ea typeface="Lato" pitchFamily="34" charset="-122"/>
                <a:cs typeface="Lato" pitchFamily="34" charset="-120"/>
              </a:rPr>
              <a:t>Apply appropriate single or double rotation</a:t>
            </a:r>
            <a:endParaRPr lang="en-US" sz="1100" dirty="0"/>
          </a:p>
        </p:txBody>
      </p:sp>
      <p:pic>
        <p:nvPicPr>
          <p:cNvPr id="15" name="Image 5" descr="preencoded.png"/>
          <p:cNvPicPr>
            <a:picLocks noChangeAspect="1"/>
          </p:cNvPicPr>
          <p:nvPr/>
        </p:nvPicPr>
        <p:blipFill>
          <a:blip r:embed="rId6"/>
          <a:stretch>
            <a:fillRect/>
          </a:stretch>
        </p:blipFill>
        <p:spPr>
          <a:xfrm>
            <a:off x="5989201" y="6677382"/>
            <a:ext cx="359093" cy="359092"/>
          </a:xfrm>
          <a:prstGeom prst="rect">
            <a:avLst/>
          </a:prstGeom>
        </p:spPr>
      </p:pic>
      <p:sp>
        <p:nvSpPr>
          <p:cNvPr id="16" name="Text 8"/>
          <p:cNvSpPr/>
          <p:nvPr/>
        </p:nvSpPr>
        <p:spPr>
          <a:xfrm>
            <a:off x="5989201" y="7180064"/>
            <a:ext cx="1795820" cy="224433"/>
          </a:xfrm>
          <a:prstGeom prst="rect">
            <a:avLst/>
          </a:prstGeom>
          <a:noFill/>
          <a:ln/>
        </p:spPr>
        <p:txBody>
          <a:bodyPr wrap="none" lIns="0" tIns="0" rIns="0" bIns="0" rtlCol="0" anchor="t"/>
          <a:lstStyle/>
          <a:p>
            <a:pPr marL="0" indent="0" algn="l">
              <a:lnSpc>
                <a:spcPts val="1750"/>
              </a:lnSpc>
              <a:buNone/>
            </a:pPr>
            <a:r>
              <a:rPr lang="en-US" sz="1400" b="1" dirty="0">
                <a:solidFill>
                  <a:srgbClr val="4A4A45"/>
                </a:solidFill>
                <a:latin typeface="Lato Bold" pitchFamily="34" charset="0"/>
                <a:ea typeface="Lato Bold" pitchFamily="34" charset="-122"/>
                <a:cs typeface="Lato Bold" pitchFamily="34" charset="-120"/>
              </a:rPr>
              <a:t>Repeat</a:t>
            </a:r>
            <a:endParaRPr lang="en-US" sz="1400" dirty="0"/>
          </a:p>
        </p:txBody>
      </p:sp>
      <p:sp>
        <p:nvSpPr>
          <p:cNvPr id="17" name="Text 9"/>
          <p:cNvSpPr/>
          <p:nvPr/>
        </p:nvSpPr>
        <p:spPr>
          <a:xfrm>
            <a:off x="5989201" y="7490698"/>
            <a:ext cx="8138398" cy="229910"/>
          </a:xfrm>
          <a:prstGeom prst="rect">
            <a:avLst/>
          </a:prstGeom>
          <a:noFill/>
          <a:ln/>
        </p:spPr>
        <p:txBody>
          <a:bodyPr wrap="none" lIns="0" tIns="0" rIns="0" bIns="0" rtlCol="0" anchor="t"/>
          <a:lstStyle/>
          <a:p>
            <a:pPr marL="0" indent="0" algn="l">
              <a:lnSpc>
                <a:spcPts val="1800"/>
              </a:lnSpc>
              <a:buNone/>
            </a:pPr>
            <a:r>
              <a:rPr lang="en-US" sz="1100" dirty="0">
                <a:solidFill>
                  <a:srgbClr val="4A4A45"/>
                </a:solidFill>
                <a:latin typeface="Lato" pitchFamily="34" charset="0"/>
                <a:ea typeface="Lato" pitchFamily="34" charset="-122"/>
                <a:cs typeface="Lato" pitchFamily="34" charset="-120"/>
              </a:rPr>
              <a:t>Continue process until termination</a:t>
            </a:r>
            <a:endParaRPr lang="en-US" sz="1100" dirty="0"/>
          </a:p>
        </p:txBody>
      </p:sp>
      <p:pic>
        <p:nvPicPr>
          <p:cNvPr id="21" name="Picture 20">
            <a:extLst>
              <a:ext uri="{FF2B5EF4-FFF2-40B4-BE49-F238E27FC236}">
                <a16:creationId xmlns:a16="http://schemas.microsoft.com/office/drawing/2014/main" id="{56DDE049-C715-4C67-AA67-F7381B81F030}"/>
              </a:ext>
            </a:extLst>
          </p:cNvPr>
          <p:cNvPicPr>
            <a:picLocks noChangeAspect="1"/>
          </p:cNvPicPr>
          <p:nvPr/>
        </p:nvPicPr>
        <p:blipFill>
          <a:blip r:embed="rId7"/>
          <a:stretch>
            <a:fillRect/>
          </a:stretch>
        </p:blipFill>
        <p:spPr>
          <a:xfrm>
            <a:off x="1" y="1204078"/>
            <a:ext cx="5676899" cy="65165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007DAA-0D0E-4AE0-90AD-966461EA1CAA}"/>
              </a:ext>
            </a:extLst>
          </p:cNvPr>
          <p:cNvSpPr txBox="1"/>
          <p:nvPr/>
        </p:nvSpPr>
        <p:spPr>
          <a:xfrm>
            <a:off x="504825" y="413266"/>
            <a:ext cx="10515600" cy="58169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Algorithm 2: </a:t>
            </a:r>
            <a:r>
              <a:rPr kumimoji="0" lang="en-US" altLang="en-US" sz="3600" b="1" i="0" u="none" strike="noStrike" cap="none" normalizeH="0" baseline="0" dirty="0" err="1">
                <a:ln>
                  <a:noFill/>
                </a:ln>
                <a:solidFill>
                  <a:schemeClr val="tx1"/>
                </a:solidFill>
                <a:effectLst/>
                <a:latin typeface="Arial" panose="020B0604020202020204" pitchFamily="34" charset="0"/>
              </a:rPr>
              <a:t>RebalanceZigZag</a:t>
            </a:r>
            <a:r>
              <a:rPr kumimoji="0" lang="en-US" altLang="en-US" sz="3600" b="1" i="0" u="none" strike="noStrike" cap="none" normalizeH="0" baseline="0" dirty="0">
                <a:ln>
                  <a:noFill/>
                </a:ln>
                <a:solidFill>
                  <a:schemeClr val="tx1"/>
                </a:solidFill>
                <a:effectLst/>
                <a:latin typeface="Arial" panose="020B0604020202020204" pitchFamily="34" charset="0"/>
              </a:rPr>
              <a:t>(v)</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Arial" panose="020B0604020202020204" pitchFamily="34" charset="0"/>
              </a:rPr>
              <a:t>While</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Unicode MS"/>
              </a:rPr>
              <a:t>v.p</a:t>
            </a:r>
            <a:r>
              <a:rPr kumimoji="0" lang="en-US" altLang="en-US" sz="2800" b="0" i="0" u="none" strike="noStrike" cap="none" normalizeH="0" baseline="0" dirty="0">
                <a:ln>
                  <a:noFill/>
                </a:ln>
                <a:solidFill>
                  <a:schemeClr val="tx1"/>
                </a:solidFill>
                <a:effectLst/>
                <a:latin typeface="Arial Unicode MS"/>
              </a:rPr>
              <a:t> ≠ nil</a:t>
            </a:r>
            <a:r>
              <a:rPr kumimoji="0" lang="en-US" altLang="en-US" sz="2800" b="0" i="0" u="none" strike="noStrike" cap="none" normalizeH="0" baseline="0" dirty="0">
                <a:ln>
                  <a:noFill/>
                </a:ln>
                <a:solidFill>
                  <a:schemeClr val="tx1"/>
                </a:solidFill>
                <a:effectLst/>
              </a:rPr>
              <a:t> </a:t>
            </a:r>
            <a:r>
              <a:rPr kumimoji="0" lang="en-US" altLang="en-US" sz="2800" b="1" i="0" u="none" strike="noStrike" cap="none" normalizeH="0" baseline="0" dirty="0">
                <a:ln>
                  <a:noFill/>
                </a:ln>
                <a:solidFill>
                  <a:schemeClr val="tx1"/>
                </a:solidFill>
                <a:effectLst/>
                <a:latin typeface="Arial" panose="020B0604020202020204" pitchFamily="34" charset="0"/>
              </a:rPr>
              <a:t>and</a:t>
            </a:r>
            <a:r>
              <a:rPr kumimoji="0" lang="en-US" altLang="en-US" sz="2800" b="0" i="0" u="none" strike="noStrike" cap="none" normalizeH="0" baseline="0" dirty="0">
                <a:ln>
                  <a:noFill/>
                </a:ln>
                <a:solidFill>
                  <a:schemeClr val="tx1"/>
                </a:solidFill>
                <a:effectLst/>
                <a:latin typeface="Arial" panose="020B0604020202020204" pitchFamily="34" charset="0"/>
              </a:rPr>
              <a:t> coin flip is </a:t>
            </a:r>
            <a:r>
              <a:rPr kumimoji="0" lang="en-US" altLang="en-US" sz="2800" b="1" i="0" u="none" strike="noStrike" cap="none" normalizeH="0" baseline="0" dirty="0">
                <a:ln>
                  <a:noFill/>
                </a:ln>
                <a:solidFill>
                  <a:schemeClr val="tx1"/>
                </a:solidFill>
                <a:effectLst/>
                <a:latin typeface="Arial" panose="020B0604020202020204" pitchFamily="34" charset="0"/>
              </a:rPr>
              <a:t>tail</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Move up: </a:t>
            </a:r>
            <a:r>
              <a:rPr kumimoji="0" lang="en-US" altLang="en-US" sz="2800" b="0" i="0" u="none" strike="noStrike" cap="none" normalizeH="0" baseline="0" dirty="0">
                <a:ln>
                  <a:noFill/>
                </a:ln>
                <a:solidFill>
                  <a:schemeClr val="tx1"/>
                </a:solidFill>
                <a:effectLst/>
                <a:latin typeface="Arial Unicode MS"/>
              </a:rPr>
              <a:t>v ← </a:t>
            </a:r>
            <a:r>
              <a:rPr kumimoji="0" lang="en-US" altLang="en-US" sz="2800" b="0" i="0" u="none" strike="noStrike" cap="none" normalizeH="0" baseline="0" dirty="0" err="1">
                <a:ln>
                  <a:noFill/>
                </a:ln>
                <a:solidFill>
                  <a:schemeClr val="tx1"/>
                </a:solidFill>
                <a:effectLst/>
                <a:latin typeface="Arial Unicode MS"/>
              </a:rPr>
              <a:t>v.p</a:t>
            </a:r>
            <a:endParaRPr kumimoji="0" lang="en-US" altLang="en-US" sz="2800" b="0" i="0" u="none" strike="noStrike" cap="none" normalizeH="0" baseline="0" dirty="0">
              <a:ln>
                <a:noFill/>
              </a:ln>
              <a:solidFill>
                <a:schemeClr val="tx1"/>
              </a:solidFill>
              <a:effectLst/>
              <a:latin typeface="Arial Unicode MS"/>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Arial" panose="020B0604020202020204" pitchFamily="34" charset="0"/>
              </a:rPr>
              <a:t>If</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Unicode MS"/>
              </a:rPr>
              <a:t>v.p</a:t>
            </a:r>
            <a:r>
              <a:rPr kumimoji="0" lang="en-US" altLang="en-US" sz="2800" b="0" i="0" u="none" strike="noStrike" cap="none" normalizeH="0" baseline="0" dirty="0">
                <a:ln>
                  <a:noFill/>
                </a:ln>
                <a:solidFill>
                  <a:schemeClr val="tx1"/>
                </a:solidFill>
                <a:effectLst/>
                <a:latin typeface="Arial Unicode MS"/>
              </a:rPr>
              <a:t> ≠ nil</a:t>
            </a:r>
            <a:r>
              <a:rPr kumimoji="0" lang="en-US" altLang="en-US" sz="2800" b="0" i="0" u="none" strike="noStrike" cap="none" normalizeH="0" baseline="0" dirty="0">
                <a:ln>
                  <a:noFill/>
                </a:ln>
                <a:solidFill>
                  <a:schemeClr val="tx1"/>
                </a:solidFill>
                <a:effectLst/>
              </a:rPr>
              <a:t> </a:t>
            </a:r>
            <a:r>
              <a:rPr kumimoji="0" lang="en-US" altLang="en-US" sz="2800" b="1" i="0" u="none" strike="noStrike" cap="none" normalizeH="0" baseline="0" dirty="0">
                <a:ln>
                  <a:noFill/>
                </a:ln>
                <a:solidFill>
                  <a:schemeClr val="tx1"/>
                </a:solidFill>
                <a:effectLst/>
                <a:latin typeface="Arial" panose="020B0604020202020204" pitchFamily="34" charset="0"/>
              </a:rPr>
              <a:t>and</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Unicode MS"/>
              </a:rPr>
              <a:t>v.p.p</a:t>
            </a:r>
            <a:r>
              <a:rPr kumimoji="0" lang="en-US" altLang="en-US" sz="2800" b="0" i="0" u="none" strike="noStrike" cap="none" normalizeH="0" baseline="0" dirty="0">
                <a:ln>
                  <a:noFill/>
                </a:ln>
                <a:solidFill>
                  <a:schemeClr val="tx1"/>
                </a:solidFill>
                <a:effectLst/>
                <a:latin typeface="Arial Unicode MS"/>
              </a:rPr>
              <a:t> ≠ nil</a:t>
            </a:r>
            <a:r>
              <a:rPr kumimoji="0" lang="en-US" altLang="en-US" sz="2800" b="0" i="0" u="none" strike="noStrike" cap="none" normalizeH="0" baseline="0" dirty="0">
                <a:ln>
                  <a:noFill/>
                </a:ln>
                <a:solidFill>
                  <a:schemeClr val="tx1"/>
                </a:solidFill>
                <a:effectLst/>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Case 1</a:t>
            </a:r>
            <a:r>
              <a:rPr kumimoji="0" lang="en-US" altLang="en-US" sz="2800" b="0" i="0" u="none" strike="noStrike" cap="none" normalizeH="0" baseline="0" dirty="0">
                <a:ln>
                  <a:noFill/>
                </a:ln>
                <a:solidFill>
                  <a:schemeClr val="tx1"/>
                </a:solidFill>
                <a:effectLst/>
                <a:latin typeface="Arial" panose="020B0604020202020204" pitchFamily="34" charset="0"/>
              </a:rPr>
              <a:t>: If </a:t>
            </a:r>
            <a:r>
              <a:rPr kumimoji="0" lang="en-US" altLang="en-US" sz="2800" b="0" i="0" u="none" strike="noStrike" cap="none" normalizeH="0" baseline="0" dirty="0">
                <a:ln>
                  <a:noFill/>
                </a:ln>
                <a:solidFill>
                  <a:schemeClr val="tx1"/>
                </a:solidFill>
                <a:effectLst/>
                <a:latin typeface="Arial Unicode MS"/>
              </a:rPr>
              <a:t>v</a:t>
            </a:r>
            <a:r>
              <a:rPr kumimoji="0" lang="en-US" altLang="en-US" sz="2800" b="0" i="0" u="none" strike="noStrike" cap="none" normalizeH="0" baseline="0" dirty="0">
                <a:ln>
                  <a:noFill/>
                </a:ln>
                <a:solidFill>
                  <a:schemeClr val="tx1"/>
                </a:solidFill>
                <a:effectLst/>
              </a:rPr>
              <a:t> and its parent </a:t>
            </a:r>
            <a:r>
              <a:rPr kumimoji="0" lang="en-US" altLang="en-US" sz="2800" b="0" i="0" u="none" strike="noStrike" cap="none" normalizeH="0" baseline="0" dirty="0" err="1">
                <a:ln>
                  <a:noFill/>
                </a:ln>
                <a:solidFill>
                  <a:schemeClr val="tx1"/>
                </a:solidFill>
                <a:effectLst/>
                <a:latin typeface="Arial Unicode MS"/>
              </a:rPr>
              <a:t>v.p</a:t>
            </a:r>
            <a:r>
              <a:rPr kumimoji="0" lang="en-US" altLang="en-US" sz="2800" b="0" i="0" u="none" strike="noStrike" cap="none" normalizeH="0" baseline="0" dirty="0">
                <a:ln>
                  <a:noFill/>
                </a:ln>
                <a:solidFill>
                  <a:schemeClr val="tx1"/>
                </a:solidFill>
                <a:effectLst/>
              </a:rPr>
              <a:t> are both left or both right children: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Perform </a:t>
            </a:r>
            <a:r>
              <a:rPr kumimoji="0" lang="en-US" altLang="en-US" sz="2800" b="0" i="0" u="none" strike="noStrike" cap="none" normalizeH="0" baseline="0" dirty="0" err="1">
                <a:ln>
                  <a:noFill/>
                </a:ln>
                <a:solidFill>
                  <a:schemeClr val="tx1"/>
                </a:solidFill>
                <a:effectLst/>
                <a:latin typeface="Arial Unicode MS"/>
              </a:rPr>
              <a:t>RotateUp</a:t>
            </a:r>
            <a:r>
              <a:rPr kumimoji="0" lang="en-US" altLang="en-US" sz="28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err="1">
                <a:ln>
                  <a:noFill/>
                </a:ln>
                <a:solidFill>
                  <a:schemeClr val="tx1"/>
                </a:solidFill>
                <a:effectLst/>
                <a:latin typeface="Arial Unicode MS"/>
              </a:rPr>
              <a:t>v.p</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rgbClr val="FF0000"/>
                </a:solidFill>
                <a:effectLst/>
              </a:rPr>
              <a:t>▷ (zig-zig or zag-zag case)</a:t>
            </a: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rgbClr val="FF000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Case 2</a:t>
            </a:r>
            <a:r>
              <a:rPr kumimoji="0" lang="en-US" altLang="en-US" sz="2800" b="0" i="0" u="none" strike="noStrike" cap="none" normalizeH="0" baseline="0" dirty="0">
                <a:ln>
                  <a:noFill/>
                </a:ln>
                <a:solidFill>
                  <a:schemeClr val="tx1"/>
                </a:solidFill>
                <a:effectLst/>
                <a:latin typeface="Arial" panose="020B0604020202020204" pitchFamily="34" charset="0"/>
              </a:rPr>
              <a:t>: Otherwise: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Perform </a:t>
            </a:r>
            <a:r>
              <a:rPr kumimoji="0" lang="en-US" altLang="en-US" sz="2800" b="0" i="0" u="none" strike="noStrike" cap="none" normalizeH="0" baseline="0" dirty="0" err="1">
                <a:ln>
                  <a:noFill/>
                </a:ln>
                <a:solidFill>
                  <a:schemeClr val="tx1"/>
                </a:solidFill>
                <a:effectLst/>
                <a:latin typeface="Arial Unicode MS"/>
              </a:rPr>
              <a:t>RotateUp</a:t>
            </a:r>
            <a:r>
              <a:rPr kumimoji="0" lang="en-US" altLang="en-US" sz="2800" b="0" i="0" u="none" strike="noStrike" cap="none" normalizeH="0" baseline="0" dirty="0">
                <a:ln>
                  <a:noFill/>
                </a:ln>
                <a:solidFill>
                  <a:schemeClr val="tx1"/>
                </a:solidFill>
                <a:effectLst/>
                <a:latin typeface="Arial Unicode MS"/>
              </a:rPr>
              <a:t>(v</a:t>
            </a:r>
            <a:r>
              <a:rPr kumimoji="0" lang="en-US" altLang="en-US" sz="2800" i="0" u="none" strike="noStrike" cap="none" normalizeH="0" baseline="0" dirty="0">
                <a:ln>
                  <a:noFill/>
                </a:ln>
                <a:effectLst/>
                <a:latin typeface="Arial Unicode MS"/>
              </a:rPr>
              <a:t>)</a:t>
            </a:r>
            <a:r>
              <a:rPr kumimoji="0" lang="en-US" altLang="en-US" sz="2800" b="0" i="0" u="none" strike="noStrike" cap="none" normalizeH="0" baseline="0" dirty="0">
                <a:ln>
                  <a:noFill/>
                </a:ln>
                <a:solidFill>
                  <a:srgbClr val="FF0000"/>
                </a:solidFill>
                <a:effectLst/>
              </a:rPr>
              <a:t>  ▷ (zig-zag or zag-zig case)</a:t>
            </a:r>
            <a:endParaRPr kumimoji="0" lang="en-US" altLang="en-US" sz="2800" b="0" i="0" u="none" strike="noStrike" cap="none" normalizeH="0" baseline="0" dirty="0">
              <a:ln>
                <a:noFill/>
              </a:ln>
              <a:solidFill>
                <a:srgbClr val="FF0000"/>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Perform </a:t>
            </a:r>
            <a:r>
              <a:rPr kumimoji="0" lang="en-US" altLang="en-US" sz="2800" b="0" i="0" u="none" strike="noStrike" cap="none" normalizeH="0" baseline="0" dirty="0" err="1">
                <a:ln>
                  <a:noFill/>
                </a:ln>
                <a:solidFill>
                  <a:schemeClr val="tx1"/>
                </a:solidFill>
                <a:effectLst/>
                <a:latin typeface="Arial Unicode MS"/>
              </a:rPr>
              <a:t>RotateUp</a:t>
            </a:r>
            <a:r>
              <a:rPr kumimoji="0" lang="en-US" altLang="en-US" sz="2800" b="0" i="0" u="none" strike="noStrike" cap="none" normalizeH="0" baseline="0" dirty="0">
                <a:ln>
                  <a:noFill/>
                </a:ln>
                <a:solidFill>
                  <a:schemeClr val="tx1"/>
                </a:solidFill>
                <a:effectLst/>
                <a:latin typeface="Arial Unicode MS"/>
              </a:rPr>
              <a:t>(v)</a:t>
            </a:r>
            <a:r>
              <a:rPr kumimoji="0" lang="en-US" altLang="en-US" sz="2800" b="0" i="0" u="none" strike="noStrike" cap="none" normalizeH="0" baseline="0" dirty="0">
                <a:ln>
                  <a:noFill/>
                </a:ln>
                <a:solidFill>
                  <a:schemeClr val="tx1"/>
                </a:solidFill>
                <a:effectLst/>
              </a:rPr>
              <a:t> again.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446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FD7D6E-1572-4BA3-A1D0-E7D72C105280}"/>
              </a:ext>
            </a:extLst>
          </p:cNvPr>
          <p:cNvSpPr txBox="1"/>
          <p:nvPr/>
        </p:nvSpPr>
        <p:spPr>
          <a:xfrm>
            <a:off x="1057275" y="1053584"/>
            <a:ext cx="7315200" cy="584775"/>
          </a:xfrm>
          <a:prstGeom prst="rect">
            <a:avLst/>
          </a:prstGeom>
          <a:noFill/>
        </p:spPr>
        <p:txBody>
          <a:bodyPr wrap="square">
            <a:spAutoFit/>
          </a:bodyPr>
          <a:lstStyle/>
          <a:p>
            <a:r>
              <a:rPr kumimoji="0" lang="en-US" altLang="en-US" sz="3200" b="1" i="0" u="none" strike="noStrike" cap="none" normalizeH="0" baseline="0" dirty="0" err="1">
                <a:ln>
                  <a:noFill/>
                </a:ln>
                <a:solidFill>
                  <a:schemeClr val="tx1"/>
                </a:solidFill>
                <a:effectLst/>
                <a:latin typeface="Arial" panose="020B0604020202020204" pitchFamily="34" charset="0"/>
              </a:rPr>
              <a:t>RebalanceZigZag</a:t>
            </a:r>
            <a:r>
              <a:rPr kumimoji="0" lang="en-US" altLang="en-US" sz="3200" b="1"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err="1">
                <a:ln>
                  <a:noFill/>
                </a:ln>
                <a:solidFill>
                  <a:schemeClr val="tx1"/>
                </a:solidFill>
                <a:effectLst/>
                <a:latin typeface="Arial" panose="020B0604020202020204" pitchFamily="34" charset="0"/>
              </a:rPr>
              <a:t>theoroms</a:t>
            </a:r>
            <a:r>
              <a:rPr kumimoji="0" lang="en-US" altLang="en-US" sz="3200" b="1" i="0" u="none" strike="noStrike" cap="none" normalizeH="0" baseline="0" dirty="0">
                <a:ln>
                  <a:noFill/>
                </a:ln>
                <a:solidFill>
                  <a:schemeClr val="tx1"/>
                </a:solidFill>
                <a:effectLst/>
                <a:latin typeface="Arial" panose="020B0604020202020204" pitchFamily="34" charset="0"/>
              </a:rPr>
              <a:t>: </a:t>
            </a:r>
            <a:endParaRPr lang="en-US" sz="3200" dirty="0"/>
          </a:p>
        </p:txBody>
      </p:sp>
      <p:sp>
        <p:nvSpPr>
          <p:cNvPr id="10" name="TextBox 9">
            <a:extLst>
              <a:ext uri="{FF2B5EF4-FFF2-40B4-BE49-F238E27FC236}">
                <a16:creationId xmlns:a16="http://schemas.microsoft.com/office/drawing/2014/main" id="{1CCA1E41-F4CD-41CA-A331-60B4ACB6FD80}"/>
              </a:ext>
            </a:extLst>
          </p:cNvPr>
          <p:cNvSpPr txBox="1"/>
          <p:nvPr/>
        </p:nvSpPr>
        <p:spPr>
          <a:xfrm>
            <a:off x="1057275" y="1749178"/>
            <a:ext cx="11311706"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Theorem 4</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err="1">
                <a:ln>
                  <a:noFill/>
                </a:ln>
                <a:solidFill>
                  <a:schemeClr val="tx1"/>
                </a:solidFill>
                <a:effectLst/>
                <a:latin typeface="Arial" panose="020B0604020202020204" pitchFamily="34" charset="0"/>
              </a:rPr>
              <a:t>RebalanceZigZag</a:t>
            </a:r>
            <a:r>
              <a:rPr kumimoji="0" lang="en-US" altLang="en-US" sz="2800" b="0" i="0" u="none" strike="noStrike" cap="none" normalizeH="0" baseline="0" dirty="0">
                <a:ln>
                  <a:noFill/>
                </a:ln>
                <a:solidFill>
                  <a:schemeClr val="tx1"/>
                </a:solidFill>
                <a:effectLst/>
                <a:latin typeface="Arial" panose="020B0604020202020204" pitchFamily="34" charset="0"/>
              </a:rPr>
              <a:t> performs similarly to </a:t>
            </a:r>
            <a:r>
              <a:rPr kumimoji="0" lang="en-US" altLang="en-US" sz="2800" b="1" i="0" u="none" strike="noStrike" cap="none" normalizeH="0" baseline="0" dirty="0" err="1">
                <a:ln>
                  <a:noFill/>
                </a:ln>
                <a:solidFill>
                  <a:schemeClr val="tx1"/>
                </a:solidFill>
                <a:effectLst/>
                <a:latin typeface="Arial" panose="020B0604020202020204" pitchFamily="34" charset="0"/>
              </a:rPr>
              <a:t>RebalanceZig</a:t>
            </a:r>
            <a:r>
              <a:rPr kumimoji="0" lang="en-US" altLang="en-US" sz="2800" b="0" i="0" u="none" strike="noStrike" cap="none" normalizeH="0" baseline="0" dirty="0">
                <a:ln>
                  <a:noFill/>
                </a:ln>
                <a:solidFill>
                  <a:schemeClr val="tx1"/>
                </a:solidFill>
                <a:effectLst/>
                <a:latin typeface="Arial" panose="020B0604020202020204" pitchFamily="34" charset="0"/>
              </a:rPr>
              <a:t> for increasing and decreasing sequences, with O(</a:t>
            </a:r>
            <a:r>
              <a:rPr kumimoji="0" lang="en-US" altLang="en-US" sz="2800" b="0" i="0" u="none" strike="noStrike" cap="none" normalizeH="0" baseline="0" dirty="0" err="1">
                <a:ln>
                  <a:noFill/>
                </a:ln>
                <a:solidFill>
                  <a:schemeClr val="tx1"/>
                </a:solidFill>
                <a:effectLst/>
                <a:latin typeface="Arial" panose="020B0604020202020204" pitchFamily="34" charset="0"/>
              </a:rPr>
              <a:t>log⁡n</a:t>
            </a:r>
            <a:r>
              <a:rPr kumimoji="0" lang="en-US" altLang="en-US" sz="2800" b="0" i="0" u="none" strike="noStrike" cap="none" normalizeH="0" baseline="0" dirty="0">
                <a:ln>
                  <a:noFill/>
                </a:ln>
                <a:solidFill>
                  <a:schemeClr val="tx1"/>
                </a:solidFill>
                <a:effectLst/>
                <a:latin typeface="Arial" panose="020B0604020202020204" pitchFamily="34" charset="0"/>
              </a:rPr>
              <a:t>) depth.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Theorem 5</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err="1">
                <a:ln>
                  <a:noFill/>
                </a:ln>
                <a:solidFill>
                  <a:schemeClr val="tx1"/>
                </a:solidFill>
                <a:effectLst/>
                <a:latin typeface="Arial" panose="020B0604020202020204" pitchFamily="34" charset="0"/>
              </a:rPr>
              <a:t>RebalanceZigZag</a:t>
            </a:r>
            <a:r>
              <a:rPr kumimoji="0" lang="en-US" altLang="en-US" sz="2800" b="0" i="0" u="none" strike="noStrike" cap="none" normalizeH="0" baseline="0" dirty="0">
                <a:ln>
                  <a:noFill/>
                </a:ln>
                <a:solidFill>
                  <a:schemeClr val="tx1"/>
                </a:solidFill>
                <a:effectLst/>
                <a:latin typeface="Arial" panose="020B0604020202020204" pitchFamily="34" charset="0"/>
              </a:rPr>
              <a:t> handles the converging and finger sequences better than </a:t>
            </a:r>
            <a:r>
              <a:rPr kumimoji="0" lang="en-US" altLang="en-US" sz="2800" b="1" i="0" u="none" strike="noStrike" cap="none" normalizeH="0" baseline="0" dirty="0" err="1">
                <a:ln>
                  <a:noFill/>
                </a:ln>
                <a:solidFill>
                  <a:schemeClr val="tx1"/>
                </a:solidFill>
                <a:effectLst/>
                <a:latin typeface="Arial" panose="020B0604020202020204" pitchFamily="34" charset="0"/>
              </a:rPr>
              <a:t>RebalanceZig</a:t>
            </a:r>
            <a:r>
              <a:rPr kumimoji="0" lang="en-US" altLang="en-US" sz="2800" b="0" i="0" u="none" strike="noStrike" cap="none" normalizeH="0" baseline="0" dirty="0">
                <a:ln>
                  <a:noFill/>
                </a:ln>
                <a:solidFill>
                  <a:schemeClr val="tx1"/>
                </a:solidFill>
                <a:effectLst/>
                <a:latin typeface="Arial" panose="020B0604020202020204" pitchFamily="34" charset="0"/>
              </a:rPr>
              <a:t>, achieving O(</a:t>
            </a:r>
            <a:r>
              <a:rPr kumimoji="0" lang="en-US" altLang="en-US" sz="2800" b="0" i="0" u="none" strike="noStrike" cap="none" normalizeH="0" baseline="0" dirty="0" err="1">
                <a:ln>
                  <a:noFill/>
                </a:ln>
                <a:solidFill>
                  <a:schemeClr val="tx1"/>
                </a:solidFill>
                <a:effectLst/>
                <a:latin typeface="Arial" panose="020B0604020202020204" pitchFamily="34" charset="0"/>
              </a:rPr>
              <a:t>logn</a:t>
            </a:r>
            <a:r>
              <a:rPr kumimoji="0" lang="en-US" altLang="en-US" sz="2800" b="0" i="0" u="none" strike="noStrike" cap="none" normalizeH="0" baseline="0" dirty="0">
                <a:ln>
                  <a:noFill/>
                </a:ln>
                <a:solidFill>
                  <a:schemeClr val="tx1"/>
                </a:solidFill>
                <a:effectLst/>
                <a:latin typeface="Arial" panose="020B0604020202020204" pitchFamily="34" charset="0"/>
              </a:rPr>
              <a:t>) depth when (sqrt(5)−1)/2) &lt;p&lt;1.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Theorem 6</a:t>
            </a:r>
            <a:r>
              <a:rPr kumimoji="0" lang="en-US" altLang="en-US" sz="2800" b="0" i="0" u="none" strike="noStrike" cap="none" normalizeH="0" baseline="0" dirty="0">
                <a:ln>
                  <a:noFill/>
                </a:ln>
                <a:solidFill>
                  <a:schemeClr val="tx1"/>
                </a:solidFill>
                <a:effectLst/>
                <a:latin typeface="Arial" panose="020B0604020202020204" pitchFamily="34" charset="0"/>
              </a:rPr>
              <a:t>: For the pairs sequence, </a:t>
            </a:r>
            <a:r>
              <a:rPr kumimoji="0" lang="en-US" altLang="en-US" sz="2800" b="1" i="0" u="none" strike="noStrike" cap="none" normalizeH="0" baseline="0" dirty="0" err="1">
                <a:ln>
                  <a:noFill/>
                </a:ln>
                <a:solidFill>
                  <a:schemeClr val="tx1"/>
                </a:solidFill>
                <a:effectLst/>
                <a:latin typeface="Arial" panose="020B0604020202020204" pitchFamily="34" charset="0"/>
              </a:rPr>
              <a:t>RebalanceZigZag</a:t>
            </a:r>
            <a:r>
              <a:rPr kumimoji="0" lang="en-US" altLang="en-US" sz="2800" b="0" i="0" u="none" strike="noStrike" cap="none" normalizeH="0" baseline="0" dirty="0">
                <a:ln>
                  <a:noFill/>
                </a:ln>
                <a:solidFill>
                  <a:schemeClr val="tx1"/>
                </a:solidFill>
                <a:effectLst/>
                <a:latin typeface="Arial" panose="020B0604020202020204" pitchFamily="34" charset="0"/>
              </a:rPr>
              <a:t> fails to balance, resulting in Θ(n) depth for all 0≤p≤1.</a:t>
            </a:r>
          </a:p>
        </p:txBody>
      </p:sp>
    </p:spTree>
    <p:extLst>
      <p:ext uri="{BB962C8B-B14F-4D97-AF65-F5344CB8AC3E}">
        <p14:creationId xmlns:p14="http://schemas.microsoft.com/office/powerpoint/2010/main" val="294372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16E4-41AD-4F41-A3DA-40F29D123388}"/>
              </a:ext>
            </a:extLst>
          </p:cNvPr>
          <p:cNvPicPr>
            <a:picLocks noChangeAspect="1"/>
          </p:cNvPicPr>
          <p:nvPr/>
        </p:nvPicPr>
        <p:blipFill>
          <a:blip r:embed="rId2"/>
          <a:stretch>
            <a:fillRect/>
          </a:stretch>
        </p:blipFill>
        <p:spPr>
          <a:xfrm>
            <a:off x="571500" y="1724025"/>
            <a:ext cx="12734925" cy="5086350"/>
          </a:xfrm>
          <a:prstGeom prst="rect">
            <a:avLst/>
          </a:prstGeom>
        </p:spPr>
      </p:pic>
      <p:sp>
        <p:nvSpPr>
          <p:cNvPr id="7" name="TextBox 6">
            <a:extLst>
              <a:ext uri="{FF2B5EF4-FFF2-40B4-BE49-F238E27FC236}">
                <a16:creationId xmlns:a16="http://schemas.microsoft.com/office/drawing/2014/main" id="{5ACF4278-2C73-44DE-B1E3-B1748CCE925B}"/>
              </a:ext>
            </a:extLst>
          </p:cNvPr>
          <p:cNvSpPr txBox="1"/>
          <p:nvPr/>
        </p:nvSpPr>
        <p:spPr>
          <a:xfrm>
            <a:off x="571500" y="918091"/>
            <a:ext cx="7315200" cy="646331"/>
          </a:xfrm>
          <a:prstGeom prst="rect">
            <a:avLst/>
          </a:prstGeom>
          <a:noFill/>
        </p:spPr>
        <p:txBody>
          <a:bodyPr wrap="square">
            <a:spAutoFit/>
          </a:bodyPr>
          <a:lstStyle/>
          <a:p>
            <a:r>
              <a:rPr lang="en-US" sz="3600" b="1" dirty="0">
                <a:solidFill>
                  <a:srgbClr val="4A4A45"/>
                </a:solidFill>
                <a:latin typeface="Lato" pitchFamily="34" charset="0"/>
                <a:ea typeface="Lato" pitchFamily="34" charset="-122"/>
                <a:cs typeface="Lato" pitchFamily="34" charset="-120"/>
              </a:rPr>
              <a:t>Good Rotations depth decreased </a:t>
            </a:r>
            <a:endParaRPr lang="en-US" sz="3600" b="1" dirty="0"/>
          </a:p>
        </p:txBody>
      </p:sp>
    </p:spTree>
    <p:extLst>
      <p:ext uri="{BB962C8B-B14F-4D97-AF65-F5344CB8AC3E}">
        <p14:creationId xmlns:p14="http://schemas.microsoft.com/office/powerpoint/2010/main" val="1619196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212294"/>
            <a:ext cx="9166979" cy="771525"/>
          </a:xfrm>
          <a:prstGeom prst="rect">
            <a:avLst/>
          </a:prstGeom>
          <a:noFill/>
          <a:ln/>
        </p:spPr>
        <p:txBody>
          <a:bodyPr wrap="none" lIns="0" tIns="0" rIns="0" bIns="0" rtlCol="0" anchor="t"/>
          <a:lstStyle/>
          <a:p>
            <a:pPr marL="0" indent="0">
              <a:lnSpc>
                <a:spcPts val="6050"/>
              </a:lnSpc>
              <a:buNone/>
            </a:pPr>
            <a:r>
              <a:rPr lang="en-US" sz="4850" b="1" dirty="0">
                <a:solidFill>
                  <a:srgbClr val="282824"/>
                </a:solidFill>
                <a:latin typeface="Lato Bold" pitchFamily="34" charset="0"/>
                <a:ea typeface="Lato Bold" pitchFamily="34" charset="-122"/>
                <a:cs typeface="Lato Bold" pitchFamily="34" charset="-120"/>
              </a:rPr>
              <a:t>Performance of RebalanceZigZag</a:t>
            </a:r>
            <a:endParaRPr lang="en-US" sz="4850" dirty="0"/>
          </a:p>
        </p:txBody>
      </p:sp>
      <p:sp>
        <p:nvSpPr>
          <p:cNvPr id="3" name="Text 1"/>
          <p:cNvSpPr/>
          <p:nvPr/>
        </p:nvSpPr>
        <p:spPr>
          <a:xfrm>
            <a:off x="864037" y="2477572"/>
            <a:ext cx="12902327" cy="1975247"/>
          </a:xfrm>
          <a:prstGeom prst="rect">
            <a:avLst/>
          </a:prstGeom>
          <a:noFill/>
          <a:ln/>
        </p:spPr>
        <p:txBody>
          <a:bodyPr wrap="square" lIns="0" tIns="0" rIns="0" bIns="0" rtlCol="0" anchor="t"/>
          <a:lstStyle/>
          <a:p>
            <a:pPr marL="0" indent="0">
              <a:lnSpc>
                <a:spcPts val="3100"/>
              </a:lnSpc>
              <a:buNone/>
            </a:pPr>
            <a:r>
              <a:rPr lang="en-US" sz="1900" dirty="0">
                <a:solidFill>
                  <a:srgbClr val="4A4A45"/>
                </a:solidFill>
                <a:latin typeface="Lato" pitchFamily="34" charset="0"/>
                <a:ea typeface="Lato" pitchFamily="34" charset="-122"/>
                <a:cs typeface="Lato" pitchFamily="34" charset="-120"/>
              </a:rPr>
              <a:t>RebalanceZigZag shows improved performance on some sequences compared to RebalanceZig. For increasing, decreasing, and finger sequences (including converging sequences), it achieves O(log n) expected depth per node when (√5-1)/2 &lt; p &lt; 1. However, it still struggles with pairs sequences, resulting in linear expected average node depth for all 0 ≤ p ≤ 1. The algorithm's performance on random permutations remains an open question, though experiments suggest near-logarithmic behavior for p ≥ 0.7.</a:t>
            </a:r>
            <a:endParaRPr lang="en-US" sz="1900" dirty="0"/>
          </a:p>
        </p:txBody>
      </p:sp>
      <p:sp>
        <p:nvSpPr>
          <p:cNvPr id="4" name="Text 2"/>
          <p:cNvSpPr/>
          <p:nvPr/>
        </p:nvSpPr>
        <p:spPr>
          <a:xfrm>
            <a:off x="864037" y="4977288"/>
            <a:ext cx="3086100" cy="385763"/>
          </a:xfrm>
          <a:prstGeom prst="rect">
            <a:avLst/>
          </a:prstGeom>
          <a:noFill/>
          <a:ln/>
        </p:spPr>
        <p:txBody>
          <a:bodyPr wrap="none" lIns="0" tIns="0" rIns="0" bIns="0" rtlCol="0" anchor="t"/>
          <a:lstStyle/>
          <a:p>
            <a:pPr marL="0" indent="0">
              <a:lnSpc>
                <a:spcPts val="3000"/>
              </a:lnSpc>
              <a:buNone/>
            </a:pPr>
            <a:endParaRPr lang="en-US" sz="2400" dirty="0"/>
          </a:p>
        </p:txBody>
      </p:sp>
      <p:sp>
        <p:nvSpPr>
          <p:cNvPr id="5" name="Text 3"/>
          <p:cNvSpPr/>
          <p:nvPr/>
        </p:nvSpPr>
        <p:spPr>
          <a:xfrm>
            <a:off x="864037" y="5609868"/>
            <a:ext cx="3898821" cy="1185148"/>
          </a:xfrm>
          <a:prstGeom prst="rect">
            <a:avLst/>
          </a:prstGeom>
          <a:noFill/>
          <a:ln/>
        </p:spPr>
        <p:txBody>
          <a:bodyPr wrap="square" lIns="0" tIns="0" rIns="0" bIns="0" rtlCol="0" anchor="t"/>
          <a:lstStyle/>
          <a:p>
            <a:pPr marL="0" indent="0">
              <a:lnSpc>
                <a:spcPts val="3100"/>
              </a:lnSpc>
              <a:buNone/>
            </a:pPr>
            <a:endParaRPr lang="en-US" sz="1900" dirty="0"/>
          </a:p>
        </p:txBody>
      </p:sp>
      <p:sp>
        <p:nvSpPr>
          <p:cNvPr id="6" name="Text 4"/>
          <p:cNvSpPr/>
          <p:nvPr/>
        </p:nvSpPr>
        <p:spPr>
          <a:xfrm>
            <a:off x="5372695" y="4977289"/>
            <a:ext cx="3219450" cy="385763"/>
          </a:xfrm>
          <a:prstGeom prst="rect">
            <a:avLst/>
          </a:prstGeom>
          <a:noFill/>
          <a:ln/>
        </p:spPr>
        <p:txBody>
          <a:bodyPr wrap="none" lIns="0" tIns="0" rIns="0" bIns="0" rtlCol="0" anchor="t"/>
          <a:lstStyle/>
          <a:p>
            <a:pPr marL="0" indent="0">
              <a:lnSpc>
                <a:spcPts val="3000"/>
              </a:lnSpc>
              <a:buNone/>
            </a:pPr>
            <a:endParaRPr lang="en-US" sz="2400" dirty="0"/>
          </a:p>
        </p:txBody>
      </p:sp>
      <p:sp>
        <p:nvSpPr>
          <p:cNvPr id="7" name="Text 5"/>
          <p:cNvSpPr/>
          <p:nvPr/>
        </p:nvSpPr>
        <p:spPr>
          <a:xfrm>
            <a:off x="5372695" y="5609868"/>
            <a:ext cx="3898821" cy="395049"/>
          </a:xfrm>
          <a:prstGeom prst="rect">
            <a:avLst/>
          </a:prstGeom>
          <a:noFill/>
          <a:ln/>
        </p:spPr>
        <p:txBody>
          <a:bodyPr wrap="none" lIns="0" tIns="0" rIns="0" bIns="0" rtlCol="0" anchor="t"/>
          <a:lstStyle/>
          <a:p>
            <a:pPr marL="0" indent="0">
              <a:lnSpc>
                <a:spcPts val="3100"/>
              </a:lnSpc>
              <a:buNone/>
            </a:pPr>
            <a:endParaRPr lang="en-US" sz="1900" dirty="0"/>
          </a:p>
        </p:txBody>
      </p:sp>
      <p:sp>
        <p:nvSpPr>
          <p:cNvPr id="8" name="Text 6"/>
          <p:cNvSpPr/>
          <p:nvPr/>
        </p:nvSpPr>
        <p:spPr>
          <a:xfrm>
            <a:off x="9881354" y="4977289"/>
            <a:ext cx="3086100" cy="385763"/>
          </a:xfrm>
          <a:prstGeom prst="rect">
            <a:avLst/>
          </a:prstGeom>
          <a:noFill/>
          <a:ln/>
        </p:spPr>
        <p:txBody>
          <a:bodyPr wrap="none" lIns="0" tIns="0" rIns="0" bIns="0" rtlCol="0" anchor="t"/>
          <a:lstStyle/>
          <a:p>
            <a:pPr marL="0" indent="0">
              <a:lnSpc>
                <a:spcPts val="3000"/>
              </a:lnSpc>
              <a:buNone/>
            </a:pPr>
            <a:endParaRPr lang="en-US" sz="2400" dirty="0"/>
          </a:p>
        </p:txBody>
      </p:sp>
      <p:sp>
        <p:nvSpPr>
          <p:cNvPr id="9" name="Text 7"/>
          <p:cNvSpPr/>
          <p:nvPr/>
        </p:nvSpPr>
        <p:spPr>
          <a:xfrm>
            <a:off x="9881354" y="5609868"/>
            <a:ext cx="3898821" cy="1185148"/>
          </a:xfrm>
          <a:prstGeom prst="rect">
            <a:avLst/>
          </a:prstGeom>
          <a:noFill/>
          <a:ln/>
        </p:spPr>
        <p:txBody>
          <a:bodyPr wrap="square" lIns="0" tIns="0" rIns="0" bIns="0" rtlCol="0" anchor="t"/>
          <a:lstStyle/>
          <a:p>
            <a:pPr marL="0" indent="0">
              <a:lnSpc>
                <a:spcPts val="3100"/>
              </a:lnSpc>
              <a:buNone/>
            </a:pPr>
            <a:endParaRPr lang="en-US" sz="1900" dirty="0"/>
          </a:p>
        </p:txBody>
      </p:sp>
      <p:pic>
        <p:nvPicPr>
          <p:cNvPr id="11" name="Picture 10">
            <a:extLst>
              <a:ext uri="{FF2B5EF4-FFF2-40B4-BE49-F238E27FC236}">
                <a16:creationId xmlns:a16="http://schemas.microsoft.com/office/drawing/2014/main" id="{9CC17896-EED2-4093-8666-3E3B9175CA81}"/>
              </a:ext>
            </a:extLst>
          </p:cNvPr>
          <p:cNvPicPr>
            <a:picLocks noChangeAspect="1"/>
          </p:cNvPicPr>
          <p:nvPr/>
        </p:nvPicPr>
        <p:blipFill>
          <a:blip r:embed="rId3"/>
          <a:stretch>
            <a:fillRect/>
          </a:stretch>
        </p:blipFill>
        <p:spPr>
          <a:xfrm>
            <a:off x="888565" y="6795016"/>
            <a:ext cx="9791700" cy="828675"/>
          </a:xfrm>
          <a:prstGeom prst="rect">
            <a:avLst/>
          </a:prstGeom>
        </p:spPr>
      </p:pic>
      <p:pic>
        <p:nvPicPr>
          <p:cNvPr id="13" name="Picture 12">
            <a:extLst>
              <a:ext uri="{FF2B5EF4-FFF2-40B4-BE49-F238E27FC236}">
                <a16:creationId xmlns:a16="http://schemas.microsoft.com/office/drawing/2014/main" id="{4C6FAED4-38DA-45FA-B011-D5BAA4A4C5D3}"/>
              </a:ext>
            </a:extLst>
          </p:cNvPr>
          <p:cNvPicPr>
            <a:picLocks noChangeAspect="1"/>
          </p:cNvPicPr>
          <p:nvPr/>
        </p:nvPicPr>
        <p:blipFill>
          <a:blip r:embed="rId4"/>
          <a:stretch>
            <a:fillRect/>
          </a:stretch>
        </p:blipFill>
        <p:spPr>
          <a:xfrm>
            <a:off x="888565" y="5821918"/>
            <a:ext cx="9791700" cy="781050"/>
          </a:xfrm>
          <a:prstGeom prst="rect">
            <a:avLst/>
          </a:prstGeom>
        </p:spPr>
      </p:pic>
      <p:pic>
        <p:nvPicPr>
          <p:cNvPr id="15" name="Picture 14">
            <a:extLst>
              <a:ext uri="{FF2B5EF4-FFF2-40B4-BE49-F238E27FC236}">
                <a16:creationId xmlns:a16="http://schemas.microsoft.com/office/drawing/2014/main" id="{FC31CB95-9042-44FB-BCDC-CBDA57B4ADB0}"/>
              </a:ext>
            </a:extLst>
          </p:cNvPr>
          <p:cNvPicPr>
            <a:picLocks noChangeAspect="1"/>
          </p:cNvPicPr>
          <p:nvPr/>
        </p:nvPicPr>
        <p:blipFill>
          <a:blip r:embed="rId5"/>
          <a:stretch>
            <a:fillRect/>
          </a:stretch>
        </p:blipFill>
        <p:spPr>
          <a:xfrm>
            <a:off x="864037" y="4767084"/>
            <a:ext cx="9658350" cy="8477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BB5465-6468-4564-A377-976369A5B3A0}"/>
              </a:ext>
            </a:extLst>
          </p:cNvPr>
          <p:cNvSpPr txBox="1"/>
          <p:nvPr/>
        </p:nvSpPr>
        <p:spPr>
          <a:xfrm>
            <a:off x="1143000" y="4611499"/>
            <a:ext cx="3848099" cy="458780"/>
          </a:xfrm>
          <a:prstGeom prst="rect">
            <a:avLst/>
          </a:prstGeom>
          <a:noFill/>
        </p:spPr>
        <p:txBody>
          <a:bodyPr wrap="square">
            <a:spAutoFit/>
          </a:bodyPr>
          <a:lstStyle/>
          <a:p>
            <a:pPr marL="0" indent="0">
              <a:lnSpc>
                <a:spcPts val="3000"/>
              </a:lnSpc>
              <a:buNone/>
            </a:pPr>
            <a:r>
              <a:rPr lang="en-US" sz="2400" b="1" dirty="0">
                <a:solidFill>
                  <a:srgbClr val="282824"/>
                </a:solidFill>
                <a:latin typeface="Lato Bold" pitchFamily="34" charset="0"/>
                <a:ea typeface="Lato Bold" pitchFamily="34" charset="-122"/>
                <a:cs typeface="Lato Bold" pitchFamily="34" charset="-120"/>
              </a:rPr>
              <a:t>Improved Sequences</a:t>
            </a:r>
            <a:endParaRPr lang="en-US" sz="2400" dirty="0"/>
          </a:p>
        </p:txBody>
      </p:sp>
      <p:sp>
        <p:nvSpPr>
          <p:cNvPr id="5" name="TextBox 4">
            <a:extLst>
              <a:ext uri="{FF2B5EF4-FFF2-40B4-BE49-F238E27FC236}">
                <a16:creationId xmlns:a16="http://schemas.microsoft.com/office/drawing/2014/main" id="{C231B037-9DEC-409B-813F-CE70613F94CE}"/>
              </a:ext>
            </a:extLst>
          </p:cNvPr>
          <p:cNvSpPr txBox="1"/>
          <p:nvPr/>
        </p:nvSpPr>
        <p:spPr>
          <a:xfrm>
            <a:off x="1009650" y="5225669"/>
            <a:ext cx="3714750" cy="1243995"/>
          </a:xfrm>
          <a:prstGeom prst="rect">
            <a:avLst/>
          </a:prstGeom>
          <a:noFill/>
        </p:spPr>
        <p:txBody>
          <a:bodyPr wrap="square">
            <a:spAutoFit/>
          </a:bodyPr>
          <a:lstStyle/>
          <a:p>
            <a:pPr marL="0" indent="0">
              <a:lnSpc>
                <a:spcPts val="3100"/>
              </a:lnSpc>
              <a:buNone/>
            </a:pPr>
            <a:r>
              <a:rPr lang="en-US" sz="1800" dirty="0">
                <a:solidFill>
                  <a:srgbClr val="4A4A45"/>
                </a:solidFill>
                <a:latin typeface="Lato" pitchFamily="34" charset="0"/>
                <a:ea typeface="Lato" pitchFamily="34" charset="-122"/>
                <a:cs typeface="Lato" pitchFamily="34" charset="-120"/>
              </a:rPr>
              <a:t>- Increasing - Decreasing - Finger (incl. converging) Expected depth: O(log n)</a:t>
            </a:r>
            <a:endParaRPr lang="en-US" sz="1800" dirty="0"/>
          </a:p>
        </p:txBody>
      </p:sp>
      <p:sp>
        <p:nvSpPr>
          <p:cNvPr id="7" name="TextBox 6">
            <a:extLst>
              <a:ext uri="{FF2B5EF4-FFF2-40B4-BE49-F238E27FC236}">
                <a16:creationId xmlns:a16="http://schemas.microsoft.com/office/drawing/2014/main" id="{A43B858B-E9BD-414D-8A6A-6B7B696EAACA}"/>
              </a:ext>
            </a:extLst>
          </p:cNvPr>
          <p:cNvSpPr txBox="1"/>
          <p:nvPr/>
        </p:nvSpPr>
        <p:spPr>
          <a:xfrm>
            <a:off x="9053513" y="5225668"/>
            <a:ext cx="3800473" cy="1243995"/>
          </a:xfrm>
          <a:prstGeom prst="rect">
            <a:avLst/>
          </a:prstGeom>
          <a:noFill/>
        </p:spPr>
        <p:txBody>
          <a:bodyPr wrap="square">
            <a:spAutoFit/>
          </a:bodyPr>
          <a:lstStyle/>
          <a:p>
            <a:pPr marL="0" indent="0">
              <a:lnSpc>
                <a:spcPts val="3100"/>
              </a:lnSpc>
              <a:buNone/>
            </a:pPr>
            <a:r>
              <a:rPr lang="en-US" sz="1800" dirty="0">
                <a:solidFill>
                  <a:srgbClr val="4A4A45"/>
                </a:solidFill>
                <a:latin typeface="Lato" pitchFamily="34" charset="0"/>
                <a:ea typeface="Lato" pitchFamily="34" charset="-122"/>
                <a:cs typeface="Lato" pitchFamily="34" charset="-120"/>
              </a:rPr>
              <a:t>- Random permutations - Optimal p values - Generalization to all sequences</a:t>
            </a:r>
            <a:endParaRPr lang="en-US" sz="1800" dirty="0"/>
          </a:p>
        </p:txBody>
      </p:sp>
      <p:sp>
        <p:nvSpPr>
          <p:cNvPr id="9" name="TextBox 8">
            <a:extLst>
              <a:ext uri="{FF2B5EF4-FFF2-40B4-BE49-F238E27FC236}">
                <a16:creationId xmlns:a16="http://schemas.microsoft.com/office/drawing/2014/main" id="{4D09449F-E661-4C3F-8CF2-56AAA81CD3CE}"/>
              </a:ext>
            </a:extLst>
          </p:cNvPr>
          <p:cNvSpPr txBox="1"/>
          <p:nvPr/>
        </p:nvSpPr>
        <p:spPr>
          <a:xfrm>
            <a:off x="4724400" y="5225668"/>
            <a:ext cx="7315200" cy="448905"/>
          </a:xfrm>
          <a:prstGeom prst="rect">
            <a:avLst/>
          </a:prstGeom>
          <a:noFill/>
        </p:spPr>
        <p:txBody>
          <a:bodyPr wrap="square">
            <a:spAutoFit/>
          </a:bodyPr>
          <a:lstStyle/>
          <a:p>
            <a:pPr marL="0" indent="0">
              <a:lnSpc>
                <a:spcPts val="3100"/>
              </a:lnSpc>
              <a:buNone/>
            </a:pPr>
            <a:r>
              <a:rPr lang="en-US" sz="1800" dirty="0">
                <a:solidFill>
                  <a:srgbClr val="4A4A45"/>
                </a:solidFill>
                <a:latin typeface="Lato" pitchFamily="34" charset="0"/>
                <a:ea typeface="Lato" pitchFamily="34" charset="-122"/>
                <a:cs typeface="Lato" pitchFamily="34" charset="-120"/>
              </a:rPr>
              <a:t>- Pairs Expected average depth: Θ(n)</a:t>
            </a:r>
            <a:endParaRPr lang="en-US" sz="1800" dirty="0"/>
          </a:p>
        </p:txBody>
      </p:sp>
      <p:sp>
        <p:nvSpPr>
          <p:cNvPr id="11" name="TextBox 10">
            <a:extLst>
              <a:ext uri="{FF2B5EF4-FFF2-40B4-BE49-F238E27FC236}">
                <a16:creationId xmlns:a16="http://schemas.microsoft.com/office/drawing/2014/main" id="{9D2CE887-D852-4909-A43C-D05BCDEAB6C1}"/>
              </a:ext>
            </a:extLst>
          </p:cNvPr>
          <p:cNvSpPr txBox="1"/>
          <p:nvPr/>
        </p:nvSpPr>
        <p:spPr>
          <a:xfrm>
            <a:off x="9467850" y="4611500"/>
            <a:ext cx="2571750" cy="458780"/>
          </a:xfrm>
          <a:prstGeom prst="rect">
            <a:avLst/>
          </a:prstGeom>
          <a:noFill/>
        </p:spPr>
        <p:txBody>
          <a:bodyPr wrap="square">
            <a:spAutoFit/>
          </a:bodyPr>
          <a:lstStyle/>
          <a:p>
            <a:pPr marL="0" indent="0">
              <a:lnSpc>
                <a:spcPts val="3000"/>
              </a:lnSpc>
              <a:buNone/>
            </a:pPr>
            <a:r>
              <a:rPr lang="en-US" sz="2400" b="1" dirty="0">
                <a:solidFill>
                  <a:srgbClr val="282824"/>
                </a:solidFill>
                <a:latin typeface="Lato Bold" pitchFamily="34" charset="0"/>
                <a:ea typeface="Lato Bold" pitchFamily="34" charset="-122"/>
                <a:cs typeface="Lato Bold" pitchFamily="34" charset="-120"/>
              </a:rPr>
              <a:t>Open Questions</a:t>
            </a:r>
            <a:endParaRPr lang="en-US" sz="2400" dirty="0"/>
          </a:p>
        </p:txBody>
      </p:sp>
      <p:sp>
        <p:nvSpPr>
          <p:cNvPr id="13" name="TextBox 12">
            <a:extLst>
              <a:ext uri="{FF2B5EF4-FFF2-40B4-BE49-F238E27FC236}">
                <a16:creationId xmlns:a16="http://schemas.microsoft.com/office/drawing/2014/main" id="{302AA517-1CFF-4246-A74A-17BF8963301D}"/>
              </a:ext>
            </a:extLst>
          </p:cNvPr>
          <p:cNvSpPr txBox="1"/>
          <p:nvPr/>
        </p:nvSpPr>
        <p:spPr>
          <a:xfrm>
            <a:off x="4991099" y="4611500"/>
            <a:ext cx="3248027" cy="458780"/>
          </a:xfrm>
          <a:prstGeom prst="rect">
            <a:avLst/>
          </a:prstGeom>
          <a:noFill/>
        </p:spPr>
        <p:txBody>
          <a:bodyPr wrap="square">
            <a:spAutoFit/>
          </a:bodyPr>
          <a:lstStyle/>
          <a:p>
            <a:pPr marL="0" indent="0">
              <a:lnSpc>
                <a:spcPts val="3000"/>
              </a:lnSpc>
              <a:buNone/>
            </a:pPr>
            <a:r>
              <a:rPr lang="en-US" sz="2400" b="1" dirty="0">
                <a:solidFill>
                  <a:srgbClr val="282824"/>
                </a:solidFill>
                <a:latin typeface="Lato Bold" pitchFamily="34" charset="0"/>
                <a:ea typeface="Lato Bold" pitchFamily="34" charset="-122"/>
                <a:cs typeface="Lato Bold" pitchFamily="34" charset="-120"/>
              </a:rPr>
              <a:t>Problematic Sequences</a:t>
            </a:r>
            <a:endParaRPr lang="en-US" sz="2400" dirty="0"/>
          </a:p>
        </p:txBody>
      </p:sp>
      <p:pic>
        <p:nvPicPr>
          <p:cNvPr id="15" name="Picture 14">
            <a:extLst>
              <a:ext uri="{FF2B5EF4-FFF2-40B4-BE49-F238E27FC236}">
                <a16:creationId xmlns:a16="http://schemas.microsoft.com/office/drawing/2014/main" id="{F07BB920-79B0-4881-9D47-090E034FA352}"/>
              </a:ext>
            </a:extLst>
          </p:cNvPr>
          <p:cNvPicPr>
            <a:picLocks noChangeAspect="1"/>
          </p:cNvPicPr>
          <p:nvPr/>
        </p:nvPicPr>
        <p:blipFill>
          <a:blip r:embed="rId2"/>
          <a:stretch>
            <a:fillRect/>
          </a:stretch>
        </p:blipFill>
        <p:spPr>
          <a:xfrm>
            <a:off x="1806327" y="66675"/>
            <a:ext cx="10687705" cy="4048125"/>
          </a:xfrm>
          <a:prstGeom prst="rect">
            <a:avLst/>
          </a:prstGeom>
        </p:spPr>
      </p:pic>
    </p:spTree>
    <p:extLst>
      <p:ext uri="{BB962C8B-B14F-4D97-AF65-F5344CB8AC3E}">
        <p14:creationId xmlns:p14="http://schemas.microsoft.com/office/powerpoint/2010/main" val="12660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2696"/>
          </a:xfrm>
          <a:prstGeom prst="rect">
            <a:avLst/>
          </a:prstGeom>
        </p:spPr>
      </p:pic>
      <p:sp>
        <p:nvSpPr>
          <p:cNvPr id="3" name="Text 0"/>
          <p:cNvSpPr/>
          <p:nvPr/>
        </p:nvSpPr>
        <p:spPr>
          <a:xfrm>
            <a:off x="614363" y="482679"/>
            <a:ext cx="5467469" cy="548521"/>
          </a:xfrm>
          <a:prstGeom prst="rect">
            <a:avLst/>
          </a:prstGeom>
          <a:noFill/>
          <a:ln/>
        </p:spPr>
        <p:txBody>
          <a:bodyPr wrap="none" lIns="0" tIns="0" rIns="0" bIns="0" rtlCol="0" anchor="t"/>
          <a:lstStyle/>
          <a:p>
            <a:pPr marL="0" indent="0">
              <a:lnSpc>
                <a:spcPts val="4300"/>
              </a:lnSpc>
              <a:buNone/>
            </a:pPr>
            <a:r>
              <a:rPr lang="en-US" sz="3450" b="1" dirty="0">
                <a:solidFill>
                  <a:srgbClr val="282824"/>
                </a:solidFill>
                <a:latin typeface="Lato Bold" pitchFamily="34" charset="0"/>
                <a:ea typeface="Lato Bold" pitchFamily="34" charset="-122"/>
                <a:cs typeface="Lato Bold" pitchFamily="34" charset="-120"/>
              </a:rPr>
              <a:t>Background and Motivation</a:t>
            </a:r>
            <a:endParaRPr lang="en-US" sz="3450" b="1" dirty="0"/>
          </a:p>
        </p:txBody>
      </p:sp>
      <p:sp>
        <p:nvSpPr>
          <p:cNvPr id="4" name="Text 1"/>
          <p:cNvSpPr/>
          <p:nvPr/>
        </p:nvSpPr>
        <p:spPr>
          <a:xfrm>
            <a:off x="614363" y="1294448"/>
            <a:ext cx="7915275" cy="1685925"/>
          </a:xfrm>
          <a:prstGeom prst="rect">
            <a:avLst/>
          </a:prstGeom>
          <a:noFill/>
          <a:ln/>
        </p:spPr>
        <p:txBody>
          <a:bodyPr wrap="square" lIns="0" tIns="0" rIns="0" bIns="0" rtlCol="0" anchor="t"/>
          <a:lstStyle/>
          <a:p>
            <a:pPr marL="0" indent="0">
              <a:lnSpc>
                <a:spcPts val="2200"/>
              </a:lnSpc>
              <a:buNone/>
            </a:pPr>
            <a:r>
              <a:rPr lang="en-US" sz="1350" dirty="0">
                <a:solidFill>
                  <a:srgbClr val="4A4A45"/>
                </a:solidFill>
                <a:latin typeface="Lato" pitchFamily="34" charset="0"/>
                <a:ea typeface="Lato" pitchFamily="34" charset="-122"/>
                <a:cs typeface="Lato" pitchFamily="34" charset="-120"/>
              </a:rPr>
              <a:t>Binary search trees are fundamental data structures in computer science, dating back to the 1960s. Various rebalancing schemes have been developed to maintain logarithmic height, including deterministic methods like AVL trees and red-black trees, as well as randomized approaches like treaps. This study explores simple randomized rebalancing schemes for insertion sequences, aiming to achieve good performance without storing balance information, while limiting restructuring and using minimal random bits.</a:t>
            </a:r>
            <a:endParaRPr lang="en-US" sz="1350" dirty="0"/>
          </a:p>
        </p:txBody>
      </p:sp>
      <p:sp>
        <p:nvSpPr>
          <p:cNvPr id="5" name="Shape 2"/>
          <p:cNvSpPr/>
          <p:nvPr/>
        </p:nvSpPr>
        <p:spPr>
          <a:xfrm>
            <a:off x="866180" y="3177778"/>
            <a:ext cx="22860" cy="4572238"/>
          </a:xfrm>
          <a:prstGeom prst="roundRect">
            <a:avLst>
              <a:gd name="adj" fmla="val 115196"/>
            </a:avLst>
          </a:prstGeom>
          <a:solidFill>
            <a:srgbClr val="CBC5B8"/>
          </a:solidFill>
          <a:ln/>
        </p:spPr>
      </p:sp>
      <p:sp>
        <p:nvSpPr>
          <p:cNvPr id="6" name="Shape 3"/>
          <p:cNvSpPr/>
          <p:nvPr/>
        </p:nvSpPr>
        <p:spPr>
          <a:xfrm>
            <a:off x="1052215" y="3561159"/>
            <a:ext cx="614363" cy="22860"/>
          </a:xfrm>
          <a:prstGeom prst="roundRect">
            <a:avLst>
              <a:gd name="adj" fmla="val 115196"/>
            </a:avLst>
          </a:prstGeom>
          <a:solidFill>
            <a:srgbClr val="CBC5B8"/>
          </a:solidFill>
          <a:ln/>
        </p:spPr>
      </p:sp>
      <p:sp>
        <p:nvSpPr>
          <p:cNvPr id="7" name="Shape 4"/>
          <p:cNvSpPr/>
          <p:nvPr/>
        </p:nvSpPr>
        <p:spPr>
          <a:xfrm>
            <a:off x="680145" y="3375184"/>
            <a:ext cx="394930" cy="394930"/>
          </a:xfrm>
          <a:prstGeom prst="roundRect">
            <a:avLst>
              <a:gd name="adj" fmla="val 6668"/>
            </a:avLst>
          </a:prstGeom>
          <a:solidFill>
            <a:srgbClr val="E5DFD2"/>
          </a:solidFill>
          <a:ln/>
        </p:spPr>
      </p:sp>
      <p:sp>
        <p:nvSpPr>
          <p:cNvPr id="8" name="Text 5"/>
          <p:cNvSpPr/>
          <p:nvPr/>
        </p:nvSpPr>
        <p:spPr>
          <a:xfrm>
            <a:off x="801231" y="3440906"/>
            <a:ext cx="152757" cy="263366"/>
          </a:xfrm>
          <a:prstGeom prst="rect">
            <a:avLst/>
          </a:prstGeom>
          <a:noFill/>
          <a:ln/>
        </p:spPr>
        <p:txBody>
          <a:bodyPr wrap="none" lIns="0" tIns="0" rIns="0" bIns="0" rtlCol="0" anchor="t"/>
          <a:lstStyle/>
          <a:p>
            <a:pPr marL="0" indent="0" algn="ctr">
              <a:lnSpc>
                <a:spcPts val="2050"/>
              </a:lnSpc>
              <a:buNone/>
            </a:pPr>
            <a:r>
              <a:rPr lang="en-US" sz="2050" b="1" dirty="0">
                <a:solidFill>
                  <a:srgbClr val="4A4A45"/>
                </a:solidFill>
                <a:latin typeface="Lato Bold" pitchFamily="34" charset="0"/>
                <a:ea typeface="Lato Bold" pitchFamily="34" charset="-122"/>
                <a:cs typeface="Lato Bold" pitchFamily="34" charset="-120"/>
              </a:rPr>
              <a:t>1</a:t>
            </a:r>
            <a:endParaRPr lang="en-US" sz="2050" dirty="0"/>
          </a:p>
        </p:txBody>
      </p:sp>
      <p:sp>
        <p:nvSpPr>
          <p:cNvPr id="9" name="Text 6"/>
          <p:cNvSpPr/>
          <p:nvPr/>
        </p:nvSpPr>
        <p:spPr>
          <a:xfrm>
            <a:off x="1843088" y="3353276"/>
            <a:ext cx="2194441" cy="274201"/>
          </a:xfrm>
          <a:prstGeom prst="rect">
            <a:avLst/>
          </a:prstGeom>
          <a:noFill/>
          <a:ln/>
        </p:spPr>
        <p:txBody>
          <a:bodyPr wrap="none" lIns="0" tIns="0" rIns="0" bIns="0" rtlCol="0" anchor="t"/>
          <a:lstStyle/>
          <a:p>
            <a:pPr marL="0" indent="0" algn="l">
              <a:lnSpc>
                <a:spcPts val="2150"/>
              </a:lnSpc>
              <a:buNone/>
            </a:pPr>
            <a:r>
              <a:rPr lang="en-US" sz="1700" b="1" dirty="0">
                <a:solidFill>
                  <a:srgbClr val="4A4A45"/>
                </a:solidFill>
                <a:latin typeface="Lato Bold" pitchFamily="34" charset="0"/>
                <a:ea typeface="Lato Bold" pitchFamily="34" charset="-122"/>
                <a:cs typeface="Lato Bold" pitchFamily="34" charset="-120"/>
              </a:rPr>
              <a:t>Early Development</a:t>
            </a:r>
            <a:endParaRPr lang="en-US" sz="1700" dirty="0"/>
          </a:p>
        </p:txBody>
      </p:sp>
      <p:sp>
        <p:nvSpPr>
          <p:cNvPr id="10" name="Text 7"/>
          <p:cNvSpPr/>
          <p:nvPr/>
        </p:nvSpPr>
        <p:spPr>
          <a:xfrm>
            <a:off x="1843088" y="3732728"/>
            <a:ext cx="6686550" cy="280988"/>
          </a:xfrm>
          <a:prstGeom prst="rect">
            <a:avLst/>
          </a:prstGeom>
          <a:noFill/>
          <a:ln/>
        </p:spPr>
        <p:txBody>
          <a:bodyPr wrap="none" lIns="0" tIns="0" rIns="0" bIns="0" rtlCol="0" anchor="t"/>
          <a:lstStyle/>
          <a:p>
            <a:pPr marL="0" indent="0" algn="l">
              <a:lnSpc>
                <a:spcPts val="2200"/>
              </a:lnSpc>
              <a:buNone/>
            </a:pPr>
            <a:r>
              <a:rPr lang="en-US" sz="1350" dirty="0">
                <a:solidFill>
                  <a:srgbClr val="4A4A45"/>
                </a:solidFill>
                <a:latin typeface="Lato" pitchFamily="34" charset="0"/>
                <a:ea typeface="Lato" pitchFamily="34" charset="-122"/>
                <a:cs typeface="Lato" pitchFamily="34" charset="-120"/>
              </a:rPr>
              <a:t>1960s: Introduction of binary search trees</a:t>
            </a:r>
            <a:endParaRPr lang="en-US" sz="1350" dirty="0"/>
          </a:p>
        </p:txBody>
      </p:sp>
      <p:sp>
        <p:nvSpPr>
          <p:cNvPr id="11" name="Shape 8"/>
          <p:cNvSpPr/>
          <p:nvPr/>
        </p:nvSpPr>
        <p:spPr>
          <a:xfrm>
            <a:off x="1052215" y="4748093"/>
            <a:ext cx="614363" cy="22860"/>
          </a:xfrm>
          <a:prstGeom prst="roundRect">
            <a:avLst>
              <a:gd name="adj" fmla="val 115196"/>
            </a:avLst>
          </a:prstGeom>
          <a:solidFill>
            <a:srgbClr val="CBC5B8"/>
          </a:solidFill>
          <a:ln/>
        </p:spPr>
      </p:sp>
      <p:sp>
        <p:nvSpPr>
          <p:cNvPr id="12" name="Shape 9"/>
          <p:cNvSpPr/>
          <p:nvPr/>
        </p:nvSpPr>
        <p:spPr>
          <a:xfrm>
            <a:off x="680145" y="4562118"/>
            <a:ext cx="394930" cy="394930"/>
          </a:xfrm>
          <a:prstGeom prst="roundRect">
            <a:avLst>
              <a:gd name="adj" fmla="val 6668"/>
            </a:avLst>
          </a:prstGeom>
          <a:solidFill>
            <a:srgbClr val="E5DFD2"/>
          </a:solidFill>
          <a:ln/>
        </p:spPr>
      </p:sp>
      <p:sp>
        <p:nvSpPr>
          <p:cNvPr id="13" name="Text 10"/>
          <p:cNvSpPr/>
          <p:nvPr/>
        </p:nvSpPr>
        <p:spPr>
          <a:xfrm>
            <a:off x="801231" y="4627840"/>
            <a:ext cx="152757" cy="263366"/>
          </a:xfrm>
          <a:prstGeom prst="rect">
            <a:avLst/>
          </a:prstGeom>
          <a:noFill/>
          <a:ln/>
        </p:spPr>
        <p:txBody>
          <a:bodyPr wrap="none" lIns="0" tIns="0" rIns="0" bIns="0" rtlCol="0" anchor="t"/>
          <a:lstStyle/>
          <a:p>
            <a:pPr marL="0" indent="0" algn="ctr">
              <a:lnSpc>
                <a:spcPts val="2050"/>
              </a:lnSpc>
              <a:buNone/>
            </a:pPr>
            <a:r>
              <a:rPr lang="en-US" sz="2050" b="1" dirty="0">
                <a:solidFill>
                  <a:srgbClr val="4A4A45"/>
                </a:solidFill>
                <a:latin typeface="Lato Bold" pitchFamily="34" charset="0"/>
                <a:ea typeface="Lato Bold" pitchFamily="34" charset="-122"/>
                <a:cs typeface="Lato Bold" pitchFamily="34" charset="-120"/>
              </a:rPr>
              <a:t>2</a:t>
            </a:r>
            <a:endParaRPr lang="en-US" sz="2050" dirty="0"/>
          </a:p>
        </p:txBody>
      </p:sp>
      <p:sp>
        <p:nvSpPr>
          <p:cNvPr id="14" name="Text 11"/>
          <p:cNvSpPr/>
          <p:nvPr/>
        </p:nvSpPr>
        <p:spPr>
          <a:xfrm>
            <a:off x="1843088" y="4540210"/>
            <a:ext cx="2194441" cy="274201"/>
          </a:xfrm>
          <a:prstGeom prst="rect">
            <a:avLst/>
          </a:prstGeom>
          <a:noFill/>
          <a:ln/>
        </p:spPr>
        <p:txBody>
          <a:bodyPr wrap="none" lIns="0" tIns="0" rIns="0" bIns="0" rtlCol="0" anchor="t"/>
          <a:lstStyle/>
          <a:p>
            <a:pPr marL="0" indent="0" algn="l">
              <a:lnSpc>
                <a:spcPts val="2150"/>
              </a:lnSpc>
              <a:buNone/>
            </a:pPr>
            <a:r>
              <a:rPr lang="en-US" sz="1700" b="1" dirty="0">
                <a:solidFill>
                  <a:srgbClr val="4A4A45"/>
                </a:solidFill>
                <a:latin typeface="Lato Bold" pitchFamily="34" charset="0"/>
                <a:ea typeface="Lato Bold" pitchFamily="34" charset="-122"/>
                <a:cs typeface="Lato Bold" pitchFamily="34" charset="-120"/>
              </a:rPr>
              <a:t>Balanced Trees</a:t>
            </a:r>
            <a:endParaRPr lang="en-US" sz="1700" dirty="0"/>
          </a:p>
        </p:txBody>
      </p:sp>
      <p:sp>
        <p:nvSpPr>
          <p:cNvPr id="15" name="Text 12"/>
          <p:cNvSpPr/>
          <p:nvPr/>
        </p:nvSpPr>
        <p:spPr>
          <a:xfrm>
            <a:off x="1843088" y="4919663"/>
            <a:ext cx="6686550" cy="280988"/>
          </a:xfrm>
          <a:prstGeom prst="rect">
            <a:avLst/>
          </a:prstGeom>
          <a:noFill/>
          <a:ln/>
        </p:spPr>
        <p:txBody>
          <a:bodyPr wrap="none" lIns="0" tIns="0" rIns="0" bIns="0" rtlCol="0" anchor="t"/>
          <a:lstStyle/>
          <a:p>
            <a:pPr marL="0" indent="0" algn="l">
              <a:lnSpc>
                <a:spcPts val="2200"/>
              </a:lnSpc>
              <a:buNone/>
            </a:pPr>
            <a:r>
              <a:rPr lang="en-US" sz="1350" dirty="0">
                <a:solidFill>
                  <a:srgbClr val="4A4A45"/>
                </a:solidFill>
                <a:latin typeface="Lato" pitchFamily="34" charset="0"/>
                <a:ea typeface="Lato" pitchFamily="34" charset="-122"/>
                <a:cs typeface="Lato" pitchFamily="34" charset="-120"/>
              </a:rPr>
              <a:t>AVL trees, red-black trees: Deterministic rebalancing</a:t>
            </a:r>
            <a:endParaRPr lang="en-US" sz="1350" dirty="0"/>
          </a:p>
        </p:txBody>
      </p:sp>
      <p:sp>
        <p:nvSpPr>
          <p:cNvPr id="16" name="Shape 13"/>
          <p:cNvSpPr/>
          <p:nvPr/>
        </p:nvSpPr>
        <p:spPr>
          <a:xfrm>
            <a:off x="1052215" y="5935028"/>
            <a:ext cx="614363" cy="22860"/>
          </a:xfrm>
          <a:prstGeom prst="roundRect">
            <a:avLst>
              <a:gd name="adj" fmla="val 115196"/>
            </a:avLst>
          </a:prstGeom>
          <a:solidFill>
            <a:srgbClr val="CBC5B8"/>
          </a:solidFill>
          <a:ln/>
        </p:spPr>
      </p:sp>
      <p:sp>
        <p:nvSpPr>
          <p:cNvPr id="17" name="Shape 14"/>
          <p:cNvSpPr/>
          <p:nvPr/>
        </p:nvSpPr>
        <p:spPr>
          <a:xfrm>
            <a:off x="680145" y="5749052"/>
            <a:ext cx="394930" cy="394930"/>
          </a:xfrm>
          <a:prstGeom prst="roundRect">
            <a:avLst>
              <a:gd name="adj" fmla="val 6668"/>
            </a:avLst>
          </a:prstGeom>
          <a:solidFill>
            <a:srgbClr val="E5DFD2"/>
          </a:solidFill>
          <a:ln/>
        </p:spPr>
      </p:sp>
      <p:sp>
        <p:nvSpPr>
          <p:cNvPr id="18" name="Text 15"/>
          <p:cNvSpPr/>
          <p:nvPr/>
        </p:nvSpPr>
        <p:spPr>
          <a:xfrm>
            <a:off x="801231" y="5814774"/>
            <a:ext cx="152757" cy="263366"/>
          </a:xfrm>
          <a:prstGeom prst="rect">
            <a:avLst/>
          </a:prstGeom>
          <a:noFill/>
          <a:ln/>
        </p:spPr>
        <p:txBody>
          <a:bodyPr wrap="none" lIns="0" tIns="0" rIns="0" bIns="0" rtlCol="0" anchor="t"/>
          <a:lstStyle/>
          <a:p>
            <a:pPr marL="0" indent="0" algn="ctr">
              <a:lnSpc>
                <a:spcPts val="2050"/>
              </a:lnSpc>
              <a:buNone/>
            </a:pPr>
            <a:r>
              <a:rPr lang="en-US" sz="2050" b="1" dirty="0">
                <a:solidFill>
                  <a:srgbClr val="4A4A45"/>
                </a:solidFill>
                <a:latin typeface="Lato Bold" pitchFamily="34" charset="0"/>
                <a:ea typeface="Lato Bold" pitchFamily="34" charset="-122"/>
                <a:cs typeface="Lato Bold" pitchFamily="34" charset="-120"/>
              </a:rPr>
              <a:t>3</a:t>
            </a:r>
            <a:endParaRPr lang="en-US" sz="2050" dirty="0"/>
          </a:p>
        </p:txBody>
      </p:sp>
      <p:sp>
        <p:nvSpPr>
          <p:cNvPr id="19" name="Text 16"/>
          <p:cNvSpPr/>
          <p:nvPr/>
        </p:nvSpPr>
        <p:spPr>
          <a:xfrm>
            <a:off x="1843088" y="5727144"/>
            <a:ext cx="2439710" cy="274201"/>
          </a:xfrm>
          <a:prstGeom prst="rect">
            <a:avLst/>
          </a:prstGeom>
          <a:noFill/>
          <a:ln/>
        </p:spPr>
        <p:txBody>
          <a:bodyPr wrap="none" lIns="0" tIns="0" rIns="0" bIns="0" rtlCol="0" anchor="t"/>
          <a:lstStyle/>
          <a:p>
            <a:pPr marL="0" indent="0" algn="l">
              <a:lnSpc>
                <a:spcPts val="2150"/>
              </a:lnSpc>
              <a:buNone/>
            </a:pPr>
            <a:r>
              <a:rPr lang="en-US" sz="1700" b="1" dirty="0">
                <a:solidFill>
                  <a:srgbClr val="4A4A45"/>
                </a:solidFill>
                <a:latin typeface="Lato Bold" pitchFamily="34" charset="0"/>
                <a:ea typeface="Lato Bold" pitchFamily="34" charset="-122"/>
                <a:cs typeface="Lato Bold" pitchFamily="34" charset="-120"/>
              </a:rPr>
              <a:t>Randomized Approaches</a:t>
            </a:r>
            <a:endParaRPr lang="en-US" sz="1700" dirty="0"/>
          </a:p>
        </p:txBody>
      </p:sp>
      <p:sp>
        <p:nvSpPr>
          <p:cNvPr id="20" name="Text 17"/>
          <p:cNvSpPr/>
          <p:nvPr/>
        </p:nvSpPr>
        <p:spPr>
          <a:xfrm>
            <a:off x="1843088" y="6106597"/>
            <a:ext cx="6686550" cy="280988"/>
          </a:xfrm>
          <a:prstGeom prst="rect">
            <a:avLst/>
          </a:prstGeom>
          <a:noFill/>
          <a:ln/>
        </p:spPr>
        <p:txBody>
          <a:bodyPr wrap="none" lIns="0" tIns="0" rIns="0" bIns="0" rtlCol="0" anchor="t"/>
          <a:lstStyle/>
          <a:p>
            <a:pPr marL="0" indent="0" algn="l">
              <a:lnSpc>
                <a:spcPts val="2200"/>
              </a:lnSpc>
              <a:buNone/>
            </a:pPr>
            <a:r>
              <a:rPr lang="en-US" sz="1350" dirty="0">
                <a:solidFill>
                  <a:srgbClr val="4A4A45"/>
                </a:solidFill>
                <a:latin typeface="Lato" pitchFamily="34" charset="0"/>
                <a:ea typeface="Lato" pitchFamily="34" charset="-122"/>
                <a:cs typeface="Lato" pitchFamily="34" charset="-120"/>
              </a:rPr>
              <a:t>Treaps and randomized BSTs: Probabilistic balancing</a:t>
            </a:r>
            <a:endParaRPr lang="en-US" sz="1350" dirty="0"/>
          </a:p>
        </p:txBody>
      </p:sp>
      <p:sp>
        <p:nvSpPr>
          <p:cNvPr id="21" name="Shape 18"/>
          <p:cNvSpPr/>
          <p:nvPr/>
        </p:nvSpPr>
        <p:spPr>
          <a:xfrm>
            <a:off x="1052215" y="7121962"/>
            <a:ext cx="614363" cy="22860"/>
          </a:xfrm>
          <a:prstGeom prst="roundRect">
            <a:avLst>
              <a:gd name="adj" fmla="val 115196"/>
            </a:avLst>
          </a:prstGeom>
          <a:solidFill>
            <a:srgbClr val="CBC5B8"/>
          </a:solidFill>
          <a:ln/>
        </p:spPr>
      </p:sp>
      <p:sp>
        <p:nvSpPr>
          <p:cNvPr id="22" name="Shape 19"/>
          <p:cNvSpPr/>
          <p:nvPr/>
        </p:nvSpPr>
        <p:spPr>
          <a:xfrm>
            <a:off x="680145" y="6935986"/>
            <a:ext cx="394930" cy="394930"/>
          </a:xfrm>
          <a:prstGeom prst="roundRect">
            <a:avLst>
              <a:gd name="adj" fmla="val 6668"/>
            </a:avLst>
          </a:prstGeom>
          <a:solidFill>
            <a:srgbClr val="E5DFD2"/>
          </a:solidFill>
          <a:ln/>
        </p:spPr>
      </p:sp>
      <p:sp>
        <p:nvSpPr>
          <p:cNvPr id="23" name="Text 20"/>
          <p:cNvSpPr/>
          <p:nvPr/>
        </p:nvSpPr>
        <p:spPr>
          <a:xfrm>
            <a:off x="801231" y="7001708"/>
            <a:ext cx="152757" cy="263366"/>
          </a:xfrm>
          <a:prstGeom prst="rect">
            <a:avLst/>
          </a:prstGeom>
          <a:noFill/>
          <a:ln/>
        </p:spPr>
        <p:txBody>
          <a:bodyPr wrap="none" lIns="0" tIns="0" rIns="0" bIns="0" rtlCol="0" anchor="t"/>
          <a:lstStyle/>
          <a:p>
            <a:pPr marL="0" indent="0" algn="ctr">
              <a:lnSpc>
                <a:spcPts val="2050"/>
              </a:lnSpc>
              <a:buNone/>
            </a:pPr>
            <a:r>
              <a:rPr lang="en-US" sz="2050" b="1" dirty="0">
                <a:solidFill>
                  <a:srgbClr val="4A4A45"/>
                </a:solidFill>
                <a:latin typeface="Lato Bold" pitchFamily="34" charset="0"/>
                <a:ea typeface="Lato Bold" pitchFamily="34" charset="-122"/>
                <a:cs typeface="Lato Bold" pitchFamily="34" charset="-120"/>
              </a:rPr>
              <a:t>4</a:t>
            </a:r>
            <a:endParaRPr lang="en-US" sz="2050" dirty="0"/>
          </a:p>
        </p:txBody>
      </p:sp>
      <p:sp>
        <p:nvSpPr>
          <p:cNvPr id="24" name="Text 21"/>
          <p:cNvSpPr/>
          <p:nvPr/>
        </p:nvSpPr>
        <p:spPr>
          <a:xfrm>
            <a:off x="1843088" y="6914078"/>
            <a:ext cx="2194441" cy="274201"/>
          </a:xfrm>
          <a:prstGeom prst="rect">
            <a:avLst/>
          </a:prstGeom>
          <a:noFill/>
          <a:ln/>
        </p:spPr>
        <p:txBody>
          <a:bodyPr wrap="none" lIns="0" tIns="0" rIns="0" bIns="0" rtlCol="0" anchor="t"/>
          <a:lstStyle/>
          <a:p>
            <a:pPr marL="0" indent="0" algn="l">
              <a:lnSpc>
                <a:spcPts val="2150"/>
              </a:lnSpc>
              <a:buNone/>
            </a:pPr>
            <a:r>
              <a:rPr lang="en-US" sz="1700" b="1" dirty="0">
                <a:solidFill>
                  <a:srgbClr val="4A4A45"/>
                </a:solidFill>
                <a:latin typeface="Lato Bold" pitchFamily="34" charset="0"/>
                <a:ea typeface="Lato Bold" pitchFamily="34" charset="-122"/>
                <a:cs typeface="Lato Bold" pitchFamily="34" charset="-120"/>
              </a:rPr>
              <a:t>Current Study</a:t>
            </a:r>
            <a:endParaRPr lang="en-US" sz="1700" dirty="0"/>
          </a:p>
        </p:txBody>
      </p:sp>
      <p:sp>
        <p:nvSpPr>
          <p:cNvPr id="25" name="Text 22"/>
          <p:cNvSpPr/>
          <p:nvPr/>
        </p:nvSpPr>
        <p:spPr>
          <a:xfrm>
            <a:off x="1843088" y="7293531"/>
            <a:ext cx="6686550" cy="280988"/>
          </a:xfrm>
          <a:prstGeom prst="rect">
            <a:avLst/>
          </a:prstGeom>
          <a:noFill/>
          <a:ln/>
        </p:spPr>
        <p:txBody>
          <a:bodyPr wrap="none" lIns="0" tIns="0" rIns="0" bIns="0" rtlCol="0" anchor="t"/>
          <a:lstStyle/>
          <a:p>
            <a:pPr marL="0" indent="0" algn="l">
              <a:lnSpc>
                <a:spcPts val="2200"/>
              </a:lnSpc>
              <a:buNone/>
            </a:pPr>
            <a:r>
              <a:rPr lang="en-US" sz="1350" dirty="0">
                <a:solidFill>
                  <a:srgbClr val="4A4A45"/>
                </a:solidFill>
                <a:latin typeface="Lato" pitchFamily="34" charset="0"/>
                <a:ea typeface="Lato" pitchFamily="34" charset="-122"/>
                <a:cs typeface="Lato" pitchFamily="34" charset="-120"/>
              </a:rPr>
              <a:t>Exploring simple randomized bottom-up rebalancing schemes</a:t>
            </a:r>
            <a:endParaRPr lang="en-US" sz="13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FDDB7AC7-FFF5-463A-8EE9-B272D7B3CB13}"/>
              </a:ext>
            </a:extLst>
          </p:cNvPr>
          <p:cNvGraphicFramePr>
            <a:graphicFrameLocks noGrp="1"/>
          </p:cNvGraphicFramePr>
          <p:nvPr>
            <p:extLst>
              <p:ext uri="{D42A27DB-BD31-4B8C-83A1-F6EECF244321}">
                <p14:modId xmlns:p14="http://schemas.microsoft.com/office/powerpoint/2010/main" val="28395294"/>
              </p:ext>
            </p:extLst>
          </p:nvPr>
        </p:nvGraphicFramePr>
        <p:xfrm>
          <a:off x="1006472" y="248564"/>
          <a:ext cx="12617451" cy="579120"/>
        </p:xfrm>
        <a:graphic>
          <a:graphicData uri="http://schemas.openxmlformats.org/drawingml/2006/table">
            <a:tbl>
              <a:tblPr/>
              <a:tblGrid>
                <a:gridCol w="4205817">
                  <a:extLst>
                    <a:ext uri="{9D8B030D-6E8A-4147-A177-3AD203B41FA5}">
                      <a16:colId xmlns:a16="http://schemas.microsoft.com/office/drawing/2014/main" val="2324534983"/>
                    </a:ext>
                  </a:extLst>
                </a:gridCol>
                <a:gridCol w="4205817">
                  <a:extLst>
                    <a:ext uri="{9D8B030D-6E8A-4147-A177-3AD203B41FA5}">
                      <a16:colId xmlns:a16="http://schemas.microsoft.com/office/drawing/2014/main" val="2466386847"/>
                    </a:ext>
                  </a:extLst>
                </a:gridCol>
                <a:gridCol w="4205817">
                  <a:extLst>
                    <a:ext uri="{9D8B030D-6E8A-4147-A177-3AD203B41FA5}">
                      <a16:colId xmlns:a16="http://schemas.microsoft.com/office/drawing/2014/main" val="171331799"/>
                    </a:ext>
                  </a:extLst>
                </a:gridCol>
              </a:tblGrid>
              <a:tr h="365760">
                <a:tc>
                  <a:txBody>
                    <a:bodyPr/>
                    <a:lstStyle/>
                    <a:p>
                      <a:r>
                        <a:rPr lang="en-US" sz="3200" b="1" u="sng" dirty="0"/>
                        <a:t>Feature</a:t>
                      </a:r>
                      <a:endParaRPr lang="en-US" sz="1800" u="sng" dirty="0"/>
                    </a:p>
                  </a:txBody>
                  <a:tcPr anchor="ctr">
                    <a:lnL>
                      <a:noFill/>
                    </a:lnL>
                    <a:lnR>
                      <a:noFill/>
                    </a:lnR>
                    <a:lnT>
                      <a:noFill/>
                    </a:lnT>
                    <a:lnB>
                      <a:noFill/>
                    </a:lnB>
                  </a:tcPr>
                </a:tc>
                <a:tc>
                  <a:txBody>
                    <a:bodyPr/>
                    <a:lstStyle/>
                    <a:p>
                      <a:r>
                        <a:rPr lang="en-US" sz="3200" b="1" u="sng" dirty="0" err="1"/>
                        <a:t>RebalanceZig</a:t>
                      </a:r>
                      <a:endParaRPr lang="en-US" sz="1800" u="sng" dirty="0"/>
                    </a:p>
                  </a:txBody>
                  <a:tcPr anchor="ctr">
                    <a:lnL>
                      <a:noFill/>
                    </a:lnL>
                    <a:lnR>
                      <a:noFill/>
                    </a:lnR>
                    <a:lnT>
                      <a:noFill/>
                    </a:lnT>
                    <a:lnB>
                      <a:noFill/>
                    </a:lnB>
                  </a:tcPr>
                </a:tc>
                <a:tc>
                  <a:txBody>
                    <a:bodyPr/>
                    <a:lstStyle/>
                    <a:p>
                      <a:r>
                        <a:rPr lang="en-US" sz="3200" b="1" u="sng" dirty="0" err="1"/>
                        <a:t>RebalanceZigZag</a:t>
                      </a:r>
                      <a:endParaRPr lang="en-US" sz="1800" u="sng" dirty="0"/>
                    </a:p>
                  </a:txBody>
                  <a:tcPr anchor="ctr">
                    <a:lnL>
                      <a:noFill/>
                    </a:lnL>
                    <a:lnR>
                      <a:noFill/>
                    </a:lnR>
                    <a:lnT>
                      <a:noFill/>
                    </a:lnT>
                    <a:lnB>
                      <a:noFill/>
                    </a:lnB>
                  </a:tcPr>
                </a:tc>
                <a:extLst>
                  <a:ext uri="{0D108BD9-81ED-4DB2-BD59-A6C34878D82A}">
                    <a16:rowId xmlns:a16="http://schemas.microsoft.com/office/drawing/2014/main" val="3500163962"/>
                  </a:ext>
                </a:extLst>
              </a:tr>
            </a:tbl>
          </a:graphicData>
        </a:graphic>
      </p:graphicFrame>
      <p:graphicFrame>
        <p:nvGraphicFramePr>
          <p:cNvPr id="16" name="Table 15">
            <a:extLst>
              <a:ext uri="{FF2B5EF4-FFF2-40B4-BE49-F238E27FC236}">
                <a16:creationId xmlns:a16="http://schemas.microsoft.com/office/drawing/2014/main" id="{CC15329B-97DC-42EC-A5BC-B67C8E8D9C6E}"/>
              </a:ext>
            </a:extLst>
          </p:cNvPr>
          <p:cNvGraphicFramePr>
            <a:graphicFrameLocks noGrp="1"/>
          </p:cNvGraphicFramePr>
          <p:nvPr>
            <p:extLst>
              <p:ext uri="{D42A27DB-BD31-4B8C-83A1-F6EECF244321}">
                <p14:modId xmlns:p14="http://schemas.microsoft.com/office/powerpoint/2010/main" val="257103687"/>
              </p:ext>
            </p:extLst>
          </p:nvPr>
        </p:nvGraphicFramePr>
        <p:xfrm>
          <a:off x="732396" y="1069666"/>
          <a:ext cx="12617451" cy="1188720"/>
        </p:xfrm>
        <a:graphic>
          <a:graphicData uri="http://schemas.openxmlformats.org/drawingml/2006/table">
            <a:tbl>
              <a:tblPr/>
              <a:tblGrid>
                <a:gridCol w="4205817">
                  <a:extLst>
                    <a:ext uri="{9D8B030D-6E8A-4147-A177-3AD203B41FA5}">
                      <a16:colId xmlns:a16="http://schemas.microsoft.com/office/drawing/2014/main" val="1055594328"/>
                    </a:ext>
                  </a:extLst>
                </a:gridCol>
                <a:gridCol w="4205817">
                  <a:extLst>
                    <a:ext uri="{9D8B030D-6E8A-4147-A177-3AD203B41FA5}">
                      <a16:colId xmlns:a16="http://schemas.microsoft.com/office/drawing/2014/main" val="1672430205"/>
                    </a:ext>
                  </a:extLst>
                </a:gridCol>
                <a:gridCol w="4205817">
                  <a:extLst>
                    <a:ext uri="{9D8B030D-6E8A-4147-A177-3AD203B41FA5}">
                      <a16:colId xmlns:a16="http://schemas.microsoft.com/office/drawing/2014/main" val="2111725771"/>
                    </a:ext>
                  </a:extLst>
                </a:gridCol>
              </a:tblGrid>
              <a:tr h="950278">
                <a:tc>
                  <a:txBody>
                    <a:bodyPr/>
                    <a:lstStyle/>
                    <a:p>
                      <a:r>
                        <a:rPr lang="en-US" sz="1800" b="1" dirty="0"/>
                        <a:t>Increasing/Decreasing Sequences</a:t>
                      </a:r>
                      <a:endParaRPr lang="en-US" sz="1800" dirty="0"/>
                    </a:p>
                  </a:txBody>
                  <a:tcPr anchor="ctr">
                    <a:lnL>
                      <a:noFill/>
                    </a:lnL>
                    <a:lnR>
                      <a:noFill/>
                    </a:lnR>
                    <a:lnT>
                      <a:noFill/>
                    </a:lnT>
                    <a:lnB>
                      <a:noFill/>
                    </a:lnB>
                  </a:tcPr>
                </a:tc>
                <a:tc>
                  <a:txBody>
                    <a:bodyPr/>
                    <a:lstStyle/>
                    <a:p>
                      <a:r>
                        <a:rPr lang="en-GB" sz="1800" dirty="0"/>
                        <a:t>Expected depth O(</a:t>
                      </a:r>
                      <a:r>
                        <a:rPr lang="en-GB" sz="1800" dirty="0" err="1"/>
                        <a:t>log⁡n</a:t>
                      </a:r>
                      <a:r>
                        <a:rPr lang="en-GB" sz="1800" dirty="0"/>
                        <a:t>) for 0&lt;p&lt;1. Performs well but rotations occur at lower levels.</a:t>
                      </a:r>
                    </a:p>
                  </a:txBody>
                  <a:tcPr anchor="ctr">
                    <a:lnL>
                      <a:noFill/>
                    </a:lnL>
                    <a:lnR>
                      <a:noFill/>
                    </a:lnR>
                    <a:lnT>
                      <a:noFill/>
                    </a:lnT>
                    <a:lnB>
                      <a:noFill/>
                    </a:lnB>
                  </a:tcPr>
                </a:tc>
                <a:tc>
                  <a:txBody>
                    <a:bodyPr/>
                    <a:lstStyle/>
                    <a:p>
                      <a:r>
                        <a:rPr lang="en-GB" sz="1800" dirty="0"/>
                        <a:t>Expected depth O(</a:t>
                      </a:r>
                      <a:r>
                        <a:rPr lang="en-GB" sz="1800" dirty="0" err="1"/>
                        <a:t>log⁡n</a:t>
                      </a:r>
                      <a:r>
                        <a:rPr lang="en-GB" sz="1800" dirty="0"/>
                        <a:t>) for 0&lt;p&lt;1. Rotations occur at higher levels, leading to identical trees ignoring the rightmost inserted node.</a:t>
                      </a:r>
                    </a:p>
                  </a:txBody>
                  <a:tcPr anchor="ctr">
                    <a:lnL>
                      <a:noFill/>
                    </a:lnL>
                    <a:lnR>
                      <a:noFill/>
                    </a:lnR>
                    <a:lnT>
                      <a:noFill/>
                    </a:lnT>
                    <a:lnB>
                      <a:noFill/>
                    </a:lnB>
                  </a:tcPr>
                </a:tc>
                <a:extLst>
                  <a:ext uri="{0D108BD9-81ED-4DB2-BD59-A6C34878D82A}">
                    <a16:rowId xmlns:a16="http://schemas.microsoft.com/office/drawing/2014/main" val="1089555903"/>
                  </a:ext>
                </a:extLst>
              </a:tr>
            </a:tbl>
          </a:graphicData>
        </a:graphic>
      </p:graphicFrame>
      <p:graphicFrame>
        <p:nvGraphicFramePr>
          <p:cNvPr id="17" name="Table 16">
            <a:extLst>
              <a:ext uri="{FF2B5EF4-FFF2-40B4-BE49-F238E27FC236}">
                <a16:creationId xmlns:a16="http://schemas.microsoft.com/office/drawing/2014/main" id="{5A5FF260-0884-4657-AB94-8F991A951DD3}"/>
              </a:ext>
            </a:extLst>
          </p:cNvPr>
          <p:cNvGraphicFramePr>
            <a:graphicFrameLocks noGrp="1"/>
          </p:cNvGraphicFramePr>
          <p:nvPr>
            <p:extLst>
              <p:ext uri="{D42A27DB-BD31-4B8C-83A1-F6EECF244321}">
                <p14:modId xmlns:p14="http://schemas.microsoft.com/office/powerpoint/2010/main" val="2047765251"/>
              </p:ext>
            </p:extLst>
          </p:nvPr>
        </p:nvGraphicFramePr>
        <p:xfrm>
          <a:off x="665714" y="2565088"/>
          <a:ext cx="12617451" cy="1162573"/>
        </p:xfrm>
        <a:graphic>
          <a:graphicData uri="http://schemas.openxmlformats.org/drawingml/2006/table">
            <a:tbl>
              <a:tblPr/>
              <a:tblGrid>
                <a:gridCol w="4205817">
                  <a:extLst>
                    <a:ext uri="{9D8B030D-6E8A-4147-A177-3AD203B41FA5}">
                      <a16:colId xmlns:a16="http://schemas.microsoft.com/office/drawing/2014/main" val="3499594725"/>
                    </a:ext>
                  </a:extLst>
                </a:gridCol>
                <a:gridCol w="4205817">
                  <a:extLst>
                    <a:ext uri="{9D8B030D-6E8A-4147-A177-3AD203B41FA5}">
                      <a16:colId xmlns:a16="http://schemas.microsoft.com/office/drawing/2014/main" val="1696455552"/>
                    </a:ext>
                  </a:extLst>
                </a:gridCol>
                <a:gridCol w="4205817">
                  <a:extLst>
                    <a:ext uri="{9D8B030D-6E8A-4147-A177-3AD203B41FA5}">
                      <a16:colId xmlns:a16="http://schemas.microsoft.com/office/drawing/2014/main" val="3785008245"/>
                    </a:ext>
                  </a:extLst>
                </a:gridCol>
              </a:tblGrid>
              <a:tr h="1162573">
                <a:tc>
                  <a:txBody>
                    <a:bodyPr/>
                    <a:lstStyle/>
                    <a:p>
                      <a:r>
                        <a:rPr lang="en-US" sz="1800" b="1" dirty="0"/>
                        <a:t>Finger Sequences</a:t>
                      </a:r>
                      <a:endParaRPr lang="en-US" sz="1800" dirty="0"/>
                    </a:p>
                  </a:txBody>
                  <a:tcPr anchor="ctr">
                    <a:lnL>
                      <a:noFill/>
                    </a:lnL>
                    <a:lnR>
                      <a:noFill/>
                    </a:lnR>
                    <a:lnT>
                      <a:noFill/>
                    </a:lnT>
                    <a:lnB>
                      <a:noFill/>
                    </a:lnB>
                  </a:tcPr>
                </a:tc>
                <a:tc>
                  <a:txBody>
                    <a:bodyPr/>
                    <a:lstStyle/>
                    <a:p>
                      <a:r>
                        <a:rPr lang="en-GB" sz="1800" dirty="0"/>
                        <a:t>Handles increasing and decreasing sequences but fails for converging sequences, resulting in Θ(n) depth.</a:t>
                      </a:r>
                    </a:p>
                  </a:txBody>
                  <a:tcPr anchor="ctr">
                    <a:lnL>
                      <a:noFill/>
                    </a:lnL>
                    <a:lnR>
                      <a:noFill/>
                    </a:lnR>
                    <a:lnT>
                      <a:noFill/>
                    </a:lnT>
                    <a:lnB>
                      <a:noFill/>
                    </a:lnB>
                  </a:tcPr>
                </a:tc>
                <a:tc>
                  <a:txBody>
                    <a:bodyPr/>
                    <a:lstStyle/>
                    <a:p>
                      <a:r>
                        <a:rPr lang="en-US" sz="1800" dirty="0"/>
                        <a:t>Handles finger and converging sequences efficiently for (sqrt(5)-1)/2​&lt;p&lt;1, achieving O(</a:t>
                      </a:r>
                      <a:r>
                        <a:rPr lang="en-US" sz="1800" dirty="0" err="1"/>
                        <a:t>logn</a:t>
                      </a:r>
                      <a:r>
                        <a:rPr lang="en-US" sz="1800" dirty="0"/>
                        <a:t>) expected depth.</a:t>
                      </a:r>
                    </a:p>
                  </a:txBody>
                  <a:tcPr anchor="ctr">
                    <a:lnL>
                      <a:noFill/>
                    </a:lnL>
                    <a:lnR>
                      <a:noFill/>
                    </a:lnR>
                    <a:lnT>
                      <a:noFill/>
                    </a:lnT>
                    <a:lnB>
                      <a:noFill/>
                    </a:lnB>
                  </a:tcPr>
                </a:tc>
                <a:extLst>
                  <a:ext uri="{0D108BD9-81ED-4DB2-BD59-A6C34878D82A}">
                    <a16:rowId xmlns:a16="http://schemas.microsoft.com/office/drawing/2014/main" val="2126672486"/>
                  </a:ext>
                </a:extLst>
              </a:tr>
            </a:tbl>
          </a:graphicData>
        </a:graphic>
      </p:graphicFrame>
      <p:graphicFrame>
        <p:nvGraphicFramePr>
          <p:cNvPr id="18" name="Table 17">
            <a:extLst>
              <a:ext uri="{FF2B5EF4-FFF2-40B4-BE49-F238E27FC236}">
                <a16:creationId xmlns:a16="http://schemas.microsoft.com/office/drawing/2014/main" id="{CEF97CA1-1D03-499F-8BCA-AB45A84CA0AF}"/>
              </a:ext>
            </a:extLst>
          </p:cNvPr>
          <p:cNvGraphicFramePr>
            <a:graphicFrameLocks noGrp="1"/>
          </p:cNvGraphicFramePr>
          <p:nvPr>
            <p:extLst>
              <p:ext uri="{D42A27DB-BD31-4B8C-83A1-F6EECF244321}">
                <p14:modId xmlns:p14="http://schemas.microsoft.com/office/powerpoint/2010/main" val="2780829860"/>
              </p:ext>
            </p:extLst>
          </p:nvPr>
        </p:nvGraphicFramePr>
        <p:xfrm>
          <a:off x="665713" y="4073834"/>
          <a:ext cx="12617451" cy="1463040"/>
        </p:xfrm>
        <a:graphic>
          <a:graphicData uri="http://schemas.openxmlformats.org/drawingml/2006/table">
            <a:tbl>
              <a:tblPr/>
              <a:tblGrid>
                <a:gridCol w="4205817">
                  <a:extLst>
                    <a:ext uri="{9D8B030D-6E8A-4147-A177-3AD203B41FA5}">
                      <a16:colId xmlns:a16="http://schemas.microsoft.com/office/drawing/2014/main" val="1650200660"/>
                    </a:ext>
                  </a:extLst>
                </a:gridCol>
                <a:gridCol w="4205817">
                  <a:extLst>
                    <a:ext uri="{9D8B030D-6E8A-4147-A177-3AD203B41FA5}">
                      <a16:colId xmlns:a16="http://schemas.microsoft.com/office/drawing/2014/main" val="1592768390"/>
                    </a:ext>
                  </a:extLst>
                </a:gridCol>
                <a:gridCol w="4205817">
                  <a:extLst>
                    <a:ext uri="{9D8B030D-6E8A-4147-A177-3AD203B41FA5}">
                      <a16:colId xmlns:a16="http://schemas.microsoft.com/office/drawing/2014/main" val="1384922888"/>
                    </a:ext>
                  </a:extLst>
                </a:gridCol>
              </a:tblGrid>
              <a:tr h="1463040">
                <a:tc>
                  <a:txBody>
                    <a:bodyPr/>
                    <a:lstStyle/>
                    <a:p>
                      <a:r>
                        <a:rPr lang="en-US" sz="1800" b="1" dirty="0"/>
                        <a:t>Pairs Sequences</a:t>
                      </a:r>
                      <a:endParaRPr lang="en-US" sz="1800" dirty="0"/>
                    </a:p>
                  </a:txBody>
                  <a:tcPr anchor="ctr">
                    <a:lnL>
                      <a:noFill/>
                    </a:lnL>
                    <a:lnR>
                      <a:noFill/>
                    </a:lnR>
                    <a:lnT>
                      <a:noFill/>
                    </a:lnT>
                    <a:lnB>
                      <a:noFill/>
                    </a:lnB>
                  </a:tcPr>
                </a:tc>
                <a:tc>
                  <a:txBody>
                    <a:bodyPr/>
                    <a:lstStyle/>
                    <a:p>
                      <a:r>
                        <a:rPr lang="en-US" sz="1800" dirty="0"/>
                        <a:t>Performs better for p=1/2​, with conjectured depth O(n). Otherwise, </a:t>
                      </a:r>
                      <a:r>
                        <a:rPr lang="el-GR" sz="1800" dirty="0"/>
                        <a:t>Θ(</a:t>
                      </a:r>
                      <a:r>
                        <a:rPr lang="en-US" sz="1800" dirty="0"/>
                        <a:t>n) depth for p≠1/2​.</a:t>
                      </a:r>
                    </a:p>
                  </a:txBody>
                  <a:tcPr anchor="ctr">
                    <a:lnL>
                      <a:noFill/>
                    </a:lnL>
                    <a:lnR>
                      <a:noFill/>
                    </a:lnR>
                    <a:lnT>
                      <a:noFill/>
                    </a:lnT>
                    <a:lnB>
                      <a:noFill/>
                    </a:lnB>
                  </a:tcPr>
                </a:tc>
                <a:tc>
                  <a:txBody>
                    <a:bodyPr/>
                    <a:lstStyle/>
                    <a:p>
                      <a:r>
                        <a:rPr lang="en-GB" sz="1800" dirty="0"/>
                        <a:t>Fails for all 0≤p≤1, resulting in Θ(n) expected depth for pairs sequences.</a:t>
                      </a:r>
                    </a:p>
                  </a:txBody>
                  <a:tcPr anchor="ctr">
                    <a:lnL>
                      <a:noFill/>
                    </a:lnL>
                    <a:lnR>
                      <a:noFill/>
                    </a:lnR>
                    <a:lnT>
                      <a:noFill/>
                    </a:lnT>
                    <a:lnB>
                      <a:noFill/>
                    </a:lnB>
                  </a:tcPr>
                </a:tc>
                <a:extLst>
                  <a:ext uri="{0D108BD9-81ED-4DB2-BD59-A6C34878D82A}">
                    <a16:rowId xmlns:a16="http://schemas.microsoft.com/office/drawing/2014/main" val="498983157"/>
                  </a:ext>
                </a:extLst>
              </a:tr>
            </a:tbl>
          </a:graphicData>
        </a:graphic>
      </p:graphicFrame>
      <p:graphicFrame>
        <p:nvGraphicFramePr>
          <p:cNvPr id="19" name="Table 18">
            <a:extLst>
              <a:ext uri="{FF2B5EF4-FFF2-40B4-BE49-F238E27FC236}">
                <a16:creationId xmlns:a16="http://schemas.microsoft.com/office/drawing/2014/main" id="{1D34DFE4-34EF-4CB0-A29F-924536D31061}"/>
              </a:ext>
            </a:extLst>
          </p:cNvPr>
          <p:cNvGraphicFramePr>
            <a:graphicFrameLocks noGrp="1"/>
          </p:cNvGraphicFramePr>
          <p:nvPr>
            <p:extLst>
              <p:ext uri="{D42A27DB-BD31-4B8C-83A1-F6EECF244321}">
                <p14:modId xmlns:p14="http://schemas.microsoft.com/office/powerpoint/2010/main" val="154652682"/>
              </p:ext>
            </p:extLst>
          </p:nvPr>
        </p:nvGraphicFramePr>
        <p:xfrm>
          <a:off x="665712" y="5645372"/>
          <a:ext cx="12617451" cy="1463040"/>
        </p:xfrm>
        <a:graphic>
          <a:graphicData uri="http://schemas.openxmlformats.org/drawingml/2006/table">
            <a:tbl>
              <a:tblPr/>
              <a:tblGrid>
                <a:gridCol w="4205817">
                  <a:extLst>
                    <a:ext uri="{9D8B030D-6E8A-4147-A177-3AD203B41FA5}">
                      <a16:colId xmlns:a16="http://schemas.microsoft.com/office/drawing/2014/main" val="1357979635"/>
                    </a:ext>
                  </a:extLst>
                </a:gridCol>
                <a:gridCol w="4205817">
                  <a:extLst>
                    <a:ext uri="{9D8B030D-6E8A-4147-A177-3AD203B41FA5}">
                      <a16:colId xmlns:a16="http://schemas.microsoft.com/office/drawing/2014/main" val="3981579032"/>
                    </a:ext>
                  </a:extLst>
                </a:gridCol>
                <a:gridCol w="4205817">
                  <a:extLst>
                    <a:ext uri="{9D8B030D-6E8A-4147-A177-3AD203B41FA5}">
                      <a16:colId xmlns:a16="http://schemas.microsoft.com/office/drawing/2014/main" val="3751911732"/>
                    </a:ext>
                  </a:extLst>
                </a:gridCol>
              </a:tblGrid>
              <a:tr h="1463040">
                <a:tc>
                  <a:txBody>
                    <a:bodyPr/>
                    <a:lstStyle/>
                    <a:p>
                      <a:r>
                        <a:rPr lang="en-US" sz="1800" b="1" dirty="0"/>
                        <a:t>Random Permutations</a:t>
                      </a:r>
                      <a:endParaRPr lang="en-US" sz="1800" dirty="0"/>
                    </a:p>
                  </a:txBody>
                  <a:tcPr anchor="ctr">
                    <a:lnL>
                      <a:noFill/>
                    </a:lnL>
                    <a:lnR>
                      <a:noFill/>
                    </a:lnR>
                    <a:lnT>
                      <a:noFill/>
                    </a:lnT>
                    <a:lnB>
                      <a:noFill/>
                    </a:lnB>
                  </a:tcPr>
                </a:tc>
                <a:tc>
                  <a:txBody>
                    <a:bodyPr/>
                    <a:lstStyle/>
                    <a:p>
                      <a:r>
                        <a:rPr lang="en-US" sz="1800" dirty="0"/>
                        <a:t>No rebalancing for p=1; performs as an unbalanced BST O(</a:t>
                      </a:r>
                      <a:r>
                        <a:rPr lang="en-US" sz="1800" dirty="0" err="1"/>
                        <a:t>log⁡n</a:t>
                      </a:r>
                      <a:r>
                        <a:rPr lang="en-US" sz="1800" dirty="0"/>
                        <a:t>). For p=0, always generates a path with </a:t>
                      </a:r>
                      <a:r>
                        <a:rPr lang="el-GR" sz="1800" dirty="0"/>
                        <a:t>Θ(</a:t>
                      </a:r>
                      <a:r>
                        <a:rPr lang="en-US" sz="1800" dirty="0"/>
                        <a:t>n) depth.</a:t>
                      </a:r>
                    </a:p>
                  </a:txBody>
                  <a:tcPr anchor="ctr">
                    <a:lnL>
                      <a:noFill/>
                    </a:lnL>
                    <a:lnR>
                      <a:noFill/>
                    </a:lnR>
                    <a:lnT>
                      <a:noFill/>
                    </a:lnT>
                    <a:lnB>
                      <a:noFill/>
                    </a:lnB>
                  </a:tcPr>
                </a:tc>
                <a:tc>
                  <a:txBody>
                    <a:bodyPr/>
                    <a:lstStyle/>
                    <a:p>
                      <a:r>
                        <a:rPr lang="en-US" sz="1800" dirty="0"/>
                        <a:t>Appears “about logarithmic” for p≥0.7, but performance for </a:t>
                      </a:r>
                      <a:r>
                        <a:rPr lang="en-US" dirty="0"/>
                        <a:t>0&lt;p</a:t>
                      </a:r>
                      <a:r>
                        <a:rPr lang="en-GB" sz="1800" dirty="0"/>
                        <a:t>≤ (sqrt(5)-1) /2 </a:t>
                      </a:r>
                      <a:r>
                        <a:rPr lang="en-US" sz="1800" dirty="0"/>
                        <a:t>is an open problem.</a:t>
                      </a:r>
                    </a:p>
                  </a:txBody>
                  <a:tcPr anchor="ctr">
                    <a:lnL>
                      <a:noFill/>
                    </a:lnL>
                    <a:lnR>
                      <a:noFill/>
                    </a:lnR>
                    <a:lnT>
                      <a:noFill/>
                    </a:lnT>
                    <a:lnB>
                      <a:noFill/>
                    </a:lnB>
                  </a:tcPr>
                </a:tc>
                <a:extLst>
                  <a:ext uri="{0D108BD9-81ED-4DB2-BD59-A6C34878D82A}">
                    <a16:rowId xmlns:a16="http://schemas.microsoft.com/office/drawing/2014/main" val="802070078"/>
                  </a:ext>
                </a:extLst>
              </a:tr>
            </a:tbl>
          </a:graphicData>
        </a:graphic>
      </p:graphicFrame>
      <p:graphicFrame>
        <p:nvGraphicFramePr>
          <p:cNvPr id="20" name="Table 19">
            <a:extLst>
              <a:ext uri="{FF2B5EF4-FFF2-40B4-BE49-F238E27FC236}">
                <a16:creationId xmlns:a16="http://schemas.microsoft.com/office/drawing/2014/main" id="{C8E3CCCC-6D94-4D4C-AEED-4BC7C7BC4F6F}"/>
              </a:ext>
            </a:extLst>
          </p:cNvPr>
          <p:cNvGraphicFramePr>
            <a:graphicFrameLocks noGrp="1"/>
          </p:cNvGraphicFramePr>
          <p:nvPr>
            <p:extLst>
              <p:ext uri="{D42A27DB-BD31-4B8C-83A1-F6EECF244321}">
                <p14:modId xmlns:p14="http://schemas.microsoft.com/office/powerpoint/2010/main" val="56821025"/>
              </p:ext>
            </p:extLst>
          </p:nvPr>
        </p:nvGraphicFramePr>
        <p:xfrm>
          <a:off x="587057" y="8226242"/>
          <a:ext cx="12617451" cy="640080"/>
        </p:xfrm>
        <a:graphic>
          <a:graphicData uri="http://schemas.openxmlformats.org/drawingml/2006/table">
            <a:tbl>
              <a:tblPr/>
              <a:tblGrid>
                <a:gridCol w="4205817">
                  <a:extLst>
                    <a:ext uri="{9D8B030D-6E8A-4147-A177-3AD203B41FA5}">
                      <a16:colId xmlns:a16="http://schemas.microsoft.com/office/drawing/2014/main" val="3595360104"/>
                    </a:ext>
                  </a:extLst>
                </a:gridCol>
                <a:gridCol w="4205817">
                  <a:extLst>
                    <a:ext uri="{9D8B030D-6E8A-4147-A177-3AD203B41FA5}">
                      <a16:colId xmlns:a16="http://schemas.microsoft.com/office/drawing/2014/main" val="1980105779"/>
                    </a:ext>
                  </a:extLst>
                </a:gridCol>
                <a:gridCol w="4205817">
                  <a:extLst>
                    <a:ext uri="{9D8B030D-6E8A-4147-A177-3AD203B41FA5}">
                      <a16:colId xmlns:a16="http://schemas.microsoft.com/office/drawing/2014/main" val="974900451"/>
                    </a:ext>
                  </a:extLst>
                </a:gridCol>
              </a:tblGrid>
              <a:tr h="640080">
                <a:tc>
                  <a:txBody>
                    <a:bodyPr/>
                    <a:lstStyle/>
                    <a:p>
                      <a:endParaRPr lang="en-US" sz="1800" dirty="0"/>
                    </a:p>
                  </a:txBody>
                  <a:tcPr anchor="ctr">
                    <a:lnL>
                      <a:noFill/>
                    </a:lnL>
                    <a:lnR>
                      <a:noFill/>
                    </a:lnR>
                    <a:lnT>
                      <a:noFill/>
                    </a:lnT>
                    <a:lnB>
                      <a:noFill/>
                    </a:lnB>
                  </a:tcPr>
                </a:tc>
                <a:tc>
                  <a:txBody>
                    <a:bodyPr/>
                    <a:lstStyle/>
                    <a:p>
                      <a:endParaRPr lang="en-GB" sz="180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extLst>
                  <a:ext uri="{0D108BD9-81ED-4DB2-BD59-A6C34878D82A}">
                    <a16:rowId xmlns:a16="http://schemas.microsoft.com/office/drawing/2014/main" val="3541974692"/>
                  </a:ext>
                </a:extLst>
              </a:tr>
            </a:tbl>
          </a:graphicData>
        </a:graphic>
      </p:graphicFrame>
      <p:graphicFrame>
        <p:nvGraphicFramePr>
          <p:cNvPr id="21" name="Table 20">
            <a:extLst>
              <a:ext uri="{FF2B5EF4-FFF2-40B4-BE49-F238E27FC236}">
                <a16:creationId xmlns:a16="http://schemas.microsoft.com/office/drawing/2014/main" id="{DFE36DB6-D82A-4F41-9AB2-605D022FAAE5}"/>
              </a:ext>
            </a:extLst>
          </p:cNvPr>
          <p:cNvGraphicFramePr>
            <a:graphicFrameLocks noGrp="1"/>
          </p:cNvGraphicFramePr>
          <p:nvPr>
            <p:extLst>
              <p:ext uri="{D42A27DB-BD31-4B8C-83A1-F6EECF244321}">
                <p14:modId xmlns:p14="http://schemas.microsoft.com/office/powerpoint/2010/main" val="500915714"/>
              </p:ext>
            </p:extLst>
          </p:nvPr>
        </p:nvGraphicFramePr>
        <p:xfrm>
          <a:off x="812284" y="6096894"/>
          <a:ext cx="624840" cy="365760"/>
        </p:xfrm>
        <a:graphic>
          <a:graphicData uri="http://schemas.openxmlformats.org/drawingml/2006/table">
            <a:tbl>
              <a:tblPr/>
              <a:tblGrid>
                <a:gridCol w="208280">
                  <a:extLst>
                    <a:ext uri="{9D8B030D-6E8A-4147-A177-3AD203B41FA5}">
                      <a16:colId xmlns:a16="http://schemas.microsoft.com/office/drawing/2014/main" val="1154272866"/>
                    </a:ext>
                  </a:extLst>
                </a:gridCol>
                <a:gridCol w="208280">
                  <a:extLst>
                    <a:ext uri="{9D8B030D-6E8A-4147-A177-3AD203B41FA5}">
                      <a16:colId xmlns:a16="http://schemas.microsoft.com/office/drawing/2014/main" val="4206730713"/>
                    </a:ext>
                  </a:extLst>
                </a:gridCol>
                <a:gridCol w="208280">
                  <a:extLst>
                    <a:ext uri="{9D8B030D-6E8A-4147-A177-3AD203B41FA5}">
                      <a16:colId xmlns:a16="http://schemas.microsoft.com/office/drawing/2014/main" val="3655429531"/>
                    </a:ext>
                  </a:extLst>
                </a:gridCol>
              </a:tblGrid>
              <a:tr h="0">
                <a:tc>
                  <a:txBody>
                    <a:bodyPr/>
                    <a:lstStyle/>
                    <a:p>
                      <a:endParaRPr lang="en-US"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tc>
                  <a:txBody>
                    <a:bodyPr/>
                    <a:lstStyle/>
                    <a:p>
                      <a:endParaRPr lang="en-US" sz="1800" dirty="0"/>
                    </a:p>
                  </a:txBody>
                  <a:tcPr anchor="ctr">
                    <a:lnL>
                      <a:noFill/>
                    </a:lnL>
                    <a:lnR>
                      <a:noFill/>
                    </a:lnR>
                    <a:lnT>
                      <a:noFill/>
                    </a:lnT>
                    <a:lnB>
                      <a:noFill/>
                    </a:lnB>
                  </a:tcPr>
                </a:tc>
                <a:extLst>
                  <a:ext uri="{0D108BD9-81ED-4DB2-BD59-A6C34878D82A}">
                    <a16:rowId xmlns:a16="http://schemas.microsoft.com/office/drawing/2014/main" val="3620243620"/>
                  </a:ext>
                </a:extLst>
              </a:tr>
            </a:tbl>
          </a:graphicData>
        </a:graphic>
      </p:graphicFrame>
      <p:graphicFrame>
        <p:nvGraphicFramePr>
          <p:cNvPr id="22" name="Table 21">
            <a:extLst>
              <a:ext uri="{FF2B5EF4-FFF2-40B4-BE49-F238E27FC236}">
                <a16:creationId xmlns:a16="http://schemas.microsoft.com/office/drawing/2014/main" id="{6A0BFEA6-0B96-4B1E-A577-38B705C8B053}"/>
              </a:ext>
            </a:extLst>
          </p:cNvPr>
          <p:cNvGraphicFramePr>
            <a:graphicFrameLocks noGrp="1"/>
          </p:cNvGraphicFramePr>
          <p:nvPr>
            <p:extLst>
              <p:ext uri="{D42A27DB-BD31-4B8C-83A1-F6EECF244321}">
                <p14:modId xmlns:p14="http://schemas.microsoft.com/office/powerpoint/2010/main" val="3342493018"/>
              </p:ext>
            </p:extLst>
          </p:nvPr>
        </p:nvGraphicFramePr>
        <p:xfrm>
          <a:off x="1124704" y="7479974"/>
          <a:ext cx="12617451" cy="1188720"/>
        </p:xfrm>
        <a:graphic>
          <a:graphicData uri="http://schemas.openxmlformats.org/drawingml/2006/table">
            <a:tbl>
              <a:tblPr/>
              <a:tblGrid>
                <a:gridCol w="4205817">
                  <a:extLst>
                    <a:ext uri="{9D8B030D-6E8A-4147-A177-3AD203B41FA5}">
                      <a16:colId xmlns:a16="http://schemas.microsoft.com/office/drawing/2014/main" val="737204828"/>
                    </a:ext>
                  </a:extLst>
                </a:gridCol>
                <a:gridCol w="4205817">
                  <a:extLst>
                    <a:ext uri="{9D8B030D-6E8A-4147-A177-3AD203B41FA5}">
                      <a16:colId xmlns:a16="http://schemas.microsoft.com/office/drawing/2014/main" val="2055633730"/>
                    </a:ext>
                  </a:extLst>
                </a:gridCol>
                <a:gridCol w="4205817">
                  <a:extLst>
                    <a:ext uri="{9D8B030D-6E8A-4147-A177-3AD203B41FA5}">
                      <a16:colId xmlns:a16="http://schemas.microsoft.com/office/drawing/2014/main" val="4071433336"/>
                    </a:ext>
                  </a:extLst>
                </a:gridCol>
              </a:tblGrid>
              <a:tr h="1188720">
                <a:tc>
                  <a:txBody>
                    <a:bodyPr/>
                    <a:lstStyle/>
                    <a:p>
                      <a:endParaRPr lang="en-US"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extLst>
                  <a:ext uri="{0D108BD9-81ED-4DB2-BD59-A6C34878D82A}">
                    <a16:rowId xmlns:a16="http://schemas.microsoft.com/office/drawing/2014/main" val="4125154892"/>
                  </a:ext>
                </a:extLst>
              </a:tr>
            </a:tbl>
          </a:graphicData>
        </a:graphic>
      </p:graphicFrame>
      <p:graphicFrame>
        <p:nvGraphicFramePr>
          <p:cNvPr id="25" name="Table 24">
            <a:extLst>
              <a:ext uri="{FF2B5EF4-FFF2-40B4-BE49-F238E27FC236}">
                <a16:creationId xmlns:a16="http://schemas.microsoft.com/office/drawing/2014/main" id="{6A997675-C069-447F-82D0-4760B8E0AE09}"/>
              </a:ext>
            </a:extLst>
          </p:cNvPr>
          <p:cNvGraphicFramePr>
            <a:graphicFrameLocks noGrp="1"/>
          </p:cNvGraphicFramePr>
          <p:nvPr>
            <p:extLst>
              <p:ext uri="{D42A27DB-BD31-4B8C-83A1-F6EECF244321}">
                <p14:modId xmlns:p14="http://schemas.microsoft.com/office/powerpoint/2010/main" val="431135845"/>
              </p:ext>
            </p:extLst>
          </p:nvPr>
        </p:nvGraphicFramePr>
        <p:xfrm>
          <a:off x="438149" y="952500"/>
          <a:ext cx="13592175" cy="1400175"/>
        </p:xfrm>
        <a:graphic>
          <a:graphicData uri="http://schemas.openxmlformats.org/drawingml/2006/table">
            <a:tbl>
              <a:tblPr/>
              <a:tblGrid>
                <a:gridCol w="13592175">
                  <a:extLst>
                    <a:ext uri="{9D8B030D-6E8A-4147-A177-3AD203B41FA5}">
                      <a16:colId xmlns:a16="http://schemas.microsoft.com/office/drawing/2014/main" val="3365893415"/>
                    </a:ext>
                  </a:extLst>
                </a:gridCol>
              </a:tblGrid>
              <a:tr h="140017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605781642"/>
                  </a:ext>
                </a:extLst>
              </a:tr>
            </a:tbl>
          </a:graphicData>
        </a:graphic>
      </p:graphicFrame>
      <p:graphicFrame>
        <p:nvGraphicFramePr>
          <p:cNvPr id="26" name="Table 25">
            <a:extLst>
              <a:ext uri="{FF2B5EF4-FFF2-40B4-BE49-F238E27FC236}">
                <a16:creationId xmlns:a16="http://schemas.microsoft.com/office/drawing/2014/main" id="{9385ED65-1284-4A90-B74F-787195DF489B}"/>
              </a:ext>
            </a:extLst>
          </p:cNvPr>
          <p:cNvGraphicFramePr>
            <a:graphicFrameLocks noGrp="1"/>
          </p:cNvGraphicFramePr>
          <p:nvPr/>
        </p:nvGraphicFramePr>
        <p:xfrm>
          <a:off x="447675" y="2352675"/>
          <a:ext cx="13582650" cy="5038725"/>
        </p:xfrm>
        <a:graphic>
          <a:graphicData uri="http://schemas.openxmlformats.org/drawingml/2006/table">
            <a:tbl>
              <a:tblPr/>
              <a:tblGrid>
                <a:gridCol w="13582650">
                  <a:extLst>
                    <a:ext uri="{9D8B030D-6E8A-4147-A177-3AD203B41FA5}">
                      <a16:colId xmlns:a16="http://schemas.microsoft.com/office/drawing/2014/main" val="3273488651"/>
                    </a:ext>
                  </a:extLst>
                </a:gridCol>
              </a:tblGrid>
              <a:tr h="5038725">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063252805"/>
                  </a:ext>
                </a:extLst>
              </a:tr>
            </a:tbl>
          </a:graphicData>
        </a:graphic>
      </p:graphicFrame>
      <p:cxnSp>
        <p:nvCxnSpPr>
          <p:cNvPr id="30" name="Straight Connector 29">
            <a:extLst>
              <a:ext uri="{FF2B5EF4-FFF2-40B4-BE49-F238E27FC236}">
                <a16:creationId xmlns:a16="http://schemas.microsoft.com/office/drawing/2014/main" id="{EC3A2987-DAA7-4943-B495-89296895BABE}"/>
              </a:ext>
            </a:extLst>
          </p:cNvPr>
          <p:cNvCxnSpPr/>
          <p:nvPr/>
        </p:nvCxnSpPr>
        <p:spPr>
          <a:xfrm>
            <a:off x="438149" y="3867150"/>
            <a:ext cx="135921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F9D2A6F-69C8-4109-901C-70522AEF303E}"/>
              </a:ext>
            </a:extLst>
          </p:cNvPr>
          <p:cNvCxnSpPr/>
          <p:nvPr/>
        </p:nvCxnSpPr>
        <p:spPr>
          <a:xfrm>
            <a:off x="438149" y="5362575"/>
            <a:ext cx="135921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870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05BCEC3-9B64-4C60-B963-81CE0835F573}"/>
              </a:ext>
            </a:extLst>
          </p:cNvPr>
          <p:cNvGraphicFramePr>
            <a:graphicFrameLocks noGrp="1"/>
          </p:cNvGraphicFramePr>
          <p:nvPr>
            <p:extLst>
              <p:ext uri="{D42A27DB-BD31-4B8C-83A1-F6EECF244321}">
                <p14:modId xmlns:p14="http://schemas.microsoft.com/office/powerpoint/2010/main" val="4137881170"/>
              </p:ext>
            </p:extLst>
          </p:nvPr>
        </p:nvGraphicFramePr>
        <p:xfrm>
          <a:off x="1006473" y="3483557"/>
          <a:ext cx="12617451" cy="945384"/>
        </p:xfrm>
        <a:graphic>
          <a:graphicData uri="http://schemas.openxmlformats.org/drawingml/2006/table">
            <a:tbl>
              <a:tblPr/>
              <a:tblGrid>
                <a:gridCol w="4205817">
                  <a:extLst>
                    <a:ext uri="{9D8B030D-6E8A-4147-A177-3AD203B41FA5}">
                      <a16:colId xmlns:a16="http://schemas.microsoft.com/office/drawing/2014/main" val="1718972496"/>
                    </a:ext>
                  </a:extLst>
                </a:gridCol>
                <a:gridCol w="4205817">
                  <a:extLst>
                    <a:ext uri="{9D8B030D-6E8A-4147-A177-3AD203B41FA5}">
                      <a16:colId xmlns:a16="http://schemas.microsoft.com/office/drawing/2014/main" val="1496515713"/>
                    </a:ext>
                  </a:extLst>
                </a:gridCol>
                <a:gridCol w="4205817">
                  <a:extLst>
                    <a:ext uri="{9D8B030D-6E8A-4147-A177-3AD203B41FA5}">
                      <a16:colId xmlns:a16="http://schemas.microsoft.com/office/drawing/2014/main" val="3451141460"/>
                    </a:ext>
                  </a:extLst>
                </a:gridCol>
              </a:tblGrid>
              <a:tr h="945384">
                <a:tc>
                  <a:txBody>
                    <a:bodyPr/>
                    <a:lstStyle/>
                    <a:p>
                      <a:r>
                        <a:rPr lang="en-US" sz="1800" b="1" dirty="0"/>
                        <a:t>Experimental Observations</a:t>
                      </a:r>
                      <a:endParaRPr lang="en-US" sz="1800" dirty="0"/>
                    </a:p>
                  </a:txBody>
                  <a:tcPr anchor="ctr">
                    <a:lnL>
                      <a:noFill/>
                    </a:lnL>
                    <a:lnR>
                      <a:noFill/>
                    </a:lnR>
                    <a:lnT>
                      <a:noFill/>
                    </a:lnT>
                    <a:lnB>
                      <a:noFill/>
                    </a:lnB>
                  </a:tcPr>
                </a:tc>
                <a:tc>
                  <a:txBody>
                    <a:bodyPr/>
                    <a:lstStyle/>
                    <a:p>
                      <a:r>
                        <a:rPr lang="en-GB" sz="1800" dirty="0"/>
                        <a:t>Struggles with converging sequences; creates paths for p=0.</a:t>
                      </a:r>
                    </a:p>
                  </a:txBody>
                  <a:tcPr anchor="ctr">
                    <a:lnL>
                      <a:noFill/>
                    </a:lnL>
                    <a:lnR>
                      <a:noFill/>
                    </a:lnR>
                    <a:lnT>
                      <a:noFill/>
                    </a:lnT>
                    <a:lnB>
                      <a:noFill/>
                    </a:lnB>
                  </a:tcPr>
                </a:tc>
                <a:tc>
                  <a:txBody>
                    <a:bodyPr/>
                    <a:lstStyle/>
                    <a:p>
                      <a:r>
                        <a:rPr lang="en-GB" sz="1800" dirty="0"/>
                        <a:t>Struggles with pairs sequences but achieves balanced trees for finger and converging sequences when p&gt;0.5.</a:t>
                      </a:r>
                    </a:p>
                  </a:txBody>
                  <a:tcPr anchor="ctr">
                    <a:lnL>
                      <a:noFill/>
                    </a:lnL>
                    <a:lnR>
                      <a:noFill/>
                    </a:lnR>
                    <a:lnT>
                      <a:noFill/>
                    </a:lnT>
                    <a:lnB>
                      <a:noFill/>
                    </a:lnB>
                  </a:tcPr>
                </a:tc>
                <a:extLst>
                  <a:ext uri="{0D108BD9-81ED-4DB2-BD59-A6C34878D82A}">
                    <a16:rowId xmlns:a16="http://schemas.microsoft.com/office/drawing/2014/main" val="3439383280"/>
                  </a:ext>
                </a:extLst>
              </a:tr>
            </a:tbl>
          </a:graphicData>
        </a:graphic>
      </p:graphicFrame>
      <p:graphicFrame>
        <p:nvGraphicFramePr>
          <p:cNvPr id="3" name="Table 2">
            <a:extLst>
              <a:ext uri="{FF2B5EF4-FFF2-40B4-BE49-F238E27FC236}">
                <a16:creationId xmlns:a16="http://schemas.microsoft.com/office/drawing/2014/main" id="{8F2115C1-2EBC-4039-BDA0-E135C6681832}"/>
              </a:ext>
            </a:extLst>
          </p:cNvPr>
          <p:cNvGraphicFramePr>
            <a:graphicFrameLocks noGrp="1"/>
          </p:cNvGraphicFramePr>
          <p:nvPr/>
        </p:nvGraphicFramePr>
        <p:xfrm>
          <a:off x="1006475" y="2190750"/>
          <a:ext cx="12617451" cy="914400"/>
        </p:xfrm>
        <a:graphic>
          <a:graphicData uri="http://schemas.openxmlformats.org/drawingml/2006/table">
            <a:tbl>
              <a:tblPr/>
              <a:tblGrid>
                <a:gridCol w="4205817">
                  <a:extLst>
                    <a:ext uri="{9D8B030D-6E8A-4147-A177-3AD203B41FA5}">
                      <a16:colId xmlns:a16="http://schemas.microsoft.com/office/drawing/2014/main" val="2435104907"/>
                    </a:ext>
                  </a:extLst>
                </a:gridCol>
                <a:gridCol w="4205817">
                  <a:extLst>
                    <a:ext uri="{9D8B030D-6E8A-4147-A177-3AD203B41FA5}">
                      <a16:colId xmlns:a16="http://schemas.microsoft.com/office/drawing/2014/main" val="2237078865"/>
                    </a:ext>
                  </a:extLst>
                </a:gridCol>
                <a:gridCol w="4205817">
                  <a:extLst>
                    <a:ext uri="{9D8B030D-6E8A-4147-A177-3AD203B41FA5}">
                      <a16:colId xmlns:a16="http://schemas.microsoft.com/office/drawing/2014/main" val="2499459300"/>
                    </a:ext>
                  </a:extLst>
                </a:gridCol>
              </a:tblGrid>
              <a:tr h="914400">
                <a:tc>
                  <a:txBody>
                    <a:bodyPr/>
                    <a:lstStyle/>
                    <a:p>
                      <a:r>
                        <a:rPr lang="en-US" sz="1800" b="1" dirty="0"/>
                        <a:t>Parameter Dependency</a:t>
                      </a:r>
                      <a:endParaRPr lang="en-US" sz="1800" dirty="0"/>
                    </a:p>
                  </a:txBody>
                  <a:tcPr anchor="ctr">
                    <a:lnL>
                      <a:noFill/>
                    </a:lnL>
                    <a:lnR>
                      <a:noFill/>
                    </a:lnR>
                    <a:lnT>
                      <a:noFill/>
                    </a:lnT>
                    <a:lnB>
                      <a:noFill/>
                    </a:lnB>
                  </a:tcPr>
                </a:tc>
                <a:tc>
                  <a:txBody>
                    <a:bodyPr/>
                    <a:lstStyle/>
                    <a:p>
                      <a:r>
                        <a:rPr lang="en-GB" sz="1800"/>
                        <a:t>Highly sensitive to ppp. Performs poorly on sequences like converging when p≠12p \neq \frac{1}{2}p=21​.</a:t>
                      </a:r>
                    </a:p>
                  </a:txBody>
                  <a:tcPr anchor="ctr">
                    <a:lnL>
                      <a:noFill/>
                    </a:lnL>
                    <a:lnR>
                      <a:noFill/>
                    </a:lnR>
                    <a:lnT>
                      <a:noFill/>
                    </a:lnT>
                    <a:lnB>
                      <a:noFill/>
                    </a:lnB>
                  </a:tcPr>
                </a:tc>
                <a:tc>
                  <a:txBody>
                    <a:bodyPr/>
                    <a:lstStyle/>
                    <a:p>
                      <a:r>
                        <a:rPr lang="en-US" sz="1800" dirty="0"/>
                        <a:t>Performs better for larger </a:t>
                      </a:r>
                      <a:r>
                        <a:rPr lang="en-US" sz="1800" dirty="0" err="1"/>
                        <a:t>ppp</a:t>
                      </a:r>
                      <a:r>
                        <a:rPr lang="en-US" sz="1800" dirty="0"/>
                        <a:t>, especially for converging sequences (p&gt;5−12p &gt; \frac{\sqrt{5}-1}{2}p&gt;25​−1​).</a:t>
                      </a:r>
                    </a:p>
                  </a:txBody>
                  <a:tcPr anchor="ctr">
                    <a:lnL>
                      <a:noFill/>
                    </a:lnL>
                    <a:lnR>
                      <a:noFill/>
                    </a:lnR>
                    <a:lnT>
                      <a:noFill/>
                    </a:lnT>
                    <a:lnB>
                      <a:noFill/>
                    </a:lnB>
                  </a:tcPr>
                </a:tc>
                <a:extLst>
                  <a:ext uri="{0D108BD9-81ED-4DB2-BD59-A6C34878D82A}">
                    <a16:rowId xmlns:a16="http://schemas.microsoft.com/office/drawing/2014/main" val="1775118948"/>
                  </a:ext>
                </a:extLst>
              </a:tr>
            </a:tbl>
          </a:graphicData>
        </a:graphic>
      </p:graphicFrame>
      <p:graphicFrame>
        <p:nvGraphicFramePr>
          <p:cNvPr id="4" name="Table 3">
            <a:extLst>
              <a:ext uri="{FF2B5EF4-FFF2-40B4-BE49-F238E27FC236}">
                <a16:creationId xmlns:a16="http://schemas.microsoft.com/office/drawing/2014/main" id="{A8AD60B2-3C9F-4139-AEB5-2965BD5EA521}"/>
              </a:ext>
            </a:extLst>
          </p:cNvPr>
          <p:cNvGraphicFramePr>
            <a:graphicFrameLocks noGrp="1"/>
          </p:cNvGraphicFramePr>
          <p:nvPr>
            <p:extLst>
              <p:ext uri="{D42A27DB-BD31-4B8C-83A1-F6EECF244321}">
                <p14:modId xmlns:p14="http://schemas.microsoft.com/office/powerpoint/2010/main" val="2679684412"/>
              </p:ext>
            </p:extLst>
          </p:nvPr>
        </p:nvGraphicFramePr>
        <p:xfrm>
          <a:off x="1006474" y="2122168"/>
          <a:ext cx="12617451" cy="1205312"/>
        </p:xfrm>
        <a:graphic>
          <a:graphicData uri="http://schemas.openxmlformats.org/drawingml/2006/table">
            <a:tbl>
              <a:tblPr/>
              <a:tblGrid>
                <a:gridCol w="4205817">
                  <a:extLst>
                    <a:ext uri="{9D8B030D-6E8A-4147-A177-3AD203B41FA5}">
                      <a16:colId xmlns:a16="http://schemas.microsoft.com/office/drawing/2014/main" val="2370013782"/>
                    </a:ext>
                  </a:extLst>
                </a:gridCol>
                <a:gridCol w="4205817">
                  <a:extLst>
                    <a:ext uri="{9D8B030D-6E8A-4147-A177-3AD203B41FA5}">
                      <a16:colId xmlns:a16="http://schemas.microsoft.com/office/drawing/2014/main" val="973793498"/>
                    </a:ext>
                  </a:extLst>
                </a:gridCol>
                <a:gridCol w="4205817">
                  <a:extLst>
                    <a:ext uri="{9D8B030D-6E8A-4147-A177-3AD203B41FA5}">
                      <a16:colId xmlns:a16="http://schemas.microsoft.com/office/drawing/2014/main" val="2603774024"/>
                    </a:ext>
                  </a:extLst>
                </a:gridCol>
              </a:tblGrid>
              <a:tr h="1205312">
                <a:tc>
                  <a:txBody>
                    <a:bodyPr/>
                    <a:lstStyle/>
                    <a:p>
                      <a:endParaRPr lang="en-US"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extLst>
                  <a:ext uri="{0D108BD9-81ED-4DB2-BD59-A6C34878D82A}">
                    <a16:rowId xmlns:a16="http://schemas.microsoft.com/office/drawing/2014/main" val="1376862489"/>
                  </a:ext>
                </a:extLst>
              </a:tr>
            </a:tbl>
          </a:graphicData>
        </a:graphic>
      </p:graphicFrame>
      <p:graphicFrame>
        <p:nvGraphicFramePr>
          <p:cNvPr id="6" name="Table 5">
            <a:extLst>
              <a:ext uri="{FF2B5EF4-FFF2-40B4-BE49-F238E27FC236}">
                <a16:creationId xmlns:a16="http://schemas.microsoft.com/office/drawing/2014/main" id="{CFB92F8E-F0B7-42FA-9B3C-FC42093B9B7F}"/>
              </a:ext>
            </a:extLst>
          </p:cNvPr>
          <p:cNvGraphicFramePr>
            <a:graphicFrameLocks noGrp="1"/>
          </p:cNvGraphicFramePr>
          <p:nvPr>
            <p:extLst>
              <p:ext uri="{D42A27DB-BD31-4B8C-83A1-F6EECF244321}">
                <p14:modId xmlns:p14="http://schemas.microsoft.com/office/powerpoint/2010/main" val="3351472531"/>
              </p:ext>
            </p:extLst>
          </p:nvPr>
        </p:nvGraphicFramePr>
        <p:xfrm>
          <a:off x="465137" y="5885712"/>
          <a:ext cx="12617451" cy="1150620"/>
        </p:xfrm>
        <a:graphic>
          <a:graphicData uri="http://schemas.openxmlformats.org/drawingml/2006/table">
            <a:tbl>
              <a:tblPr/>
              <a:tblGrid>
                <a:gridCol w="4205817">
                  <a:extLst>
                    <a:ext uri="{9D8B030D-6E8A-4147-A177-3AD203B41FA5}">
                      <a16:colId xmlns:a16="http://schemas.microsoft.com/office/drawing/2014/main" val="10960164"/>
                    </a:ext>
                  </a:extLst>
                </a:gridCol>
                <a:gridCol w="4205817">
                  <a:extLst>
                    <a:ext uri="{9D8B030D-6E8A-4147-A177-3AD203B41FA5}">
                      <a16:colId xmlns:a16="http://schemas.microsoft.com/office/drawing/2014/main" val="3246688517"/>
                    </a:ext>
                  </a:extLst>
                </a:gridCol>
                <a:gridCol w="4205817">
                  <a:extLst>
                    <a:ext uri="{9D8B030D-6E8A-4147-A177-3AD203B41FA5}">
                      <a16:colId xmlns:a16="http://schemas.microsoft.com/office/drawing/2014/main" val="3818829235"/>
                    </a:ext>
                  </a:extLst>
                </a:gridCol>
              </a:tblGrid>
              <a:tr h="1150620">
                <a:tc>
                  <a:txBody>
                    <a:bodyPr/>
                    <a:lstStyle/>
                    <a:p>
                      <a:endParaRPr lang="en-US"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extLst>
                  <a:ext uri="{0D108BD9-81ED-4DB2-BD59-A6C34878D82A}">
                    <a16:rowId xmlns:a16="http://schemas.microsoft.com/office/drawing/2014/main" val="112021190"/>
                  </a:ext>
                </a:extLst>
              </a:tr>
            </a:tbl>
          </a:graphicData>
        </a:graphic>
      </p:graphicFrame>
      <p:graphicFrame>
        <p:nvGraphicFramePr>
          <p:cNvPr id="8" name="Table 7">
            <a:extLst>
              <a:ext uri="{FF2B5EF4-FFF2-40B4-BE49-F238E27FC236}">
                <a16:creationId xmlns:a16="http://schemas.microsoft.com/office/drawing/2014/main" id="{CCBD0D16-83F4-40E2-9A32-FE635571D5D5}"/>
              </a:ext>
            </a:extLst>
          </p:cNvPr>
          <p:cNvGraphicFramePr>
            <a:graphicFrameLocks noGrp="1"/>
          </p:cNvGraphicFramePr>
          <p:nvPr>
            <p:extLst>
              <p:ext uri="{D42A27DB-BD31-4B8C-83A1-F6EECF244321}">
                <p14:modId xmlns:p14="http://schemas.microsoft.com/office/powerpoint/2010/main" val="1950899669"/>
              </p:ext>
            </p:extLst>
          </p:nvPr>
        </p:nvGraphicFramePr>
        <p:xfrm>
          <a:off x="1006475" y="6840806"/>
          <a:ext cx="12617451" cy="1188720"/>
        </p:xfrm>
        <a:graphic>
          <a:graphicData uri="http://schemas.openxmlformats.org/drawingml/2006/table">
            <a:tbl>
              <a:tblPr/>
              <a:tblGrid>
                <a:gridCol w="4205817">
                  <a:extLst>
                    <a:ext uri="{9D8B030D-6E8A-4147-A177-3AD203B41FA5}">
                      <a16:colId xmlns:a16="http://schemas.microsoft.com/office/drawing/2014/main" val="1187541873"/>
                    </a:ext>
                  </a:extLst>
                </a:gridCol>
                <a:gridCol w="4205817">
                  <a:extLst>
                    <a:ext uri="{9D8B030D-6E8A-4147-A177-3AD203B41FA5}">
                      <a16:colId xmlns:a16="http://schemas.microsoft.com/office/drawing/2014/main" val="1620040863"/>
                    </a:ext>
                  </a:extLst>
                </a:gridCol>
                <a:gridCol w="4205817">
                  <a:extLst>
                    <a:ext uri="{9D8B030D-6E8A-4147-A177-3AD203B41FA5}">
                      <a16:colId xmlns:a16="http://schemas.microsoft.com/office/drawing/2014/main" val="2995552809"/>
                    </a:ext>
                  </a:extLst>
                </a:gridCol>
              </a:tblGrid>
              <a:tr h="1188720">
                <a:tc>
                  <a:txBody>
                    <a:bodyPr/>
                    <a:lstStyle/>
                    <a:p>
                      <a:endParaRPr lang="en-US"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extLst>
                  <a:ext uri="{0D108BD9-81ED-4DB2-BD59-A6C34878D82A}">
                    <a16:rowId xmlns:a16="http://schemas.microsoft.com/office/drawing/2014/main" val="1431143475"/>
                  </a:ext>
                </a:extLst>
              </a:tr>
            </a:tbl>
          </a:graphicData>
        </a:graphic>
      </p:graphicFrame>
      <p:graphicFrame>
        <p:nvGraphicFramePr>
          <p:cNvPr id="9" name="Table 8">
            <a:extLst>
              <a:ext uri="{FF2B5EF4-FFF2-40B4-BE49-F238E27FC236}">
                <a16:creationId xmlns:a16="http://schemas.microsoft.com/office/drawing/2014/main" id="{6208349A-B1F9-408C-95B8-44D4FF6D24F8}"/>
              </a:ext>
            </a:extLst>
          </p:cNvPr>
          <p:cNvGraphicFramePr>
            <a:graphicFrameLocks noGrp="1"/>
          </p:cNvGraphicFramePr>
          <p:nvPr>
            <p:extLst>
              <p:ext uri="{D42A27DB-BD31-4B8C-83A1-F6EECF244321}">
                <p14:modId xmlns:p14="http://schemas.microsoft.com/office/powerpoint/2010/main" val="4214352333"/>
              </p:ext>
            </p:extLst>
          </p:nvPr>
        </p:nvGraphicFramePr>
        <p:xfrm>
          <a:off x="0" y="6353499"/>
          <a:ext cx="12617451" cy="1188720"/>
        </p:xfrm>
        <a:graphic>
          <a:graphicData uri="http://schemas.openxmlformats.org/drawingml/2006/table">
            <a:tbl>
              <a:tblPr/>
              <a:tblGrid>
                <a:gridCol w="4205817">
                  <a:extLst>
                    <a:ext uri="{9D8B030D-6E8A-4147-A177-3AD203B41FA5}">
                      <a16:colId xmlns:a16="http://schemas.microsoft.com/office/drawing/2014/main" val="1187541873"/>
                    </a:ext>
                  </a:extLst>
                </a:gridCol>
                <a:gridCol w="4205817">
                  <a:extLst>
                    <a:ext uri="{9D8B030D-6E8A-4147-A177-3AD203B41FA5}">
                      <a16:colId xmlns:a16="http://schemas.microsoft.com/office/drawing/2014/main" val="1620040863"/>
                    </a:ext>
                  </a:extLst>
                </a:gridCol>
                <a:gridCol w="4205817">
                  <a:extLst>
                    <a:ext uri="{9D8B030D-6E8A-4147-A177-3AD203B41FA5}">
                      <a16:colId xmlns:a16="http://schemas.microsoft.com/office/drawing/2014/main" val="2995552809"/>
                    </a:ext>
                  </a:extLst>
                </a:gridCol>
              </a:tblGrid>
              <a:tr h="1188720">
                <a:tc>
                  <a:txBody>
                    <a:bodyPr/>
                    <a:lstStyle/>
                    <a:p>
                      <a:endParaRPr lang="en-US"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extLst>
                  <a:ext uri="{0D108BD9-81ED-4DB2-BD59-A6C34878D82A}">
                    <a16:rowId xmlns:a16="http://schemas.microsoft.com/office/drawing/2014/main" val="1431143475"/>
                  </a:ext>
                </a:extLst>
              </a:tr>
            </a:tbl>
          </a:graphicData>
        </a:graphic>
      </p:graphicFrame>
      <p:graphicFrame>
        <p:nvGraphicFramePr>
          <p:cNvPr id="10" name="Table 9">
            <a:extLst>
              <a:ext uri="{FF2B5EF4-FFF2-40B4-BE49-F238E27FC236}">
                <a16:creationId xmlns:a16="http://schemas.microsoft.com/office/drawing/2014/main" id="{9CE8573B-D6D4-4580-8D2A-8264B6E73535}"/>
              </a:ext>
            </a:extLst>
          </p:cNvPr>
          <p:cNvGraphicFramePr>
            <a:graphicFrameLocks noGrp="1"/>
          </p:cNvGraphicFramePr>
          <p:nvPr>
            <p:extLst>
              <p:ext uri="{D42A27DB-BD31-4B8C-83A1-F6EECF244321}">
                <p14:modId xmlns:p14="http://schemas.microsoft.com/office/powerpoint/2010/main" val="3753588698"/>
              </p:ext>
            </p:extLst>
          </p:nvPr>
        </p:nvGraphicFramePr>
        <p:xfrm>
          <a:off x="1284284" y="5870471"/>
          <a:ext cx="13147677" cy="2493361"/>
        </p:xfrm>
        <a:graphic>
          <a:graphicData uri="http://schemas.openxmlformats.org/drawingml/2006/table">
            <a:tbl>
              <a:tblPr/>
              <a:tblGrid>
                <a:gridCol w="4382559">
                  <a:extLst>
                    <a:ext uri="{9D8B030D-6E8A-4147-A177-3AD203B41FA5}">
                      <a16:colId xmlns:a16="http://schemas.microsoft.com/office/drawing/2014/main" val="1187541873"/>
                    </a:ext>
                  </a:extLst>
                </a:gridCol>
                <a:gridCol w="4382559">
                  <a:extLst>
                    <a:ext uri="{9D8B030D-6E8A-4147-A177-3AD203B41FA5}">
                      <a16:colId xmlns:a16="http://schemas.microsoft.com/office/drawing/2014/main" val="1620040863"/>
                    </a:ext>
                  </a:extLst>
                </a:gridCol>
                <a:gridCol w="4382559">
                  <a:extLst>
                    <a:ext uri="{9D8B030D-6E8A-4147-A177-3AD203B41FA5}">
                      <a16:colId xmlns:a16="http://schemas.microsoft.com/office/drawing/2014/main" val="2995552809"/>
                    </a:ext>
                  </a:extLst>
                </a:gridCol>
              </a:tblGrid>
              <a:tr h="2493361">
                <a:tc>
                  <a:txBody>
                    <a:bodyPr/>
                    <a:lstStyle/>
                    <a:p>
                      <a:endParaRPr lang="en-US"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extLst>
                  <a:ext uri="{0D108BD9-81ED-4DB2-BD59-A6C34878D82A}">
                    <a16:rowId xmlns:a16="http://schemas.microsoft.com/office/drawing/2014/main" val="1431143475"/>
                  </a:ext>
                </a:extLst>
              </a:tr>
            </a:tbl>
          </a:graphicData>
        </a:graphic>
      </p:graphicFrame>
      <p:graphicFrame>
        <p:nvGraphicFramePr>
          <p:cNvPr id="11" name="Table 10">
            <a:extLst>
              <a:ext uri="{FF2B5EF4-FFF2-40B4-BE49-F238E27FC236}">
                <a16:creationId xmlns:a16="http://schemas.microsoft.com/office/drawing/2014/main" id="{63278683-80DA-4BB8-AABD-8B5E595DFE73}"/>
              </a:ext>
            </a:extLst>
          </p:cNvPr>
          <p:cNvGraphicFramePr>
            <a:graphicFrameLocks noGrp="1"/>
          </p:cNvGraphicFramePr>
          <p:nvPr>
            <p:extLst>
              <p:ext uri="{D42A27DB-BD31-4B8C-83A1-F6EECF244321}">
                <p14:modId xmlns:p14="http://schemas.microsoft.com/office/powerpoint/2010/main" val="1374952694"/>
              </p:ext>
            </p:extLst>
          </p:nvPr>
        </p:nvGraphicFramePr>
        <p:xfrm>
          <a:off x="13585824" y="3409950"/>
          <a:ext cx="1257303" cy="365760"/>
        </p:xfrm>
        <a:graphic>
          <a:graphicData uri="http://schemas.openxmlformats.org/drawingml/2006/table">
            <a:tbl>
              <a:tblPr/>
              <a:tblGrid>
                <a:gridCol w="419101">
                  <a:extLst>
                    <a:ext uri="{9D8B030D-6E8A-4147-A177-3AD203B41FA5}">
                      <a16:colId xmlns:a16="http://schemas.microsoft.com/office/drawing/2014/main" val="1187541873"/>
                    </a:ext>
                  </a:extLst>
                </a:gridCol>
                <a:gridCol w="419101">
                  <a:extLst>
                    <a:ext uri="{9D8B030D-6E8A-4147-A177-3AD203B41FA5}">
                      <a16:colId xmlns:a16="http://schemas.microsoft.com/office/drawing/2014/main" val="1620040863"/>
                    </a:ext>
                  </a:extLst>
                </a:gridCol>
                <a:gridCol w="419101">
                  <a:extLst>
                    <a:ext uri="{9D8B030D-6E8A-4147-A177-3AD203B41FA5}">
                      <a16:colId xmlns:a16="http://schemas.microsoft.com/office/drawing/2014/main" val="2995552809"/>
                    </a:ext>
                  </a:extLst>
                </a:gridCol>
              </a:tblGrid>
              <a:tr h="361950">
                <a:tc>
                  <a:txBody>
                    <a:bodyPr/>
                    <a:lstStyle/>
                    <a:p>
                      <a:endParaRPr lang="en-US"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extLst>
                  <a:ext uri="{0D108BD9-81ED-4DB2-BD59-A6C34878D82A}">
                    <a16:rowId xmlns:a16="http://schemas.microsoft.com/office/drawing/2014/main" val="1431143475"/>
                  </a:ext>
                </a:extLst>
              </a:tr>
            </a:tbl>
          </a:graphicData>
        </a:graphic>
      </p:graphicFrame>
      <p:graphicFrame>
        <p:nvGraphicFramePr>
          <p:cNvPr id="12" name="Table 11">
            <a:extLst>
              <a:ext uri="{FF2B5EF4-FFF2-40B4-BE49-F238E27FC236}">
                <a16:creationId xmlns:a16="http://schemas.microsoft.com/office/drawing/2014/main" id="{E6621DAF-C9F0-4C8C-A9AD-871F0F5CBE45}"/>
              </a:ext>
            </a:extLst>
          </p:cNvPr>
          <p:cNvGraphicFramePr>
            <a:graphicFrameLocks noGrp="1"/>
          </p:cNvGraphicFramePr>
          <p:nvPr>
            <p:extLst>
              <p:ext uri="{D42A27DB-BD31-4B8C-83A1-F6EECF244321}">
                <p14:modId xmlns:p14="http://schemas.microsoft.com/office/powerpoint/2010/main" val="2336137615"/>
              </p:ext>
            </p:extLst>
          </p:nvPr>
        </p:nvGraphicFramePr>
        <p:xfrm>
          <a:off x="701675" y="5337072"/>
          <a:ext cx="12617451" cy="1188720"/>
        </p:xfrm>
        <a:graphic>
          <a:graphicData uri="http://schemas.openxmlformats.org/drawingml/2006/table">
            <a:tbl>
              <a:tblPr/>
              <a:tblGrid>
                <a:gridCol w="4205817">
                  <a:extLst>
                    <a:ext uri="{9D8B030D-6E8A-4147-A177-3AD203B41FA5}">
                      <a16:colId xmlns:a16="http://schemas.microsoft.com/office/drawing/2014/main" val="1187541873"/>
                    </a:ext>
                  </a:extLst>
                </a:gridCol>
                <a:gridCol w="4205817">
                  <a:extLst>
                    <a:ext uri="{9D8B030D-6E8A-4147-A177-3AD203B41FA5}">
                      <a16:colId xmlns:a16="http://schemas.microsoft.com/office/drawing/2014/main" val="1620040863"/>
                    </a:ext>
                  </a:extLst>
                </a:gridCol>
                <a:gridCol w="4205817">
                  <a:extLst>
                    <a:ext uri="{9D8B030D-6E8A-4147-A177-3AD203B41FA5}">
                      <a16:colId xmlns:a16="http://schemas.microsoft.com/office/drawing/2014/main" val="2995552809"/>
                    </a:ext>
                  </a:extLst>
                </a:gridCol>
              </a:tblGrid>
              <a:tr h="1188720">
                <a:tc>
                  <a:txBody>
                    <a:bodyPr/>
                    <a:lstStyle/>
                    <a:p>
                      <a:endParaRPr lang="en-US"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extLst>
                  <a:ext uri="{0D108BD9-81ED-4DB2-BD59-A6C34878D82A}">
                    <a16:rowId xmlns:a16="http://schemas.microsoft.com/office/drawing/2014/main" val="1431143475"/>
                  </a:ext>
                </a:extLst>
              </a:tr>
            </a:tbl>
          </a:graphicData>
        </a:graphic>
      </p:graphicFrame>
      <p:graphicFrame>
        <p:nvGraphicFramePr>
          <p:cNvPr id="13" name="Table 12">
            <a:extLst>
              <a:ext uri="{FF2B5EF4-FFF2-40B4-BE49-F238E27FC236}">
                <a16:creationId xmlns:a16="http://schemas.microsoft.com/office/drawing/2014/main" id="{085DA4EB-F7A3-4C10-B2D4-2051A04F615C}"/>
              </a:ext>
            </a:extLst>
          </p:cNvPr>
          <p:cNvGraphicFramePr>
            <a:graphicFrameLocks noGrp="1"/>
          </p:cNvGraphicFramePr>
          <p:nvPr>
            <p:extLst>
              <p:ext uri="{D42A27DB-BD31-4B8C-83A1-F6EECF244321}">
                <p14:modId xmlns:p14="http://schemas.microsoft.com/office/powerpoint/2010/main" val="4077156535"/>
              </p:ext>
            </p:extLst>
          </p:nvPr>
        </p:nvGraphicFramePr>
        <p:xfrm>
          <a:off x="930274" y="7036332"/>
          <a:ext cx="12617451" cy="1188720"/>
        </p:xfrm>
        <a:graphic>
          <a:graphicData uri="http://schemas.openxmlformats.org/drawingml/2006/table">
            <a:tbl>
              <a:tblPr/>
              <a:tblGrid>
                <a:gridCol w="4205817">
                  <a:extLst>
                    <a:ext uri="{9D8B030D-6E8A-4147-A177-3AD203B41FA5}">
                      <a16:colId xmlns:a16="http://schemas.microsoft.com/office/drawing/2014/main" val="3835391120"/>
                    </a:ext>
                  </a:extLst>
                </a:gridCol>
                <a:gridCol w="4205817">
                  <a:extLst>
                    <a:ext uri="{9D8B030D-6E8A-4147-A177-3AD203B41FA5}">
                      <a16:colId xmlns:a16="http://schemas.microsoft.com/office/drawing/2014/main" val="1067731944"/>
                    </a:ext>
                  </a:extLst>
                </a:gridCol>
                <a:gridCol w="4205817">
                  <a:extLst>
                    <a:ext uri="{9D8B030D-6E8A-4147-A177-3AD203B41FA5}">
                      <a16:colId xmlns:a16="http://schemas.microsoft.com/office/drawing/2014/main" val="2109749614"/>
                    </a:ext>
                  </a:extLst>
                </a:gridCol>
              </a:tblGrid>
              <a:tr h="1188720">
                <a:tc>
                  <a:txBody>
                    <a:bodyPr/>
                    <a:lstStyle/>
                    <a:p>
                      <a:endParaRPr lang="en-US"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tc>
                  <a:txBody>
                    <a:bodyPr/>
                    <a:lstStyle/>
                    <a:p>
                      <a:endParaRPr lang="en-GB" sz="1800" dirty="0"/>
                    </a:p>
                  </a:txBody>
                  <a:tcPr anchor="ctr">
                    <a:lnL>
                      <a:noFill/>
                    </a:lnL>
                    <a:lnR>
                      <a:noFill/>
                    </a:lnR>
                    <a:lnT>
                      <a:noFill/>
                    </a:lnT>
                    <a:lnB>
                      <a:noFill/>
                    </a:lnB>
                  </a:tcPr>
                </a:tc>
                <a:extLst>
                  <a:ext uri="{0D108BD9-81ED-4DB2-BD59-A6C34878D82A}">
                    <a16:rowId xmlns:a16="http://schemas.microsoft.com/office/drawing/2014/main" val="1517698929"/>
                  </a:ext>
                </a:extLst>
              </a:tr>
            </a:tbl>
          </a:graphicData>
        </a:graphic>
      </p:graphicFrame>
      <p:graphicFrame>
        <p:nvGraphicFramePr>
          <p:cNvPr id="14" name="Table 13">
            <a:extLst>
              <a:ext uri="{FF2B5EF4-FFF2-40B4-BE49-F238E27FC236}">
                <a16:creationId xmlns:a16="http://schemas.microsoft.com/office/drawing/2014/main" id="{1243399C-E5A1-4543-8B8B-9E135F86F726}"/>
              </a:ext>
            </a:extLst>
          </p:cNvPr>
          <p:cNvGraphicFramePr>
            <a:graphicFrameLocks noGrp="1"/>
          </p:cNvGraphicFramePr>
          <p:nvPr>
            <p:extLst>
              <p:ext uri="{D42A27DB-BD31-4B8C-83A1-F6EECF244321}">
                <p14:modId xmlns:p14="http://schemas.microsoft.com/office/powerpoint/2010/main" val="1202560819"/>
              </p:ext>
            </p:extLst>
          </p:nvPr>
        </p:nvGraphicFramePr>
        <p:xfrm>
          <a:off x="968373" y="1161186"/>
          <a:ext cx="4060827" cy="365760"/>
        </p:xfrm>
        <a:graphic>
          <a:graphicData uri="http://schemas.openxmlformats.org/drawingml/2006/table">
            <a:tbl>
              <a:tblPr/>
              <a:tblGrid>
                <a:gridCol w="4060827">
                  <a:extLst>
                    <a:ext uri="{9D8B030D-6E8A-4147-A177-3AD203B41FA5}">
                      <a16:colId xmlns:a16="http://schemas.microsoft.com/office/drawing/2014/main" val="1032821106"/>
                    </a:ext>
                  </a:extLst>
                </a:gridCol>
              </a:tblGrid>
              <a:tr h="0">
                <a:tc>
                  <a:txBody>
                    <a:bodyPr/>
                    <a:lstStyle/>
                    <a:p>
                      <a:r>
                        <a:rPr lang="en-US" b="1" dirty="0"/>
                        <a:t>Rotations Per Insertion</a:t>
                      </a:r>
                      <a:endParaRPr lang="en-US" dirty="0"/>
                    </a:p>
                  </a:txBody>
                  <a:tcPr anchor="ctr">
                    <a:lnL>
                      <a:noFill/>
                    </a:lnL>
                    <a:lnR>
                      <a:noFill/>
                    </a:lnR>
                    <a:lnT>
                      <a:noFill/>
                    </a:lnT>
                    <a:lnB>
                      <a:noFill/>
                    </a:lnB>
                  </a:tcPr>
                </a:tc>
                <a:extLst>
                  <a:ext uri="{0D108BD9-81ED-4DB2-BD59-A6C34878D82A}">
                    <a16:rowId xmlns:a16="http://schemas.microsoft.com/office/drawing/2014/main" val="520830695"/>
                  </a:ext>
                </a:extLst>
              </a:tr>
            </a:tbl>
          </a:graphicData>
        </a:graphic>
      </p:graphicFrame>
      <p:graphicFrame>
        <p:nvGraphicFramePr>
          <p:cNvPr id="15" name="Table 14">
            <a:extLst>
              <a:ext uri="{FF2B5EF4-FFF2-40B4-BE49-F238E27FC236}">
                <a16:creationId xmlns:a16="http://schemas.microsoft.com/office/drawing/2014/main" id="{6D7A6A57-3CE4-4A32-9B9D-FD2C2DC37F8B}"/>
              </a:ext>
            </a:extLst>
          </p:cNvPr>
          <p:cNvGraphicFramePr>
            <a:graphicFrameLocks noGrp="1"/>
          </p:cNvGraphicFramePr>
          <p:nvPr>
            <p:extLst>
              <p:ext uri="{D42A27DB-BD31-4B8C-83A1-F6EECF244321}">
                <p14:modId xmlns:p14="http://schemas.microsoft.com/office/powerpoint/2010/main" val="15161283"/>
              </p:ext>
            </p:extLst>
          </p:nvPr>
        </p:nvGraphicFramePr>
        <p:xfrm>
          <a:off x="5171770" y="803193"/>
          <a:ext cx="3496699" cy="1082757"/>
        </p:xfrm>
        <a:graphic>
          <a:graphicData uri="http://schemas.openxmlformats.org/drawingml/2006/table">
            <a:tbl>
              <a:tblPr/>
              <a:tblGrid>
                <a:gridCol w="3496699">
                  <a:extLst>
                    <a:ext uri="{9D8B030D-6E8A-4147-A177-3AD203B41FA5}">
                      <a16:colId xmlns:a16="http://schemas.microsoft.com/office/drawing/2014/main" val="957055830"/>
                    </a:ext>
                  </a:extLst>
                </a:gridCol>
              </a:tblGrid>
              <a:tr h="1082757">
                <a:tc>
                  <a:txBody>
                    <a:bodyPr/>
                    <a:lstStyle/>
                    <a:p>
                      <a:r>
                        <a:rPr lang="en-GB" dirty="0"/>
                        <a:t>At most one rotation per insertion.</a:t>
                      </a:r>
                    </a:p>
                  </a:txBody>
                  <a:tcPr anchor="ctr">
                    <a:lnL>
                      <a:noFill/>
                    </a:lnL>
                    <a:lnR>
                      <a:noFill/>
                    </a:lnR>
                    <a:lnT>
                      <a:noFill/>
                    </a:lnT>
                    <a:lnB>
                      <a:noFill/>
                    </a:lnB>
                  </a:tcPr>
                </a:tc>
                <a:extLst>
                  <a:ext uri="{0D108BD9-81ED-4DB2-BD59-A6C34878D82A}">
                    <a16:rowId xmlns:a16="http://schemas.microsoft.com/office/drawing/2014/main" val="2090206510"/>
                  </a:ext>
                </a:extLst>
              </a:tr>
            </a:tbl>
          </a:graphicData>
        </a:graphic>
      </p:graphicFrame>
      <p:graphicFrame>
        <p:nvGraphicFramePr>
          <p:cNvPr id="16" name="Table 15">
            <a:extLst>
              <a:ext uri="{FF2B5EF4-FFF2-40B4-BE49-F238E27FC236}">
                <a16:creationId xmlns:a16="http://schemas.microsoft.com/office/drawing/2014/main" id="{E566F2E0-122E-43F8-84DC-269971CF9E21}"/>
              </a:ext>
            </a:extLst>
          </p:cNvPr>
          <p:cNvGraphicFramePr>
            <a:graphicFrameLocks noGrp="1"/>
          </p:cNvGraphicFramePr>
          <p:nvPr>
            <p:extLst>
              <p:ext uri="{D42A27DB-BD31-4B8C-83A1-F6EECF244321}">
                <p14:modId xmlns:p14="http://schemas.microsoft.com/office/powerpoint/2010/main" val="3612528913"/>
              </p:ext>
            </p:extLst>
          </p:nvPr>
        </p:nvGraphicFramePr>
        <p:xfrm>
          <a:off x="9602531" y="1021869"/>
          <a:ext cx="3716595" cy="811480"/>
        </p:xfrm>
        <a:graphic>
          <a:graphicData uri="http://schemas.openxmlformats.org/drawingml/2006/table">
            <a:tbl>
              <a:tblPr/>
              <a:tblGrid>
                <a:gridCol w="3716595">
                  <a:extLst>
                    <a:ext uri="{9D8B030D-6E8A-4147-A177-3AD203B41FA5}">
                      <a16:colId xmlns:a16="http://schemas.microsoft.com/office/drawing/2014/main" val="402102629"/>
                    </a:ext>
                  </a:extLst>
                </a:gridCol>
              </a:tblGrid>
              <a:tr h="811480">
                <a:tc>
                  <a:txBody>
                    <a:bodyPr/>
                    <a:lstStyle/>
                    <a:p>
                      <a:r>
                        <a:rPr lang="en-GB" dirty="0"/>
                        <a:t>At most two rotations per insertion (zig-zig or zig-zag cases).</a:t>
                      </a:r>
                    </a:p>
                  </a:txBody>
                  <a:tcPr anchor="ctr">
                    <a:lnL>
                      <a:noFill/>
                    </a:lnL>
                    <a:lnR>
                      <a:noFill/>
                    </a:lnR>
                    <a:lnT>
                      <a:noFill/>
                    </a:lnT>
                    <a:lnB>
                      <a:noFill/>
                    </a:lnB>
                  </a:tcPr>
                </a:tc>
                <a:extLst>
                  <a:ext uri="{0D108BD9-81ED-4DB2-BD59-A6C34878D82A}">
                    <a16:rowId xmlns:a16="http://schemas.microsoft.com/office/drawing/2014/main" val="1687375518"/>
                  </a:ext>
                </a:extLst>
              </a:tr>
            </a:tbl>
          </a:graphicData>
        </a:graphic>
      </p:graphicFrame>
      <p:graphicFrame>
        <p:nvGraphicFramePr>
          <p:cNvPr id="17" name="Table 16">
            <a:extLst>
              <a:ext uri="{FF2B5EF4-FFF2-40B4-BE49-F238E27FC236}">
                <a16:creationId xmlns:a16="http://schemas.microsoft.com/office/drawing/2014/main" id="{99318C1D-78CD-400A-BC88-AF676E7338DB}"/>
              </a:ext>
            </a:extLst>
          </p:cNvPr>
          <p:cNvGraphicFramePr>
            <a:graphicFrameLocks noGrp="1"/>
          </p:cNvGraphicFramePr>
          <p:nvPr>
            <p:extLst>
              <p:ext uri="{D42A27DB-BD31-4B8C-83A1-F6EECF244321}">
                <p14:modId xmlns:p14="http://schemas.microsoft.com/office/powerpoint/2010/main" val="3074449107"/>
              </p:ext>
            </p:extLst>
          </p:nvPr>
        </p:nvGraphicFramePr>
        <p:xfrm>
          <a:off x="838201" y="314325"/>
          <a:ext cx="13039724" cy="4286250"/>
        </p:xfrm>
        <a:graphic>
          <a:graphicData uri="http://schemas.openxmlformats.org/drawingml/2006/table">
            <a:tbl>
              <a:tblPr/>
              <a:tblGrid>
                <a:gridCol w="13039724">
                  <a:extLst>
                    <a:ext uri="{9D8B030D-6E8A-4147-A177-3AD203B41FA5}">
                      <a16:colId xmlns:a16="http://schemas.microsoft.com/office/drawing/2014/main" val="1140426346"/>
                    </a:ext>
                  </a:extLst>
                </a:gridCol>
              </a:tblGrid>
              <a:tr h="4286250">
                <a:tc>
                  <a:txBody>
                    <a:bodyPr/>
                    <a:lstStyle/>
                    <a:p>
                      <a:pPr algn="l"/>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90141351"/>
                  </a:ext>
                </a:extLst>
              </a:tr>
            </a:tbl>
          </a:graphicData>
        </a:graphic>
      </p:graphicFrame>
      <p:cxnSp>
        <p:nvCxnSpPr>
          <p:cNvPr id="19" name="Straight Connector 18">
            <a:extLst>
              <a:ext uri="{FF2B5EF4-FFF2-40B4-BE49-F238E27FC236}">
                <a16:creationId xmlns:a16="http://schemas.microsoft.com/office/drawing/2014/main" id="{199B2B88-F145-4B47-B239-65E47EA78A04}"/>
              </a:ext>
            </a:extLst>
          </p:cNvPr>
          <p:cNvCxnSpPr/>
          <p:nvPr/>
        </p:nvCxnSpPr>
        <p:spPr>
          <a:xfrm>
            <a:off x="838200" y="1885950"/>
            <a:ext cx="13039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E96D6C3-6814-45A6-B53A-CA07C602F48F}"/>
              </a:ext>
            </a:extLst>
          </p:cNvPr>
          <p:cNvCxnSpPr/>
          <p:nvPr/>
        </p:nvCxnSpPr>
        <p:spPr>
          <a:xfrm>
            <a:off x="838200" y="3327480"/>
            <a:ext cx="13039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514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79B35-CBEF-4F72-8F73-46239E2EDDA2}"/>
              </a:ext>
            </a:extLst>
          </p:cNvPr>
          <p:cNvSpPr txBox="1"/>
          <p:nvPr/>
        </p:nvSpPr>
        <p:spPr>
          <a:xfrm>
            <a:off x="1914525" y="922288"/>
            <a:ext cx="11925300" cy="3108543"/>
          </a:xfrm>
          <a:prstGeom prst="rect">
            <a:avLst/>
          </a:prstGeom>
          <a:noFill/>
        </p:spPr>
        <p:txBody>
          <a:bodyPr wrap="square">
            <a:spAutoFit/>
          </a:bodyPr>
          <a:lstStyle/>
          <a:p>
            <a:r>
              <a:rPr lang="en-GB" sz="2800" b="1" dirty="0"/>
              <a:t>Conclusion</a:t>
            </a:r>
            <a:r>
              <a:rPr lang="en-GB" sz="2400" b="1" dirty="0"/>
              <a:t>:</a:t>
            </a:r>
          </a:p>
          <a:p>
            <a:endParaRPr lang="en-GB" sz="2400" dirty="0"/>
          </a:p>
          <a:p>
            <a:r>
              <a:rPr lang="en-GB" sz="2400" dirty="0" err="1"/>
              <a:t>RebalanceZig</a:t>
            </a:r>
            <a:r>
              <a:rPr lang="en-GB" sz="2400" dirty="0"/>
              <a:t> is simpler and efficient for basic sequences like increasing and decreasing but struggles with more complex patterns such as converging and pairs sequences. </a:t>
            </a:r>
            <a:r>
              <a:rPr lang="en-GB" sz="2400" dirty="0" err="1"/>
              <a:t>RebalanceZigZag</a:t>
            </a:r>
            <a:r>
              <a:rPr lang="en-GB" sz="2400" dirty="0"/>
              <a:t>, with its additional rotation capability, handles finger and converging sequences better, achieving balanced trees for higher p values. However, both algorithms have specific weaknesses, particularly with pairs sequences, highlighting opportunities for improvement in future bottom-up rebalancing algorithms</a:t>
            </a:r>
          </a:p>
        </p:txBody>
      </p:sp>
    </p:spTree>
    <p:extLst>
      <p:ext uri="{BB962C8B-B14F-4D97-AF65-F5344CB8AC3E}">
        <p14:creationId xmlns:p14="http://schemas.microsoft.com/office/powerpoint/2010/main" val="415077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FD937F-54BD-441D-BE6A-73858267C05D}"/>
              </a:ext>
            </a:extLst>
          </p:cNvPr>
          <p:cNvPicPr>
            <a:picLocks noChangeAspect="1"/>
          </p:cNvPicPr>
          <p:nvPr/>
        </p:nvPicPr>
        <p:blipFill>
          <a:blip r:embed="rId2"/>
          <a:stretch>
            <a:fillRect/>
          </a:stretch>
        </p:blipFill>
        <p:spPr>
          <a:xfrm>
            <a:off x="4487965" y="519112"/>
            <a:ext cx="8923235" cy="4157663"/>
          </a:xfrm>
          <a:prstGeom prst="rect">
            <a:avLst/>
          </a:prstGeom>
        </p:spPr>
      </p:pic>
      <p:sp>
        <p:nvSpPr>
          <p:cNvPr id="5" name="TextBox 4">
            <a:extLst>
              <a:ext uri="{FF2B5EF4-FFF2-40B4-BE49-F238E27FC236}">
                <a16:creationId xmlns:a16="http://schemas.microsoft.com/office/drawing/2014/main" id="{74077317-5612-4100-9DB4-9E23FA9B48A5}"/>
              </a:ext>
            </a:extLst>
          </p:cNvPr>
          <p:cNvSpPr txBox="1"/>
          <p:nvPr/>
        </p:nvSpPr>
        <p:spPr>
          <a:xfrm>
            <a:off x="1571625" y="553521"/>
            <a:ext cx="3305175" cy="523220"/>
          </a:xfrm>
          <a:prstGeom prst="rect">
            <a:avLst/>
          </a:prstGeom>
          <a:noFill/>
        </p:spPr>
        <p:txBody>
          <a:bodyPr wrap="square">
            <a:spAutoFit/>
          </a:bodyPr>
          <a:lstStyle/>
          <a:p>
            <a:r>
              <a:rPr lang="en-US" sz="2800" b="1" dirty="0">
                <a:solidFill>
                  <a:srgbClr val="282824"/>
                </a:solidFill>
                <a:latin typeface="Lato Bold" pitchFamily="34" charset="0"/>
                <a:ea typeface="Lato Bold" pitchFamily="34" charset="-122"/>
                <a:cs typeface="Lato Bold" pitchFamily="34" charset="-120"/>
              </a:rPr>
              <a:t>Example:</a:t>
            </a:r>
          </a:p>
        </p:txBody>
      </p:sp>
    </p:spTree>
    <p:extLst>
      <p:ext uri="{BB962C8B-B14F-4D97-AF65-F5344CB8AC3E}">
        <p14:creationId xmlns:p14="http://schemas.microsoft.com/office/powerpoint/2010/main" val="3747547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89253" y="541496"/>
            <a:ext cx="5415082" cy="615315"/>
          </a:xfrm>
          <a:prstGeom prst="rect">
            <a:avLst/>
          </a:prstGeom>
          <a:noFill/>
          <a:ln/>
        </p:spPr>
        <p:txBody>
          <a:bodyPr wrap="none" lIns="0" tIns="0" rIns="0" bIns="0" rtlCol="0" anchor="t"/>
          <a:lstStyle/>
          <a:p>
            <a:pPr marL="0" indent="0">
              <a:lnSpc>
                <a:spcPts val="4800"/>
              </a:lnSpc>
              <a:buNone/>
            </a:pPr>
            <a:r>
              <a:rPr lang="en-US" sz="3850" b="1" dirty="0">
                <a:solidFill>
                  <a:srgbClr val="282824"/>
                </a:solidFill>
                <a:latin typeface="Lato Bold" pitchFamily="34" charset="0"/>
                <a:ea typeface="Lato Bold" pitchFamily="34" charset="-122"/>
                <a:cs typeface="Lato Bold" pitchFamily="34" charset="-120"/>
              </a:rPr>
              <a:t>Experimental Evaluation</a:t>
            </a:r>
            <a:endParaRPr lang="en-US" sz="3850" dirty="0"/>
          </a:p>
        </p:txBody>
      </p:sp>
      <p:sp>
        <p:nvSpPr>
          <p:cNvPr id="3" name="Text 1"/>
          <p:cNvSpPr/>
          <p:nvPr/>
        </p:nvSpPr>
        <p:spPr>
          <a:xfrm>
            <a:off x="689253" y="1550670"/>
            <a:ext cx="13251894" cy="1260158"/>
          </a:xfrm>
          <a:prstGeom prst="rect">
            <a:avLst/>
          </a:prstGeom>
          <a:noFill/>
          <a:ln/>
        </p:spPr>
        <p:txBody>
          <a:bodyPr wrap="square" lIns="0" tIns="0" rIns="0" bIns="0" rtlCol="0" anchor="t"/>
          <a:lstStyle/>
          <a:p>
            <a:pPr marL="0" indent="0">
              <a:lnSpc>
                <a:spcPts val="2450"/>
              </a:lnSpc>
              <a:buNone/>
            </a:pPr>
            <a:r>
              <a:rPr lang="en-US" sz="1550" dirty="0">
                <a:solidFill>
                  <a:srgbClr val="4A4A45"/>
                </a:solidFill>
                <a:latin typeface="Lato" pitchFamily="34" charset="0"/>
                <a:ea typeface="Lato" pitchFamily="34" charset="-122"/>
                <a:cs typeface="Lato" pitchFamily="34" charset="-120"/>
              </a:rPr>
              <a:t>The algorithms were implemented in Python 3.12 and tested on various insertion sequences with lengths up to 1024 and different p values. Key findings include: RebalanceZig struggles with converging sequences, while RebalanceZigZag handles them better. Both algorithms have difficulty with pairs sequences. RebalanceZigZag often shows the best overall performance, though it doesn't guarantee logarithmic depth for all sequences. The experiments reveal complex relationships between p values, sequence types, and resulting tree structures.</a:t>
            </a:r>
            <a:endParaRPr lang="en-US" sz="1550" dirty="0"/>
          </a:p>
        </p:txBody>
      </p:sp>
      <p:sp>
        <p:nvSpPr>
          <p:cNvPr id="5" name="Text 2"/>
          <p:cNvSpPr/>
          <p:nvPr/>
        </p:nvSpPr>
        <p:spPr>
          <a:xfrm>
            <a:off x="689253" y="3423715"/>
            <a:ext cx="2461736" cy="307777"/>
          </a:xfrm>
          <a:prstGeom prst="rect">
            <a:avLst/>
          </a:prstGeom>
          <a:noFill/>
          <a:ln/>
        </p:spPr>
        <p:txBody>
          <a:bodyPr wrap="none" lIns="0" tIns="0" rIns="0" bIns="0" rtlCol="0" anchor="t"/>
          <a:lstStyle/>
          <a:p>
            <a:pPr marL="0" indent="0" algn="l">
              <a:lnSpc>
                <a:spcPts val="2400"/>
              </a:lnSpc>
              <a:buNone/>
            </a:pPr>
            <a:r>
              <a:rPr lang="en-US" sz="1900" b="1" dirty="0">
                <a:solidFill>
                  <a:srgbClr val="4A4A45"/>
                </a:solidFill>
                <a:latin typeface="Lato Bold" pitchFamily="34" charset="0"/>
                <a:ea typeface="Lato Bold" pitchFamily="34" charset="-122"/>
                <a:cs typeface="Lato Bold" pitchFamily="34" charset="-120"/>
              </a:rPr>
              <a:t>Performance Graphs</a:t>
            </a:r>
            <a:endParaRPr lang="en-US" sz="1900" dirty="0"/>
          </a:p>
        </p:txBody>
      </p:sp>
      <p:sp>
        <p:nvSpPr>
          <p:cNvPr id="6" name="Text 3"/>
          <p:cNvSpPr/>
          <p:nvPr/>
        </p:nvSpPr>
        <p:spPr>
          <a:xfrm>
            <a:off x="689253" y="3799761"/>
            <a:ext cx="6478191" cy="315039"/>
          </a:xfrm>
          <a:prstGeom prst="rect">
            <a:avLst/>
          </a:prstGeom>
          <a:noFill/>
          <a:ln/>
        </p:spPr>
        <p:txBody>
          <a:bodyPr wrap="none" lIns="0" tIns="0" rIns="0" bIns="0" rtlCol="0" anchor="t"/>
          <a:lstStyle/>
          <a:p>
            <a:pPr marL="0" indent="0" algn="l">
              <a:lnSpc>
                <a:spcPts val="2450"/>
              </a:lnSpc>
              <a:buNone/>
            </a:pPr>
            <a:r>
              <a:rPr lang="en-US" sz="1550" dirty="0">
                <a:solidFill>
                  <a:srgbClr val="4A4A45"/>
                </a:solidFill>
                <a:latin typeface="Lato" pitchFamily="34" charset="0"/>
                <a:ea typeface="Lato" pitchFamily="34" charset="-122"/>
                <a:cs typeface="Lato" pitchFamily="34" charset="-120"/>
              </a:rPr>
              <a:t>Average node depths for different sequence types and p values</a:t>
            </a:r>
            <a:endParaRPr lang="en-US" sz="1550" dirty="0"/>
          </a:p>
        </p:txBody>
      </p:sp>
      <p:pic>
        <p:nvPicPr>
          <p:cNvPr id="11" name="Picture 10">
            <a:extLst>
              <a:ext uri="{FF2B5EF4-FFF2-40B4-BE49-F238E27FC236}">
                <a16:creationId xmlns:a16="http://schemas.microsoft.com/office/drawing/2014/main" id="{07C38BBA-0115-4171-8799-E462F45518E5}"/>
              </a:ext>
            </a:extLst>
          </p:cNvPr>
          <p:cNvPicPr>
            <a:picLocks noChangeAspect="1"/>
          </p:cNvPicPr>
          <p:nvPr/>
        </p:nvPicPr>
        <p:blipFill>
          <a:blip r:embed="rId3"/>
          <a:stretch>
            <a:fillRect/>
          </a:stretch>
        </p:blipFill>
        <p:spPr>
          <a:xfrm>
            <a:off x="6735366" y="3204687"/>
            <a:ext cx="7752159" cy="48672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12125" y="1008459"/>
            <a:ext cx="8126254" cy="725210"/>
          </a:xfrm>
          <a:prstGeom prst="rect">
            <a:avLst/>
          </a:prstGeom>
          <a:noFill/>
          <a:ln/>
        </p:spPr>
        <p:txBody>
          <a:bodyPr wrap="none" lIns="0" tIns="0" rIns="0" bIns="0" rtlCol="0" anchor="t"/>
          <a:lstStyle/>
          <a:p>
            <a:pPr marL="0" indent="0">
              <a:lnSpc>
                <a:spcPts val="5700"/>
              </a:lnSpc>
              <a:buNone/>
            </a:pPr>
            <a:r>
              <a:rPr lang="en-US" sz="4550" b="1" dirty="0">
                <a:solidFill>
                  <a:srgbClr val="282824"/>
                </a:solidFill>
                <a:latin typeface="Lato Bold" pitchFamily="34" charset="0"/>
                <a:ea typeface="Lato Bold" pitchFamily="34" charset="-122"/>
                <a:cs typeface="Lato Bold" pitchFamily="34" charset="-120"/>
              </a:rPr>
              <a:t>Limitations and Open Problems</a:t>
            </a:r>
            <a:endParaRPr lang="en-US" sz="4550" dirty="0"/>
          </a:p>
        </p:txBody>
      </p:sp>
      <p:sp>
        <p:nvSpPr>
          <p:cNvPr id="3" name="Text 1"/>
          <p:cNvSpPr/>
          <p:nvPr/>
        </p:nvSpPr>
        <p:spPr>
          <a:xfrm>
            <a:off x="812125" y="2197775"/>
            <a:ext cx="13006149" cy="1856184"/>
          </a:xfrm>
          <a:prstGeom prst="rect">
            <a:avLst/>
          </a:prstGeom>
          <a:noFill/>
          <a:ln/>
        </p:spPr>
        <p:txBody>
          <a:bodyPr wrap="square" lIns="0" tIns="0" rIns="0" bIns="0" rtlCol="0" anchor="t"/>
          <a:lstStyle/>
          <a:p>
            <a:pPr marL="0" indent="0">
              <a:lnSpc>
                <a:spcPts val="2900"/>
              </a:lnSpc>
              <a:buNone/>
            </a:pPr>
            <a:r>
              <a:rPr lang="en-US" sz="1800" dirty="0">
                <a:solidFill>
                  <a:srgbClr val="4A4A45"/>
                </a:solidFill>
                <a:latin typeface="Lato" pitchFamily="34" charset="0"/>
                <a:ea typeface="Lato" pitchFamily="34" charset="-122"/>
                <a:cs typeface="Lato" pitchFamily="34" charset="-120"/>
              </a:rPr>
              <a:t>Neither RebalanceZig nor RebalanceZigZag fully meets all desired conditions for an ideal randomized rebalancing scheme. Key limitations include the inability to guarantee logarithmic depth for all insertion sequences and suboptimal performance on certain sequence types. Open problems include: finding a randomized bottom-up rebalancing scheme that guarantees expected logarithmic average depths for all sequences; determining the best depth guarantee possible under the given constraints; and exploring how much the constraints need to be relaxed to enable expected logarithmic average node depths.</a:t>
            </a:r>
            <a:endParaRPr lang="en-US" sz="1800" dirty="0"/>
          </a:p>
        </p:txBody>
      </p:sp>
      <p:sp>
        <p:nvSpPr>
          <p:cNvPr id="4" name="Shape 2"/>
          <p:cNvSpPr/>
          <p:nvPr/>
        </p:nvSpPr>
        <p:spPr>
          <a:xfrm>
            <a:off x="812125" y="4314944"/>
            <a:ext cx="6387108" cy="1337072"/>
          </a:xfrm>
          <a:prstGeom prst="roundRect">
            <a:avLst>
              <a:gd name="adj" fmla="val 2603"/>
            </a:avLst>
          </a:prstGeom>
          <a:solidFill>
            <a:srgbClr val="E5DFD2"/>
          </a:solidFill>
          <a:ln/>
        </p:spPr>
      </p:sp>
      <p:sp>
        <p:nvSpPr>
          <p:cNvPr id="5" name="Text 3"/>
          <p:cNvSpPr/>
          <p:nvPr/>
        </p:nvSpPr>
        <p:spPr>
          <a:xfrm>
            <a:off x="1044178" y="4546997"/>
            <a:ext cx="2900720" cy="362545"/>
          </a:xfrm>
          <a:prstGeom prst="rect">
            <a:avLst/>
          </a:prstGeom>
          <a:noFill/>
          <a:ln/>
        </p:spPr>
        <p:txBody>
          <a:bodyPr wrap="none" lIns="0" tIns="0" rIns="0" bIns="0" rtlCol="0" anchor="t"/>
          <a:lstStyle/>
          <a:p>
            <a:pPr marL="0" indent="0">
              <a:lnSpc>
                <a:spcPts val="2850"/>
              </a:lnSpc>
              <a:buNone/>
            </a:pPr>
            <a:r>
              <a:rPr lang="en-US" sz="2250" b="1" dirty="0">
                <a:solidFill>
                  <a:srgbClr val="4A4A45"/>
                </a:solidFill>
                <a:latin typeface="Lato Bold" pitchFamily="34" charset="0"/>
                <a:ea typeface="Lato Bold" pitchFamily="34" charset="-122"/>
                <a:cs typeface="Lato Bold" pitchFamily="34" charset="-120"/>
              </a:rPr>
              <a:t>Guarantee Limitations</a:t>
            </a:r>
            <a:endParaRPr lang="en-US" sz="2250" dirty="0"/>
          </a:p>
        </p:txBody>
      </p:sp>
      <p:sp>
        <p:nvSpPr>
          <p:cNvPr id="6" name="Text 4"/>
          <p:cNvSpPr/>
          <p:nvPr/>
        </p:nvSpPr>
        <p:spPr>
          <a:xfrm>
            <a:off x="1044178" y="5048726"/>
            <a:ext cx="5923002" cy="371237"/>
          </a:xfrm>
          <a:prstGeom prst="rect">
            <a:avLst/>
          </a:prstGeom>
          <a:noFill/>
          <a:ln/>
        </p:spPr>
        <p:txBody>
          <a:bodyPr wrap="none" lIns="0" tIns="0" rIns="0" bIns="0" rtlCol="0" anchor="t"/>
          <a:lstStyle/>
          <a:p>
            <a:pPr marL="0" indent="0">
              <a:lnSpc>
                <a:spcPts val="2900"/>
              </a:lnSpc>
              <a:buNone/>
            </a:pPr>
            <a:r>
              <a:rPr lang="en-US" sz="1800" dirty="0">
                <a:solidFill>
                  <a:srgbClr val="4A4A45"/>
                </a:solidFill>
                <a:latin typeface="Lato" pitchFamily="34" charset="0"/>
                <a:ea typeface="Lato" pitchFamily="34" charset="-122"/>
                <a:cs typeface="Lato" pitchFamily="34" charset="-120"/>
              </a:rPr>
              <a:t>Cannot ensure logarithmic depth for all sequences</a:t>
            </a:r>
            <a:endParaRPr lang="en-US" sz="1800" dirty="0"/>
          </a:p>
        </p:txBody>
      </p:sp>
      <p:sp>
        <p:nvSpPr>
          <p:cNvPr id="7" name="Shape 5"/>
          <p:cNvSpPr/>
          <p:nvPr/>
        </p:nvSpPr>
        <p:spPr>
          <a:xfrm>
            <a:off x="7431286" y="4314944"/>
            <a:ext cx="6387108" cy="1337072"/>
          </a:xfrm>
          <a:prstGeom prst="roundRect">
            <a:avLst>
              <a:gd name="adj" fmla="val 2603"/>
            </a:avLst>
          </a:prstGeom>
          <a:solidFill>
            <a:srgbClr val="E5DFD2"/>
          </a:solidFill>
          <a:ln/>
        </p:spPr>
      </p:sp>
      <p:sp>
        <p:nvSpPr>
          <p:cNvPr id="8" name="Text 6"/>
          <p:cNvSpPr/>
          <p:nvPr/>
        </p:nvSpPr>
        <p:spPr>
          <a:xfrm>
            <a:off x="7663339" y="4546997"/>
            <a:ext cx="2900720" cy="362545"/>
          </a:xfrm>
          <a:prstGeom prst="rect">
            <a:avLst/>
          </a:prstGeom>
          <a:noFill/>
          <a:ln/>
        </p:spPr>
        <p:txBody>
          <a:bodyPr wrap="none" lIns="0" tIns="0" rIns="0" bIns="0" rtlCol="0" anchor="t"/>
          <a:lstStyle/>
          <a:p>
            <a:pPr marL="0" indent="0">
              <a:lnSpc>
                <a:spcPts val="2850"/>
              </a:lnSpc>
              <a:buNone/>
            </a:pPr>
            <a:r>
              <a:rPr lang="en-US" sz="2250" b="1" dirty="0">
                <a:solidFill>
                  <a:srgbClr val="4A4A45"/>
                </a:solidFill>
                <a:latin typeface="Lato Bold" pitchFamily="34" charset="0"/>
                <a:ea typeface="Lato Bold" pitchFamily="34" charset="-122"/>
                <a:cs typeface="Lato Bold" pitchFamily="34" charset="-120"/>
              </a:rPr>
              <a:t>Sequence Sensitivity</a:t>
            </a:r>
            <a:endParaRPr lang="en-US" sz="2250" dirty="0"/>
          </a:p>
        </p:txBody>
      </p:sp>
      <p:sp>
        <p:nvSpPr>
          <p:cNvPr id="9" name="Text 7"/>
          <p:cNvSpPr/>
          <p:nvPr/>
        </p:nvSpPr>
        <p:spPr>
          <a:xfrm>
            <a:off x="7663339" y="5048726"/>
            <a:ext cx="5923002" cy="371237"/>
          </a:xfrm>
          <a:prstGeom prst="rect">
            <a:avLst/>
          </a:prstGeom>
          <a:noFill/>
          <a:ln/>
        </p:spPr>
        <p:txBody>
          <a:bodyPr wrap="none" lIns="0" tIns="0" rIns="0" bIns="0" rtlCol="0" anchor="t"/>
          <a:lstStyle/>
          <a:p>
            <a:pPr marL="0" indent="0">
              <a:lnSpc>
                <a:spcPts val="2900"/>
              </a:lnSpc>
              <a:buNone/>
            </a:pPr>
            <a:r>
              <a:rPr lang="en-US" sz="1800" dirty="0">
                <a:solidFill>
                  <a:srgbClr val="4A4A45"/>
                </a:solidFill>
                <a:latin typeface="Lato" pitchFamily="34" charset="0"/>
                <a:ea typeface="Lato" pitchFamily="34" charset="-122"/>
                <a:cs typeface="Lato" pitchFamily="34" charset="-120"/>
              </a:rPr>
              <a:t>Poor performance on specific insertion patterns</a:t>
            </a:r>
            <a:endParaRPr lang="en-US" sz="1800" dirty="0"/>
          </a:p>
        </p:txBody>
      </p:sp>
      <p:sp>
        <p:nvSpPr>
          <p:cNvPr id="10" name="Shape 8"/>
          <p:cNvSpPr/>
          <p:nvPr/>
        </p:nvSpPr>
        <p:spPr>
          <a:xfrm>
            <a:off x="812125" y="5884069"/>
            <a:ext cx="6387108" cy="1337072"/>
          </a:xfrm>
          <a:prstGeom prst="roundRect">
            <a:avLst>
              <a:gd name="adj" fmla="val 2603"/>
            </a:avLst>
          </a:prstGeom>
          <a:solidFill>
            <a:srgbClr val="E5DFD2"/>
          </a:solidFill>
          <a:ln/>
        </p:spPr>
      </p:sp>
      <p:sp>
        <p:nvSpPr>
          <p:cNvPr id="11" name="Text 9"/>
          <p:cNvSpPr/>
          <p:nvPr/>
        </p:nvSpPr>
        <p:spPr>
          <a:xfrm>
            <a:off x="1044178" y="6116122"/>
            <a:ext cx="2900720" cy="362545"/>
          </a:xfrm>
          <a:prstGeom prst="rect">
            <a:avLst/>
          </a:prstGeom>
          <a:noFill/>
          <a:ln/>
        </p:spPr>
        <p:txBody>
          <a:bodyPr wrap="none" lIns="0" tIns="0" rIns="0" bIns="0" rtlCol="0" anchor="t"/>
          <a:lstStyle/>
          <a:p>
            <a:pPr marL="0" indent="0">
              <a:lnSpc>
                <a:spcPts val="2850"/>
              </a:lnSpc>
              <a:buNone/>
            </a:pPr>
            <a:r>
              <a:rPr lang="en-US" sz="2250" b="1" dirty="0">
                <a:solidFill>
                  <a:srgbClr val="4A4A45"/>
                </a:solidFill>
                <a:latin typeface="Lato Bold" pitchFamily="34" charset="0"/>
                <a:ea typeface="Lato Bold" pitchFamily="34" charset="-122"/>
                <a:cs typeface="Lato Bold" pitchFamily="34" charset="-120"/>
              </a:rPr>
              <a:t>Optimal Scheme</a:t>
            </a:r>
            <a:endParaRPr lang="en-US" sz="2250" dirty="0"/>
          </a:p>
        </p:txBody>
      </p:sp>
      <p:sp>
        <p:nvSpPr>
          <p:cNvPr id="12" name="Text 10"/>
          <p:cNvSpPr/>
          <p:nvPr/>
        </p:nvSpPr>
        <p:spPr>
          <a:xfrm>
            <a:off x="1044178" y="6617851"/>
            <a:ext cx="5923002" cy="371237"/>
          </a:xfrm>
          <a:prstGeom prst="rect">
            <a:avLst/>
          </a:prstGeom>
          <a:noFill/>
          <a:ln/>
        </p:spPr>
        <p:txBody>
          <a:bodyPr wrap="none" lIns="0" tIns="0" rIns="0" bIns="0" rtlCol="0" anchor="t"/>
          <a:lstStyle/>
          <a:p>
            <a:pPr marL="0" indent="0">
              <a:lnSpc>
                <a:spcPts val="2900"/>
              </a:lnSpc>
              <a:buNone/>
            </a:pPr>
            <a:r>
              <a:rPr lang="en-US" sz="1800" dirty="0">
                <a:solidFill>
                  <a:srgbClr val="4A4A45"/>
                </a:solidFill>
                <a:latin typeface="Lato" pitchFamily="34" charset="0"/>
                <a:ea typeface="Lato" pitchFamily="34" charset="-122"/>
                <a:cs typeface="Lato" pitchFamily="34" charset="-120"/>
              </a:rPr>
              <a:t>Finding a universally effective rebalancing method</a:t>
            </a:r>
            <a:endParaRPr lang="en-US" sz="1800" dirty="0"/>
          </a:p>
        </p:txBody>
      </p:sp>
      <p:sp>
        <p:nvSpPr>
          <p:cNvPr id="13" name="Shape 11"/>
          <p:cNvSpPr/>
          <p:nvPr/>
        </p:nvSpPr>
        <p:spPr>
          <a:xfrm>
            <a:off x="7431286" y="5884069"/>
            <a:ext cx="6387108" cy="1337072"/>
          </a:xfrm>
          <a:prstGeom prst="roundRect">
            <a:avLst>
              <a:gd name="adj" fmla="val 2603"/>
            </a:avLst>
          </a:prstGeom>
          <a:solidFill>
            <a:srgbClr val="E5DFD2"/>
          </a:solidFill>
          <a:ln/>
        </p:spPr>
      </p:sp>
      <p:sp>
        <p:nvSpPr>
          <p:cNvPr id="14" name="Text 12"/>
          <p:cNvSpPr/>
          <p:nvPr/>
        </p:nvSpPr>
        <p:spPr>
          <a:xfrm>
            <a:off x="7663339" y="6116122"/>
            <a:ext cx="2900720" cy="362545"/>
          </a:xfrm>
          <a:prstGeom prst="rect">
            <a:avLst/>
          </a:prstGeom>
          <a:noFill/>
          <a:ln/>
        </p:spPr>
        <p:txBody>
          <a:bodyPr wrap="none" lIns="0" tIns="0" rIns="0" bIns="0" rtlCol="0" anchor="t"/>
          <a:lstStyle/>
          <a:p>
            <a:pPr marL="0" indent="0">
              <a:lnSpc>
                <a:spcPts val="2850"/>
              </a:lnSpc>
              <a:buNone/>
            </a:pPr>
            <a:r>
              <a:rPr lang="en-US" sz="2250" b="1" dirty="0">
                <a:solidFill>
                  <a:srgbClr val="4A4A45"/>
                </a:solidFill>
                <a:latin typeface="Lato Bold" pitchFamily="34" charset="0"/>
                <a:ea typeface="Lato Bold" pitchFamily="34" charset="-122"/>
                <a:cs typeface="Lato Bold" pitchFamily="34" charset="-120"/>
              </a:rPr>
              <a:t>Constraint Analysis</a:t>
            </a:r>
            <a:endParaRPr lang="en-US" sz="2250" dirty="0"/>
          </a:p>
        </p:txBody>
      </p:sp>
      <p:sp>
        <p:nvSpPr>
          <p:cNvPr id="15" name="Text 13"/>
          <p:cNvSpPr/>
          <p:nvPr/>
        </p:nvSpPr>
        <p:spPr>
          <a:xfrm>
            <a:off x="7663339" y="6617851"/>
            <a:ext cx="5923002" cy="371237"/>
          </a:xfrm>
          <a:prstGeom prst="rect">
            <a:avLst/>
          </a:prstGeom>
          <a:noFill/>
          <a:ln/>
        </p:spPr>
        <p:txBody>
          <a:bodyPr wrap="none" lIns="0" tIns="0" rIns="0" bIns="0" rtlCol="0" anchor="t"/>
          <a:lstStyle/>
          <a:p>
            <a:pPr marL="0" indent="0">
              <a:lnSpc>
                <a:spcPts val="2900"/>
              </a:lnSpc>
              <a:buNone/>
            </a:pPr>
            <a:r>
              <a:rPr lang="en-US" sz="1800" dirty="0">
                <a:solidFill>
                  <a:srgbClr val="4A4A45"/>
                </a:solidFill>
                <a:latin typeface="Lato" pitchFamily="34" charset="0"/>
                <a:ea typeface="Lato" pitchFamily="34" charset="-122"/>
                <a:cs typeface="Lato" pitchFamily="34" charset="-120"/>
              </a:rPr>
              <a:t>Determining minimal requirements for logarithmic depth</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21757" y="728901"/>
            <a:ext cx="7482959" cy="644366"/>
          </a:xfrm>
          <a:prstGeom prst="rect">
            <a:avLst/>
          </a:prstGeom>
          <a:noFill/>
          <a:ln/>
        </p:spPr>
        <p:txBody>
          <a:bodyPr wrap="none" lIns="0" tIns="0" rIns="0" bIns="0" rtlCol="0" anchor="t"/>
          <a:lstStyle/>
          <a:p>
            <a:pPr marL="0" indent="0">
              <a:lnSpc>
                <a:spcPts val="5050"/>
              </a:lnSpc>
              <a:buNone/>
            </a:pPr>
            <a:r>
              <a:rPr lang="en-US" sz="4050" b="1" dirty="0">
                <a:solidFill>
                  <a:srgbClr val="282824"/>
                </a:solidFill>
                <a:latin typeface="Lato Bold" pitchFamily="34" charset="0"/>
                <a:ea typeface="Lato Bold" pitchFamily="34" charset="-122"/>
                <a:cs typeface="Lato Bold" pitchFamily="34" charset="-120"/>
              </a:rPr>
              <a:t>Comparison to Existing Methods</a:t>
            </a:r>
            <a:endParaRPr lang="en-US" sz="4050" dirty="0"/>
          </a:p>
        </p:txBody>
      </p:sp>
      <p:sp>
        <p:nvSpPr>
          <p:cNvPr id="3" name="Text 1"/>
          <p:cNvSpPr/>
          <p:nvPr/>
        </p:nvSpPr>
        <p:spPr>
          <a:xfrm>
            <a:off x="721757" y="1785699"/>
            <a:ext cx="13186886" cy="1319689"/>
          </a:xfrm>
          <a:prstGeom prst="rect">
            <a:avLst/>
          </a:prstGeom>
          <a:noFill/>
          <a:ln/>
        </p:spPr>
        <p:txBody>
          <a:bodyPr wrap="squar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The proposed algorithms are compared to existing rebalancing schemes like red-black trees, encoded 2-3 trees, splay trees, treaps, and randomized BSTs. While the new methods meet some desired criteria (constant-time rebalancing, limited rotations, no balance information storage), they fall short in guaranteeing logarithmic depth. Existing methods often provide stronger guarantees but may require additional storage or more complex operations. The study highlights the challenges in designing simple, efficient randomized rebalancing schemes under strict constraints.</a:t>
            </a:r>
            <a:endParaRPr lang="en-US" sz="1600" dirty="0"/>
          </a:p>
        </p:txBody>
      </p:sp>
      <p:sp>
        <p:nvSpPr>
          <p:cNvPr id="4" name="Shape 2"/>
          <p:cNvSpPr/>
          <p:nvPr/>
        </p:nvSpPr>
        <p:spPr>
          <a:xfrm>
            <a:off x="721757" y="3337322"/>
            <a:ext cx="13186886" cy="4163258"/>
          </a:xfrm>
          <a:prstGeom prst="roundRect">
            <a:avLst>
              <a:gd name="adj" fmla="val 743"/>
            </a:avLst>
          </a:prstGeom>
          <a:noFill/>
          <a:ln w="7620">
            <a:solidFill>
              <a:srgbClr val="000000">
                <a:alpha val="8000"/>
              </a:srgbClr>
            </a:solidFill>
            <a:prstDash val="solid"/>
          </a:ln>
        </p:spPr>
      </p:sp>
      <p:sp>
        <p:nvSpPr>
          <p:cNvPr id="5" name="Shape 3"/>
          <p:cNvSpPr/>
          <p:nvPr/>
        </p:nvSpPr>
        <p:spPr>
          <a:xfrm>
            <a:off x="729377" y="3344942"/>
            <a:ext cx="13171646" cy="592574"/>
          </a:xfrm>
          <a:prstGeom prst="rect">
            <a:avLst/>
          </a:prstGeom>
          <a:solidFill>
            <a:srgbClr val="FFFFFF">
              <a:alpha val="4000"/>
            </a:srgbClr>
          </a:solidFill>
          <a:ln/>
        </p:spPr>
      </p:sp>
      <p:sp>
        <p:nvSpPr>
          <p:cNvPr id="6" name="Text 4"/>
          <p:cNvSpPr/>
          <p:nvPr/>
        </p:nvSpPr>
        <p:spPr>
          <a:xfrm>
            <a:off x="935950" y="3476268"/>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Method</a:t>
            </a:r>
            <a:endParaRPr lang="en-US" sz="1600" dirty="0"/>
          </a:p>
        </p:txBody>
      </p:sp>
      <p:sp>
        <p:nvSpPr>
          <p:cNvPr id="7" name="Text 5"/>
          <p:cNvSpPr/>
          <p:nvPr/>
        </p:nvSpPr>
        <p:spPr>
          <a:xfrm>
            <a:off x="3574018" y="3476268"/>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Time</a:t>
            </a:r>
            <a:endParaRPr lang="en-US" sz="1600" dirty="0"/>
          </a:p>
        </p:txBody>
      </p:sp>
      <p:sp>
        <p:nvSpPr>
          <p:cNvPr id="8" name="Text 6"/>
          <p:cNvSpPr/>
          <p:nvPr/>
        </p:nvSpPr>
        <p:spPr>
          <a:xfrm>
            <a:off x="6208276" y="3476268"/>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Rotations</a:t>
            </a:r>
            <a:endParaRPr lang="en-US" sz="1600" dirty="0"/>
          </a:p>
        </p:txBody>
      </p:sp>
      <p:sp>
        <p:nvSpPr>
          <p:cNvPr id="9" name="Text 7"/>
          <p:cNvSpPr/>
          <p:nvPr/>
        </p:nvSpPr>
        <p:spPr>
          <a:xfrm>
            <a:off x="8842534" y="3476268"/>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Random Bits</a:t>
            </a:r>
            <a:endParaRPr lang="en-US" sz="1600" dirty="0"/>
          </a:p>
        </p:txBody>
      </p:sp>
      <p:sp>
        <p:nvSpPr>
          <p:cNvPr id="10" name="Text 8"/>
          <p:cNvSpPr/>
          <p:nvPr/>
        </p:nvSpPr>
        <p:spPr>
          <a:xfrm>
            <a:off x="11476792" y="3476268"/>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Extra Space</a:t>
            </a:r>
            <a:endParaRPr lang="en-US" sz="1600" dirty="0"/>
          </a:p>
        </p:txBody>
      </p:sp>
      <p:sp>
        <p:nvSpPr>
          <p:cNvPr id="12" name="Text 10"/>
          <p:cNvSpPr/>
          <p:nvPr/>
        </p:nvSpPr>
        <p:spPr>
          <a:xfrm>
            <a:off x="935950" y="4068842"/>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Red-black tree</a:t>
            </a:r>
            <a:endParaRPr lang="en-US" sz="1600" dirty="0"/>
          </a:p>
        </p:txBody>
      </p:sp>
      <p:sp>
        <p:nvSpPr>
          <p:cNvPr id="13" name="Text 11"/>
          <p:cNvSpPr/>
          <p:nvPr/>
        </p:nvSpPr>
        <p:spPr>
          <a:xfrm>
            <a:off x="3574018" y="4068842"/>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O_A(1)</a:t>
            </a:r>
            <a:endParaRPr lang="en-US" sz="1600" dirty="0"/>
          </a:p>
        </p:txBody>
      </p:sp>
      <p:sp>
        <p:nvSpPr>
          <p:cNvPr id="14" name="Text 12"/>
          <p:cNvSpPr/>
          <p:nvPr/>
        </p:nvSpPr>
        <p:spPr>
          <a:xfrm>
            <a:off x="6208276" y="4068842"/>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O(1)</a:t>
            </a:r>
            <a:endParaRPr lang="en-US" sz="1600" dirty="0"/>
          </a:p>
        </p:txBody>
      </p:sp>
      <p:sp>
        <p:nvSpPr>
          <p:cNvPr id="15" name="Text 13"/>
          <p:cNvSpPr/>
          <p:nvPr/>
        </p:nvSpPr>
        <p:spPr>
          <a:xfrm>
            <a:off x="8842534" y="4068842"/>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0</a:t>
            </a:r>
            <a:endParaRPr lang="en-US" sz="1600" dirty="0"/>
          </a:p>
        </p:txBody>
      </p:sp>
      <p:sp>
        <p:nvSpPr>
          <p:cNvPr id="16" name="Text 14"/>
          <p:cNvSpPr/>
          <p:nvPr/>
        </p:nvSpPr>
        <p:spPr>
          <a:xfrm>
            <a:off x="11476792" y="4068842"/>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1 bit</a:t>
            </a:r>
            <a:endParaRPr lang="en-US" sz="1600" dirty="0"/>
          </a:p>
        </p:txBody>
      </p:sp>
      <p:sp>
        <p:nvSpPr>
          <p:cNvPr id="17" name="Shape 15"/>
          <p:cNvSpPr/>
          <p:nvPr/>
        </p:nvSpPr>
        <p:spPr>
          <a:xfrm>
            <a:off x="729377" y="4530090"/>
            <a:ext cx="13171646" cy="592574"/>
          </a:xfrm>
          <a:prstGeom prst="rect">
            <a:avLst/>
          </a:prstGeom>
          <a:solidFill>
            <a:srgbClr val="FFFFFF">
              <a:alpha val="4000"/>
            </a:srgbClr>
          </a:solidFill>
          <a:ln/>
        </p:spPr>
      </p:sp>
      <p:sp>
        <p:nvSpPr>
          <p:cNvPr id="18" name="Text 16"/>
          <p:cNvSpPr/>
          <p:nvPr/>
        </p:nvSpPr>
        <p:spPr>
          <a:xfrm>
            <a:off x="935950" y="4661416"/>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Encoded 2-3 trees</a:t>
            </a:r>
            <a:endParaRPr lang="en-US" sz="1600" dirty="0"/>
          </a:p>
        </p:txBody>
      </p:sp>
      <p:sp>
        <p:nvSpPr>
          <p:cNvPr id="19" name="Text 17"/>
          <p:cNvSpPr/>
          <p:nvPr/>
        </p:nvSpPr>
        <p:spPr>
          <a:xfrm>
            <a:off x="3574018" y="4661416"/>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O(log n)</a:t>
            </a:r>
            <a:endParaRPr lang="en-US" sz="1600" dirty="0"/>
          </a:p>
        </p:txBody>
      </p:sp>
      <p:sp>
        <p:nvSpPr>
          <p:cNvPr id="20" name="Text 18"/>
          <p:cNvSpPr/>
          <p:nvPr/>
        </p:nvSpPr>
        <p:spPr>
          <a:xfrm>
            <a:off x="6208276" y="4661416"/>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O(log n)</a:t>
            </a:r>
            <a:endParaRPr lang="en-US" sz="1600" dirty="0"/>
          </a:p>
        </p:txBody>
      </p:sp>
      <p:sp>
        <p:nvSpPr>
          <p:cNvPr id="21" name="Text 19"/>
          <p:cNvSpPr/>
          <p:nvPr/>
        </p:nvSpPr>
        <p:spPr>
          <a:xfrm>
            <a:off x="8842534" y="4661416"/>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0</a:t>
            </a:r>
            <a:endParaRPr lang="en-US" sz="1600" dirty="0"/>
          </a:p>
        </p:txBody>
      </p:sp>
      <p:sp>
        <p:nvSpPr>
          <p:cNvPr id="22" name="Text 20"/>
          <p:cNvSpPr/>
          <p:nvPr/>
        </p:nvSpPr>
        <p:spPr>
          <a:xfrm>
            <a:off x="11476792" y="4661416"/>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0</a:t>
            </a:r>
            <a:endParaRPr lang="en-US" sz="1600" dirty="0"/>
          </a:p>
        </p:txBody>
      </p:sp>
      <p:sp>
        <p:nvSpPr>
          <p:cNvPr id="23" name="Shape 21"/>
          <p:cNvSpPr/>
          <p:nvPr/>
        </p:nvSpPr>
        <p:spPr>
          <a:xfrm>
            <a:off x="729377" y="5122664"/>
            <a:ext cx="13171646" cy="592574"/>
          </a:xfrm>
          <a:prstGeom prst="rect">
            <a:avLst/>
          </a:prstGeom>
          <a:solidFill>
            <a:srgbClr val="000000">
              <a:alpha val="4000"/>
            </a:srgbClr>
          </a:solidFill>
          <a:ln/>
        </p:spPr>
        <p:txBody>
          <a:bodyPr/>
          <a:lstStyle/>
          <a:p>
            <a:endParaRPr lang="en-US" dirty="0"/>
          </a:p>
        </p:txBody>
      </p:sp>
      <p:sp>
        <p:nvSpPr>
          <p:cNvPr id="24" name="Text 22"/>
          <p:cNvSpPr/>
          <p:nvPr/>
        </p:nvSpPr>
        <p:spPr>
          <a:xfrm>
            <a:off x="935950" y="5253990"/>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Splay trees</a:t>
            </a:r>
            <a:endParaRPr lang="en-US" sz="1600" dirty="0"/>
          </a:p>
        </p:txBody>
      </p:sp>
      <p:sp>
        <p:nvSpPr>
          <p:cNvPr id="25" name="Text 23"/>
          <p:cNvSpPr/>
          <p:nvPr/>
        </p:nvSpPr>
        <p:spPr>
          <a:xfrm>
            <a:off x="3574018" y="5253990"/>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O_A(log n)</a:t>
            </a:r>
            <a:endParaRPr lang="en-US" sz="1600" dirty="0"/>
          </a:p>
        </p:txBody>
      </p:sp>
      <p:sp>
        <p:nvSpPr>
          <p:cNvPr id="26" name="Text 24"/>
          <p:cNvSpPr/>
          <p:nvPr/>
        </p:nvSpPr>
        <p:spPr>
          <a:xfrm>
            <a:off x="6208276" y="5253990"/>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O_A(log n)</a:t>
            </a:r>
            <a:endParaRPr lang="en-US" sz="1600" dirty="0"/>
          </a:p>
        </p:txBody>
      </p:sp>
      <p:sp>
        <p:nvSpPr>
          <p:cNvPr id="27" name="Text 25"/>
          <p:cNvSpPr/>
          <p:nvPr/>
        </p:nvSpPr>
        <p:spPr>
          <a:xfrm>
            <a:off x="8842534" y="5253990"/>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0</a:t>
            </a:r>
            <a:endParaRPr lang="en-US" sz="1600" dirty="0"/>
          </a:p>
        </p:txBody>
      </p:sp>
      <p:sp>
        <p:nvSpPr>
          <p:cNvPr id="28" name="Text 26"/>
          <p:cNvSpPr/>
          <p:nvPr/>
        </p:nvSpPr>
        <p:spPr>
          <a:xfrm>
            <a:off x="11476792" y="5253990"/>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0</a:t>
            </a:r>
            <a:endParaRPr lang="en-US" sz="1600" dirty="0"/>
          </a:p>
        </p:txBody>
      </p:sp>
      <p:sp>
        <p:nvSpPr>
          <p:cNvPr id="29" name="Shape 27"/>
          <p:cNvSpPr/>
          <p:nvPr/>
        </p:nvSpPr>
        <p:spPr>
          <a:xfrm>
            <a:off x="736997" y="5686425"/>
            <a:ext cx="13171646" cy="592574"/>
          </a:xfrm>
          <a:prstGeom prst="rect">
            <a:avLst/>
          </a:prstGeom>
          <a:solidFill>
            <a:srgbClr val="FFFFFF">
              <a:alpha val="4000"/>
            </a:srgbClr>
          </a:solidFill>
          <a:ln/>
        </p:spPr>
      </p:sp>
      <p:sp>
        <p:nvSpPr>
          <p:cNvPr id="30" name="Text 28"/>
          <p:cNvSpPr/>
          <p:nvPr/>
        </p:nvSpPr>
        <p:spPr>
          <a:xfrm>
            <a:off x="935950" y="5846564"/>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Treaps</a:t>
            </a:r>
            <a:endParaRPr lang="en-US" sz="1600" dirty="0"/>
          </a:p>
        </p:txBody>
      </p:sp>
      <p:sp>
        <p:nvSpPr>
          <p:cNvPr id="31" name="Text 29"/>
          <p:cNvSpPr/>
          <p:nvPr/>
        </p:nvSpPr>
        <p:spPr>
          <a:xfrm>
            <a:off x="3574018" y="5846564"/>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O_E(1)</a:t>
            </a:r>
            <a:endParaRPr lang="en-US" sz="1600" dirty="0"/>
          </a:p>
        </p:txBody>
      </p:sp>
      <p:sp>
        <p:nvSpPr>
          <p:cNvPr id="32" name="Text 30"/>
          <p:cNvSpPr/>
          <p:nvPr/>
        </p:nvSpPr>
        <p:spPr>
          <a:xfrm>
            <a:off x="6208276" y="5846564"/>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O_E(1)</a:t>
            </a:r>
            <a:endParaRPr lang="en-US" sz="1600" dirty="0"/>
          </a:p>
        </p:txBody>
      </p:sp>
      <p:sp>
        <p:nvSpPr>
          <p:cNvPr id="33" name="Text 31"/>
          <p:cNvSpPr/>
          <p:nvPr/>
        </p:nvSpPr>
        <p:spPr>
          <a:xfrm>
            <a:off x="8842534" y="5846564"/>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O_E(1)</a:t>
            </a:r>
            <a:endParaRPr lang="en-US" sz="1600" dirty="0"/>
          </a:p>
        </p:txBody>
      </p:sp>
      <p:sp>
        <p:nvSpPr>
          <p:cNvPr id="34" name="Text 32"/>
          <p:cNvSpPr/>
          <p:nvPr/>
        </p:nvSpPr>
        <p:spPr>
          <a:xfrm>
            <a:off x="11476792" y="5846564"/>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O_E(1)</a:t>
            </a:r>
            <a:endParaRPr lang="en-US" sz="1600" dirty="0"/>
          </a:p>
        </p:txBody>
      </p:sp>
      <p:sp>
        <p:nvSpPr>
          <p:cNvPr id="35" name="Shape 33"/>
          <p:cNvSpPr/>
          <p:nvPr/>
        </p:nvSpPr>
        <p:spPr>
          <a:xfrm>
            <a:off x="729377" y="6307812"/>
            <a:ext cx="13171646" cy="592574"/>
          </a:xfrm>
          <a:prstGeom prst="rect">
            <a:avLst/>
          </a:prstGeom>
          <a:solidFill>
            <a:srgbClr val="000000">
              <a:alpha val="4000"/>
            </a:srgbClr>
          </a:solidFill>
          <a:ln/>
        </p:spPr>
      </p:sp>
      <p:sp>
        <p:nvSpPr>
          <p:cNvPr id="36" name="Text 34"/>
          <p:cNvSpPr/>
          <p:nvPr/>
        </p:nvSpPr>
        <p:spPr>
          <a:xfrm>
            <a:off x="935950" y="6439138"/>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Randomized BST</a:t>
            </a:r>
            <a:endParaRPr lang="en-US" sz="1600" dirty="0"/>
          </a:p>
        </p:txBody>
      </p:sp>
      <p:sp>
        <p:nvSpPr>
          <p:cNvPr id="37" name="Text 35"/>
          <p:cNvSpPr/>
          <p:nvPr/>
        </p:nvSpPr>
        <p:spPr>
          <a:xfrm>
            <a:off x="3574018" y="6439138"/>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O_E(log n)</a:t>
            </a:r>
            <a:endParaRPr lang="en-US" sz="1600" dirty="0"/>
          </a:p>
        </p:txBody>
      </p:sp>
      <p:sp>
        <p:nvSpPr>
          <p:cNvPr id="38" name="Text 36"/>
          <p:cNvSpPr/>
          <p:nvPr/>
        </p:nvSpPr>
        <p:spPr>
          <a:xfrm>
            <a:off x="6208276" y="6439138"/>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O_E(1)</a:t>
            </a:r>
            <a:endParaRPr lang="en-US" sz="1600" dirty="0"/>
          </a:p>
        </p:txBody>
      </p:sp>
      <p:sp>
        <p:nvSpPr>
          <p:cNvPr id="39" name="Text 37"/>
          <p:cNvSpPr/>
          <p:nvPr/>
        </p:nvSpPr>
        <p:spPr>
          <a:xfrm>
            <a:off x="8842534" y="6439138"/>
            <a:ext cx="221420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O_E(log^2 n)</a:t>
            </a:r>
            <a:endParaRPr lang="en-US" sz="1600" dirty="0"/>
          </a:p>
        </p:txBody>
      </p:sp>
      <p:sp>
        <p:nvSpPr>
          <p:cNvPr id="40" name="Text 38"/>
          <p:cNvSpPr/>
          <p:nvPr/>
        </p:nvSpPr>
        <p:spPr>
          <a:xfrm>
            <a:off x="11476792" y="6439138"/>
            <a:ext cx="2218015" cy="329922"/>
          </a:xfrm>
          <a:prstGeom prst="rect">
            <a:avLst/>
          </a:prstGeom>
          <a:noFill/>
          <a:ln/>
        </p:spPr>
        <p:txBody>
          <a:bodyPr wrap="none" lIns="0" tIns="0" rIns="0" bIns="0" rtlCol="0" anchor="t"/>
          <a:lstStyle/>
          <a:p>
            <a:pPr marL="0" indent="0">
              <a:lnSpc>
                <a:spcPts val="2550"/>
              </a:lnSpc>
              <a:buNone/>
            </a:pPr>
            <a:r>
              <a:rPr lang="en-US" sz="1600" dirty="0">
                <a:solidFill>
                  <a:srgbClr val="4A4A45"/>
                </a:solidFill>
                <a:latin typeface="Lato" pitchFamily="34" charset="0"/>
                <a:ea typeface="Lato" pitchFamily="34" charset="-122"/>
                <a:cs typeface="Lato" pitchFamily="34" charset="-120"/>
              </a:rPr>
              <a:t>O(log n)</a:t>
            </a:r>
            <a:endParaRPr lang="en-US" sz="1600" dirty="0"/>
          </a:p>
        </p:txBody>
      </p:sp>
      <p:sp>
        <p:nvSpPr>
          <p:cNvPr id="41" name="Shape 39"/>
          <p:cNvSpPr/>
          <p:nvPr/>
        </p:nvSpPr>
        <p:spPr>
          <a:xfrm>
            <a:off x="935593" y="7819727"/>
            <a:ext cx="15706820" cy="592574"/>
          </a:xfrm>
          <a:prstGeom prst="rect">
            <a:avLst/>
          </a:prstGeom>
          <a:solidFill>
            <a:srgbClr val="FFFFFF">
              <a:alpha val="4000"/>
            </a:srgbClr>
          </a:solidFill>
          <a:ln/>
        </p:spPr>
      </p:sp>
      <p:sp>
        <p:nvSpPr>
          <p:cNvPr id="42" name="Text 40"/>
          <p:cNvSpPr/>
          <p:nvPr/>
        </p:nvSpPr>
        <p:spPr>
          <a:xfrm>
            <a:off x="935593" y="7631906"/>
            <a:ext cx="2218015" cy="329922"/>
          </a:xfrm>
          <a:prstGeom prst="rect">
            <a:avLst/>
          </a:prstGeom>
          <a:noFill/>
          <a:ln/>
        </p:spPr>
        <p:txBody>
          <a:bodyPr wrap="none" lIns="0" tIns="0" rIns="0" bIns="0" rtlCol="0" anchor="t"/>
          <a:lstStyle/>
          <a:p>
            <a:pPr marL="0" indent="0">
              <a:lnSpc>
                <a:spcPts val="2550"/>
              </a:lnSpc>
              <a:buNone/>
            </a:pPr>
            <a:r>
              <a:rPr lang="en-US" sz="1600" b="1" dirty="0">
                <a:solidFill>
                  <a:srgbClr val="4A4A45"/>
                </a:solidFill>
                <a:latin typeface="Lato" pitchFamily="34" charset="0"/>
                <a:ea typeface="Lato" pitchFamily="34" charset="-122"/>
                <a:cs typeface="Lato" pitchFamily="34" charset="-120"/>
              </a:rPr>
              <a:t>This</a:t>
            </a:r>
            <a:r>
              <a:rPr lang="en-US" sz="1600" dirty="0">
                <a:solidFill>
                  <a:srgbClr val="4A4A45"/>
                </a:solidFill>
                <a:latin typeface="Lato" pitchFamily="34" charset="0"/>
                <a:ea typeface="Lato" pitchFamily="34" charset="-122"/>
                <a:cs typeface="Lato" pitchFamily="34" charset="-120"/>
              </a:rPr>
              <a:t> </a:t>
            </a:r>
            <a:r>
              <a:rPr lang="en-US" sz="1600" b="1" dirty="0">
                <a:solidFill>
                  <a:srgbClr val="4A4A45"/>
                </a:solidFill>
                <a:latin typeface="Lato" pitchFamily="34" charset="0"/>
                <a:ea typeface="Lato" pitchFamily="34" charset="-122"/>
                <a:cs typeface="Lato" pitchFamily="34" charset="-120"/>
              </a:rPr>
              <a:t>paper</a:t>
            </a:r>
            <a:endParaRPr lang="en-US" sz="1600" b="1" dirty="0"/>
          </a:p>
        </p:txBody>
      </p:sp>
      <p:sp>
        <p:nvSpPr>
          <p:cNvPr id="43" name="Text 41"/>
          <p:cNvSpPr/>
          <p:nvPr/>
        </p:nvSpPr>
        <p:spPr>
          <a:xfrm>
            <a:off x="3574017" y="7649785"/>
            <a:ext cx="2214205" cy="329922"/>
          </a:xfrm>
          <a:prstGeom prst="rect">
            <a:avLst/>
          </a:prstGeom>
          <a:noFill/>
          <a:ln/>
        </p:spPr>
        <p:txBody>
          <a:bodyPr wrap="none" lIns="0" tIns="0" rIns="0" bIns="0" rtlCol="0" anchor="t"/>
          <a:lstStyle/>
          <a:p>
            <a:pPr marL="0" indent="0">
              <a:lnSpc>
                <a:spcPts val="2550"/>
              </a:lnSpc>
              <a:buNone/>
            </a:pPr>
            <a:r>
              <a:rPr lang="en-US" sz="1600" b="1" dirty="0">
                <a:solidFill>
                  <a:srgbClr val="4A4A45"/>
                </a:solidFill>
                <a:latin typeface="Lato" pitchFamily="34" charset="0"/>
                <a:ea typeface="Lato" pitchFamily="34" charset="-122"/>
                <a:cs typeface="Lato" pitchFamily="34" charset="-120"/>
              </a:rPr>
              <a:t>O_E(1)</a:t>
            </a:r>
            <a:endParaRPr lang="en-US" sz="1600" b="1" dirty="0"/>
          </a:p>
        </p:txBody>
      </p:sp>
      <p:sp>
        <p:nvSpPr>
          <p:cNvPr id="44" name="Text 42"/>
          <p:cNvSpPr/>
          <p:nvPr/>
        </p:nvSpPr>
        <p:spPr>
          <a:xfrm>
            <a:off x="6208276" y="7649785"/>
            <a:ext cx="2214205" cy="329922"/>
          </a:xfrm>
          <a:prstGeom prst="rect">
            <a:avLst/>
          </a:prstGeom>
          <a:noFill/>
          <a:ln/>
        </p:spPr>
        <p:txBody>
          <a:bodyPr wrap="none" lIns="0" tIns="0" rIns="0" bIns="0" rtlCol="0" anchor="t"/>
          <a:lstStyle/>
          <a:p>
            <a:pPr marL="0" indent="0">
              <a:lnSpc>
                <a:spcPts val="2550"/>
              </a:lnSpc>
              <a:buNone/>
            </a:pPr>
            <a:r>
              <a:rPr lang="en-US" sz="1600" b="1" dirty="0">
                <a:solidFill>
                  <a:srgbClr val="4A4A45"/>
                </a:solidFill>
                <a:latin typeface="Lato" pitchFamily="34" charset="0"/>
                <a:ea typeface="Lato" pitchFamily="34" charset="-122"/>
                <a:cs typeface="Lato" pitchFamily="34" charset="-120"/>
              </a:rPr>
              <a:t>O(1)</a:t>
            </a:r>
            <a:endParaRPr lang="en-US" sz="1600" b="1" dirty="0"/>
          </a:p>
        </p:txBody>
      </p:sp>
      <p:sp>
        <p:nvSpPr>
          <p:cNvPr id="45" name="Text 43"/>
          <p:cNvSpPr/>
          <p:nvPr/>
        </p:nvSpPr>
        <p:spPr>
          <a:xfrm>
            <a:off x="8842534" y="7643386"/>
            <a:ext cx="2214205" cy="329922"/>
          </a:xfrm>
          <a:prstGeom prst="rect">
            <a:avLst/>
          </a:prstGeom>
          <a:noFill/>
          <a:ln/>
        </p:spPr>
        <p:txBody>
          <a:bodyPr wrap="none" lIns="0" tIns="0" rIns="0" bIns="0" rtlCol="0" anchor="t"/>
          <a:lstStyle/>
          <a:p>
            <a:pPr marL="0" indent="0">
              <a:lnSpc>
                <a:spcPts val="2550"/>
              </a:lnSpc>
              <a:buNone/>
            </a:pPr>
            <a:r>
              <a:rPr lang="en-US" sz="1600" b="1" dirty="0">
                <a:solidFill>
                  <a:srgbClr val="4A4A45"/>
                </a:solidFill>
                <a:latin typeface="Lato" pitchFamily="34" charset="0"/>
                <a:ea typeface="Lato" pitchFamily="34" charset="-122"/>
                <a:cs typeface="Lato" pitchFamily="34" charset="-120"/>
              </a:rPr>
              <a:t>O_E(1)</a:t>
            </a:r>
            <a:endParaRPr lang="en-US" sz="1600" b="1" dirty="0"/>
          </a:p>
        </p:txBody>
      </p:sp>
      <p:sp>
        <p:nvSpPr>
          <p:cNvPr id="46" name="Text 44"/>
          <p:cNvSpPr/>
          <p:nvPr/>
        </p:nvSpPr>
        <p:spPr>
          <a:xfrm>
            <a:off x="11476791" y="7631906"/>
            <a:ext cx="2218015" cy="329922"/>
          </a:xfrm>
          <a:prstGeom prst="rect">
            <a:avLst/>
          </a:prstGeom>
          <a:noFill/>
          <a:ln/>
        </p:spPr>
        <p:txBody>
          <a:bodyPr wrap="none" lIns="0" tIns="0" rIns="0" bIns="0" rtlCol="0" anchor="t"/>
          <a:lstStyle/>
          <a:p>
            <a:pPr marL="0" indent="0">
              <a:lnSpc>
                <a:spcPts val="2550"/>
              </a:lnSpc>
              <a:buNone/>
            </a:pPr>
            <a:r>
              <a:rPr lang="en-US" sz="1600" b="1" dirty="0">
                <a:solidFill>
                  <a:srgbClr val="4A4A45"/>
                </a:solidFill>
                <a:latin typeface="Lato" pitchFamily="34" charset="0"/>
                <a:ea typeface="Lato" pitchFamily="34" charset="-122"/>
                <a:cs typeface="Lato" pitchFamily="34" charset="-120"/>
              </a:rPr>
              <a:t>0</a:t>
            </a:r>
            <a:endParaRPr lang="en-US" sz="1600" b="1" dirty="0"/>
          </a:p>
        </p:txBody>
      </p:sp>
      <p:sp>
        <p:nvSpPr>
          <p:cNvPr id="47" name="Shape 33">
            <a:extLst>
              <a:ext uri="{FF2B5EF4-FFF2-40B4-BE49-F238E27FC236}">
                <a16:creationId xmlns:a16="http://schemas.microsoft.com/office/drawing/2014/main" id="{D98E439C-9BEE-44B9-B873-F008E6F219BC}"/>
              </a:ext>
            </a:extLst>
          </p:cNvPr>
          <p:cNvSpPr/>
          <p:nvPr/>
        </p:nvSpPr>
        <p:spPr>
          <a:xfrm>
            <a:off x="736997" y="7523440"/>
            <a:ext cx="13171646" cy="592574"/>
          </a:xfrm>
          <a:prstGeom prst="rect">
            <a:avLst/>
          </a:prstGeom>
          <a:solidFill>
            <a:srgbClr val="000000">
              <a:alpha val="4000"/>
            </a:srgbClr>
          </a:solidFill>
          <a:ln/>
        </p:spPr>
        <p:txBody>
          <a:bodyPr/>
          <a:lstStyle/>
          <a:p>
            <a:endParaRPr lang="en-US" dirty="0"/>
          </a:p>
        </p:txBody>
      </p:sp>
      <p:sp>
        <p:nvSpPr>
          <p:cNvPr id="50" name="TextBox 49">
            <a:extLst>
              <a:ext uri="{FF2B5EF4-FFF2-40B4-BE49-F238E27FC236}">
                <a16:creationId xmlns:a16="http://schemas.microsoft.com/office/drawing/2014/main" id="{4C1ABB88-255B-462F-B793-2D9E44EC0AFE}"/>
              </a:ext>
            </a:extLst>
          </p:cNvPr>
          <p:cNvSpPr txBox="1"/>
          <p:nvPr/>
        </p:nvSpPr>
        <p:spPr>
          <a:xfrm>
            <a:off x="837271" y="6992937"/>
            <a:ext cx="1561800" cy="369332"/>
          </a:xfrm>
          <a:prstGeom prst="rect">
            <a:avLst/>
          </a:prstGeom>
          <a:noFill/>
        </p:spPr>
        <p:txBody>
          <a:bodyPr wrap="square">
            <a:spAutoFit/>
          </a:bodyPr>
          <a:lstStyle/>
          <a:p>
            <a:r>
              <a:rPr lang="en-US" dirty="0"/>
              <a:t>Seidel [24]</a:t>
            </a:r>
          </a:p>
        </p:txBody>
      </p:sp>
      <p:sp>
        <p:nvSpPr>
          <p:cNvPr id="52" name="TextBox 51">
            <a:extLst>
              <a:ext uri="{FF2B5EF4-FFF2-40B4-BE49-F238E27FC236}">
                <a16:creationId xmlns:a16="http://schemas.microsoft.com/office/drawing/2014/main" id="{371BD07B-3BCC-46B0-969C-F1F20EFAB934}"/>
              </a:ext>
            </a:extLst>
          </p:cNvPr>
          <p:cNvSpPr txBox="1"/>
          <p:nvPr/>
        </p:nvSpPr>
        <p:spPr>
          <a:xfrm>
            <a:off x="3483077" y="6958012"/>
            <a:ext cx="1688691" cy="646331"/>
          </a:xfrm>
          <a:prstGeom prst="rect">
            <a:avLst/>
          </a:prstGeom>
          <a:noFill/>
        </p:spPr>
        <p:txBody>
          <a:bodyPr wrap="square">
            <a:spAutoFit/>
          </a:bodyPr>
          <a:lstStyle/>
          <a:p>
            <a:r>
              <a:rPr lang="en-US" sz="1800" dirty="0">
                <a:solidFill>
                  <a:srgbClr val="4A4A45"/>
                </a:solidFill>
                <a:latin typeface="Lato" pitchFamily="34" charset="0"/>
                <a:ea typeface="Lato" pitchFamily="34" charset="-122"/>
                <a:cs typeface="Lato" pitchFamily="34" charset="-120"/>
              </a:rPr>
              <a:t>O_E(log^2 n)</a:t>
            </a:r>
            <a:endParaRPr lang="en-US" sz="1800" dirty="0"/>
          </a:p>
          <a:p>
            <a:endParaRPr lang="en-US" dirty="0"/>
          </a:p>
        </p:txBody>
      </p:sp>
      <p:sp>
        <p:nvSpPr>
          <p:cNvPr id="54" name="TextBox 53">
            <a:extLst>
              <a:ext uri="{FF2B5EF4-FFF2-40B4-BE49-F238E27FC236}">
                <a16:creationId xmlns:a16="http://schemas.microsoft.com/office/drawing/2014/main" id="{FB656F57-92C8-4ED8-B9DE-B45ABD201A03}"/>
              </a:ext>
            </a:extLst>
          </p:cNvPr>
          <p:cNvSpPr txBox="1"/>
          <p:nvPr/>
        </p:nvSpPr>
        <p:spPr>
          <a:xfrm>
            <a:off x="4161503" y="4007799"/>
            <a:ext cx="8323006" cy="400815"/>
          </a:xfrm>
          <a:prstGeom prst="rect">
            <a:avLst/>
          </a:prstGeom>
          <a:noFill/>
        </p:spPr>
        <p:txBody>
          <a:bodyPr wrap="square">
            <a:spAutoFit/>
          </a:bodyPr>
          <a:lstStyle/>
          <a:p>
            <a:pPr marL="0" indent="0">
              <a:lnSpc>
                <a:spcPts val="2550"/>
              </a:lnSpc>
              <a:buNone/>
            </a:pPr>
            <a:r>
              <a:rPr lang="en-US" sz="1800" dirty="0">
                <a:solidFill>
                  <a:srgbClr val="4A4A45"/>
                </a:solidFill>
                <a:latin typeface="Lato" pitchFamily="34" charset="0"/>
                <a:ea typeface="Lato" pitchFamily="34" charset="-122"/>
                <a:cs typeface="Lato" pitchFamily="34" charset="-120"/>
              </a:rPr>
              <a:t>O_E(1)</a:t>
            </a:r>
            <a:endParaRPr lang="en-US" sz="1800" dirty="0"/>
          </a:p>
        </p:txBody>
      </p:sp>
      <p:sp>
        <p:nvSpPr>
          <p:cNvPr id="56" name="TextBox 55">
            <a:extLst>
              <a:ext uri="{FF2B5EF4-FFF2-40B4-BE49-F238E27FC236}">
                <a16:creationId xmlns:a16="http://schemas.microsoft.com/office/drawing/2014/main" id="{1C1D52EB-0835-4FD0-AAB3-5575A69BC8E6}"/>
              </a:ext>
            </a:extLst>
          </p:cNvPr>
          <p:cNvSpPr txBox="1"/>
          <p:nvPr/>
        </p:nvSpPr>
        <p:spPr>
          <a:xfrm>
            <a:off x="6088625" y="6996837"/>
            <a:ext cx="1010265" cy="400815"/>
          </a:xfrm>
          <a:prstGeom prst="rect">
            <a:avLst/>
          </a:prstGeom>
          <a:noFill/>
        </p:spPr>
        <p:txBody>
          <a:bodyPr wrap="square">
            <a:spAutoFit/>
          </a:bodyPr>
          <a:lstStyle/>
          <a:p>
            <a:pPr marL="0" indent="0">
              <a:lnSpc>
                <a:spcPts val="2550"/>
              </a:lnSpc>
              <a:buNone/>
            </a:pPr>
            <a:r>
              <a:rPr lang="en-US" sz="1800" dirty="0">
                <a:solidFill>
                  <a:srgbClr val="4A4A45"/>
                </a:solidFill>
                <a:latin typeface="Lato" pitchFamily="34" charset="0"/>
                <a:ea typeface="Lato" pitchFamily="34" charset="-122"/>
                <a:cs typeface="Lato" pitchFamily="34" charset="-120"/>
              </a:rPr>
              <a:t>O_E(1)</a:t>
            </a:r>
            <a:endParaRPr lang="en-US" sz="1800" dirty="0"/>
          </a:p>
        </p:txBody>
      </p:sp>
      <p:sp>
        <p:nvSpPr>
          <p:cNvPr id="58" name="TextBox 57">
            <a:extLst>
              <a:ext uri="{FF2B5EF4-FFF2-40B4-BE49-F238E27FC236}">
                <a16:creationId xmlns:a16="http://schemas.microsoft.com/office/drawing/2014/main" id="{C357BD44-8805-4DE3-B839-C3A3543614F2}"/>
              </a:ext>
            </a:extLst>
          </p:cNvPr>
          <p:cNvSpPr txBox="1"/>
          <p:nvPr/>
        </p:nvSpPr>
        <p:spPr>
          <a:xfrm>
            <a:off x="8789004" y="7047501"/>
            <a:ext cx="1603694" cy="400815"/>
          </a:xfrm>
          <a:prstGeom prst="rect">
            <a:avLst/>
          </a:prstGeom>
          <a:noFill/>
        </p:spPr>
        <p:txBody>
          <a:bodyPr wrap="square">
            <a:spAutoFit/>
          </a:bodyPr>
          <a:lstStyle/>
          <a:p>
            <a:pPr marL="0" indent="0">
              <a:lnSpc>
                <a:spcPts val="2550"/>
              </a:lnSpc>
              <a:buNone/>
            </a:pPr>
            <a:r>
              <a:rPr lang="en-US" sz="1800" dirty="0">
                <a:solidFill>
                  <a:srgbClr val="4A4A45"/>
                </a:solidFill>
                <a:latin typeface="Lato" pitchFamily="34" charset="0"/>
                <a:ea typeface="Lato" pitchFamily="34" charset="-122"/>
                <a:cs typeface="Lato" pitchFamily="34" charset="-120"/>
              </a:rPr>
              <a:t>O_E(log^3 n)</a:t>
            </a:r>
            <a:endParaRPr lang="en-US" sz="1800" dirty="0"/>
          </a:p>
        </p:txBody>
      </p:sp>
      <p:sp>
        <p:nvSpPr>
          <p:cNvPr id="60" name="TextBox 59">
            <a:extLst>
              <a:ext uri="{FF2B5EF4-FFF2-40B4-BE49-F238E27FC236}">
                <a16:creationId xmlns:a16="http://schemas.microsoft.com/office/drawing/2014/main" id="{25EEB03A-73E5-4EA9-AA6F-7942DC0A5637}"/>
              </a:ext>
            </a:extLst>
          </p:cNvPr>
          <p:cNvSpPr txBox="1"/>
          <p:nvPr/>
        </p:nvSpPr>
        <p:spPr>
          <a:xfrm>
            <a:off x="11378381" y="7026745"/>
            <a:ext cx="622639" cy="400815"/>
          </a:xfrm>
          <a:prstGeom prst="rect">
            <a:avLst/>
          </a:prstGeom>
          <a:noFill/>
        </p:spPr>
        <p:txBody>
          <a:bodyPr wrap="square">
            <a:spAutoFit/>
          </a:bodyPr>
          <a:lstStyle/>
          <a:p>
            <a:pPr marL="0" indent="0">
              <a:lnSpc>
                <a:spcPts val="2550"/>
              </a:lnSpc>
              <a:buNone/>
            </a:pPr>
            <a:r>
              <a:rPr lang="en-US" sz="1800" dirty="0">
                <a:solidFill>
                  <a:srgbClr val="4A4A45"/>
                </a:solidFill>
                <a:latin typeface="Lato" pitchFamily="34" charset="0"/>
                <a:ea typeface="Lato" pitchFamily="34" charset="-122"/>
                <a:cs typeface="Lato" pitchFamily="34" charset="-120"/>
              </a:rPr>
              <a:t>0</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14983" y="642580"/>
            <a:ext cx="8661083" cy="727710"/>
          </a:xfrm>
          <a:prstGeom prst="rect">
            <a:avLst/>
          </a:prstGeom>
          <a:noFill/>
          <a:ln/>
        </p:spPr>
        <p:txBody>
          <a:bodyPr wrap="none" lIns="0" tIns="0" rIns="0" bIns="0" rtlCol="0" anchor="t"/>
          <a:lstStyle/>
          <a:p>
            <a:pPr marL="0" indent="0">
              <a:lnSpc>
                <a:spcPts val="5700"/>
              </a:lnSpc>
              <a:buNone/>
            </a:pPr>
            <a:r>
              <a:rPr lang="en-US" sz="4550" b="1" dirty="0">
                <a:solidFill>
                  <a:srgbClr val="282824"/>
                </a:solidFill>
                <a:latin typeface="Lato Bold" pitchFamily="34" charset="0"/>
                <a:ea typeface="Lato Bold" pitchFamily="34" charset="-122"/>
                <a:cs typeface="Lato Bold" pitchFamily="34" charset="-120"/>
              </a:rPr>
              <a:t>Conclusion and Future Directions</a:t>
            </a:r>
            <a:endParaRPr lang="en-US" sz="4550" dirty="0"/>
          </a:p>
        </p:txBody>
      </p:sp>
      <p:sp>
        <p:nvSpPr>
          <p:cNvPr id="3" name="Text 1"/>
          <p:cNvSpPr/>
          <p:nvPr/>
        </p:nvSpPr>
        <p:spPr>
          <a:xfrm>
            <a:off x="814983" y="1835944"/>
            <a:ext cx="13000434" cy="2235279"/>
          </a:xfrm>
          <a:prstGeom prst="rect">
            <a:avLst/>
          </a:prstGeom>
          <a:noFill/>
          <a:ln/>
        </p:spPr>
        <p:txBody>
          <a:bodyPr wrap="square" lIns="0" tIns="0" rIns="0" bIns="0" rtlCol="0" anchor="t"/>
          <a:lstStyle/>
          <a:p>
            <a:pPr marL="0" indent="0">
              <a:lnSpc>
                <a:spcPts val="2900"/>
              </a:lnSpc>
              <a:buNone/>
            </a:pPr>
            <a:r>
              <a:rPr lang="en-US" sz="1800" dirty="0">
                <a:solidFill>
                  <a:srgbClr val="4A4A45"/>
                </a:solidFill>
                <a:latin typeface="Lato" pitchFamily="34" charset="0"/>
                <a:ea typeface="Lato" pitchFamily="34" charset="-122"/>
                <a:cs typeface="Lato" pitchFamily="34" charset="-120"/>
              </a:rPr>
              <a:t>The study of RebalanceZig and RebalanceZigZag provides insights into the challenges of designing efficient randomized rebalancing schemes for binary search trees under strict constraints. While these algorithms show promise in some scenarios, they fail to achieve universal logarithmic depth guarantees. Future research directions include exploring more sophisticated randomization techniques, investigating the impact of relaxing certain constraints, and developing hybrid approaches that combine the simplicity of these methods with the guarantees of established algorithms. The ultimate goal remains to find a balance between simplicity, efficiency, and robust performance across all insertion sequences.</a:t>
            </a:r>
            <a:endParaRPr lang="en-US" sz="1800" dirty="0"/>
          </a:p>
        </p:txBody>
      </p:sp>
      <p:sp>
        <p:nvSpPr>
          <p:cNvPr id="4" name="Shape 2"/>
          <p:cNvSpPr/>
          <p:nvPr/>
        </p:nvSpPr>
        <p:spPr>
          <a:xfrm>
            <a:off x="814983" y="4595098"/>
            <a:ext cx="523875" cy="523875"/>
          </a:xfrm>
          <a:prstGeom prst="roundRect">
            <a:avLst>
              <a:gd name="adj" fmla="val 6668"/>
            </a:avLst>
          </a:prstGeom>
          <a:solidFill>
            <a:srgbClr val="E5DFD2"/>
          </a:solidFill>
          <a:ln/>
        </p:spPr>
      </p:sp>
      <p:sp>
        <p:nvSpPr>
          <p:cNvPr id="5" name="Text 3"/>
          <p:cNvSpPr/>
          <p:nvPr/>
        </p:nvSpPr>
        <p:spPr>
          <a:xfrm>
            <a:off x="975598" y="4682371"/>
            <a:ext cx="202644" cy="349329"/>
          </a:xfrm>
          <a:prstGeom prst="rect">
            <a:avLst/>
          </a:prstGeom>
          <a:noFill/>
          <a:ln/>
        </p:spPr>
        <p:txBody>
          <a:bodyPr wrap="none" lIns="0" tIns="0" rIns="0" bIns="0" rtlCol="0" anchor="t"/>
          <a:lstStyle/>
          <a:p>
            <a:pPr marL="0" indent="0" algn="ctr">
              <a:lnSpc>
                <a:spcPts val="2750"/>
              </a:lnSpc>
              <a:buNone/>
            </a:pPr>
            <a:r>
              <a:rPr lang="en-US" sz="2750" b="1" dirty="0">
                <a:solidFill>
                  <a:srgbClr val="4A4A45"/>
                </a:solidFill>
                <a:latin typeface="Lato Bold" pitchFamily="34" charset="0"/>
                <a:ea typeface="Lato Bold" pitchFamily="34" charset="-122"/>
                <a:cs typeface="Lato Bold" pitchFamily="34" charset="-120"/>
              </a:rPr>
              <a:t>1</a:t>
            </a:r>
            <a:endParaRPr lang="en-US" sz="2750" dirty="0"/>
          </a:p>
        </p:txBody>
      </p:sp>
      <p:sp>
        <p:nvSpPr>
          <p:cNvPr id="6" name="Text 4"/>
          <p:cNvSpPr/>
          <p:nvPr/>
        </p:nvSpPr>
        <p:spPr>
          <a:xfrm>
            <a:off x="1571625" y="4595098"/>
            <a:ext cx="2910840" cy="363855"/>
          </a:xfrm>
          <a:prstGeom prst="rect">
            <a:avLst/>
          </a:prstGeom>
          <a:noFill/>
          <a:ln/>
        </p:spPr>
        <p:txBody>
          <a:bodyPr wrap="none" lIns="0" tIns="0" rIns="0" bIns="0" rtlCol="0" anchor="t"/>
          <a:lstStyle/>
          <a:p>
            <a:pPr marL="0" indent="0">
              <a:lnSpc>
                <a:spcPts val="2850"/>
              </a:lnSpc>
              <a:buNone/>
            </a:pPr>
            <a:r>
              <a:rPr lang="en-US" sz="2250" b="1" dirty="0">
                <a:solidFill>
                  <a:srgbClr val="4A4A45"/>
                </a:solidFill>
                <a:latin typeface="Lato Bold" pitchFamily="34" charset="0"/>
                <a:ea typeface="Lato Bold" pitchFamily="34" charset="-122"/>
                <a:cs typeface="Lato Bold" pitchFamily="34" charset="-120"/>
              </a:rPr>
              <a:t>Constraint Analysis</a:t>
            </a:r>
            <a:endParaRPr lang="en-US" sz="2250" dirty="0"/>
          </a:p>
        </p:txBody>
      </p:sp>
      <p:sp>
        <p:nvSpPr>
          <p:cNvPr id="7" name="Text 5"/>
          <p:cNvSpPr/>
          <p:nvPr/>
        </p:nvSpPr>
        <p:spPr>
          <a:xfrm>
            <a:off x="1571625" y="5098613"/>
            <a:ext cx="5627251" cy="745093"/>
          </a:xfrm>
          <a:prstGeom prst="rect">
            <a:avLst/>
          </a:prstGeom>
          <a:noFill/>
          <a:ln/>
        </p:spPr>
        <p:txBody>
          <a:bodyPr wrap="square" lIns="0" tIns="0" rIns="0" bIns="0" rtlCol="0" anchor="t"/>
          <a:lstStyle/>
          <a:p>
            <a:pPr marL="0" indent="0">
              <a:lnSpc>
                <a:spcPts val="2900"/>
              </a:lnSpc>
              <a:buNone/>
            </a:pPr>
            <a:r>
              <a:rPr lang="en-US" sz="1800" dirty="0">
                <a:solidFill>
                  <a:srgbClr val="4A4A45"/>
                </a:solidFill>
                <a:latin typeface="Lato" pitchFamily="34" charset="0"/>
                <a:ea typeface="Lato" pitchFamily="34" charset="-122"/>
                <a:cs typeface="Lato" pitchFamily="34" charset="-120"/>
              </a:rPr>
              <a:t>Investigate the impact of relaxing or modifying current constraints on algorithm performance</a:t>
            </a:r>
            <a:endParaRPr lang="en-US" sz="1800" dirty="0"/>
          </a:p>
        </p:txBody>
      </p:sp>
      <p:sp>
        <p:nvSpPr>
          <p:cNvPr id="8" name="Shape 6"/>
          <p:cNvSpPr/>
          <p:nvPr/>
        </p:nvSpPr>
        <p:spPr>
          <a:xfrm>
            <a:off x="7431643" y="4595098"/>
            <a:ext cx="523875" cy="523875"/>
          </a:xfrm>
          <a:prstGeom prst="roundRect">
            <a:avLst>
              <a:gd name="adj" fmla="val 6668"/>
            </a:avLst>
          </a:prstGeom>
          <a:solidFill>
            <a:srgbClr val="E5DFD2"/>
          </a:solidFill>
          <a:ln/>
        </p:spPr>
      </p:sp>
      <p:sp>
        <p:nvSpPr>
          <p:cNvPr id="9" name="Text 7"/>
          <p:cNvSpPr/>
          <p:nvPr/>
        </p:nvSpPr>
        <p:spPr>
          <a:xfrm>
            <a:off x="7592258" y="4682371"/>
            <a:ext cx="202644" cy="349329"/>
          </a:xfrm>
          <a:prstGeom prst="rect">
            <a:avLst/>
          </a:prstGeom>
          <a:noFill/>
          <a:ln/>
        </p:spPr>
        <p:txBody>
          <a:bodyPr wrap="none" lIns="0" tIns="0" rIns="0" bIns="0" rtlCol="0" anchor="t"/>
          <a:lstStyle/>
          <a:p>
            <a:pPr marL="0" indent="0" algn="ctr">
              <a:lnSpc>
                <a:spcPts val="2750"/>
              </a:lnSpc>
              <a:buNone/>
            </a:pPr>
            <a:r>
              <a:rPr lang="en-US" sz="2750" b="1" dirty="0">
                <a:solidFill>
                  <a:srgbClr val="4A4A45"/>
                </a:solidFill>
                <a:latin typeface="Lato Bold" pitchFamily="34" charset="0"/>
                <a:ea typeface="Lato Bold" pitchFamily="34" charset="-122"/>
                <a:cs typeface="Lato Bold" pitchFamily="34" charset="-120"/>
              </a:rPr>
              <a:t>2</a:t>
            </a:r>
            <a:endParaRPr lang="en-US" sz="2750" dirty="0"/>
          </a:p>
        </p:txBody>
      </p:sp>
      <p:sp>
        <p:nvSpPr>
          <p:cNvPr id="10" name="Text 8"/>
          <p:cNvSpPr/>
          <p:nvPr/>
        </p:nvSpPr>
        <p:spPr>
          <a:xfrm>
            <a:off x="8188285" y="4595098"/>
            <a:ext cx="2910840" cy="363855"/>
          </a:xfrm>
          <a:prstGeom prst="rect">
            <a:avLst/>
          </a:prstGeom>
          <a:noFill/>
          <a:ln/>
        </p:spPr>
        <p:txBody>
          <a:bodyPr wrap="none" lIns="0" tIns="0" rIns="0" bIns="0" rtlCol="0" anchor="t"/>
          <a:lstStyle/>
          <a:p>
            <a:pPr marL="0" indent="0">
              <a:lnSpc>
                <a:spcPts val="2850"/>
              </a:lnSpc>
              <a:buNone/>
            </a:pPr>
            <a:r>
              <a:rPr lang="en-US" sz="2250" b="1" dirty="0">
                <a:solidFill>
                  <a:srgbClr val="4A4A45"/>
                </a:solidFill>
                <a:latin typeface="Lato Bold" pitchFamily="34" charset="0"/>
                <a:ea typeface="Lato Bold" pitchFamily="34" charset="-122"/>
                <a:cs typeface="Lato Bold" pitchFamily="34" charset="-120"/>
              </a:rPr>
              <a:t>Hybrid Approaches</a:t>
            </a:r>
            <a:endParaRPr lang="en-US" sz="2250" dirty="0"/>
          </a:p>
        </p:txBody>
      </p:sp>
      <p:sp>
        <p:nvSpPr>
          <p:cNvPr id="11" name="Text 9"/>
          <p:cNvSpPr/>
          <p:nvPr/>
        </p:nvSpPr>
        <p:spPr>
          <a:xfrm>
            <a:off x="8188285" y="5098613"/>
            <a:ext cx="5627251" cy="745093"/>
          </a:xfrm>
          <a:prstGeom prst="rect">
            <a:avLst/>
          </a:prstGeom>
          <a:noFill/>
          <a:ln/>
        </p:spPr>
        <p:txBody>
          <a:bodyPr wrap="square" lIns="0" tIns="0" rIns="0" bIns="0" rtlCol="0" anchor="t"/>
          <a:lstStyle/>
          <a:p>
            <a:pPr marL="0" indent="0">
              <a:lnSpc>
                <a:spcPts val="2900"/>
              </a:lnSpc>
              <a:buNone/>
            </a:pPr>
            <a:r>
              <a:rPr lang="en-US" sz="1800" dirty="0">
                <a:solidFill>
                  <a:srgbClr val="4A4A45"/>
                </a:solidFill>
                <a:latin typeface="Lato" pitchFamily="34" charset="0"/>
                <a:ea typeface="Lato" pitchFamily="34" charset="-122"/>
                <a:cs typeface="Lato" pitchFamily="34" charset="-120"/>
              </a:rPr>
              <a:t>Explore combinations of simple randomized methods with traditional balancing techniques</a:t>
            </a:r>
            <a:endParaRPr lang="en-US" sz="1800" dirty="0"/>
          </a:p>
        </p:txBody>
      </p:sp>
      <p:sp>
        <p:nvSpPr>
          <p:cNvPr id="12" name="Shape 10"/>
          <p:cNvSpPr/>
          <p:nvPr/>
        </p:nvSpPr>
        <p:spPr>
          <a:xfrm>
            <a:off x="814983" y="6338411"/>
            <a:ext cx="523875" cy="523875"/>
          </a:xfrm>
          <a:prstGeom prst="roundRect">
            <a:avLst>
              <a:gd name="adj" fmla="val 6668"/>
            </a:avLst>
          </a:prstGeom>
          <a:solidFill>
            <a:srgbClr val="E5DFD2"/>
          </a:solidFill>
          <a:ln/>
        </p:spPr>
      </p:sp>
      <p:sp>
        <p:nvSpPr>
          <p:cNvPr id="13" name="Text 11"/>
          <p:cNvSpPr/>
          <p:nvPr/>
        </p:nvSpPr>
        <p:spPr>
          <a:xfrm>
            <a:off x="975598" y="6425684"/>
            <a:ext cx="202644" cy="349329"/>
          </a:xfrm>
          <a:prstGeom prst="rect">
            <a:avLst/>
          </a:prstGeom>
          <a:noFill/>
          <a:ln/>
        </p:spPr>
        <p:txBody>
          <a:bodyPr wrap="none" lIns="0" tIns="0" rIns="0" bIns="0" rtlCol="0" anchor="t"/>
          <a:lstStyle/>
          <a:p>
            <a:pPr marL="0" indent="0" algn="ctr">
              <a:lnSpc>
                <a:spcPts val="2750"/>
              </a:lnSpc>
              <a:buNone/>
            </a:pPr>
            <a:r>
              <a:rPr lang="en-US" sz="2750" b="1" dirty="0">
                <a:solidFill>
                  <a:srgbClr val="4A4A45"/>
                </a:solidFill>
                <a:latin typeface="Lato Bold" pitchFamily="34" charset="0"/>
                <a:ea typeface="Lato Bold" pitchFamily="34" charset="-122"/>
                <a:cs typeface="Lato Bold" pitchFamily="34" charset="-120"/>
              </a:rPr>
              <a:t>3</a:t>
            </a:r>
            <a:endParaRPr lang="en-US" sz="2750" dirty="0"/>
          </a:p>
        </p:txBody>
      </p:sp>
      <p:sp>
        <p:nvSpPr>
          <p:cNvPr id="14" name="Text 12"/>
          <p:cNvSpPr/>
          <p:nvPr/>
        </p:nvSpPr>
        <p:spPr>
          <a:xfrm>
            <a:off x="1571625" y="6338411"/>
            <a:ext cx="2910840" cy="363855"/>
          </a:xfrm>
          <a:prstGeom prst="rect">
            <a:avLst/>
          </a:prstGeom>
          <a:noFill/>
          <a:ln/>
        </p:spPr>
        <p:txBody>
          <a:bodyPr wrap="none" lIns="0" tIns="0" rIns="0" bIns="0" rtlCol="0" anchor="t"/>
          <a:lstStyle/>
          <a:p>
            <a:pPr marL="0" indent="0">
              <a:lnSpc>
                <a:spcPts val="2850"/>
              </a:lnSpc>
              <a:buNone/>
            </a:pPr>
            <a:r>
              <a:rPr lang="en-US" sz="2250" b="1" dirty="0">
                <a:solidFill>
                  <a:srgbClr val="4A4A45"/>
                </a:solidFill>
                <a:latin typeface="Lato Bold" pitchFamily="34" charset="0"/>
                <a:ea typeface="Lato Bold" pitchFamily="34" charset="-122"/>
                <a:cs typeface="Lato Bold" pitchFamily="34" charset="-120"/>
              </a:rPr>
              <a:t>Theoretical Bounds</a:t>
            </a:r>
            <a:endParaRPr lang="en-US" sz="2250" dirty="0"/>
          </a:p>
        </p:txBody>
      </p:sp>
      <p:sp>
        <p:nvSpPr>
          <p:cNvPr id="15" name="Text 13"/>
          <p:cNvSpPr/>
          <p:nvPr/>
        </p:nvSpPr>
        <p:spPr>
          <a:xfrm>
            <a:off x="1571625" y="6841927"/>
            <a:ext cx="5627251" cy="745093"/>
          </a:xfrm>
          <a:prstGeom prst="rect">
            <a:avLst/>
          </a:prstGeom>
          <a:noFill/>
          <a:ln/>
        </p:spPr>
        <p:txBody>
          <a:bodyPr wrap="square" lIns="0" tIns="0" rIns="0" bIns="0" rtlCol="0" anchor="t"/>
          <a:lstStyle/>
          <a:p>
            <a:pPr marL="0" indent="0">
              <a:lnSpc>
                <a:spcPts val="2900"/>
              </a:lnSpc>
              <a:buNone/>
            </a:pPr>
            <a:r>
              <a:rPr lang="en-US" sz="1800" dirty="0">
                <a:solidFill>
                  <a:srgbClr val="4A4A45"/>
                </a:solidFill>
                <a:latin typeface="Lato" pitchFamily="34" charset="0"/>
                <a:ea typeface="Lato" pitchFamily="34" charset="-122"/>
                <a:cs typeface="Lato" pitchFamily="34" charset="-120"/>
              </a:rPr>
              <a:t>Develop tighter bounds on expected performance for various sequence types</a:t>
            </a:r>
            <a:endParaRPr lang="en-US" sz="1800" dirty="0"/>
          </a:p>
        </p:txBody>
      </p:sp>
      <p:sp>
        <p:nvSpPr>
          <p:cNvPr id="16" name="Shape 14"/>
          <p:cNvSpPr/>
          <p:nvPr/>
        </p:nvSpPr>
        <p:spPr>
          <a:xfrm>
            <a:off x="7431643" y="6338411"/>
            <a:ext cx="523875" cy="523875"/>
          </a:xfrm>
          <a:prstGeom prst="roundRect">
            <a:avLst>
              <a:gd name="adj" fmla="val 6668"/>
            </a:avLst>
          </a:prstGeom>
          <a:solidFill>
            <a:srgbClr val="E5DFD2"/>
          </a:solidFill>
          <a:ln/>
        </p:spPr>
      </p:sp>
      <p:sp>
        <p:nvSpPr>
          <p:cNvPr id="17" name="Text 15"/>
          <p:cNvSpPr/>
          <p:nvPr/>
        </p:nvSpPr>
        <p:spPr>
          <a:xfrm>
            <a:off x="7592258" y="6425684"/>
            <a:ext cx="202644" cy="349329"/>
          </a:xfrm>
          <a:prstGeom prst="rect">
            <a:avLst/>
          </a:prstGeom>
          <a:noFill/>
          <a:ln/>
        </p:spPr>
        <p:txBody>
          <a:bodyPr wrap="none" lIns="0" tIns="0" rIns="0" bIns="0" rtlCol="0" anchor="t"/>
          <a:lstStyle/>
          <a:p>
            <a:pPr marL="0" indent="0" algn="ctr">
              <a:lnSpc>
                <a:spcPts val="2750"/>
              </a:lnSpc>
              <a:buNone/>
            </a:pPr>
            <a:r>
              <a:rPr lang="en-US" sz="2750" b="1" dirty="0">
                <a:solidFill>
                  <a:srgbClr val="4A4A45"/>
                </a:solidFill>
                <a:latin typeface="Lato Bold" pitchFamily="34" charset="0"/>
                <a:ea typeface="Lato Bold" pitchFamily="34" charset="-122"/>
                <a:cs typeface="Lato Bold" pitchFamily="34" charset="-120"/>
              </a:rPr>
              <a:t>4</a:t>
            </a:r>
            <a:endParaRPr lang="en-US" sz="2750" dirty="0"/>
          </a:p>
        </p:txBody>
      </p:sp>
      <p:sp>
        <p:nvSpPr>
          <p:cNvPr id="18" name="Text 16"/>
          <p:cNvSpPr/>
          <p:nvPr/>
        </p:nvSpPr>
        <p:spPr>
          <a:xfrm>
            <a:off x="8188285" y="6338411"/>
            <a:ext cx="2910840" cy="363855"/>
          </a:xfrm>
          <a:prstGeom prst="rect">
            <a:avLst/>
          </a:prstGeom>
          <a:noFill/>
          <a:ln/>
        </p:spPr>
        <p:txBody>
          <a:bodyPr wrap="none" lIns="0" tIns="0" rIns="0" bIns="0" rtlCol="0" anchor="t"/>
          <a:lstStyle/>
          <a:p>
            <a:pPr marL="0" indent="0">
              <a:lnSpc>
                <a:spcPts val="2850"/>
              </a:lnSpc>
              <a:buNone/>
            </a:pPr>
            <a:r>
              <a:rPr lang="en-US" sz="2250" b="1" dirty="0">
                <a:solidFill>
                  <a:srgbClr val="4A4A45"/>
                </a:solidFill>
                <a:latin typeface="Lato Bold" pitchFamily="34" charset="0"/>
                <a:ea typeface="Lato Bold" pitchFamily="34" charset="-122"/>
                <a:cs typeface="Lato Bold" pitchFamily="34" charset="-120"/>
              </a:rPr>
              <a:t>Practical Applications</a:t>
            </a:r>
            <a:endParaRPr lang="en-US" sz="2250" dirty="0"/>
          </a:p>
        </p:txBody>
      </p:sp>
      <p:sp>
        <p:nvSpPr>
          <p:cNvPr id="19" name="Text 17"/>
          <p:cNvSpPr/>
          <p:nvPr/>
        </p:nvSpPr>
        <p:spPr>
          <a:xfrm>
            <a:off x="8188285" y="6841927"/>
            <a:ext cx="5627251" cy="745093"/>
          </a:xfrm>
          <a:prstGeom prst="rect">
            <a:avLst/>
          </a:prstGeom>
          <a:noFill/>
          <a:ln/>
        </p:spPr>
        <p:txBody>
          <a:bodyPr wrap="square" lIns="0" tIns="0" rIns="0" bIns="0" rtlCol="0" anchor="t"/>
          <a:lstStyle/>
          <a:p>
            <a:pPr marL="0" indent="0">
              <a:lnSpc>
                <a:spcPts val="2900"/>
              </a:lnSpc>
              <a:buNone/>
            </a:pPr>
            <a:r>
              <a:rPr lang="en-US" sz="1800" dirty="0">
                <a:solidFill>
                  <a:srgbClr val="4A4A45"/>
                </a:solidFill>
                <a:latin typeface="Lato" pitchFamily="34" charset="0"/>
                <a:ea typeface="Lato" pitchFamily="34" charset="-122"/>
                <a:cs typeface="Lato" pitchFamily="34" charset="-120"/>
              </a:rPr>
              <a:t>Identify real-world scenarios where these algorithms may offer advantages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48D8B0-C87C-4B0C-A692-E51BEFCAAC47}"/>
              </a:ext>
            </a:extLst>
          </p:cNvPr>
          <p:cNvSpPr txBox="1"/>
          <p:nvPr/>
        </p:nvSpPr>
        <p:spPr>
          <a:xfrm>
            <a:off x="412955" y="442451"/>
            <a:ext cx="10451690" cy="5078313"/>
          </a:xfrm>
          <a:prstGeom prst="rect">
            <a:avLst/>
          </a:prstGeom>
          <a:noFill/>
        </p:spPr>
        <p:txBody>
          <a:bodyPr wrap="square">
            <a:spAutoFit/>
          </a:bodyPr>
          <a:lstStyle/>
          <a:p>
            <a:r>
              <a:rPr lang="en-GB" sz="3600" b="1" dirty="0"/>
              <a:t>The Seven Constraints</a:t>
            </a:r>
          </a:p>
          <a:p>
            <a:r>
              <a:rPr lang="en-GB" sz="2400" dirty="0"/>
              <a:t>The algorithms presented aim to satisfy the following constraints:</a:t>
            </a:r>
            <a:br>
              <a:rPr lang="ar-SA" sz="2400" dirty="0"/>
            </a:br>
            <a:endParaRPr lang="en-GB" sz="2400" dirty="0"/>
          </a:p>
          <a:p>
            <a:pPr>
              <a:buFont typeface="+mj-lt"/>
              <a:buAutoNum type="arabicPeriod"/>
            </a:pPr>
            <a:r>
              <a:rPr lang="en-GB" sz="2400" b="1" dirty="0"/>
              <a:t>No balancing information stored</a:t>
            </a:r>
            <a:r>
              <a:rPr lang="en-GB" sz="2400" dirty="0"/>
              <a:t>: The tree structure should only include nodes and their values without additional data.</a:t>
            </a:r>
          </a:p>
          <a:p>
            <a:pPr>
              <a:buFont typeface="+mj-lt"/>
              <a:buAutoNum type="arabicPeriod"/>
            </a:pPr>
            <a:r>
              <a:rPr lang="en-GB" sz="2400" b="1" dirty="0"/>
              <a:t>Limited restructuring</a:t>
            </a:r>
            <a:r>
              <a:rPr lang="en-GB" sz="2400" dirty="0"/>
              <a:t>: Insertions should use O(1) rotations in the worst case.</a:t>
            </a:r>
          </a:p>
          <a:p>
            <a:pPr>
              <a:buFont typeface="+mj-lt"/>
              <a:buAutoNum type="arabicPeriod"/>
            </a:pPr>
            <a:r>
              <a:rPr lang="en-GB" sz="2400" b="1" dirty="0"/>
              <a:t>Local rotations</a:t>
            </a:r>
            <a:r>
              <a:rPr lang="en-GB" sz="2400" dirty="0"/>
              <a:t>: Most rotations should occur near the insertion point.</a:t>
            </a:r>
          </a:p>
          <a:p>
            <a:pPr>
              <a:buFont typeface="+mj-lt"/>
              <a:buAutoNum type="arabicPeriod"/>
            </a:pPr>
            <a:r>
              <a:rPr lang="en-GB" sz="2400" b="1" dirty="0"/>
              <a:t>Local information use</a:t>
            </a:r>
            <a:r>
              <a:rPr lang="en-GB" sz="2400" dirty="0"/>
              <a:t>: Rebalancing should depend only on local tree information, not global data like the current tree height.</a:t>
            </a:r>
          </a:p>
          <a:p>
            <a:pPr>
              <a:buFont typeface="+mj-lt"/>
              <a:buAutoNum type="arabicPeriod"/>
            </a:pPr>
            <a:r>
              <a:rPr lang="en-GB" sz="2400" b="1" dirty="0"/>
              <a:t>Expected O(1) time for rebalancing</a:t>
            </a:r>
            <a:r>
              <a:rPr lang="en-GB" sz="2400" dirty="0"/>
              <a:t>.</a:t>
            </a:r>
          </a:p>
          <a:p>
            <a:pPr>
              <a:buFont typeface="+mj-lt"/>
              <a:buAutoNum type="arabicPeriod"/>
            </a:pPr>
            <a:r>
              <a:rPr lang="en-GB" sz="2400" b="1" dirty="0"/>
              <a:t>Minimal random bit use</a:t>
            </a:r>
            <a:r>
              <a:rPr lang="en-GB" sz="2400" dirty="0"/>
              <a:t>: Rebalancing should use expected O(1) random bits per insertion.</a:t>
            </a:r>
          </a:p>
          <a:p>
            <a:pPr>
              <a:buFont typeface="+mj-lt"/>
              <a:buAutoNum type="arabicPeriod"/>
            </a:pPr>
            <a:r>
              <a:rPr lang="en-GB" sz="2400" b="1" dirty="0"/>
              <a:t>Low node depth</a:t>
            </a:r>
            <a:r>
              <a:rPr lang="en-GB" sz="2400" dirty="0"/>
              <a:t>: The expected depth for each node should ideally be O(log n).</a:t>
            </a:r>
          </a:p>
        </p:txBody>
      </p:sp>
    </p:spTree>
    <p:extLst>
      <p:ext uri="{BB962C8B-B14F-4D97-AF65-F5344CB8AC3E}">
        <p14:creationId xmlns:p14="http://schemas.microsoft.com/office/powerpoint/2010/main" val="409172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C6665D-4CF4-4EF1-A435-D4DE60699FCF}"/>
              </a:ext>
            </a:extLst>
          </p:cNvPr>
          <p:cNvSpPr txBox="1"/>
          <p:nvPr/>
        </p:nvSpPr>
        <p:spPr>
          <a:xfrm flipH="1">
            <a:off x="0" y="528637"/>
            <a:ext cx="7200902" cy="8340745"/>
          </a:xfrm>
          <a:prstGeom prst="rect">
            <a:avLst/>
          </a:prstGeom>
          <a:noFill/>
        </p:spPr>
        <p:txBody>
          <a:bodyPr wrap="square">
            <a:spAutoFit/>
          </a:bodyPr>
          <a:lstStyle/>
          <a:p>
            <a:r>
              <a:rPr lang="en-US" dirty="0"/>
              <a:t> </a:t>
            </a:r>
            <a:r>
              <a:rPr lang="en-US" sz="3450" b="1" dirty="0"/>
              <a:t>Previous</a:t>
            </a:r>
            <a:r>
              <a:rPr lang="en-US" dirty="0"/>
              <a:t> </a:t>
            </a:r>
            <a:r>
              <a:rPr lang="en-US" sz="3450" b="1" dirty="0"/>
              <a:t>Work</a:t>
            </a:r>
            <a:br>
              <a:rPr lang="en-US" sz="3450" b="1" dirty="0"/>
            </a:br>
            <a:br>
              <a:rPr lang="en-US" sz="3450" b="1" dirty="0"/>
            </a:br>
            <a:r>
              <a:rPr lang="en-GB" sz="2000" dirty="0"/>
              <a:t>Deterministic methods like </a:t>
            </a:r>
            <a:br>
              <a:rPr lang="en-GB" sz="2000" dirty="0"/>
            </a:br>
            <a:r>
              <a:rPr lang="en-GB" sz="2000" b="1" dirty="0"/>
              <a:t>Red-Black trees</a:t>
            </a:r>
            <a:r>
              <a:rPr lang="en-GB" sz="2000" dirty="0"/>
              <a:t> ensure O(</a:t>
            </a:r>
            <a:r>
              <a:rPr lang="en-GB" sz="2000" dirty="0" err="1"/>
              <a:t>logn</a:t>
            </a:r>
            <a:r>
              <a:rPr lang="en-GB" sz="2000" dirty="0"/>
              <a:t>) height with amortized O(1) insertion times but </a:t>
            </a:r>
            <a:r>
              <a:rPr lang="en-GB" sz="2000" dirty="0" err="1"/>
              <a:t>but</a:t>
            </a:r>
            <a:r>
              <a:rPr lang="en-GB" sz="2000" dirty="0"/>
              <a:t> violate constraint</a:t>
            </a:r>
            <a:r>
              <a:rPr lang="en-GB" sz="2000" b="1" dirty="0"/>
              <a:t> </a:t>
            </a:r>
            <a:r>
              <a:rPr lang="en-GB" sz="2000" dirty="0"/>
              <a:t>(1) as each node must store a bit of balance information to indicate </a:t>
            </a:r>
            <a:r>
              <a:rPr lang="en-GB" sz="2000" dirty="0" err="1"/>
              <a:t>color</a:t>
            </a:r>
            <a:r>
              <a:rPr lang="en-GB" sz="2000" dirty="0"/>
              <a:t>.</a:t>
            </a:r>
            <a:br>
              <a:rPr lang="en-GB" sz="2000" dirty="0"/>
            </a:br>
            <a:r>
              <a:rPr lang="en-GB" sz="2000" b="1" dirty="0"/>
              <a:t>Splay trees</a:t>
            </a:r>
            <a:r>
              <a:rPr lang="en-GB" sz="2000" dirty="0"/>
              <a:t> operate without extra balance data and achieve amortized O(</a:t>
            </a:r>
            <a:r>
              <a:rPr lang="en-GB" sz="2000" dirty="0" err="1"/>
              <a:t>logn</a:t>
            </a:r>
            <a:r>
              <a:rPr lang="en-GB" sz="2000" dirty="0"/>
              <a:t>) performance but involve significant restructuring constraint</a:t>
            </a:r>
            <a:r>
              <a:rPr lang="en-GB" sz="2000" b="1" dirty="0"/>
              <a:t> </a:t>
            </a:r>
            <a:r>
              <a:rPr lang="en-GB" sz="2000" dirty="0"/>
              <a:t>(2). </a:t>
            </a:r>
            <a:br>
              <a:rPr lang="en-GB" sz="2000" dirty="0"/>
            </a:br>
            <a:r>
              <a:rPr lang="en-GB" sz="2000" b="1" dirty="0"/>
              <a:t>Scapegoat trees</a:t>
            </a:r>
            <a:r>
              <a:rPr lang="en-GB" sz="2000" dirty="0"/>
              <a:t> rebuild subtrees to maintain O(</a:t>
            </a:r>
            <a:r>
              <a:rPr lang="en-GB" sz="2000" dirty="0" err="1"/>
              <a:t>logn</a:t>
            </a:r>
            <a:r>
              <a:rPr lang="en-GB" sz="2000" dirty="0"/>
              <a:t>) height but need to store the total element count.</a:t>
            </a:r>
          </a:p>
          <a:p>
            <a:r>
              <a:rPr lang="en-GB" sz="2000" dirty="0"/>
              <a:t>In the randomized domain,</a:t>
            </a:r>
            <a:br>
              <a:rPr lang="en-GB" sz="2000" dirty="0"/>
            </a:br>
            <a:r>
              <a:rPr lang="en-GB" sz="2000" b="1" dirty="0" err="1"/>
              <a:t>Treaps</a:t>
            </a:r>
            <a:r>
              <a:rPr lang="en-GB" sz="2000" dirty="0"/>
              <a:t> integrate priorities with elements to maintain balanced structures through expected O(1) rotations and time but fail constraint</a:t>
            </a:r>
            <a:r>
              <a:rPr lang="en-GB" sz="2000" b="1" dirty="0"/>
              <a:t> </a:t>
            </a:r>
            <a:r>
              <a:rPr lang="en-GB" sz="2000" dirty="0"/>
              <a:t>(1) as each node must store a random priority as balance information.</a:t>
            </a:r>
            <a:br>
              <a:rPr lang="en-GB" sz="2000" dirty="0"/>
            </a:br>
            <a:r>
              <a:rPr lang="en-GB" sz="2000" b="1" dirty="0"/>
              <a:t>Randomized BSTs</a:t>
            </a:r>
            <a:r>
              <a:rPr lang="en-GB" sz="2000" dirty="0"/>
              <a:t> by Martínez and </a:t>
            </a:r>
            <a:r>
              <a:rPr lang="en-GB" sz="2000" dirty="0" err="1"/>
              <a:t>Roura</a:t>
            </a:r>
            <a:r>
              <a:rPr lang="en-GB" sz="2000" dirty="0"/>
              <a:t> use subtree sizes for top-down insertions in O(</a:t>
            </a:r>
            <a:r>
              <a:rPr lang="en-GB" sz="2000" dirty="0" err="1"/>
              <a:t>logn</a:t>
            </a:r>
            <a:r>
              <a:rPr lang="en-GB" sz="2000" dirty="0"/>
              <a:t>) expected time but fail constraint (1) due to the need for storing subtree sizes and constraint (3) as they use top-down rebalancing instead of local rotations near the insertion point.</a:t>
            </a:r>
          </a:p>
          <a:p>
            <a:pPr algn="r"/>
            <a:br>
              <a:rPr lang="en-US" sz="3450" b="1" dirty="0"/>
            </a:br>
            <a:br>
              <a:rPr lang="en-US" sz="3450" b="1" dirty="0"/>
            </a:br>
            <a:r>
              <a:rPr lang="en-US" dirty="0"/>
              <a:t> </a:t>
            </a:r>
          </a:p>
        </p:txBody>
      </p:sp>
      <p:pic>
        <p:nvPicPr>
          <p:cNvPr id="5" name="Picture 4">
            <a:extLst>
              <a:ext uri="{FF2B5EF4-FFF2-40B4-BE49-F238E27FC236}">
                <a16:creationId xmlns:a16="http://schemas.microsoft.com/office/drawing/2014/main" id="{8D850C86-81E4-48C8-8252-C6BBCCA2129E}"/>
              </a:ext>
            </a:extLst>
          </p:cNvPr>
          <p:cNvPicPr>
            <a:picLocks noChangeAspect="1"/>
          </p:cNvPicPr>
          <p:nvPr/>
        </p:nvPicPr>
        <p:blipFill>
          <a:blip r:embed="rId2"/>
          <a:stretch>
            <a:fillRect/>
          </a:stretch>
        </p:blipFill>
        <p:spPr>
          <a:xfrm>
            <a:off x="8110537" y="26542"/>
            <a:ext cx="5209478" cy="2547938"/>
          </a:xfrm>
          <a:prstGeom prst="rect">
            <a:avLst/>
          </a:prstGeom>
        </p:spPr>
      </p:pic>
      <p:pic>
        <p:nvPicPr>
          <p:cNvPr id="7" name="Picture 6">
            <a:extLst>
              <a:ext uri="{FF2B5EF4-FFF2-40B4-BE49-F238E27FC236}">
                <a16:creationId xmlns:a16="http://schemas.microsoft.com/office/drawing/2014/main" id="{86A75904-6290-47EB-BF01-D18F0D084E80}"/>
              </a:ext>
            </a:extLst>
          </p:cNvPr>
          <p:cNvPicPr>
            <a:picLocks noChangeAspect="1"/>
          </p:cNvPicPr>
          <p:nvPr/>
        </p:nvPicPr>
        <p:blipFill>
          <a:blip r:embed="rId3"/>
          <a:stretch>
            <a:fillRect/>
          </a:stretch>
        </p:blipFill>
        <p:spPr>
          <a:xfrm>
            <a:off x="8110537" y="2875694"/>
            <a:ext cx="5209478" cy="2096356"/>
          </a:xfrm>
          <a:prstGeom prst="rect">
            <a:avLst/>
          </a:prstGeom>
        </p:spPr>
      </p:pic>
      <p:sp>
        <p:nvSpPr>
          <p:cNvPr id="12" name="AutoShape 4">
            <a:extLst>
              <a:ext uri="{FF2B5EF4-FFF2-40B4-BE49-F238E27FC236}">
                <a16:creationId xmlns:a16="http://schemas.microsoft.com/office/drawing/2014/main" id="{B3604A42-CACA-4E09-9888-2C101D0C5212}"/>
              </a:ext>
            </a:extLst>
          </p:cNvPr>
          <p:cNvSpPr>
            <a:spLocks noChangeAspect="1" noChangeArrowheads="1"/>
          </p:cNvSpPr>
          <p:nvPr/>
        </p:nvSpPr>
        <p:spPr bwMode="auto">
          <a:xfrm>
            <a:off x="7315200" y="411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F53F0678-399C-4BBC-81B6-E94DAD80AD32}"/>
              </a:ext>
            </a:extLst>
          </p:cNvPr>
          <p:cNvPicPr>
            <a:picLocks noChangeAspect="1"/>
          </p:cNvPicPr>
          <p:nvPr/>
        </p:nvPicPr>
        <p:blipFill>
          <a:blip r:embed="rId4"/>
          <a:stretch>
            <a:fillRect/>
          </a:stretch>
        </p:blipFill>
        <p:spPr>
          <a:xfrm>
            <a:off x="8110537" y="5172930"/>
            <a:ext cx="5853113" cy="2985173"/>
          </a:xfrm>
          <a:prstGeom prst="rect">
            <a:avLst/>
          </a:prstGeom>
        </p:spPr>
      </p:pic>
    </p:spTree>
    <p:extLst>
      <p:ext uri="{BB962C8B-B14F-4D97-AF65-F5344CB8AC3E}">
        <p14:creationId xmlns:p14="http://schemas.microsoft.com/office/powerpoint/2010/main" val="99912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D47269-B812-424F-B036-E1384D6C170A}"/>
              </a:ext>
            </a:extLst>
          </p:cNvPr>
          <p:cNvPicPr>
            <a:picLocks noChangeAspect="1"/>
          </p:cNvPicPr>
          <p:nvPr/>
        </p:nvPicPr>
        <p:blipFill>
          <a:blip r:embed="rId2"/>
          <a:stretch>
            <a:fillRect/>
          </a:stretch>
        </p:blipFill>
        <p:spPr>
          <a:xfrm>
            <a:off x="2219325" y="0"/>
            <a:ext cx="12411075" cy="3619500"/>
          </a:xfrm>
          <a:prstGeom prst="rect">
            <a:avLst/>
          </a:prstGeom>
        </p:spPr>
      </p:pic>
      <p:sp>
        <p:nvSpPr>
          <p:cNvPr id="7" name="TextBox 6">
            <a:extLst>
              <a:ext uri="{FF2B5EF4-FFF2-40B4-BE49-F238E27FC236}">
                <a16:creationId xmlns:a16="http://schemas.microsoft.com/office/drawing/2014/main" id="{DB6D27AA-0F64-4282-9105-77DCD2FCCA55}"/>
              </a:ext>
            </a:extLst>
          </p:cNvPr>
          <p:cNvSpPr txBox="1"/>
          <p:nvPr/>
        </p:nvSpPr>
        <p:spPr>
          <a:xfrm>
            <a:off x="0" y="273523"/>
            <a:ext cx="3295650" cy="1154162"/>
          </a:xfrm>
          <a:prstGeom prst="rect">
            <a:avLst/>
          </a:prstGeom>
          <a:noFill/>
        </p:spPr>
        <p:txBody>
          <a:bodyPr wrap="square">
            <a:spAutoFit/>
          </a:bodyPr>
          <a:lstStyle/>
          <a:p>
            <a:r>
              <a:rPr lang="en-US" sz="3450" b="1" dirty="0"/>
              <a:t>Insertion sequences: </a:t>
            </a:r>
            <a:endParaRPr lang="en-US" sz="3450" dirty="0"/>
          </a:p>
        </p:txBody>
      </p:sp>
      <p:pic>
        <p:nvPicPr>
          <p:cNvPr id="11" name="Picture 10">
            <a:extLst>
              <a:ext uri="{FF2B5EF4-FFF2-40B4-BE49-F238E27FC236}">
                <a16:creationId xmlns:a16="http://schemas.microsoft.com/office/drawing/2014/main" id="{E3BD809B-19D3-42D6-963A-FABF8234C399}"/>
              </a:ext>
            </a:extLst>
          </p:cNvPr>
          <p:cNvPicPr>
            <a:picLocks noChangeAspect="1"/>
          </p:cNvPicPr>
          <p:nvPr/>
        </p:nvPicPr>
        <p:blipFill>
          <a:blip r:embed="rId3"/>
          <a:stretch>
            <a:fillRect/>
          </a:stretch>
        </p:blipFill>
        <p:spPr>
          <a:xfrm>
            <a:off x="0" y="3619500"/>
            <a:ext cx="14554200" cy="4610100"/>
          </a:xfrm>
          <a:prstGeom prst="rect">
            <a:avLst/>
          </a:prstGeom>
        </p:spPr>
      </p:pic>
    </p:spTree>
    <p:extLst>
      <p:ext uri="{BB962C8B-B14F-4D97-AF65-F5344CB8AC3E}">
        <p14:creationId xmlns:p14="http://schemas.microsoft.com/office/powerpoint/2010/main" val="182197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66A39-B9FF-4AC7-87CE-287DCBDA3D78}"/>
              </a:ext>
            </a:extLst>
          </p:cNvPr>
          <p:cNvSpPr txBox="1"/>
          <p:nvPr/>
        </p:nvSpPr>
        <p:spPr>
          <a:xfrm>
            <a:off x="1038224" y="1552486"/>
            <a:ext cx="11620501" cy="1815882"/>
          </a:xfrm>
          <a:prstGeom prst="rect">
            <a:avLst/>
          </a:prstGeom>
          <a:noFill/>
        </p:spPr>
        <p:txBody>
          <a:bodyPr wrap="square">
            <a:spAutoFit/>
          </a:bodyPr>
          <a:lstStyle/>
          <a:p>
            <a:r>
              <a:rPr lang="en-GB" sz="2800" dirty="0"/>
              <a:t>We consider two very simple algorithms to rebalance a binary search tree after a new element has been inserted at a leaf. Our aim is to try to meet the requirements (1)–(7), and in particular not the ambitious goal of having the same distribution as random binary search tree.</a:t>
            </a:r>
            <a:endParaRPr lang="en-US" sz="2800" dirty="0"/>
          </a:p>
        </p:txBody>
      </p:sp>
      <p:sp>
        <p:nvSpPr>
          <p:cNvPr id="4" name="TextBox 3">
            <a:extLst>
              <a:ext uri="{FF2B5EF4-FFF2-40B4-BE49-F238E27FC236}">
                <a16:creationId xmlns:a16="http://schemas.microsoft.com/office/drawing/2014/main" id="{70833C35-B24D-421B-868F-D6B29EB65019}"/>
              </a:ext>
            </a:extLst>
          </p:cNvPr>
          <p:cNvSpPr txBox="1"/>
          <p:nvPr/>
        </p:nvSpPr>
        <p:spPr>
          <a:xfrm>
            <a:off x="1038225" y="472559"/>
            <a:ext cx="7315200" cy="707886"/>
          </a:xfrm>
          <a:prstGeom prst="rect">
            <a:avLst/>
          </a:prstGeom>
          <a:noFill/>
        </p:spPr>
        <p:txBody>
          <a:bodyPr wrap="square">
            <a:spAutoFit/>
          </a:bodyPr>
          <a:lstStyle/>
          <a:p>
            <a:r>
              <a:rPr lang="en-GB" sz="4000" b="1" u="sng" dirty="0"/>
              <a:t>The goal: </a:t>
            </a:r>
            <a:endParaRPr lang="en-US" sz="4000" b="1" u="sng" dirty="0"/>
          </a:p>
        </p:txBody>
      </p:sp>
      <p:sp>
        <p:nvSpPr>
          <p:cNvPr id="6" name="TextBox 5">
            <a:extLst>
              <a:ext uri="{FF2B5EF4-FFF2-40B4-BE49-F238E27FC236}">
                <a16:creationId xmlns:a16="http://schemas.microsoft.com/office/drawing/2014/main" id="{7B361D62-0381-448D-A74C-C5DA64FD4DC1}"/>
              </a:ext>
            </a:extLst>
          </p:cNvPr>
          <p:cNvSpPr txBox="1"/>
          <p:nvPr/>
        </p:nvSpPr>
        <p:spPr>
          <a:xfrm>
            <a:off x="1038224" y="3505022"/>
            <a:ext cx="12201526" cy="1815882"/>
          </a:xfrm>
          <a:prstGeom prst="rect">
            <a:avLst/>
          </a:prstGeom>
          <a:noFill/>
        </p:spPr>
        <p:txBody>
          <a:bodyPr wrap="square">
            <a:spAutoFit/>
          </a:bodyPr>
          <a:lstStyle/>
          <a:p>
            <a:r>
              <a:rPr lang="en-GB" sz="2800" dirty="0"/>
              <a:t>Both our algorithms repeatedly flip a coin until it comes out head. Whenever the coin shows tail (with probability p) we move to the parent of the current node (starting at the new leaf, and if we reach the root, the rebalancing terminates without modifying the tree).</a:t>
            </a:r>
            <a:endParaRPr lang="en-US" sz="2800" dirty="0"/>
          </a:p>
        </p:txBody>
      </p:sp>
    </p:spTree>
    <p:extLst>
      <p:ext uri="{BB962C8B-B14F-4D97-AF65-F5344CB8AC3E}">
        <p14:creationId xmlns:p14="http://schemas.microsoft.com/office/powerpoint/2010/main" val="226943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562094" y="569595"/>
            <a:ext cx="4336018" cy="501848"/>
          </a:xfrm>
          <a:prstGeom prst="rect">
            <a:avLst/>
          </a:prstGeom>
          <a:noFill/>
          <a:ln/>
        </p:spPr>
        <p:txBody>
          <a:bodyPr wrap="none" lIns="0" tIns="0" rIns="0" bIns="0" rtlCol="0" anchor="t"/>
          <a:lstStyle/>
          <a:p>
            <a:pPr marL="0" indent="0">
              <a:lnSpc>
                <a:spcPts val="3950"/>
              </a:lnSpc>
              <a:buNone/>
            </a:pPr>
            <a:r>
              <a:rPr lang="en-US" sz="3150" b="1" dirty="0">
                <a:solidFill>
                  <a:srgbClr val="282824"/>
                </a:solidFill>
                <a:latin typeface="Lato Bold" pitchFamily="34" charset="0"/>
                <a:ea typeface="Lato Bold" pitchFamily="34" charset="-122"/>
                <a:cs typeface="Lato Bold" pitchFamily="34" charset="-120"/>
              </a:rPr>
              <a:t>Algorithm RebalanceZig</a:t>
            </a:r>
            <a:endParaRPr lang="en-US" sz="3150" dirty="0"/>
          </a:p>
        </p:txBody>
      </p:sp>
      <p:sp>
        <p:nvSpPr>
          <p:cNvPr id="4" name="Text 1"/>
          <p:cNvSpPr/>
          <p:nvPr/>
        </p:nvSpPr>
        <p:spPr>
          <a:xfrm>
            <a:off x="562094" y="1312307"/>
            <a:ext cx="8019812" cy="1027747"/>
          </a:xfrm>
          <a:prstGeom prst="rect">
            <a:avLst/>
          </a:prstGeom>
          <a:noFill/>
          <a:ln/>
        </p:spPr>
        <p:txBody>
          <a:bodyPr wrap="square" lIns="0" tIns="0" rIns="0" bIns="0" rtlCol="0" anchor="t"/>
          <a:lstStyle/>
          <a:p>
            <a:pPr marL="0" indent="0">
              <a:lnSpc>
                <a:spcPts val="2000"/>
              </a:lnSpc>
              <a:buNone/>
            </a:pPr>
            <a:r>
              <a:rPr lang="en-US" sz="1250" dirty="0">
                <a:solidFill>
                  <a:srgbClr val="4A4A45"/>
                </a:solidFill>
                <a:latin typeface="Lato" pitchFamily="34" charset="0"/>
                <a:ea typeface="Lato" pitchFamily="34" charset="-122"/>
                <a:cs typeface="Lato" pitchFamily="34" charset="-120"/>
              </a:rPr>
              <a:t>RebalanceZig is a simple randomized bottom-up insertion algorithm. After inserting a new leaf, it flips a coin with probability p of tails. If tails, it moves to the parent node and repeats. If heads, it rotates the current node up and terminates. This process continues until reaching the root if no rotation occurs. The algorithm uses O(1) expected time, O(1) random bits, and performs at most one rotation per insertion.</a:t>
            </a:r>
            <a:endParaRPr lang="en-US" sz="1250" dirty="0"/>
          </a:p>
        </p:txBody>
      </p:sp>
      <p:pic>
        <p:nvPicPr>
          <p:cNvPr id="5" name="Image 1" descr="preencoded.png"/>
          <p:cNvPicPr>
            <a:picLocks noChangeAspect="1"/>
          </p:cNvPicPr>
          <p:nvPr/>
        </p:nvPicPr>
        <p:blipFill>
          <a:blip r:embed="rId3"/>
          <a:stretch>
            <a:fillRect/>
          </a:stretch>
        </p:blipFill>
        <p:spPr>
          <a:xfrm>
            <a:off x="562094" y="2520672"/>
            <a:ext cx="802958" cy="1284803"/>
          </a:xfrm>
          <a:prstGeom prst="rect">
            <a:avLst/>
          </a:prstGeom>
        </p:spPr>
      </p:pic>
      <p:sp>
        <p:nvSpPr>
          <p:cNvPr id="6" name="Text 2"/>
          <p:cNvSpPr/>
          <p:nvPr/>
        </p:nvSpPr>
        <p:spPr>
          <a:xfrm>
            <a:off x="1605915" y="2681168"/>
            <a:ext cx="2007632" cy="250865"/>
          </a:xfrm>
          <a:prstGeom prst="rect">
            <a:avLst/>
          </a:prstGeom>
          <a:noFill/>
          <a:ln/>
        </p:spPr>
        <p:txBody>
          <a:bodyPr wrap="none" lIns="0" tIns="0" rIns="0" bIns="0" rtlCol="0" anchor="t"/>
          <a:lstStyle/>
          <a:p>
            <a:pPr marL="0" indent="0" algn="l">
              <a:lnSpc>
                <a:spcPts val="1950"/>
              </a:lnSpc>
              <a:buNone/>
            </a:pPr>
            <a:r>
              <a:rPr lang="en-US" sz="1550" b="1" dirty="0">
                <a:solidFill>
                  <a:srgbClr val="4A4A45"/>
                </a:solidFill>
                <a:latin typeface="Lato Bold" pitchFamily="34" charset="0"/>
                <a:ea typeface="Lato Bold" pitchFamily="34" charset="-122"/>
                <a:cs typeface="Lato Bold" pitchFamily="34" charset="-120"/>
              </a:rPr>
              <a:t>Insert Leaf</a:t>
            </a:r>
            <a:endParaRPr lang="en-US" sz="1550" dirty="0"/>
          </a:p>
        </p:txBody>
      </p:sp>
      <p:sp>
        <p:nvSpPr>
          <p:cNvPr id="7" name="Text 3"/>
          <p:cNvSpPr/>
          <p:nvPr/>
        </p:nvSpPr>
        <p:spPr>
          <a:xfrm>
            <a:off x="1605915" y="3028355"/>
            <a:ext cx="6975991" cy="256937"/>
          </a:xfrm>
          <a:prstGeom prst="rect">
            <a:avLst/>
          </a:prstGeom>
          <a:noFill/>
          <a:ln/>
        </p:spPr>
        <p:txBody>
          <a:bodyPr wrap="none" lIns="0" tIns="0" rIns="0" bIns="0" rtlCol="0" anchor="t"/>
          <a:lstStyle/>
          <a:p>
            <a:pPr marL="0" indent="0" algn="l">
              <a:lnSpc>
                <a:spcPts val="2000"/>
              </a:lnSpc>
              <a:buNone/>
            </a:pPr>
            <a:r>
              <a:rPr lang="en-US" sz="1250" dirty="0">
                <a:solidFill>
                  <a:srgbClr val="4A4A45"/>
                </a:solidFill>
                <a:latin typeface="Lato" pitchFamily="34" charset="0"/>
                <a:ea typeface="Lato" pitchFamily="34" charset="-122"/>
                <a:cs typeface="Lato" pitchFamily="34" charset="-120"/>
              </a:rPr>
              <a:t>Add new node as leaf in BST</a:t>
            </a:r>
            <a:endParaRPr lang="en-US" sz="1250" dirty="0"/>
          </a:p>
        </p:txBody>
      </p:sp>
      <p:pic>
        <p:nvPicPr>
          <p:cNvPr id="8" name="Image 2" descr="preencoded.png"/>
          <p:cNvPicPr>
            <a:picLocks noChangeAspect="1"/>
          </p:cNvPicPr>
          <p:nvPr/>
        </p:nvPicPr>
        <p:blipFill>
          <a:blip r:embed="rId4"/>
          <a:stretch>
            <a:fillRect/>
          </a:stretch>
        </p:blipFill>
        <p:spPr>
          <a:xfrm>
            <a:off x="562094" y="3805476"/>
            <a:ext cx="802958" cy="1284803"/>
          </a:xfrm>
          <a:prstGeom prst="rect">
            <a:avLst/>
          </a:prstGeom>
        </p:spPr>
      </p:pic>
      <p:sp>
        <p:nvSpPr>
          <p:cNvPr id="9" name="Text 4"/>
          <p:cNvSpPr/>
          <p:nvPr/>
        </p:nvSpPr>
        <p:spPr>
          <a:xfrm>
            <a:off x="1605915" y="3965972"/>
            <a:ext cx="2007632" cy="250865"/>
          </a:xfrm>
          <a:prstGeom prst="rect">
            <a:avLst/>
          </a:prstGeom>
          <a:noFill/>
          <a:ln/>
        </p:spPr>
        <p:txBody>
          <a:bodyPr wrap="none" lIns="0" tIns="0" rIns="0" bIns="0" rtlCol="0" anchor="t"/>
          <a:lstStyle/>
          <a:p>
            <a:pPr marL="0" indent="0" algn="l">
              <a:lnSpc>
                <a:spcPts val="1950"/>
              </a:lnSpc>
              <a:buNone/>
            </a:pPr>
            <a:r>
              <a:rPr lang="en-US" sz="1550" b="1" dirty="0">
                <a:solidFill>
                  <a:srgbClr val="4A4A45"/>
                </a:solidFill>
                <a:latin typeface="Lato Bold" pitchFamily="34" charset="0"/>
                <a:ea typeface="Lato Bold" pitchFamily="34" charset="-122"/>
                <a:cs typeface="Lato Bold" pitchFamily="34" charset="-120"/>
              </a:rPr>
              <a:t>Flip Coin</a:t>
            </a:r>
            <a:endParaRPr lang="en-US" sz="1550" dirty="0"/>
          </a:p>
        </p:txBody>
      </p:sp>
      <p:sp>
        <p:nvSpPr>
          <p:cNvPr id="10" name="Text 5"/>
          <p:cNvSpPr/>
          <p:nvPr/>
        </p:nvSpPr>
        <p:spPr>
          <a:xfrm>
            <a:off x="1605915" y="4313158"/>
            <a:ext cx="6975991" cy="256937"/>
          </a:xfrm>
          <a:prstGeom prst="rect">
            <a:avLst/>
          </a:prstGeom>
          <a:noFill/>
          <a:ln/>
        </p:spPr>
        <p:txBody>
          <a:bodyPr wrap="none" lIns="0" tIns="0" rIns="0" bIns="0" rtlCol="0" anchor="t"/>
          <a:lstStyle/>
          <a:p>
            <a:pPr marL="0" indent="0" algn="l">
              <a:lnSpc>
                <a:spcPts val="2000"/>
              </a:lnSpc>
              <a:buNone/>
            </a:pPr>
            <a:r>
              <a:rPr lang="en-US" sz="1250" dirty="0">
                <a:solidFill>
                  <a:srgbClr val="4A4A45"/>
                </a:solidFill>
                <a:latin typeface="Lato" pitchFamily="34" charset="0"/>
                <a:ea typeface="Lato" pitchFamily="34" charset="-122"/>
                <a:cs typeface="Lato" pitchFamily="34" charset="-120"/>
              </a:rPr>
              <a:t>Probability p for tails, 1-p for heads</a:t>
            </a:r>
            <a:endParaRPr lang="en-US" sz="1250" dirty="0"/>
          </a:p>
        </p:txBody>
      </p:sp>
      <p:pic>
        <p:nvPicPr>
          <p:cNvPr id="11" name="Image 3" descr="preencoded.png"/>
          <p:cNvPicPr>
            <a:picLocks noChangeAspect="1"/>
          </p:cNvPicPr>
          <p:nvPr/>
        </p:nvPicPr>
        <p:blipFill>
          <a:blip r:embed="rId5"/>
          <a:stretch>
            <a:fillRect/>
          </a:stretch>
        </p:blipFill>
        <p:spPr>
          <a:xfrm>
            <a:off x="562094" y="5090279"/>
            <a:ext cx="802958" cy="1284803"/>
          </a:xfrm>
          <a:prstGeom prst="rect">
            <a:avLst/>
          </a:prstGeom>
        </p:spPr>
      </p:pic>
      <p:sp>
        <p:nvSpPr>
          <p:cNvPr id="12" name="Text 6"/>
          <p:cNvSpPr/>
          <p:nvPr/>
        </p:nvSpPr>
        <p:spPr>
          <a:xfrm>
            <a:off x="1605915" y="5250775"/>
            <a:ext cx="2007632" cy="250865"/>
          </a:xfrm>
          <a:prstGeom prst="rect">
            <a:avLst/>
          </a:prstGeom>
          <a:noFill/>
          <a:ln/>
        </p:spPr>
        <p:txBody>
          <a:bodyPr wrap="none" lIns="0" tIns="0" rIns="0" bIns="0" rtlCol="0" anchor="t"/>
          <a:lstStyle/>
          <a:p>
            <a:pPr marL="0" indent="0" algn="l">
              <a:lnSpc>
                <a:spcPts val="1950"/>
              </a:lnSpc>
              <a:buNone/>
            </a:pPr>
            <a:r>
              <a:rPr lang="en-US" sz="1550" b="1" dirty="0">
                <a:solidFill>
                  <a:srgbClr val="4A4A45"/>
                </a:solidFill>
                <a:latin typeface="Lato Bold" pitchFamily="34" charset="0"/>
                <a:ea typeface="Lato Bold" pitchFamily="34" charset="-122"/>
                <a:cs typeface="Lato Bold" pitchFamily="34" charset="-120"/>
              </a:rPr>
              <a:t>Move or Rotate</a:t>
            </a:r>
            <a:endParaRPr lang="en-US" sz="1550" dirty="0"/>
          </a:p>
        </p:txBody>
      </p:sp>
      <p:sp>
        <p:nvSpPr>
          <p:cNvPr id="13" name="Text 7"/>
          <p:cNvSpPr/>
          <p:nvPr/>
        </p:nvSpPr>
        <p:spPr>
          <a:xfrm>
            <a:off x="1605915" y="5597962"/>
            <a:ext cx="6975991" cy="256937"/>
          </a:xfrm>
          <a:prstGeom prst="rect">
            <a:avLst/>
          </a:prstGeom>
          <a:noFill/>
          <a:ln/>
        </p:spPr>
        <p:txBody>
          <a:bodyPr wrap="none" lIns="0" tIns="0" rIns="0" bIns="0" rtlCol="0" anchor="t"/>
          <a:lstStyle/>
          <a:p>
            <a:pPr marL="0" indent="0" algn="l">
              <a:lnSpc>
                <a:spcPts val="2000"/>
              </a:lnSpc>
              <a:buNone/>
            </a:pPr>
            <a:r>
              <a:rPr lang="en-US" sz="1250" dirty="0">
                <a:solidFill>
                  <a:srgbClr val="4A4A45"/>
                </a:solidFill>
                <a:latin typeface="Lato" pitchFamily="34" charset="0"/>
                <a:ea typeface="Lato" pitchFamily="34" charset="-122"/>
                <a:cs typeface="Lato" pitchFamily="34" charset="-120"/>
              </a:rPr>
              <a:t>If tails, move to parent. If heads, rotate up and stop.</a:t>
            </a:r>
            <a:endParaRPr lang="en-US" sz="1250" dirty="0"/>
          </a:p>
        </p:txBody>
      </p:sp>
      <p:pic>
        <p:nvPicPr>
          <p:cNvPr id="14" name="Image 4" descr="preencoded.png"/>
          <p:cNvPicPr>
            <a:picLocks noChangeAspect="1"/>
          </p:cNvPicPr>
          <p:nvPr/>
        </p:nvPicPr>
        <p:blipFill>
          <a:blip r:embed="rId6"/>
          <a:stretch>
            <a:fillRect/>
          </a:stretch>
        </p:blipFill>
        <p:spPr>
          <a:xfrm>
            <a:off x="562094" y="6375083"/>
            <a:ext cx="802958" cy="1284803"/>
          </a:xfrm>
          <a:prstGeom prst="rect">
            <a:avLst/>
          </a:prstGeom>
        </p:spPr>
      </p:pic>
      <p:sp>
        <p:nvSpPr>
          <p:cNvPr id="15" name="Text 8"/>
          <p:cNvSpPr/>
          <p:nvPr/>
        </p:nvSpPr>
        <p:spPr>
          <a:xfrm>
            <a:off x="1605915" y="6535579"/>
            <a:ext cx="2007632" cy="250865"/>
          </a:xfrm>
          <a:prstGeom prst="rect">
            <a:avLst/>
          </a:prstGeom>
          <a:noFill/>
          <a:ln/>
        </p:spPr>
        <p:txBody>
          <a:bodyPr wrap="none" lIns="0" tIns="0" rIns="0" bIns="0" rtlCol="0" anchor="t"/>
          <a:lstStyle/>
          <a:p>
            <a:pPr marL="0" indent="0" algn="l">
              <a:lnSpc>
                <a:spcPts val="1950"/>
              </a:lnSpc>
              <a:buNone/>
            </a:pPr>
            <a:r>
              <a:rPr lang="en-US" sz="1550" b="1" dirty="0">
                <a:solidFill>
                  <a:srgbClr val="4A4A45"/>
                </a:solidFill>
                <a:latin typeface="Lato Bold" pitchFamily="34" charset="0"/>
                <a:ea typeface="Lato Bold" pitchFamily="34" charset="-122"/>
                <a:cs typeface="Lato Bold" pitchFamily="34" charset="-120"/>
              </a:rPr>
              <a:t>Repeat</a:t>
            </a:r>
            <a:endParaRPr lang="en-US" sz="1550" dirty="0"/>
          </a:p>
        </p:txBody>
      </p:sp>
      <p:sp>
        <p:nvSpPr>
          <p:cNvPr id="16" name="Text 9"/>
          <p:cNvSpPr/>
          <p:nvPr/>
        </p:nvSpPr>
        <p:spPr>
          <a:xfrm>
            <a:off x="1605915" y="6882765"/>
            <a:ext cx="6975991" cy="256937"/>
          </a:xfrm>
          <a:prstGeom prst="rect">
            <a:avLst/>
          </a:prstGeom>
          <a:noFill/>
          <a:ln/>
        </p:spPr>
        <p:txBody>
          <a:bodyPr wrap="none" lIns="0" tIns="0" rIns="0" bIns="0" rtlCol="0" anchor="t"/>
          <a:lstStyle/>
          <a:p>
            <a:pPr marL="0" indent="0" algn="l">
              <a:lnSpc>
                <a:spcPts val="2000"/>
              </a:lnSpc>
              <a:buNone/>
            </a:pPr>
            <a:r>
              <a:rPr lang="en-US" sz="1250" dirty="0">
                <a:solidFill>
                  <a:srgbClr val="4A4A45"/>
                </a:solidFill>
                <a:latin typeface="Lato" pitchFamily="34" charset="0"/>
                <a:ea typeface="Lato" pitchFamily="34" charset="-122"/>
                <a:cs typeface="Lato" pitchFamily="34" charset="-120"/>
              </a:rPr>
              <a:t>Continue until rotation or root reached</a:t>
            </a:r>
            <a:endParaRPr lang="en-US" sz="1250" dirty="0"/>
          </a:p>
        </p:txBody>
      </p:sp>
      <p:sp>
        <p:nvSpPr>
          <p:cNvPr id="22" name="TextBox 21">
            <a:extLst>
              <a:ext uri="{FF2B5EF4-FFF2-40B4-BE49-F238E27FC236}">
                <a16:creationId xmlns:a16="http://schemas.microsoft.com/office/drawing/2014/main" id="{28DCCB09-1DFD-4A20-A9BF-39DDE94B998C}"/>
              </a:ext>
            </a:extLst>
          </p:cNvPr>
          <p:cNvSpPr txBox="1"/>
          <p:nvPr/>
        </p:nvSpPr>
        <p:spPr>
          <a:xfrm>
            <a:off x="8581906" y="1242121"/>
            <a:ext cx="5134094" cy="5447645"/>
          </a:xfrm>
          <a:prstGeom prst="rect">
            <a:avLst/>
          </a:prstGeom>
          <a:noFill/>
        </p:spPr>
        <p:txBody>
          <a:bodyPr wrap="square">
            <a:spAutoFit/>
          </a:bodyPr>
          <a:lstStyle/>
          <a:p>
            <a:r>
              <a:rPr lang="en-US" sz="3200" b="1" u="sng" dirty="0"/>
              <a:t>Algorithm 1 </a:t>
            </a:r>
            <a:r>
              <a:rPr lang="en-US" sz="3200" b="1" u="sng" dirty="0" err="1"/>
              <a:t>RebalanceZig</a:t>
            </a:r>
            <a:r>
              <a:rPr lang="en-US" sz="3200" b="1" u="sng" dirty="0"/>
              <a:t>(v):</a:t>
            </a:r>
            <a:br>
              <a:rPr lang="en-US" sz="2400" b="1" dirty="0"/>
            </a:br>
            <a:r>
              <a:rPr lang="en-US" sz="2400" dirty="0"/>
              <a:t> </a:t>
            </a:r>
            <a:r>
              <a:rPr lang="en-US" sz="2800" dirty="0"/>
              <a:t>while </a:t>
            </a:r>
            <a:r>
              <a:rPr lang="en-US" sz="2800" dirty="0" err="1"/>
              <a:t>v.p</a:t>
            </a:r>
            <a:r>
              <a:rPr lang="en-US" sz="2800" dirty="0"/>
              <a:t> ̸=nil and coin flip is tail do</a:t>
            </a:r>
            <a:br>
              <a:rPr lang="en-US" sz="2800" dirty="0"/>
            </a:br>
            <a:r>
              <a:rPr lang="en-US" sz="2800" dirty="0"/>
              <a:t> v ← </a:t>
            </a:r>
            <a:r>
              <a:rPr lang="en-US" sz="2800" dirty="0" err="1"/>
              <a:t>v.p</a:t>
            </a:r>
            <a:br>
              <a:rPr lang="en-US" sz="2800" dirty="0"/>
            </a:br>
            <a:r>
              <a:rPr lang="en-US" sz="2800" dirty="0"/>
              <a:t>If </a:t>
            </a:r>
            <a:r>
              <a:rPr lang="en-US" sz="2800" dirty="0" err="1"/>
              <a:t>v.p</a:t>
            </a:r>
            <a:r>
              <a:rPr lang="en-US" sz="2800" dirty="0"/>
              <a:t> ̸=nil then </a:t>
            </a:r>
            <a:br>
              <a:rPr lang="en-US" sz="2800" dirty="0"/>
            </a:br>
            <a:r>
              <a:rPr lang="en-US" sz="2800" dirty="0" err="1"/>
              <a:t>RotateUp</a:t>
            </a:r>
            <a:r>
              <a:rPr lang="en-US" sz="2800" dirty="0"/>
              <a:t>(v)</a:t>
            </a:r>
            <a:br>
              <a:rPr lang="en-US" sz="2800" dirty="0"/>
            </a:br>
            <a:br>
              <a:rPr lang="en-US" sz="2400" b="1" dirty="0"/>
            </a:br>
            <a:br>
              <a:rPr lang="en-US" sz="2400" b="1" dirty="0"/>
            </a:br>
            <a:br>
              <a:rPr lang="en-US" sz="2400" b="1" dirty="0"/>
            </a:br>
            <a:endParaRPr lang="en-US" sz="2400" b="1" dirty="0"/>
          </a:p>
          <a:p>
            <a:r>
              <a:rPr lang="en-US" sz="2000" b="1" dirty="0"/>
              <a:t>Lemma 9.</a:t>
            </a:r>
            <a:r>
              <a:rPr lang="en-US" sz="2000" dirty="0"/>
              <a:t> After inserting n elements in increasing order using </a:t>
            </a:r>
            <a:r>
              <a:rPr lang="en-US" sz="2000" dirty="0" err="1"/>
              <a:t>RebalanceZig</a:t>
            </a:r>
            <a:r>
              <a:rPr lang="en-US" sz="2000" dirty="0"/>
              <a:t>,</a:t>
            </a:r>
          </a:p>
          <a:p>
            <a:r>
              <a:rPr lang="en-US" sz="2000" dirty="0"/>
              <a:t> with 0 &lt; p &lt; 1, each node has expected depth O(1/p·log1/p 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11EB01-E88D-432F-937B-F968902B2E8E}"/>
              </a:ext>
            </a:extLst>
          </p:cNvPr>
          <p:cNvSpPr txBox="1"/>
          <p:nvPr/>
        </p:nvSpPr>
        <p:spPr>
          <a:xfrm>
            <a:off x="1177413" y="1789604"/>
            <a:ext cx="11805162"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Theorem 1</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err="1">
                <a:ln>
                  <a:noFill/>
                </a:ln>
                <a:solidFill>
                  <a:schemeClr val="tx1"/>
                </a:solidFill>
                <a:effectLst/>
                <a:latin typeface="Arial" panose="020B0604020202020204" pitchFamily="34" charset="0"/>
              </a:rPr>
              <a:t>RebalanceZig</a:t>
            </a:r>
            <a:r>
              <a:rPr kumimoji="0" lang="en-US" altLang="en-US" sz="2800" b="0" i="0" u="none" strike="noStrike" cap="none" normalizeH="0" baseline="0" dirty="0">
                <a:ln>
                  <a:noFill/>
                </a:ln>
                <a:solidFill>
                  <a:schemeClr val="tx1"/>
                </a:solidFill>
                <a:effectLst/>
                <a:latin typeface="Arial" panose="020B0604020202020204" pitchFamily="34" charset="0"/>
              </a:rPr>
              <a:t> achieves </a:t>
            </a:r>
            <a:r>
              <a:rPr lang="en-US" sz="2800" dirty="0"/>
              <a:t>O(lg n)</a:t>
            </a:r>
            <a:r>
              <a:rPr kumimoji="0" lang="en-US" altLang="en-US" sz="2800" b="0" i="0" u="none" strike="noStrike" cap="none" normalizeH="0" baseline="0" dirty="0">
                <a:ln>
                  <a:noFill/>
                </a:ln>
                <a:solidFill>
                  <a:schemeClr val="tx1"/>
                </a:solidFill>
                <a:effectLst/>
                <a:latin typeface="Arial" panose="020B0604020202020204" pitchFamily="34" charset="0"/>
              </a:rPr>
              <a:t>expected depth for increasing and decreasing sequences.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Theorem 2</a:t>
            </a:r>
            <a:r>
              <a:rPr kumimoji="0" lang="en-US" altLang="en-US" sz="2800" b="0" i="0" u="none" strike="noStrike" cap="none" normalizeH="0" baseline="0" dirty="0">
                <a:ln>
                  <a:noFill/>
                </a:ln>
                <a:solidFill>
                  <a:schemeClr val="tx1"/>
                </a:solidFill>
                <a:effectLst/>
                <a:latin typeface="Arial" panose="020B0604020202020204" pitchFamily="34" charset="0"/>
              </a:rPr>
              <a:t>: For the </a:t>
            </a:r>
            <a:r>
              <a:rPr kumimoji="0" lang="en-US" altLang="en-US" sz="2800" b="1" i="0" u="none" strike="noStrike" cap="none" normalizeH="0" baseline="0" dirty="0">
                <a:ln>
                  <a:noFill/>
                </a:ln>
                <a:solidFill>
                  <a:schemeClr val="tx1"/>
                </a:solidFill>
                <a:effectLst/>
                <a:latin typeface="Arial" panose="020B0604020202020204" pitchFamily="34" charset="0"/>
              </a:rPr>
              <a:t>converging sequence</a:t>
            </a:r>
            <a:r>
              <a:rPr kumimoji="0" lang="en-US" altLang="en-US" sz="2800" b="0" i="0" u="none" strike="noStrike" cap="none" normalizeH="0" baseline="0" dirty="0">
                <a:ln>
                  <a:noFill/>
                </a:ln>
                <a:solidFill>
                  <a:schemeClr val="tx1"/>
                </a:solidFill>
                <a:effectLst/>
                <a:latin typeface="Arial" panose="020B0604020202020204" pitchFamily="34" charset="0"/>
              </a:rPr>
              <a:t> (1,n,2,n−1,..) </a:t>
            </a:r>
            <a:r>
              <a:rPr kumimoji="0" lang="en-US" altLang="en-US" sz="2800" b="1" i="0" u="none" strike="noStrike" cap="none" normalizeH="0" baseline="0" dirty="0" err="1">
                <a:ln>
                  <a:noFill/>
                </a:ln>
                <a:solidFill>
                  <a:schemeClr val="tx1"/>
                </a:solidFill>
                <a:effectLst/>
                <a:latin typeface="Arial" panose="020B0604020202020204" pitchFamily="34" charset="0"/>
              </a:rPr>
              <a:t>RebalanceZig</a:t>
            </a:r>
            <a:r>
              <a:rPr kumimoji="0" lang="en-US" altLang="en-US" sz="2800" b="0" i="0" u="none" strike="noStrike" cap="none" normalizeH="0" baseline="0" dirty="0">
                <a:ln>
                  <a:noFill/>
                </a:ln>
                <a:solidFill>
                  <a:schemeClr val="tx1"/>
                </a:solidFill>
                <a:effectLst/>
                <a:latin typeface="Arial" panose="020B0604020202020204" pitchFamily="34" charset="0"/>
              </a:rPr>
              <a:t> results </a:t>
            </a:r>
            <a:r>
              <a:rPr lang="el-GR" sz="2800" dirty="0"/>
              <a:t>Θ(</a:t>
            </a:r>
            <a:r>
              <a:rPr lang="en-US" sz="2800" dirty="0"/>
              <a:t>n)</a:t>
            </a:r>
            <a:r>
              <a:rPr kumimoji="0" lang="en-US" altLang="en-US" sz="2800" b="0" i="0" u="none" strike="noStrike" cap="none" normalizeH="0" baseline="0" dirty="0">
                <a:ln>
                  <a:noFill/>
                </a:ln>
                <a:solidFill>
                  <a:schemeClr val="tx1"/>
                </a:solidFill>
                <a:effectLst/>
                <a:latin typeface="Arial" panose="020B0604020202020204" pitchFamily="34" charset="0"/>
              </a:rPr>
              <a:t> average depth.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Theorem 3</a:t>
            </a:r>
            <a:r>
              <a:rPr kumimoji="0" lang="en-US" altLang="en-US" sz="2800" b="0" i="0" u="none" strike="noStrike" cap="none" normalizeH="0" baseline="0" dirty="0">
                <a:ln>
                  <a:noFill/>
                </a:ln>
                <a:solidFill>
                  <a:schemeClr val="tx1"/>
                </a:solidFill>
                <a:effectLst/>
                <a:latin typeface="Arial" panose="020B0604020202020204" pitchFamily="34" charset="0"/>
              </a:rPr>
              <a:t>: For the </a:t>
            </a:r>
            <a:r>
              <a:rPr kumimoji="0" lang="en-US" altLang="en-US" sz="2800" b="1" i="0" u="none" strike="noStrike" cap="none" normalizeH="0" baseline="0" dirty="0">
                <a:ln>
                  <a:noFill/>
                </a:ln>
                <a:solidFill>
                  <a:schemeClr val="tx1"/>
                </a:solidFill>
                <a:effectLst/>
                <a:latin typeface="Arial" panose="020B0604020202020204" pitchFamily="34" charset="0"/>
              </a:rPr>
              <a:t>pairs sequence</a:t>
            </a:r>
            <a:r>
              <a:rPr kumimoji="0" lang="en-US" altLang="en-US" sz="2800" b="0" i="0" u="none" strike="noStrike" cap="none" normalizeH="0" baseline="0" dirty="0">
                <a:ln>
                  <a:noFill/>
                </a:ln>
                <a:solidFill>
                  <a:schemeClr val="tx1"/>
                </a:solidFill>
                <a:effectLst/>
                <a:latin typeface="Arial" panose="020B0604020202020204" pitchFamily="34" charset="0"/>
              </a:rPr>
              <a:t> (2,1,4,3,…), </a:t>
            </a:r>
            <a:r>
              <a:rPr kumimoji="0" lang="en-US" altLang="en-US" sz="2800" b="1" i="0" u="none" strike="noStrike" cap="none" normalizeH="0" baseline="0" dirty="0" err="1">
                <a:ln>
                  <a:noFill/>
                </a:ln>
                <a:solidFill>
                  <a:schemeClr val="tx1"/>
                </a:solidFill>
                <a:effectLst/>
                <a:latin typeface="Arial" panose="020B0604020202020204" pitchFamily="34" charset="0"/>
              </a:rPr>
              <a:t>RebalanceZig</a:t>
            </a:r>
            <a:r>
              <a:rPr kumimoji="0" lang="en-US" altLang="en-US" sz="2800" b="0" i="0" u="none" strike="noStrike" cap="none" normalizeH="0" baseline="0" dirty="0">
                <a:ln>
                  <a:noFill/>
                </a:ln>
                <a:solidFill>
                  <a:schemeClr val="tx1"/>
                </a:solidFill>
                <a:effectLst/>
                <a:latin typeface="Arial" panose="020B0604020202020204" pitchFamily="34" charset="0"/>
              </a:rPr>
              <a:t> gives Θ(n) depth</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chemeClr val="tx1"/>
                </a:solidFill>
                <a:effectLst/>
                <a:latin typeface="Arial" panose="020B0604020202020204" pitchFamily="34" charset="0"/>
              </a:rPr>
              <a:t>unless</a:t>
            </a:r>
            <a:r>
              <a:rPr kumimoji="0" lang="en-US" altLang="en-US" sz="2800" b="0" i="0" u="none" strike="noStrike" cap="none" normalizeH="0" baseline="0" dirty="0">
                <a:ln>
                  <a:noFill/>
                </a:ln>
                <a:solidFill>
                  <a:schemeClr val="tx1"/>
                </a:solidFill>
                <a:effectLst/>
                <a:latin typeface="Arial" panose="020B0604020202020204" pitchFamily="34" charset="0"/>
              </a:rPr>
              <a:t> p=1/2, where depth improves to sqrt(</a:t>
            </a:r>
            <a:r>
              <a:rPr lang="en-US" sz="2800" dirty="0"/>
              <a:t>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ACA7AC4-0ED5-4834-97F8-3D46ED62100E}"/>
              </a:ext>
            </a:extLst>
          </p:cNvPr>
          <p:cNvSpPr txBox="1"/>
          <p:nvPr/>
        </p:nvSpPr>
        <p:spPr>
          <a:xfrm>
            <a:off x="1177413" y="781050"/>
            <a:ext cx="7315200" cy="584775"/>
          </a:xfrm>
          <a:prstGeom prst="rect">
            <a:avLst/>
          </a:prstGeom>
          <a:noFill/>
        </p:spPr>
        <p:txBody>
          <a:bodyPr wrap="square">
            <a:spAutoFit/>
          </a:bodyPr>
          <a:lstStyle/>
          <a:p>
            <a:r>
              <a:rPr kumimoji="0" lang="en-US" altLang="en-US" sz="3200" b="1" i="0" u="none" strike="noStrike" cap="none" normalizeH="0" baseline="0" dirty="0" err="1">
                <a:ln>
                  <a:noFill/>
                </a:ln>
                <a:solidFill>
                  <a:schemeClr val="tx1"/>
                </a:solidFill>
                <a:effectLst/>
                <a:latin typeface="Arial" panose="020B0604020202020204" pitchFamily="34" charset="0"/>
              </a:rPr>
              <a:t>RebalanceZig</a:t>
            </a:r>
            <a:r>
              <a:rPr kumimoji="0" lang="en-US" altLang="en-US" sz="3200" b="1"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err="1">
                <a:ln>
                  <a:noFill/>
                </a:ln>
                <a:solidFill>
                  <a:schemeClr val="tx1"/>
                </a:solidFill>
                <a:effectLst/>
                <a:latin typeface="Arial" panose="020B0604020202020204" pitchFamily="34" charset="0"/>
              </a:rPr>
              <a:t>theoroms</a:t>
            </a:r>
            <a:r>
              <a:rPr kumimoji="0" lang="en-US" altLang="en-US" sz="3200" b="1" i="0" u="none" strike="noStrike" cap="none" normalizeH="0" baseline="0" dirty="0">
                <a:ln>
                  <a:noFill/>
                </a:ln>
                <a:solidFill>
                  <a:schemeClr val="tx1"/>
                </a:solidFill>
                <a:effectLst/>
                <a:latin typeface="Arial" panose="020B0604020202020204" pitchFamily="34" charset="0"/>
              </a:rPr>
              <a:t>: </a:t>
            </a:r>
            <a:endParaRPr lang="en-US" sz="3200" dirty="0"/>
          </a:p>
        </p:txBody>
      </p:sp>
    </p:spTree>
    <p:extLst>
      <p:ext uri="{BB962C8B-B14F-4D97-AF65-F5344CB8AC3E}">
        <p14:creationId xmlns:p14="http://schemas.microsoft.com/office/powerpoint/2010/main" val="44518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5698B-54A8-417D-BE63-E0EB151F33DE}"/>
              </a:ext>
            </a:extLst>
          </p:cNvPr>
          <p:cNvPicPr>
            <a:picLocks noChangeAspect="1"/>
          </p:cNvPicPr>
          <p:nvPr/>
        </p:nvPicPr>
        <p:blipFill>
          <a:blip r:embed="rId2"/>
          <a:stretch>
            <a:fillRect/>
          </a:stretch>
        </p:blipFill>
        <p:spPr>
          <a:xfrm>
            <a:off x="674823" y="904874"/>
            <a:ext cx="13945430" cy="5400675"/>
          </a:xfrm>
          <a:prstGeom prst="rect">
            <a:avLst/>
          </a:prstGeom>
        </p:spPr>
      </p:pic>
    </p:spTree>
    <p:extLst>
      <p:ext uri="{BB962C8B-B14F-4D97-AF65-F5344CB8AC3E}">
        <p14:creationId xmlns:p14="http://schemas.microsoft.com/office/powerpoint/2010/main" val="3826934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3990</TotalTime>
  <Words>2779</Words>
  <Application>Microsoft Office PowerPoint</Application>
  <PresentationFormat>Custom</PresentationFormat>
  <Paragraphs>222</Paragraphs>
  <Slides>27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Georgia</vt:lpstr>
      <vt:lpstr>Lato Bold</vt:lpstr>
      <vt:lpstr>Calibri</vt:lpstr>
      <vt:lpstr>Arial</vt:lpstr>
      <vt:lpstr>Arial Unicode MS</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עבדאללה זועבי</cp:lastModifiedBy>
  <cp:revision>19</cp:revision>
  <dcterms:created xsi:type="dcterms:W3CDTF">2024-11-10T20:21:58Z</dcterms:created>
  <dcterms:modified xsi:type="dcterms:W3CDTF">2024-12-01T01:35:11Z</dcterms:modified>
</cp:coreProperties>
</file>