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7"/>
  </p:notesMasterIdLst>
  <p:handoutMasterIdLst>
    <p:handoutMasterId r:id="rId18"/>
  </p:handoutMasterIdLst>
  <p:sldIdLst>
    <p:sldId id="256" r:id="rId4"/>
    <p:sldId id="261" r:id="rId5"/>
    <p:sldId id="300" r:id="rId6"/>
    <p:sldId id="302" r:id="rId7"/>
    <p:sldId id="301" r:id="rId8"/>
    <p:sldId id="303" r:id="rId9"/>
    <p:sldId id="304" r:id="rId10"/>
    <p:sldId id="305" r:id="rId11"/>
    <p:sldId id="306" r:id="rId12"/>
    <p:sldId id="307" r:id="rId13"/>
    <p:sldId id="308" r:id="rId14"/>
    <p:sldId id="310" r:id="rId15"/>
    <p:sldId id="311"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7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49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p:cViewPr varScale="1">
        <p:scale>
          <a:sx n="192" d="100"/>
          <a:sy n="192" d="100"/>
        </p:scale>
        <p:origin x="184" y="224"/>
      </p:cViewPr>
      <p:guideLst>
        <p:guide orient="horz" pos="1620"/>
        <p:guide pos="2880"/>
        <p:guide orient="horz" pos="1756"/>
      </p:guideLst>
    </p:cSldViewPr>
  </p:slideViewPr>
  <p:notesTextViewPr>
    <p:cViewPr>
      <p:scale>
        <a:sx n="1" d="1"/>
        <a:sy n="1" d="1"/>
      </p:scale>
      <p:origin x="0" y="0"/>
    </p:cViewPr>
  </p:notesTextViewPr>
  <p:notesViewPr>
    <p:cSldViewPr showGuides="1">
      <p:cViewPr varScale="1">
        <p:scale>
          <a:sx n="83" d="100"/>
          <a:sy n="83" d="100"/>
        </p:scale>
        <p:origin x="585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D84D85F-57CF-4C30-A26B-9C8FFF0AC8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6697A9B-31EF-4AF6-8013-8BB67B692F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A78437-0E0E-4EE0-ADB7-35F44842DA23}" type="datetimeFigureOut">
              <a:rPr lang="ko-KR" altLang="en-US" smtClean="0"/>
              <a:t>2020. 5. 11.</a:t>
            </a:fld>
            <a:endParaRPr lang="ko-KR" altLang="en-US"/>
          </a:p>
        </p:txBody>
      </p:sp>
      <p:sp>
        <p:nvSpPr>
          <p:cNvPr id="4" name="바닥글 개체 틀 3">
            <a:extLst>
              <a:ext uri="{FF2B5EF4-FFF2-40B4-BE49-F238E27FC236}">
                <a16:creationId xmlns:a16="http://schemas.microsoft.com/office/drawing/2014/main" id="{B1C3F984-97B8-4D88-A5B8-5BD2116FBD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47DA8DCD-E53B-4B8A-94DE-E4B3DACCDE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7A9F4-51C5-45B1-87B0-A224D9D3A4FC}" type="slidenum">
              <a:rPr lang="ko-KR" altLang="en-US" smtClean="0"/>
              <a:t>‹#›</a:t>
            </a:fld>
            <a:endParaRPr lang="ko-KR" altLang="en-US"/>
          </a:p>
        </p:txBody>
      </p:sp>
    </p:spTree>
    <p:extLst>
      <p:ext uri="{BB962C8B-B14F-4D97-AF65-F5344CB8AC3E}">
        <p14:creationId xmlns:p14="http://schemas.microsoft.com/office/powerpoint/2010/main" val="397255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EEE47-5DCC-45F8-B981-F344E32420FA}"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1DC3-EA51-4687-A7C1-6A63FDCBFB38}" type="slidenum">
              <a:rPr lang="en-US" smtClean="0"/>
              <a:t>‹#›</a:t>
            </a:fld>
            <a:endParaRPr lang="en-US"/>
          </a:p>
        </p:txBody>
      </p:sp>
    </p:spTree>
    <p:extLst>
      <p:ext uri="{BB962C8B-B14F-4D97-AF65-F5344CB8AC3E}">
        <p14:creationId xmlns:p14="http://schemas.microsoft.com/office/powerpoint/2010/main" val="293621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339502"/>
            <a:ext cx="4176464" cy="1080121"/>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51372" y="1491630"/>
            <a:ext cx="4176464" cy="432048"/>
          </a:xfrm>
          <a:prstGeom prst="rect">
            <a:avLst/>
          </a:prstGeom>
        </p:spPr>
        <p:txBody>
          <a:bodyPr anchor="ctr"/>
          <a:lstStyle>
            <a:lvl1pPr marL="0" indent="0" algn="l">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760122"/>
            <a:ext cx="2915816" cy="26757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34358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3579862"/>
            <a:ext cx="4572000" cy="15636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264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3075998"/>
            <a:ext cx="18000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2" name="Rectangle 11"/>
          <p:cNvSpPr/>
          <p:nvPr userDrawn="1"/>
        </p:nvSpPr>
        <p:spPr>
          <a:xfrm>
            <a:off x="6897730" y="1275606"/>
            <a:ext cx="1800000" cy="172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3" name="Picture Placeholder 2"/>
          <p:cNvSpPr>
            <a:spLocks noGrp="1"/>
          </p:cNvSpPr>
          <p:nvPr>
            <p:ph type="pic" idx="12" hasCustomPrompt="1"/>
          </p:nvPr>
        </p:nvSpPr>
        <p:spPr>
          <a:xfrm>
            <a:off x="446270"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1" y="3075998"/>
            <a:ext cx="4464497"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1" y="1275606"/>
            <a:ext cx="4464497"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116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7"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496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10075" y="1707654"/>
            <a:ext cx="5428593" cy="2974531"/>
          </a:xfrm>
          <a:prstGeom prst="rect">
            <a:avLst/>
          </a:prstGeom>
        </p:spPr>
      </p:pic>
      <p:sp>
        <p:nvSpPr>
          <p:cNvPr id="7" name="Picture Placeholder 2"/>
          <p:cNvSpPr>
            <a:spLocks noGrp="1"/>
          </p:cNvSpPr>
          <p:nvPr>
            <p:ph type="pic" idx="1" hasCustomPrompt="1"/>
          </p:nvPr>
        </p:nvSpPr>
        <p:spPr>
          <a:xfrm>
            <a:off x="4279406" y="1864434"/>
            <a:ext cx="3624668" cy="23431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3028028" y="0"/>
            <a:ext cx="3096344" cy="4571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064981"/>
            <a:ext cx="9144000" cy="83156"/>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114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300" y="1361810"/>
            <a:ext cx="2520280" cy="25129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5119" y="1361810"/>
            <a:ext cx="2520280" cy="2512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7938" y="1361810"/>
            <a:ext cx="2520280" cy="251290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468471"/>
            <a:ext cx="2305398" cy="15600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468471"/>
            <a:ext cx="2305398" cy="15600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468471"/>
            <a:ext cx="2305398" cy="15600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Rectangle 15"/>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804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3075806"/>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5353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4" name="Right Triangle 3"/>
          <p:cNvSpPr/>
          <p:nvPr userDrawn="1"/>
        </p:nvSpPr>
        <p:spPr>
          <a:xfrm flipV="1">
            <a:off x="0" y="-1"/>
            <a:ext cx="4932040" cy="3785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356992" y="2269864"/>
            <a:ext cx="4787008"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356992" y="2743440"/>
            <a:ext cx="478700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6454" flipH="1">
            <a:off x="759096" y="1677208"/>
            <a:ext cx="3173758" cy="2033012"/>
          </a:xfrm>
          <a:prstGeom prst="rect">
            <a:avLst/>
          </a:prstGeom>
        </p:spPr>
      </p:pic>
      <p:sp>
        <p:nvSpPr>
          <p:cNvPr id="7" name="Right Triangle 6"/>
          <p:cNvSpPr/>
          <p:nvPr userDrawn="1"/>
        </p:nvSpPr>
        <p:spPr>
          <a:xfrm rot="10800000" flipV="1">
            <a:off x="6910736" y="3427539"/>
            <a:ext cx="2233264" cy="17159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23542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48" y="533436"/>
            <a:ext cx="9144000" cy="136815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771550"/>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1347614"/>
            <a:ext cx="9144000" cy="288032"/>
          </a:xfrm>
          <a:prstGeom prst="rect">
            <a:avLst/>
          </a:prstGeom>
        </p:spPr>
        <p:txBody>
          <a:bodyPr anchor="ctr"/>
          <a:lstStyle>
            <a:lvl1pPr marL="0" indent="0" algn="ctr">
              <a:buNone/>
              <a:defRPr sz="1400" b="0" baseline="0">
                <a:solidFill>
                  <a:schemeClr val="tx1">
                    <a:lumMod val="75000"/>
                    <a:lumOff val="25000"/>
                  </a:schemeClr>
                </a:solidFill>
                <a:latin typeface="Arial" pitchFamily="34" charset="0"/>
                <a:cs typeface="Arial" pitchFamily="34" charset="0"/>
              </a:defRPr>
            </a:lvl1pPr>
          </a:lstStyle>
          <a:p>
            <a:pPr lvl="0"/>
            <a:r>
              <a:rPr lang="en-US" altLang="ko-KR" dirty="0"/>
              <a:t>Insert the title of your subtitle Here</a:t>
            </a:r>
          </a:p>
        </p:txBody>
      </p:sp>
      <p:sp>
        <p:nvSpPr>
          <p:cNvPr id="5" name="Rectangle 4"/>
          <p:cNvSpPr/>
          <p:nvPr userDrawn="1"/>
        </p:nvSpPr>
        <p:spPr>
          <a:xfrm>
            <a:off x="3779912" y="0"/>
            <a:ext cx="1512168"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91363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23478"/>
            <a:ext cx="70922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699542"/>
            <a:ext cx="709228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0"/>
            <a:ext cx="1907704" cy="5148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5431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1707654"/>
            <a:ext cx="914400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Isosceles Triangle 2"/>
          <p:cNvSpPr/>
          <p:nvPr userDrawn="1"/>
        </p:nvSpPr>
        <p:spPr>
          <a:xfrm rot="10800000">
            <a:off x="1187544"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Isosceles Triangle 11"/>
          <p:cNvSpPr/>
          <p:nvPr userDrawn="1"/>
        </p:nvSpPr>
        <p:spPr>
          <a:xfrm rot="10800000">
            <a:off x="3347784"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Isosceles Triangle 12"/>
          <p:cNvSpPr/>
          <p:nvPr userDrawn="1"/>
        </p:nvSpPr>
        <p:spPr>
          <a:xfrm rot="10800000">
            <a:off x="5508024"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Isosceles Triangle 13"/>
          <p:cNvSpPr/>
          <p:nvPr userDrawn="1"/>
        </p:nvSpPr>
        <p:spPr>
          <a:xfrm rot="10800000">
            <a:off x="7668261" y="3508131"/>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userDrawn="1"/>
        </p:nvSpPr>
        <p:spPr>
          <a:xfrm>
            <a:off x="3028028" y="0"/>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5064981"/>
            <a:ext cx="9144000" cy="83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2"/>
          <p:cNvSpPr>
            <a:spLocks noGrp="1"/>
          </p:cNvSpPr>
          <p:nvPr>
            <p:ph type="pic" idx="1" hasCustomPrompt="1"/>
          </p:nvPr>
        </p:nvSpPr>
        <p:spPr>
          <a:xfrm>
            <a:off x="611560"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188775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1707654"/>
            <a:ext cx="4283968" cy="2952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mn-lt"/>
            </a:endParaRPr>
          </a:p>
        </p:txBody>
      </p:sp>
      <p:sp>
        <p:nvSpPr>
          <p:cNvPr id="7" name="Picture Placeholder 2"/>
          <p:cNvSpPr>
            <a:spLocks noGrp="1"/>
          </p:cNvSpPr>
          <p:nvPr>
            <p:ph type="pic" idx="1" hasCustomPrompt="1"/>
          </p:nvPr>
        </p:nvSpPr>
        <p:spPr>
          <a:xfrm>
            <a:off x="827584" y="1059582"/>
            <a:ext cx="3420000" cy="27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128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742950"/>
            <a:ext cx="2915816" cy="44005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0"/>
            <a:ext cx="6084168" cy="271576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46095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55" r:id="rId5"/>
    <p:sldLayoutId id="2147483662" r:id="rId6"/>
    <p:sldLayoutId id="2147483663" r:id="rId7"/>
    <p:sldLayoutId id="2147483664" r:id="rId8"/>
    <p:sldLayoutId id="2147483665" r:id="rId9"/>
    <p:sldLayoutId id="2147483666" r:id="rId10"/>
    <p:sldLayoutId id="2147483668" r:id="rId11"/>
    <p:sldLayoutId id="2147483669" r:id="rId12"/>
    <p:sldLayoutId id="2147483670" r:id="rId13"/>
    <p:sldLayoutId id="214748365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ata.imf.org/?sk=388DFA60-1D26-4ADE-B505-A05A558D9A42&amp;sId=1479329334655" TargetMode="External"/><Relationship Id="rId2" Type="http://schemas.openxmlformats.org/officeDocument/2006/relationships/hyperlink" Target="https://www.diffen.com/difference/Income_vs_Revenue"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1520" y="1779662"/>
            <a:ext cx="4176464" cy="432048"/>
          </a:xfrm>
        </p:spPr>
        <p:txBody>
          <a:bodyPr/>
          <a:lstStyle/>
          <a:p>
            <a:pPr fontAlgn="auto">
              <a:spcBef>
                <a:spcPts val="0"/>
              </a:spcBef>
              <a:spcAft>
                <a:spcPts val="0"/>
              </a:spcAft>
              <a:defRPr/>
            </a:pPr>
            <a:r>
              <a:rPr lang="en-US" sz="2000" dirty="0"/>
              <a:t>Consumer Price Index (CPI)</a:t>
            </a:r>
            <a:endParaRPr lang="en-US" altLang="ko-KR" sz="2000"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311145"/>
            <a:ext cx="9144000" cy="288032"/>
          </a:xfrm>
        </p:spPr>
        <p:txBody>
          <a:bodyPr/>
          <a:lstStyle/>
          <a:p>
            <a:r>
              <a:rPr lang="en-US" b="1" i="1" dirty="0"/>
              <a:t>Answer Q 4: What are the top ten countries in terms of CPI?</a:t>
            </a:r>
            <a:endParaRPr lang="en-US" altLang="ko-KR" dirty="0"/>
          </a:p>
        </p:txBody>
      </p:sp>
      <p:sp>
        <p:nvSpPr>
          <p:cNvPr id="8" name="Rectangle 7"/>
          <p:cNvSpPr/>
          <p:nvPr/>
        </p:nvSpPr>
        <p:spPr>
          <a:xfrm>
            <a:off x="5748503" y="1419621"/>
            <a:ext cx="3384376" cy="335918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9"/>
          <p:cNvGrpSpPr/>
          <p:nvPr/>
        </p:nvGrpSpPr>
        <p:grpSpPr>
          <a:xfrm>
            <a:off x="6114325" y="1485538"/>
            <a:ext cx="2880320" cy="2256636"/>
            <a:chOff x="1857182" y="1256447"/>
            <a:chExt cx="2052228" cy="2256636"/>
          </a:xfrm>
        </p:grpSpPr>
        <p:sp>
          <p:nvSpPr>
            <p:cNvPr id="18" name="TextBox 21"/>
            <p:cNvSpPr txBox="1"/>
            <p:nvPr/>
          </p:nvSpPr>
          <p:spPr>
            <a:xfrm>
              <a:off x="1857182" y="1574091"/>
              <a:ext cx="2052228" cy="1938992"/>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1. CONGO  DEM. REP</a:t>
              </a:r>
            </a:p>
            <a:p>
              <a:r>
                <a:rPr lang="en-US" altLang="ko-KR" sz="1200" b="1" dirty="0">
                  <a:solidFill>
                    <a:schemeClr val="tx1">
                      <a:lumMod val="75000"/>
                      <a:lumOff val="25000"/>
                    </a:schemeClr>
                  </a:solidFill>
                  <a:cs typeface="Arial" pitchFamily="34" charset="0"/>
                </a:rPr>
                <a:t>2. ANGOLA</a:t>
              </a:r>
            </a:p>
            <a:p>
              <a:r>
                <a:rPr lang="en-US" altLang="ko-KR" sz="1200" b="1" dirty="0">
                  <a:solidFill>
                    <a:schemeClr val="tx1">
                      <a:lumMod val="75000"/>
                      <a:lumOff val="25000"/>
                    </a:schemeClr>
                  </a:solidFill>
                  <a:cs typeface="Arial" pitchFamily="34" charset="0"/>
                </a:rPr>
                <a:t>3. UKRAINE</a:t>
              </a:r>
            </a:p>
            <a:p>
              <a:r>
                <a:rPr lang="en-US" altLang="ko-KR" sz="1200" b="1" dirty="0">
                  <a:solidFill>
                    <a:schemeClr val="tx1">
                      <a:lumMod val="75000"/>
                      <a:lumOff val="25000"/>
                    </a:schemeClr>
                  </a:solidFill>
                  <a:cs typeface="Arial" pitchFamily="34" charset="0"/>
                </a:rPr>
                <a:t>4. BRAZIL</a:t>
              </a:r>
            </a:p>
            <a:p>
              <a:r>
                <a:rPr lang="en-US" altLang="ko-KR" sz="1200" b="1" dirty="0">
                  <a:solidFill>
                    <a:schemeClr val="tx1">
                      <a:lumMod val="75000"/>
                      <a:lumOff val="25000"/>
                    </a:schemeClr>
                  </a:solidFill>
                  <a:cs typeface="Arial" pitchFamily="34" charset="0"/>
                </a:rPr>
                <a:t>5. BELARUS</a:t>
              </a:r>
            </a:p>
            <a:p>
              <a:r>
                <a:rPr lang="en-US" altLang="ko-KR" sz="1200" b="1" dirty="0">
                  <a:solidFill>
                    <a:schemeClr val="tx1">
                      <a:lumMod val="75000"/>
                      <a:lumOff val="25000"/>
                    </a:schemeClr>
                  </a:solidFill>
                  <a:cs typeface="Arial" pitchFamily="34" charset="0"/>
                </a:rPr>
                <a:t>6. ARMENIA</a:t>
              </a:r>
            </a:p>
            <a:p>
              <a:r>
                <a:rPr lang="en-US" altLang="ko-KR" sz="1200" b="1" dirty="0">
                  <a:solidFill>
                    <a:schemeClr val="tx1">
                      <a:lumMod val="75000"/>
                      <a:lumOff val="25000"/>
                    </a:schemeClr>
                  </a:solidFill>
                  <a:cs typeface="Arial" pitchFamily="34" charset="0"/>
                </a:rPr>
                <a:t>7. MOLDOVA</a:t>
              </a:r>
            </a:p>
            <a:p>
              <a:r>
                <a:rPr lang="en-US" altLang="ko-KR" sz="1200" b="1" dirty="0">
                  <a:solidFill>
                    <a:schemeClr val="tx1">
                      <a:lumMod val="75000"/>
                      <a:lumOff val="25000"/>
                    </a:schemeClr>
                  </a:solidFill>
                  <a:cs typeface="Arial" pitchFamily="34" charset="0"/>
                </a:rPr>
                <a:t>8. AZERBAIJA</a:t>
              </a:r>
            </a:p>
            <a:p>
              <a:r>
                <a:rPr lang="en-US" altLang="ko-KR" sz="1200" b="1" dirty="0">
                  <a:solidFill>
                    <a:schemeClr val="tx1">
                      <a:lumMod val="75000"/>
                      <a:lumOff val="25000"/>
                    </a:schemeClr>
                  </a:solidFill>
                  <a:cs typeface="Arial" pitchFamily="34" charset="0"/>
                </a:rPr>
                <a:t>9. KAZAKHSTAN</a:t>
              </a:r>
            </a:p>
            <a:p>
              <a:r>
                <a:rPr lang="en-US" altLang="ko-KR" sz="1200" b="1" dirty="0">
                  <a:solidFill>
                    <a:schemeClr val="tx1">
                      <a:lumMod val="75000"/>
                      <a:lumOff val="25000"/>
                    </a:schemeClr>
                  </a:solidFill>
                  <a:cs typeface="Arial" pitchFamily="34" charset="0"/>
                </a:rPr>
                <a:t>10. CROATIA</a:t>
              </a:r>
              <a:endParaRPr lang="en-US" altLang="ko-KR" sz="1200" b="1" dirty="0">
                <a:solidFill>
                  <a:schemeClr val="bg1"/>
                </a:solidFill>
                <a:highlight>
                  <a:srgbClr val="008000"/>
                </a:highlight>
                <a:cs typeface="Arial" pitchFamily="34" charset="0"/>
              </a:endParaRPr>
            </a:p>
          </p:txBody>
        </p:sp>
        <p:sp>
          <p:nvSpPr>
            <p:cNvPr id="19" name="TextBox 22"/>
            <p:cNvSpPr txBox="1"/>
            <p:nvPr/>
          </p:nvSpPr>
          <p:spPr>
            <a:xfrm>
              <a:off x="1857182" y="1256447"/>
              <a:ext cx="2052228" cy="276999"/>
            </a:xfrm>
            <a:prstGeom prst="rect">
              <a:avLst/>
            </a:prstGeom>
            <a:solidFill>
              <a:schemeClr val="accent3"/>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cs typeface="Arial" pitchFamily="34" charset="0"/>
                </a:rPr>
                <a:t>Answer  Here</a:t>
              </a:r>
              <a:endParaRPr lang="ko-KR" altLang="en-US" sz="1200" b="1" dirty="0">
                <a:solidFill>
                  <a:schemeClr val="bg1"/>
                </a:solidFill>
                <a:cs typeface="Arial" pitchFamily="34" charset="0"/>
              </a:endParaRPr>
            </a:p>
          </p:txBody>
        </p:sp>
      </p:grpSp>
      <p:sp>
        <p:nvSpPr>
          <p:cNvPr id="15" name="Rectangle 9"/>
          <p:cNvSpPr/>
          <p:nvPr/>
        </p:nvSpPr>
        <p:spPr>
          <a:xfrm>
            <a:off x="5810590" y="2585053"/>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3" name="Picture 2" descr="A screenshot of a cell phone&#10;&#10;Description automatically generated">
            <a:extLst>
              <a:ext uri="{FF2B5EF4-FFF2-40B4-BE49-F238E27FC236}">
                <a16:creationId xmlns:a16="http://schemas.microsoft.com/office/drawing/2014/main" id="{B1D5CA87-5C09-9A46-9582-239EBE60B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6" y="987574"/>
            <a:ext cx="5379674" cy="3384376"/>
          </a:xfrm>
          <a:prstGeom prst="rect">
            <a:avLst/>
          </a:prstGeom>
        </p:spPr>
      </p:pic>
      <p:sp>
        <p:nvSpPr>
          <p:cNvPr id="7" name="TextBox 6">
            <a:extLst>
              <a:ext uri="{FF2B5EF4-FFF2-40B4-BE49-F238E27FC236}">
                <a16:creationId xmlns:a16="http://schemas.microsoft.com/office/drawing/2014/main" id="{038C72AE-9DB2-2A4A-949A-10EE44BC5825}"/>
              </a:ext>
            </a:extLst>
          </p:cNvPr>
          <p:cNvSpPr txBox="1"/>
          <p:nvPr/>
        </p:nvSpPr>
        <p:spPr>
          <a:xfrm>
            <a:off x="5842164" y="3976689"/>
            <a:ext cx="3197053" cy="769441"/>
          </a:xfrm>
          <a:prstGeom prst="rect">
            <a:avLst/>
          </a:prstGeom>
          <a:noFill/>
        </p:spPr>
        <p:txBody>
          <a:bodyPr wrap="square" rtlCol="0">
            <a:spAutoFit/>
          </a:bodyPr>
          <a:lstStyle/>
          <a:p>
            <a:pPr rtl="1"/>
            <a:r>
              <a:rPr lang="en-US" sz="1100" dirty="0">
                <a:solidFill>
                  <a:schemeClr val="bg1"/>
                </a:solidFill>
                <a:highlight>
                  <a:srgbClr val="000080"/>
                </a:highlight>
              </a:rPr>
              <a:t>GDP of these countries is </a:t>
            </a:r>
            <a:r>
              <a:rPr lang="en-US" sz="1100" dirty="0">
                <a:solidFill>
                  <a:schemeClr val="bg1"/>
                </a:solidFill>
                <a:highlight>
                  <a:srgbClr val="FF0000"/>
                </a:highlight>
              </a:rPr>
              <a:t>low</a:t>
            </a:r>
            <a:r>
              <a:rPr lang="en-US" sz="1100" dirty="0">
                <a:solidFill>
                  <a:schemeClr val="bg1"/>
                </a:solidFill>
                <a:highlight>
                  <a:srgbClr val="000080"/>
                </a:highlight>
              </a:rPr>
              <a:t> compared with the countries of the world</a:t>
            </a:r>
          </a:p>
          <a:p>
            <a:pPr rtl="1"/>
            <a:endParaRPr lang="ar-SA" sz="1100" dirty="0">
              <a:solidFill>
                <a:schemeClr val="bg1"/>
              </a:solidFill>
              <a:highlight>
                <a:srgbClr val="000080"/>
              </a:highlight>
            </a:endParaRPr>
          </a:p>
          <a:p>
            <a:pPr rtl="1"/>
            <a:r>
              <a:rPr lang="en-US" sz="1100" dirty="0">
                <a:solidFill>
                  <a:schemeClr val="tx2"/>
                </a:solidFill>
              </a:rPr>
              <a:t>I think the poverty rate is related in terms of CPI</a:t>
            </a:r>
            <a:endParaRPr lang="en-AE" sz="1100" dirty="0">
              <a:solidFill>
                <a:schemeClr val="tx2"/>
              </a:solidFill>
            </a:endParaRPr>
          </a:p>
        </p:txBody>
      </p:sp>
    </p:spTree>
    <p:extLst>
      <p:ext uri="{BB962C8B-B14F-4D97-AF65-F5344CB8AC3E}">
        <p14:creationId xmlns:p14="http://schemas.microsoft.com/office/powerpoint/2010/main" val="186234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311145"/>
            <a:ext cx="9144000" cy="288032"/>
          </a:xfrm>
        </p:spPr>
        <p:txBody>
          <a:bodyPr/>
          <a:lstStyle/>
          <a:p>
            <a:r>
              <a:rPr lang="en-US" b="1" i="1" dirty="0"/>
              <a:t>Answer Q 5: What are the least ten countries in terms of CPI?</a:t>
            </a:r>
            <a:endParaRPr lang="en-US" altLang="ko-KR" dirty="0"/>
          </a:p>
        </p:txBody>
      </p:sp>
      <p:sp>
        <p:nvSpPr>
          <p:cNvPr id="8" name="Rectangle 7"/>
          <p:cNvSpPr/>
          <p:nvPr/>
        </p:nvSpPr>
        <p:spPr>
          <a:xfrm>
            <a:off x="5748503" y="1419621"/>
            <a:ext cx="3384376" cy="3359185"/>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9"/>
          <p:cNvGrpSpPr/>
          <p:nvPr/>
        </p:nvGrpSpPr>
        <p:grpSpPr>
          <a:xfrm>
            <a:off x="6114325" y="1485538"/>
            <a:ext cx="2880320" cy="2256636"/>
            <a:chOff x="1857182" y="1256447"/>
            <a:chExt cx="2052228" cy="2256636"/>
          </a:xfrm>
        </p:grpSpPr>
        <p:sp>
          <p:nvSpPr>
            <p:cNvPr id="18" name="TextBox 21"/>
            <p:cNvSpPr txBox="1"/>
            <p:nvPr/>
          </p:nvSpPr>
          <p:spPr>
            <a:xfrm>
              <a:off x="1857182" y="1574091"/>
              <a:ext cx="2052228" cy="1938992"/>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1. JAPAN</a:t>
              </a:r>
            </a:p>
            <a:p>
              <a:r>
                <a:rPr lang="en-US" altLang="ko-KR" sz="1200" b="1" dirty="0">
                  <a:solidFill>
                    <a:schemeClr val="tx1">
                      <a:lumMod val="75000"/>
                      <a:lumOff val="25000"/>
                    </a:schemeClr>
                  </a:solidFill>
                  <a:cs typeface="Arial" pitchFamily="34" charset="0"/>
                </a:rPr>
                <a:t>2. CAYMAN ISLANDS</a:t>
              </a:r>
            </a:p>
            <a:p>
              <a:r>
                <a:rPr lang="en-US" altLang="ko-KR" sz="1200" b="1" dirty="0">
                  <a:solidFill>
                    <a:schemeClr val="tx1">
                      <a:lumMod val="75000"/>
                      <a:lumOff val="25000"/>
                    </a:schemeClr>
                  </a:solidFill>
                  <a:cs typeface="Arial" pitchFamily="34" charset="0"/>
                </a:rPr>
                <a:t>3. BRUNEI DARUSSALAM</a:t>
              </a:r>
            </a:p>
            <a:p>
              <a:r>
                <a:rPr lang="en-US" altLang="ko-KR" sz="1200" b="1" dirty="0">
                  <a:solidFill>
                    <a:schemeClr val="tx1">
                      <a:lumMod val="75000"/>
                      <a:lumOff val="25000"/>
                    </a:schemeClr>
                  </a:solidFill>
                  <a:cs typeface="Arial" pitchFamily="34" charset="0"/>
                </a:rPr>
                <a:t>4. SWITZERLAND</a:t>
              </a:r>
            </a:p>
            <a:p>
              <a:r>
                <a:rPr lang="en-US" altLang="ko-KR" sz="1200" b="1" dirty="0">
                  <a:solidFill>
                    <a:schemeClr val="tx1">
                      <a:lumMod val="75000"/>
                      <a:lumOff val="25000"/>
                    </a:schemeClr>
                  </a:solidFill>
                  <a:cs typeface="Arial" pitchFamily="34" charset="0"/>
                </a:rPr>
                <a:t>5. ZIMBABWE </a:t>
              </a:r>
            </a:p>
            <a:p>
              <a:r>
                <a:rPr lang="en-US" altLang="ko-KR" sz="1200" b="1" dirty="0">
                  <a:solidFill>
                    <a:schemeClr val="tx1">
                      <a:lumMod val="75000"/>
                      <a:lumOff val="25000"/>
                    </a:schemeClr>
                  </a:solidFill>
                  <a:cs typeface="Arial" pitchFamily="34" charset="0"/>
                </a:rPr>
                <a:t>6. NEW CALEDONIA</a:t>
              </a:r>
            </a:p>
            <a:p>
              <a:r>
                <a:rPr lang="en-US" altLang="ko-KR" sz="1200" b="1" dirty="0">
                  <a:solidFill>
                    <a:schemeClr val="tx1">
                      <a:lumMod val="75000"/>
                      <a:lumOff val="25000"/>
                    </a:schemeClr>
                  </a:solidFill>
                  <a:cs typeface="Arial" pitchFamily="34" charset="0"/>
                </a:rPr>
                <a:t>7. BAHRAIN</a:t>
              </a:r>
            </a:p>
            <a:p>
              <a:r>
                <a:rPr lang="en-US" altLang="ko-KR" sz="1200" b="1" dirty="0">
                  <a:solidFill>
                    <a:schemeClr val="tx1">
                      <a:lumMod val="75000"/>
                      <a:lumOff val="25000"/>
                    </a:schemeClr>
                  </a:solidFill>
                  <a:cs typeface="Arial" pitchFamily="34" charset="0"/>
                </a:rPr>
                <a:t>8. FRANCE</a:t>
              </a:r>
            </a:p>
            <a:p>
              <a:r>
                <a:rPr lang="en-US" altLang="ko-KR" sz="1200" b="1" dirty="0">
                  <a:solidFill>
                    <a:schemeClr val="tx1">
                      <a:lumMod val="75000"/>
                      <a:lumOff val="25000"/>
                    </a:schemeClr>
                  </a:solidFill>
                  <a:cs typeface="Arial" pitchFamily="34" charset="0"/>
                </a:rPr>
                <a:t>9. BOSNIA AND HERZEGOVINA</a:t>
              </a:r>
            </a:p>
            <a:p>
              <a:r>
                <a:rPr lang="en-US" altLang="ko-KR" sz="1200" b="1" dirty="0">
                  <a:solidFill>
                    <a:schemeClr val="tx1">
                      <a:lumMod val="75000"/>
                      <a:lumOff val="25000"/>
                    </a:schemeClr>
                  </a:solidFill>
                  <a:cs typeface="Arial" pitchFamily="34" charset="0"/>
                </a:rPr>
                <a:t>10. FINLAND</a:t>
              </a:r>
              <a:endParaRPr lang="en-US" altLang="ko-KR" sz="1200" b="1" dirty="0">
                <a:solidFill>
                  <a:schemeClr val="bg1"/>
                </a:solidFill>
                <a:highlight>
                  <a:srgbClr val="008000"/>
                </a:highlight>
                <a:cs typeface="Arial" pitchFamily="34" charset="0"/>
              </a:endParaRPr>
            </a:p>
          </p:txBody>
        </p:sp>
        <p:sp>
          <p:nvSpPr>
            <p:cNvPr id="19" name="TextBox 22"/>
            <p:cNvSpPr txBox="1"/>
            <p:nvPr/>
          </p:nvSpPr>
          <p:spPr>
            <a:xfrm>
              <a:off x="1857182" y="1256447"/>
              <a:ext cx="2052228" cy="276999"/>
            </a:xfrm>
            <a:prstGeom prst="rect">
              <a:avLst/>
            </a:prstGeom>
            <a:solidFill>
              <a:schemeClr val="accent3"/>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cs typeface="Arial" pitchFamily="34" charset="0"/>
                </a:rPr>
                <a:t>Answer  Here</a:t>
              </a:r>
              <a:endParaRPr lang="ko-KR" altLang="en-US" sz="1200" b="1" dirty="0">
                <a:solidFill>
                  <a:schemeClr val="bg1"/>
                </a:solidFill>
                <a:cs typeface="Arial" pitchFamily="34" charset="0"/>
              </a:endParaRPr>
            </a:p>
          </p:txBody>
        </p:sp>
      </p:grpSp>
      <p:sp>
        <p:nvSpPr>
          <p:cNvPr id="15" name="Rectangle 9"/>
          <p:cNvSpPr/>
          <p:nvPr/>
        </p:nvSpPr>
        <p:spPr>
          <a:xfrm>
            <a:off x="5810590" y="2585053"/>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 name="TextBox 6">
            <a:extLst>
              <a:ext uri="{FF2B5EF4-FFF2-40B4-BE49-F238E27FC236}">
                <a16:creationId xmlns:a16="http://schemas.microsoft.com/office/drawing/2014/main" id="{038C72AE-9DB2-2A4A-949A-10EE44BC5825}"/>
              </a:ext>
            </a:extLst>
          </p:cNvPr>
          <p:cNvSpPr txBox="1"/>
          <p:nvPr/>
        </p:nvSpPr>
        <p:spPr>
          <a:xfrm>
            <a:off x="5842164" y="3976689"/>
            <a:ext cx="3197053" cy="600164"/>
          </a:xfrm>
          <a:prstGeom prst="rect">
            <a:avLst/>
          </a:prstGeom>
          <a:noFill/>
        </p:spPr>
        <p:txBody>
          <a:bodyPr wrap="square" rtlCol="0">
            <a:spAutoFit/>
          </a:bodyPr>
          <a:lstStyle/>
          <a:p>
            <a:pPr rtl="1"/>
            <a:r>
              <a:rPr lang="en-US" sz="1100" dirty="0">
                <a:solidFill>
                  <a:schemeClr val="bg1"/>
                </a:solidFill>
                <a:highlight>
                  <a:srgbClr val="000080"/>
                </a:highlight>
              </a:rPr>
              <a:t>GDP of these countries is </a:t>
            </a:r>
            <a:r>
              <a:rPr lang="en-US" sz="1100" dirty="0">
                <a:solidFill>
                  <a:schemeClr val="bg1"/>
                </a:solidFill>
                <a:highlight>
                  <a:srgbClr val="008000"/>
                </a:highlight>
              </a:rPr>
              <a:t>High</a:t>
            </a:r>
            <a:r>
              <a:rPr lang="en-US" sz="1100" dirty="0">
                <a:solidFill>
                  <a:schemeClr val="bg1"/>
                </a:solidFill>
                <a:highlight>
                  <a:srgbClr val="000080"/>
                </a:highlight>
              </a:rPr>
              <a:t> compared with the countries of the world</a:t>
            </a:r>
          </a:p>
          <a:p>
            <a:pPr rtl="1"/>
            <a:endParaRPr lang="ar-SA" sz="1100" dirty="0">
              <a:solidFill>
                <a:schemeClr val="bg1"/>
              </a:solidFill>
              <a:highlight>
                <a:srgbClr val="000080"/>
              </a:highlight>
            </a:endParaRPr>
          </a:p>
        </p:txBody>
      </p:sp>
      <p:pic>
        <p:nvPicPr>
          <p:cNvPr id="4" name="Picture 3" descr="A screenshot of a cell phone&#10;&#10;Description automatically generated">
            <a:extLst>
              <a:ext uri="{FF2B5EF4-FFF2-40B4-BE49-F238E27FC236}">
                <a16:creationId xmlns:a16="http://schemas.microsoft.com/office/drawing/2014/main" id="{A63CA365-695C-B849-B9F2-AF7F1164C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50318"/>
            <a:ext cx="5187297" cy="3426535"/>
          </a:xfrm>
          <a:prstGeom prst="rect">
            <a:avLst/>
          </a:prstGeom>
        </p:spPr>
      </p:pic>
    </p:spTree>
    <p:extLst>
      <p:ext uri="{BB962C8B-B14F-4D97-AF65-F5344CB8AC3E}">
        <p14:creationId xmlns:p14="http://schemas.microsoft.com/office/powerpoint/2010/main" val="48209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0" y="0"/>
            <a:ext cx="0" cy="458052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4457377" y="1385143"/>
            <a:ext cx="216000" cy="216000"/>
          </a:xfrm>
          <a:prstGeom prst="flowChartConnector">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solidFill>
                <a:srgbClr val="FF0000"/>
              </a:solidFill>
            </a:endParaRPr>
          </a:p>
        </p:txBody>
      </p:sp>
      <p:sp>
        <p:nvSpPr>
          <p:cNvPr id="8" name="Flowchart: Connector 7"/>
          <p:cNvSpPr/>
          <p:nvPr/>
        </p:nvSpPr>
        <p:spPr>
          <a:xfrm>
            <a:off x="4457377" y="2139714"/>
            <a:ext cx="216000" cy="216000"/>
          </a:xfrm>
          <a:prstGeom prst="flowChartConnector">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9" name="Flowchart: Connector 8"/>
          <p:cNvSpPr/>
          <p:nvPr/>
        </p:nvSpPr>
        <p:spPr>
          <a:xfrm>
            <a:off x="4457377" y="2894285"/>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lowchart: Connector 9"/>
          <p:cNvSpPr/>
          <p:nvPr/>
        </p:nvSpPr>
        <p:spPr>
          <a:xfrm>
            <a:off x="4457377" y="3648856"/>
            <a:ext cx="216000" cy="216000"/>
          </a:xfrm>
          <a:prstGeom prst="flowChartConnector">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lowchart: Connector 10"/>
          <p:cNvSpPr/>
          <p:nvPr/>
        </p:nvSpPr>
        <p:spPr>
          <a:xfrm>
            <a:off x="4457377" y="4403427"/>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004048" y="1293366"/>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Introduction</a:t>
            </a:r>
          </a:p>
        </p:txBody>
      </p:sp>
      <p:sp>
        <p:nvSpPr>
          <p:cNvPr id="17" name="TextBox 16"/>
          <p:cNvSpPr txBox="1"/>
          <p:nvPr/>
        </p:nvSpPr>
        <p:spPr>
          <a:xfrm>
            <a:off x="5004048" y="1979435"/>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Questions !</a:t>
            </a:r>
            <a:endParaRPr lang="ko-KR" altLang="en-US" sz="1400" b="1" dirty="0">
              <a:solidFill>
                <a:schemeClr val="tx1">
                  <a:lumMod val="75000"/>
                  <a:lumOff val="25000"/>
                </a:schemeClr>
              </a:solidFill>
              <a:cs typeface="Arial" pitchFamily="34" charset="0"/>
            </a:endParaRPr>
          </a:p>
        </p:txBody>
      </p:sp>
      <p:sp>
        <p:nvSpPr>
          <p:cNvPr id="20" name="TextBox 19"/>
          <p:cNvSpPr txBox="1"/>
          <p:nvPr/>
        </p:nvSpPr>
        <p:spPr>
          <a:xfrm>
            <a:off x="5004048" y="2734006"/>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Answers !</a:t>
            </a:r>
            <a:endParaRPr lang="ko-KR" altLang="en-US" sz="1400" b="1" dirty="0">
              <a:solidFill>
                <a:schemeClr val="tx1">
                  <a:lumMod val="75000"/>
                  <a:lumOff val="25000"/>
                </a:schemeClr>
              </a:solidFill>
              <a:cs typeface="Arial" pitchFamily="34" charset="0"/>
            </a:endParaRPr>
          </a:p>
        </p:txBody>
      </p:sp>
      <p:sp>
        <p:nvSpPr>
          <p:cNvPr id="23" name="TextBox 22"/>
          <p:cNvSpPr txBox="1"/>
          <p:nvPr/>
        </p:nvSpPr>
        <p:spPr>
          <a:xfrm>
            <a:off x="5004048" y="3488577"/>
            <a:ext cx="3528392" cy="307777"/>
          </a:xfrm>
          <a:prstGeom prst="rect">
            <a:avLst/>
          </a:prstGeom>
          <a:noFill/>
        </p:spPr>
        <p:txBody>
          <a:bodyPr wrap="square" rtlCol="0">
            <a:spAutoFit/>
          </a:bodyPr>
          <a:lstStyle/>
          <a:p>
            <a:r>
              <a:rPr lang="en-US" altLang="ko-KR" sz="1400" b="1" dirty="0">
                <a:solidFill>
                  <a:srgbClr val="EB494B"/>
                </a:solidFill>
                <a:cs typeface="Arial" pitchFamily="34" charset="0"/>
              </a:rPr>
              <a:t>References </a:t>
            </a:r>
            <a:endParaRPr lang="ko-KR" altLang="en-US" sz="1400" b="1" dirty="0">
              <a:solidFill>
                <a:srgbClr val="EB494B"/>
              </a:solidFill>
              <a:cs typeface="Arial" pitchFamily="34" charset="0"/>
            </a:endParaRPr>
          </a:p>
        </p:txBody>
      </p:sp>
    </p:spTree>
    <p:extLst>
      <p:ext uri="{BB962C8B-B14F-4D97-AF65-F5344CB8AC3E}">
        <p14:creationId xmlns:p14="http://schemas.microsoft.com/office/powerpoint/2010/main" val="385523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1763688" y="240278"/>
            <a:ext cx="5616624" cy="864096"/>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600" b="1" dirty="0">
                <a:solidFill>
                  <a:schemeClr val="tx1">
                    <a:lumMod val="75000"/>
                    <a:lumOff val="25000"/>
                  </a:schemeClr>
                </a:solidFill>
                <a:latin typeface="+mj-lt"/>
                <a:cs typeface="Arial" pitchFamily="34" charset="0"/>
              </a:rPr>
              <a:t>References </a:t>
            </a:r>
            <a:endParaRPr lang="ko-KR" altLang="en-US" sz="3600" b="1" dirty="0">
              <a:solidFill>
                <a:schemeClr val="tx1">
                  <a:lumMod val="75000"/>
                  <a:lumOff val="25000"/>
                </a:schemeClr>
              </a:solidFill>
              <a:latin typeface="+mj-lt"/>
              <a:cs typeface="Arial" pitchFamily="34" charset="0"/>
            </a:endParaRPr>
          </a:p>
        </p:txBody>
      </p:sp>
      <p:sp>
        <p:nvSpPr>
          <p:cNvPr id="9" name="Frame 8"/>
          <p:cNvSpPr/>
          <p:nvPr/>
        </p:nvSpPr>
        <p:spPr>
          <a:xfrm>
            <a:off x="107504" y="130793"/>
            <a:ext cx="8928992" cy="2800997"/>
          </a:xfrm>
          <a:prstGeom prst="frame">
            <a:avLst>
              <a:gd name="adj1" fmla="val 10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0" name="TextBox 14"/>
          <p:cNvSpPr txBox="1"/>
          <p:nvPr/>
        </p:nvSpPr>
        <p:spPr>
          <a:xfrm>
            <a:off x="179512" y="1367312"/>
            <a:ext cx="6624736" cy="158504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dirty="0">
                <a:solidFill>
                  <a:schemeClr val="tx1">
                    <a:lumMod val="75000"/>
                    <a:lumOff val="25000"/>
                  </a:schemeClr>
                </a:solidFill>
                <a:cs typeface="Arial" pitchFamily="34" charset="0"/>
              </a:rPr>
              <a:t>The International Monetary Fund (IMF)</a:t>
            </a:r>
            <a:endParaRPr lang="en-US" altLang="ko-KR" sz="1200" dirty="0">
              <a:solidFill>
                <a:schemeClr val="tx1">
                  <a:lumMod val="75000"/>
                  <a:lumOff val="25000"/>
                </a:schemeClr>
              </a:solidFill>
              <a:cs typeface="Arial" pitchFamily="34" charset="0"/>
            </a:endParaRPr>
          </a:p>
          <a:p>
            <a:r>
              <a:rPr lang="en-US" sz="1100" u="sng" dirty="0">
                <a:hlinkClick r:id="rId2"/>
              </a:rPr>
              <a:t>Sourse</a:t>
            </a:r>
            <a:r>
              <a:rPr lang="en-US" sz="1100" u="sng" dirty="0"/>
              <a:t> : </a:t>
            </a:r>
            <a:r>
              <a:rPr lang="en-US" sz="1100" dirty="0">
                <a:hlinkClick r:id="rId3"/>
              </a:rPr>
              <a:t>https://data.imf.org/?sk=388DFA60-1D26-4ADE-B505-A05A558D9A42&amp;sId=1479329334655</a:t>
            </a:r>
            <a:endParaRPr lang="en-US" sz="1100" dirty="0"/>
          </a:p>
          <a:p>
            <a:r>
              <a:rPr lang="en-US" sz="1200" dirty="0" err="1">
                <a:solidFill>
                  <a:schemeClr val="tx1">
                    <a:lumMod val="75000"/>
                    <a:lumOff val="25000"/>
                  </a:schemeClr>
                </a:solidFill>
                <a:cs typeface="Arial" pitchFamily="34" charset="0"/>
              </a:rPr>
              <a:t>Binance</a:t>
            </a:r>
            <a:endParaRPr lang="en-US" sz="1200" dirty="0">
              <a:solidFill>
                <a:schemeClr val="tx1">
                  <a:lumMod val="75000"/>
                  <a:lumOff val="25000"/>
                </a:schemeClr>
              </a:solidFill>
              <a:cs typeface="Arial" pitchFamily="34" charset="0"/>
            </a:endParaRPr>
          </a:p>
          <a:p>
            <a:r>
              <a:rPr lang="en-US" sz="1100" u="sng" dirty="0">
                <a:hlinkClick r:id="rId2"/>
              </a:rPr>
              <a:t>sourse : https://www.binance.vision/economics/the-2008-financial-crisis-explained</a:t>
            </a:r>
            <a:endParaRPr lang="en-US" sz="1100" u="sng" dirty="0"/>
          </a:p>
          <a:p>
            <a:r>
              <a:rPr lang="en-US" sz="1200" dirty="0" err="1">
                <a:solidFill>
                  <a:schemeClr val="tx1">
                    <a:lumMod val="75000"/>
                    <a:lumOff val="25000"/>
                  </a:schemeClr>
                </a:solidFill>
                <a:cs typeface="Arial" pitchFamily="34" charset="0"/>
              </a:rPr>
              <a:t>Diffen</a:t>
            </a:r>
            <a:endParaRPr lang="en-US" sz="1200" dirty="0">
              <a:solidFill>
                <a:schemeClr val="tx1">
                  <a:lumMod val="75000"/>
                  <a:lumOff val="25000"/>
                </a:schemeClr>
              </a:solidFill>
              <a:cs typeface="Arial" pitchFamily="34" charset="0"/>
            </a:endParaRPr>
          </a:p>
          <a:p>
            <a:r>
              <a:rPr lang="en-US" sz="1400" u="sng" dirty="0">
                <a:hlinkClick r:id="rId2"/>
              </a:rPr>
              <a:t>sourse </a:t>
            </a:r>
            <a:r>
              <a:rPr lang="en-US" sz="1400" u="sng" dirty="0"/>
              <a:t> : </a:t>
            </a:r>
            <a:r>
              <a:rPr lang="en-US" sz="1400" u="sng" dirty="0">
                <a:hlinkClick r:id="rId2"/>
              </a:rPr>
              <a:t>https://www.diffen.com/difference/Income_vs_Revenue</a:t>
            </a:r>
          </a:p>
          <a:p>
            <a:endParaRPr lang="en-US" altLang="ko-KR" sz="1400" b="1" dirty="0">
              <a:solidFill>
                <a:schemeClr val="bg1"/>
              </a:solidFill>
              <a:cs typeface="Arial" pitchFamily="34" charset="0"/>
            </a:endParaRPr>
          </a:p>
          <a:p>
            <a:endParaRPr lang="en-US" altLang="ko-KR" sz="1100" b="1" dirty="0">
              <a:solidFill>
                <a:schemeClr val="bg1"/>
              </a:solidFill>
              <a:cs typeface="Arial" pitchFamily="34" charset="0"/>
            </a:endParaRPr>
          </a:p>
        </p:txBody>
      </p:sp>
    </p:spTree>
    <p:extLst>
      <p:ext uri="{BB962C8B-B14F-4D97-AF65-F5344CB8AC3E}">
        <p14:creationId xmlns:p14="http://schemas.microsoft.com/office/powerpoint/2010/main" val="353111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339502"/>
            <a:ext cx="413995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75000"/>
                    <a:lumOff val="25000"/>
                  </a:schemeClr>
                </a:solidFill>
                <a:cs typeface="Arial" pitchFamily="34" charset="0"/>
              </a:rPr>
              <a:t>Agenda</a:t>
            </a:r>
          </a:p>
        </p:txBody>
      </p:sp>
      <p:cxnSp>
        <p:nvCxnSpPr>
          <p:cNvPr id="5" name="Straight Connector 4"/>
          <p:cNvCxnSpPr/>
          <p:nvPr/>
        </p:nvCxnSpPr>
        <p:spPr>
          <a:xfrm>
            <a:off x="4572000" y="0"/>
            <a:ext cx="0" cy="458052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4457377" y="1385143"/>
            <a:ext cx="216000" cy="216000"/>
          </a:xfrm>
          <a:prstGeom prst="flowChartConnector">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solidFill>
                <a:srgbClr val="FF0000"/>
              </a:solidFill>
            </a:endParaRPr>
          </a:p>
        </p:txBody>
      </p:sp>
      <p:sp>
        <p:nvSpPr>
          <p:cNvPr id="8" name="Flowchart: Connector 7"/>
          <p:cNvSpPr/>
          <p:nvPr/>
        </p:nvSpPr>
        <p:spPr>
          <a:xfrm>
            <a:off x="4457377" y="2139714"/>
            <a:ext cx="216000" cy="216000"/>
          </a:xfrm>
          <a:prstGeom prst="flowChartConnector">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9" name="Flowchart: Connector 8"/>
          <p:cNvSpPr/>
          <p:nvPr/>
        </p:nvSpPr>
        <p:spPr>
          <a:xfrm>
            <a:off x="4457377" y="2894285"/>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lowchart: Connector 9"/>
          <p:cNvSpPr/>
          <p:nvPr/>
        </p:nvSpPr>
        <p:spPr>
          <a:xfrm>
            <a:off x="4457377" y="3648856"/>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lowchart: Connector 10"/>
          <p:cNvSpPr/>
          <p:nvPr/>
        </p:nvSpPr>
        <p:spPr>
          <a:xfrm>
            <a:off x="4457377" y="4403427"/>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004048" y="1293366"/>
            <a:ext cx="3528392" cy="307777"/>
          </a:xfrm>
          <a:prstGeom prst="rect">
            <a:avLst/>
          </a:prstGeom>
          <a:noFill/>
        </p:spPr>
        <p:txBody>
          <a:bodyPr wrap="square" rtlCol="0">
            <a:spAutoFit/>
          </a:bodyPr>
          <a:lstStyle/>
          <a:p>
            <a:r>
              <a:rPr lang="en-US" altLang="ko-KR" sz="1400" b="1" dirty="0">
                <a:solidFill>
                  <a:srgbClr val="EB494B"/>
                </a:solidFill>
                <a:cs typeface="Arial" pitchFamily="34" charset="0"/>
              </a:rPr>
              <a:t>Introduction</a:t>
            </a:r>
          </a:p>
        </p:txBody>
      </p:sp>
      <p:sp>
        <p:nvSpPr>
          <p:cNvPr id="17" name="TextBox 16"/>
          <p:cNvSpPr txBox="1"/>
          <p:nvPr/>
        </p:nvSpPr>
        <p:spPr>
          <a:xfrm>
            <a:off x="5004048" y="1979435"/>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Questions !</a:t>
            </a:r>
            <a:endParaRPr lang="ko-KR" altLang="en-US" sz="1400" b="1" dirty="0">
              <a:solidFill>
                <a:schemeClr val="tx1">
                  <a:lumMod val="75000"/>
                  <a:lumOff val="25000"/>
                </a:schemeClr>
              </a:solidFill>
              <a:cs typeface="Arial" pitchFamily="34" charset="0"/>
            </a:endParaRPr>
          </a:p>
        </p:txBody>
      </p:sp>
      <p:sp>
        <p:nvSpPr>
          <p:cNvPr id="20" name="TextBox 19"/>
          <p:cNvSpPr txBox="1"/>
          <p:nvPr/>
        </p:nvSpPr>
        <p:spPr>
          <a:xfrm>
            <a:off x="5004048" y="2734006"/>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Answers !</a:t>
            </a:r>
            <a:endParaRPr lang="ko-KR" altLang="en-US" sz="1400" b="1" dirty="0">
              <a:solidFill>
                <a:schemeClr val="tx1">
                  <a:lumMod val="75000"/>
                  <a:lumOff val="25000"/>
                </a:schemeClr>
              </a:solidFill>
              <a:cs typeface="Arial" pitchFamily="34" charset="0"/>
            </a:endParaRPr>
          </a:p>
        </p:txBody>
      </p:sp>
      <p:sp>
        <p:nvSpPr>
          <p:cNvPr id="23" name="TextBox 22"/>
          <p:cNvSpPr txBox="1"/>
          <p:nvPr/>
        </p:nvSpPr>
        <p:spPr>
          <a:xfrm>
            <a:off x="5004048" y="3488577"/>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References </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97281" y="1464333"/>
            <a:ext cx="2469911" cy="3168410"/>
            <a:chOff x="3326226" y="1131591"/>
            <a:chExt cx="2736302" cy="3510138"/>
          </a:xfrm>
        </p:grpSpPr>
        <p:sp>
          <p:nvSpPr>
            <p:cNvPr id="24" name="Parallelogram 23"/>
            <p:cNvSpPr/>
            <p:nvPr/>
          </p:nvSpPr>
          <p:spPr>
            <a:xfrm rot="16200000" flipH="1">
              <a:off x="3391077" y="2834373"/>
              <a:ext cx="1742505" cy="1872208"/>
            </a:xfrm>
            <a:prstGeom prst="parallelogram">
              <a:avLst>
                <a:gd name="adj" fmla="val 60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Parallelogram 24"/>
            <p:cNvSpPr/>
            <p:nvPr/>
          </p:nvSpPr>
          <p:spPr>
            <a:xfrm rot="5400000" flipH="1" flipV="1">
              <a:off x="4010302" y="2391727"/>
              <a:ext cx="1368154" cy="1008115"/>
            </a:xfrm>
            <a:prstGeom prst="parallelogram">
              <a:avLst>
                <a:gd name="adj" fmla="val 6942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Parallelogram 25"/>
            <p:cNvSpPr/>
            <p:nvPr/>
          </p:nvSpPr>
          <p:spPr>
            <a:xfrm rot="16200000" flipH="1">
              <a:off x="4255171" y="1066740"/>
              <a:ext cx="1742505" cy="1872208"/>
            </a:xfrm>
            <a:prstGeom prst="parallelogram">
              <a:avLst>
                <a:gd name="adj" fmla="val 6072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
        <p:nvSpPr>
          <p:cNvPr id="7" name="TextBox 7"/>
          <p:cNvSpPr txBox="1"/>
          <p:nvPr/>
        </p:nvSpPr>
        <p:spPr>
          <a:xfrm>
            <a:off x="5164673" y="3023037"/>
            <a:ext cx="755335" cy="707886"/>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dirty="0">
                <a:solidFill>
                  <a:schemeClr val="accent2"/>
                </a:solidFill>
                <a:cs typeface="Arial" pitchFamily="34" charset="0"/>
              </a:rPr>
              <a:t>02</a:t>
            </a:r>
            <a:endParaRPr lang="ko-KR" altLang="en-US" sz="4000" b="1" dirty="0">
              <a:solidFill>
                <a:schemeClr val="accent2"/>
              </a:solidFill>
              <a:cs typeface="Arial" pitchFamily="34" charset="0"/>
            </a:endParaRPr>
          </a:p>
        </p:txBody>
      </p:sp>
      <p:sp>
        <p:nvSpPr>
          <p:cNvPr id="8" name="TextBox 8"/>
          <p:cNvSpPr txBox="1"/>
          <p:nvPr/>
        </p:nvSpPr>
        <p:spPr>
          <a:xfrm>
            <a:off x="5803943" y="1415399"/>
            <a:ext cx="755335" cy="707886"/>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sp>
        <p:nvSpPr>
          <p:cNvPr id="9" name="TextBox 9"/>
          <p:cNvSpPr txBox="1"/>
          <p:nvPr/>
        </p:nvSpPr>
        <p:spPr>
          <a:xfrm>
            <a:off x="2526830" y="3926043"/>
            <a:ext cx="755335" cy="707886"/>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dirty="0">
                <a:solidFill>
                  <a:schemeClr val="accent3"/>
                </a:solidFill>
                <a:cs typeface="Arial" pitchFamily="34" charset="0"/>
              </a:rPr>
              <a:t>03</a:t>
            </a:r>
            <a:endParaRPr lang="ko-KR" altLang="en-US" sz="4000" b="1" dirty="0">
              <a:solidFill>
                <a:schemeClr val="accent3"/>
              </a:solidFill>
              <a:cs typeface="Arial" pitchFamily="34" charset="0"/>
            </a:endParaRPr>
          </a:p>
        </p:txBody>
      </p:sp>
      <p:grpSp>
        <p:nvGrpSpPr>
          <p:cNvPr id="10" name="Group 9"/>
          <p:cNvGrpSpPr/>
          <p:nvPr/>
        </p:nvGrpSpPr>
        <p:grpSpPr>
          <a:xfrm>
            <a:off x="6559277" y="1245330"/>
            <a:ext cx="2146125" cy="1286060"/>
            <a:chOff x="803640" y="3362835"/>
            <a:chExt cx="2059657" cy="1286060"/>
          </a:xfrm>
        </p:grpSpPr>
        <p:sp>
          <p:nvSpPr>
            <p:cNvPr id="22" name="TextBox 11"/>
            <p:cNvSpPr txBox="1"/>
            <p:nvPr/>
          </p:nvSpPr>
          <p:spPr>
            <a:xfrm>
              <a:off x="803640" y="3633232"/>
              <a:ext cx="2059657" cy="1015663"/>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Great questions help you focus on relevant parts of your data and direct your analysis towards meaningful insights.</a:t>
              </a:r>
              <a:endParaRPr lang="ko-KR" altLang="en-US" sz="1200" dirty="0">
                <a:solidFill>
                  <a:schemeClr val="tx1">
                    <a:lumMod val="75000"/>
                    <a:lumOff val="25000"/>
                  </a:schemeClr>
                </a:solidFill>
                <a:cs typeface="Arial" pitchFamily="34" charset="0"/>
              </a:endParaRPr>
            </a:p>
          </p:txBody>
        </p:sp>
        <p:sp>
          <p:nvSpPr>
            <p:cNvPr id="23" name="TextBox 12"/>
            <p:cNvSpPr txBox="1"/>
            <p:nvPr/>
          </p:nvSpPr>
          <p:spPr>
            <a:xfrm>
              <a:off x="803640" y="3362835"/>
              <a:ext cx="2059657" cy="27699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Ask questions first</a:t>
              </a:r>
              <a:endParaRPr lang="ko-KR" altLang="en-US" sz="1200" b="1" dirty="0">
                <a:solidFill>
                  <a:schemeClr val="tx1">
                    <a:lumMod val="75000"/>
                    <a:lumOff val="25000"/>
                  </a:schemeClr>
                </a:solidFill>
                <a:cs typeface="Arial" pitchFamily="34" charset="0"/>
              </a:endParaRPr>
            </a:p>
          </p:txBody>
        </p:sp>
      </p:grpSp>
      <p:grpSp>
        <p:nvGrpSpPr>
          <p:cNvPr id="11" name="Group 10"/>
          <p:cNvGrpSpPr/>
          <p:nvPr/>
        </p:nvGrpSpPr>
        <p:grpSpPr>
          <a:xfrm>
            <a:off x="5920008" y="3216725"/>
            <a:ext cx="2146125" cy="1370439"/>
            <a:chOff x="803640" y="3362835"/>
            <a:chExt cx="2059657" cy="1370439"/>
          </a:xfrm>
        </p:grpSpPr>
        <p:sp>
          <p:nvSpPr>
            <p:cNvPr id="20" name="TextBox 14"/>
            <p:cNvSpPr txBox="1"/>
            <p:nvPr/>
          </p:nvSpPr>
          <p:spPr>
            <a:xfrm>
              <a:off x="803640" y="3717611"/>
              <a:ext cx="2059657" cy="1015663"/>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Create visualizations with the goal of addressing the research questions that you posed in the Question section</a:t>
              </a:r>
              <a:endParaRPr lang="ko-KR" altLang="en-US" sz="1200" dirty="0">
                <a:solidFill>
                  <a:schemeClr val="tx1">
                    <a:lumMod val="75000"/>
                    <a:lumOff val="25000"/>
                  </a:schemeClr>
                </a:solidFill>
                <a:cs typeface="Arial" pitchFamily="34" charset="0"/>
              </a:endParaRPr>
            </a:p>
          </p:txBody>
        </p:sp>
        <p:sp>
          <p:nvSpPr>
            <p:cNvPr id="21" name="TextBox 15"/>
            <p:cNvSpPr txBox="1"/>
            <p:nvPr/>
          </p:nvSpPr>
          <p:spPr>
            <a:xfrm>
              <a:off x="803640" y="3362835"/>
              <a:ext cx="2059657" cy="27699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tx1">
                      <a:lumMod val="75000"/>
                      <a:lumOff val="25000"/>
                    </a:schemeClr>
                  </a:solidFill>
                  <a:cs typeface="Arial" pitchFamily="34" charset="0"/>
                </a:rPr>
                <a:t>Answers</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727699" y="3855798"/>
            <a:ext cx="3312422" cy="763535"/>
            <a:chOff x="-315666" y="3462659"/>
            <a:chExt cx="3178963" cy="763535"/>
          </a:xfrm>
        </p:grpSpPr>
        <p:sp>
          <p:nvSpPr>
            <p:cNvPr id="18" name="TextBox 17"/>
            <p:cNvSpPr txBox="1"/>
            <p:nvPr/>
          </p:nvSpPr>
          <p:spPr>
            <a:xfrm>
              <a:off x="803640" y="3764529"/>
              <a:ext cx="2059657" cy="461665"/>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is a source of information about a subject.</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315666" y="3462659"/>
              <a:ext cx="2059657" cy="27699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200" b="1" dirty="0">
                  <a:solidFill>
                    <a:schemeClr val="tx1">
                      <a:lumMod val="75000"/>
                      <a:lumOff val="25000"/>
                    </a:schemeClr>
                  </a:solidFill>
                  <a:cs typeface="Arial" pitchFamily="34" charset="0"/>
                </a:rPr>
                <a:t>References </a:t>
              </a:r>
            </a:p>
          </p:txBody>
        </p:sp>
      </p:grpSp>
      <p:grpSp>
        <p:nvGrpSpPr>
          <p:cNvPr id="2" name="그룹 1">
            <a:extLst>
              <a:ext uri="{FF2B5EF4-FFF2-40B4-BE49-F238E27FC236}">
                <a16:creationId xmlns:a16="http://schemas.microsoft.com/office/drawing/2014/main" id="{B9F108DA-B945-4DDE-8DC0-2C033BC4A53A}"/>
              </a:ext>
            </a:extLst>
          </p:cNvPr>
          <p:cNvGrpSpPr/>
          <p:nvPr/>
        </p:nvGrpSpPr>
        <p:grpSpPr>
          <a:xfrm>
            <a:off x="0" y="267494"/>
            <a:ext cx="3504380" cy="1302731"/>
            <a:chOff x="0" y="267494"/>
            <a:chExt cx="3504380" cy="1302731"/>
          </a:xfrm>
        </p:grpSpPr>
        <p:sp>
          <p:nvSpPr>
            <p:cNvPr id="13" name="TextBox 19"/>
            <p:cNvSpPr txBox="1"/>
            <p:nvPr/>
          </p:nvSpPr>
          <p:spPr>
            <a:xfrm>
              <a:off x="0" y="739228"/>
              <a:ext cx="3504380" cy="830997"/>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The Consumer Price Index (CPI) : </a:t>
              </a:r>
            </a:p>
            <a:p>
              <a:r>
                <a:rPr lang="en-US" altLang="ko-KR" sz="1200" dirty="0">
                  <a:solidFill>
                    <a:schemeClr val="tx1">
                      <a:lumMod val="75000"/>
                      <a:lumOff val="25000"/>
                    </a:schemeClr>
                  </a:solidFill>
                  <a:cs typeface="Arial" pitchFamily="34" charset="0"/>
                </a:rPr>
                <a:t>is a measure of the average change over time in the prices paid by urban consumers for a market basket of consumer goods and services.</a:t>
              </a:r>
            </a:p>
          </p:txBody>
        </p:sp>
        <p:sp>
          <p:nvSpPr>
            <p:cNvPr id="14" name="TextBox 20"/>
            <p:cNvSpPr txBox="1"/>
            <p:nvPr/>
          </p:nvSpPr>
          <p:spPr>
            <a:xfrm>
              <a:off x="0" y="267494"/>
              <a:ext cx="3504380" cy="307777"/>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cs typeface="Arial" pitchFamily="34" charset="0"/>
                </a:rPr>
                <a:t>Introduction</a:t>
              </a:r>
            </a:p>
          </p:txBody>
        </p:sp>
      </p:grpSp>
      <p:sp>
        <p:nvSpPr>
          <p:cNvPr id="15" name="Rectangle 9"/>
          <p:cNvSpPr/>
          <p:nvPr/>
        </p:nvSpPr>
        <p:spPr>
          <a:xfrm>
            <a:off x="3371357" y="4054833"/>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0" name="Round Same Side Corner Rectangle 6">
            <a:extLst>
              <a:ext uri="{FF2B5EF4-FFF2-40B4-BE49-F238E27FC236}">
                <a16:creationId xmlns:a16="http://schemas.microsoft.com/office/drawing/2014/main" id="{F5AA2DCC-F30A-B745-BC35-3FC1245F5A8E}"/>
              </a:ext>
            </a:extLst>
          </p:cNvPr>
          <p:cNvSpPr/>
          <p:nvPr/>
        </p:nvSpPr>
        <p:spPr>
          <a:xfrm rot="2700000">
            <a:off x="5342776" y="1701598"/>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Donut 24">
            <a:extLst>
              <a:ext uri="{FF2B5EF4-FFF2-40B4-BE49-F238E27FC236}">
                <a16:creationId xmlns:a16="http://schemas.microsoft.com/office/drawing/2014/main" id="{63DE1032-40CC-124E-BEDC-8ABB6C122B00}"/>
              </a:ext>
            </a:extLst>
          </p:cNvPr>
          <p:cNvSpPr/>
          <p:nvPr/>
        </p:nvSpPr>
        <p:spPr>
          <a:xfrm>
            <a:off x="4505858" y="2998158"/>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53659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0" y="0"/>
            <a:ext cx="0" cy="458052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4457377" y="1385143"/>
            <a:ext cx="216000" cy="216000"/>
          </a:xfrm>
          <a:prstGeom prst="flowChartConnector">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solidFill>
                <a:srgbClr val="FF0000"/>
              </a:solidFill>
            </a:endParaRPr>
          </a:p>
        </p:txBody>
      </p:sp>
      <p:sp>
        <p:nvSpPr>
          <p:cNvPr id="8" name="Flowchart: Connector 7"/>
          <p:cNvSpPr/>
          <p:nvPr/>
        </p:nvSpPr>
        <p:spPr>
          <a:xfrm>
            <a:off x="4457377" y="2139714"/>
            <a:ext cx="216000" cy="216000"/>
          </a:xfrm>
          <a:prstGeom prst="flowChartConnector">
            <a:avLst/>
          </a:prstGeom>
          <a:solidFill>
            <a:srgbClr val="EB494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9" name="Flowchart: Connector 8"/>
          <p:cNvSpPr/>
          <p:nvPr/>
        </p:nvSpPr>
        <p:spPr>
          <a:xfrm>
            <a:off x="4457377" y="2894285"/>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lowchart: Connector 9"/>
          <p:cNvSpPr/>
          <p:nvPr/>
        </p:nvSpPr>
        <p:spPr>
          <a:xfrm>
            <a:off x="4457377" y="3648856"/>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lowchart: Connector 10"/>
          <p:cNvSpPr/>
          <p:nvPr/>
        </p:nvSpPr>
        <p:spPr>
          <a:xfrm>
            <a:off x="4457377" y="4403427"/>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004048" y="1293366"/>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Introduction</a:t>
            </a:r>
          </a:p>
        </p:txBody>
      </p:sp>
      <p:sp>
        <p:nvSpPr>
          <p:cNvPr id="17" name="TextBox 16"/>
          <p:cNvSpPr txBox="1"/>
          <p:nvPr/>
        </p:nvSpPr>
        <p:spPr>
          <a:xfrm>
            <a:off x="5004048" y="1979435"/>
            <a:ext cx="3528392" cy="307777"/>
          </a:xfrm>
          <a:prstGeom prst="rect">
            <a:avLst/>
          </a:prstGeom>
          <a:noFill/>
        </p:spPr>
        <p:txBody>
          <a:bodyPr wrap="square" rtlCol="0">
            <a:spAutoFit/>
          </a:bodyPr>
          <a:lstStyle/>
          <a:p>
            <a:r>
              <a:rPr lang="en-US" altLang="ko-KR" sz="1400" b="1" dirty="0">
                <a:solidFill>
                  <a:srgbClr val="EB494B"/>
                </a:solidFill>
                <a:cs typeface="Arial" pitchFamily="34" charset="0"/>
              </a:rPr>
              <a:t>Questions !</a:t>
            </a:r>
            <a:endParaRPr lang="ko-KR" altLang="en-US" sz="1400" b="1" dirty="0">
              <a:solidFill>
                <a:srgbClr val="EB494B"/>
              </a:solidFill>
              <a:cs typeface="Arial" pitchFamily="34" charset="0"/>
            </a:endParaRPr>
          </a:p>
        </p:txBody>
      </p:sp>
      <p:sp>
        <p:nvSpPr>
          <p:cNvPr id="20" name="TextBox 19"/>
          <p:cNvSpPr txBox="1"/>
          <p:nvPr/>
        </p:nvSpPr>
        <p:spPr>
          <a:xfrm>
            <a:off x="5004048" y="2734006"/>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Answers !</a:t>
            </a:r>
            <a:endParaRPr lang="ko-KR" altLang="en-US" sz="1400" b="1" dirty="0">
              <a:solidFill>
                <a:schemeClr val="tx1">
                  <a:lumMod val="75000"/>
                  <a:lumOff val="25000"/>
                </a:schemeClr>
              </a:solidFill>
              <a:cs typeface="Arial" pitchFamily="34" charset="0"/>
            </a:endParaRPr>
          </a:p>
        </p:txBody>
      </p:sp>
      <p:sp>
        <p:nvSpPr>
          <p:cNvPr id="23" name="TextBox 22"/>
          <p:cNvSpPr txBox="1"/>
          <p:nvPr/>
        </p:nvSpPr>
        <p:spPr>
          <a:xfrm>
            <a:off x="5004048" y="3488577"/>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References </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5052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995936" y="2381823"/>
            <a:ext cx="1152128" cy="1152128"/>
          </a:xfrm>
          <a:prstGeom prst="ellipse">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4" name="Oval 43"/>
          <p:cNvSpPr/>
          <p:nvPr/>
        </p:nvSpPr>
        <p:spPr>
          <a:xfrm>
            <a:off x="4085946" y="2471833"/>
            <a:ext cx="972108" cy="972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 Placeholder 3"/>
          <p:cNvSpPr>
            <a:spLocks noGrp="1"/>
          </p:cNvSpPr>
          <p:nvPr>
            <p:ph type="body" sz="quarter" idx="10"/>
          </p:nvPr>
        </p:nvSpPr>
        <p:spPr/>
        <p:txBody>
          <a:bodyPr/>
          <a:lstStyle/>
          <a:p>
            <a:r>
              <a:rPr lang="en-US" dirty="0"/>
              <a:t>Ask questions</a:t>
            </a:r>
          </a:p>
        </p:txBody>
      </p:sp>
      <p:sp>
        <p:nvSpPr>
          <p:cNvPr id="7" name="Oval 6"/>
          <p:cNvSpPr/>
          <p:nvPr/>
        </p:nvSpPr>
        <p:spPr>
          <a:xfrm>
            <a:off x="2715558" y="1555971"/>
            <a:ext cx="680276" cy="68027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75000"/>
                    <a:lumOff val="25000"/>
                  </a:schemeClr>
                </a:solidFill>
              </a:rPr>
              <a:t>1</a:t>
            </a:r>
            <a:endParaRPr lang="ko-KR" altLang="en-US" dirty="0">
              <a:solidFill>
                <a:schemeClr val="tx1">
                  <a:lumMod val="75000"/>
                  <a:lumOff val="25000"/>
                </a:schemeClr>
              </a:solidFill>
            </a:endParaRPr>
          </a:p>
        </p:txBody>
      </p:sp>
      <p:sp>
        <p:nvSpPr>
          <p:cNvPr id="8" name="Oval 7"/>
          <p:cNvSpPr/>
          <p:nvPr/>
        </p:nvSpPr>
        <p:spPr>
          <a:xfrm>
            <a:off x="2715558" y="2617749"/>
            <a:ext cx="680276" cy="68027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75000"/>
                    <a:lumOff val="25000"/>
                  </a:schemeClr>
                </a:solidFill>
              </a:rPr>
              <a:t>2</a:t>
            </a:r>
            <a:endParaRPr lang="ko-KR" altLang="en-US" dirty="0">
              <a:solidFill>
                <a:schemeClr val="tx1">
                  <a:lumMod val="75000"/>
                  <a:lumOff val="25000"/>
                </a:schemeClr>
              </a:solidFill>
            </a:endParaRPr>
          </a:p>
        </p:txBody>
      </p:sp>
      <p:sp>
        <p:nvSpPr>
          <p:cNvPr id="9" name="Oval 8"/>
          <p:cNvSpPr/>
          <p:nvPr/>
        </p:nvSpPr>
        <p:spPr>
          <a:xfrm>
            <a:off x="2715558" y="3679527"/>
            <a:ext cx="680276" cy="68027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75000"/>
                    <a:lumOff val="25000"/>
                  </a:schemeClr>
                </a:solidFill>
              </a:rPr>
              <a:t>3</a:t>
            </a:r>
            <a:endParaRPr lang="ko-KR" altLang="en-US" dirty="0">
              <a:solidFill>
                <a:schemeClr val="tx1">
                  <a:lumMod val="75000"/>
                  <a:lumOff val="25000"/>
                </a:schemeClr>
              </a:solidFill>
            </a:endParaRPr>
          </a:p>
        </p:txBody>
      </p:sp>
      <p:sp>
        <p:nvSpPr>
          <p:cNvPr id="11" name="TextBox 10"/>
          <p:cNvSpPr txBox="1"/>
          <p:nvPr/>
        </p:nvSpPr>
        <p:spPr>
          <a:xfrm>
            <a:off x="180778" y="1543203"/>
            <a:ext cx="244827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Is the value of CPI in the world increasing over time or decreasing?</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180778" y="2756174"/>
            <a:ext cx="244827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Does the CPI of Saudi Arabia is higher than the average CPI of the world over time?</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180778" y="4010312"/>
            <a:ext cx="2448272" cy="261610"/>
          </a:xfrm>
          <a:prstGeom prst="rect">
            <a:avLst/>
          </a:prstGeom>
          <a:noFill/>
        </p:spPr>
        <p:txBody>
          <a:bodyPr wrap="square" rtlCol="0" anchor="ctr">
            <a:spAutoFit/>
          </a:bodyPr>
          <a:lstStyle/>
          <a:p>
            <a:r>
              <a:rPr lang="en-US" altLang="ko-KR" sz="1100" dirty="0">
                <a:solidFill>
                  <a:schemeClr val="tx1">
                    <a:lumMod val="75000"/>
                    <a:lumOff val="25000"/>
                  </a:schemeClr>
                </a:solidFill>
                <a:cs typeface="Arial" pitchFamily="34" charset="0"/>
              </a:rPr>
              <a:t>Does the Income level affect the CPI?</a:t>
            </a:r>
            <a:endParaRPr lang="ko-KR" altLang="en-US" sz="1100" dirty="0">
              <a:solidFill>
                <a:schemeClr val="tx1">
                  <a:lumMod val="75000"/>
                  <a:lumOff val="25000"/>
                </a:schemeClr>
              </a:solidFill>
              <a:cs typeface="Arial" pitchFamily="34" charset="0"/>
            </a:endParaRPr>
          </a:p>
        </p:txBody>
      </p:sp>
      <p:sp>
        <p:nvSpPr>
          <p:cNvPr id="19" name="Oval 18"/>
          <p:cNvSpPr/>
          <p:nvPr/>
        </p:nvSpPr>
        <p:spPr>
          <a:xfrm flipH="1">
            <a:off x="5761632" y="1555971"/>
            <a:ext cx="680276" cy="68027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lumMod val="75000"/>
                    <a:lumOff val="25000"/>
                  </a:schemeClr>
                </a:solidFill>
              </a:rPr>
              <a:t> 4</a:t>
            </a:r>
            <a:endParaRPr lang="ko-KR" altLang="en-US" dirty="0">
              <a:solidFill>
                <a:schemeClr val="tx1">
                  <a:lumMod val="75000"/>
                  <a:lumOff val="25000"/>
                </a:schemeClr>
              </a:solidFill>
            </a:endParaRPr>
          </a:p>
        </p:txBody>
      </p:sp>
      <p:sp>
        <p:nvSpPr>
          <p:cNvPr id="20" name="Oval 19"/>
          <p:cNvSpPr/>
          <p:nvPr/>
        </p:nvSpPr>
        <p:spPr>
          <a:xfrm flipH="1">
            <a:off x="5761632" y="2617749"/>
            <a:ext cx="680276" cy="68027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lumMod val="75000"/>
                    <a:lumOff val="25000"/>
                  </a:schemeClr>
                </a:solidFill>
              </a:rPr>
              <a:t> 5</a:t>
            </a:r>
            <a:endParaRPr lang="ko-KR" altLang="en-US" dirty="0">
              <a:solidFill>
                <a:schemeClr val="tx1">
                  <a:lumMod val="75000"/>
                  <a:lumOff val="25000"/>
                </a:schemeClr>
              </a:solidFill>
            </a:endParaRPr>
          </a:p>
        </p:txBody>
      </p:sp>
      <p:sp>
        <p:nvSpPr>
          <p:cNvPr id="23" name="TextBox 22"/>
          <p:cNvSpPr txBox="1"/>
          <p:nvPr/>
        </p:nvSpPr>
        <p:spPr>
          <a:xfrm flipH="1">
            <a:off x="6441908" y="1635535"/>
            <a:ext cx="244827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In the last 20 years What are the top ten countries in terms of CPI?</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flipH="1">
            <a:off x="6528416" y="2756174"/>
            <a:ext cx="244827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In the last 20 years What are the least ten countries in terms of CPI?</a:t>
            </a:r>
            <a:endParaRPr lang="ko-KR" altLang="en-US" sz="1200" dirty="0">
              <a:solidFill>
                <a:schemeClr val="tx1">
                  <a:lumMod val="75000"/>
                  <a:lumOff val="25000"/>
                </a:schemeClr>
              </a:solidFill>
              <a:cs typeface="Arial" pitchFamily="34" charset="0"/>
            </a:endParaRPr>
          </a:p>
        </p:txBody>
      </p:sp>
      <p:cxnSp>
        <p:nvCxnSpPr>
          <p:cNvPr id="31" name="Straight Connector 30"/>
          <p:cNvCxnSpPr>
            <a:cxnSpLocks/>
            <a:stCxn id="6" idx="2"/>
            <a:endCxn id="8" idx="6"/>
          </p:cNvCxnSpPr>
          <p:nvPr/>
        </p:nvCxnSpPr>
        <p:spPr>
          <a:xfrm flipH="1">
            <a:off x="3395834" y="2957887"/>
            <a:ext cx="60010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6"/>
            <a:endCxn id="20" idx="6"/>
          </p:cNvCxnSpPr>
          <p:nvPr/>
        </p:nvCxnSpPr>
        <p:spPr>
          <a:xfrm>
            <a:off x="5148064" y="2957887"/>
            <a:ext cx="613568"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cxnSpLocks/>
            <a:stCxn id="6" idx="3"/>
            <a:endCxn id="9" idx="6"/>
          </p:cNvCxnSpPr>
          <p:nvPr/>
        </p:nvCxnSpPr>
        <p:spPr>
          <a:xfrm rot="5400000">
            <a:off x="3453029" y="3308032"/>
            <a:ext cx="654439" cy="768827"/>
          </a:xfrm>
          <a:prstGeom prst="bentConnector2">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6" idx="1"/>
            <a:endCxn id="7" idx="6"/>
          </p:cNvCxnSpPr>
          <p:nvPr/>
        </p:nvCxnSpPr>
        <p:spPr>
          <a:xfrm rot="16200000" flipV="1">
            <a:off x="3453029" y="1838915"/>
            <a:ext cx="654439" cy="768827"/>
          </a:xfrm>
          <a:prstGeom prst="bentConnector2">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6" idx="7"/>
            <a:endCxn id="19" idx="6"/>
          </p:cNvCxnSpPr>
          <p:nvPr/>
        </p:nvCxnSpPr>
        <p:spPr>
          <a:xfrm rot="5400000" flipH="1" flipV="1">
            <a:off x="5043266" y="1832183"/>
            <a:ext cx="654439" cy="782293"/>
          </a:xfrm>
          <a:prstGeom prst="bentConnector2">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Oval 21"/>
          <p:cNvSpPr>
            <a:spLocks noChangeAspect="1"/>
          </p:cNvSpPr>
          <p:nvPr/>
        </p:nvSpPr>
        <p:spPr>
          <a:xfrm>
            <a:off x="4356164" y="2740248"/>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159842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0" y="0"/>
            <a:ext cx="0" cy="458052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4457377" y="1385143"/>
            <a:ext cx="216000" cy="216000"/>
          </a:xfrm>
          <a:prstGeom prst="flowChartConnector">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solidFill>
                <a:srgbClr val="FF0000"/>
              </a:solidFill>
            </a:endParaRPr>
          </a:p>
        </p:txBody>
      </p:sp>
      <p:sp>
        <p:nvSpPr>
          <p:cNvPr id="8" name="Flowchart: Connector 7"/>
          <p:cNvSpPr/>
          <p:nvPr/>
        </p:nvSpPr>
        <p:spPr>
          <a:xfrm>
            <a:off x="4457377" y="2139714"/>
            <a:ext cx="216000" cy="216000"/>
          </a:xfrm>
          <a:prstGeom prst="flowChartConnector">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9" name="Flowchart: Connector 8"/>
          <p:cNvSpPr/>
          <p:nvPr/>
        </p:nvSpPr>
        <p:spPr>
          <a:xfrm>
            <a:off x="4457377" y="2894285"/>
            <a:ext cx="216000" cy="216000"/>
          </a:xfrm>
          <a:prstGeom prst="flowChartConnector">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lowchart: Connector 9"/>
          <p:cNvSpPr/>
          <p:nvPr/>
        </p:nvSpPr>
        <p:spPr>
          <a:xfrm>
            <a:off x="4457377" y="3648856"/>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lowchart: Connector 10"/>
          <p:cNvSpPr/>
          <p:nvPr/>
        </p:nvSpPr>
        <p:spPr>
          <a:xfrm>
            <a:off x="4457377" y="4403427"/>
            <a:ext cx="216000" cy="216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004048" y="1293366"/>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Introduction</a:t>
            </a:r>
          </a:p>
        </p:txBody>
      </p:sp>
      <p:sp>
        <p:nvSpPr>
          <p:cNvPr id="17" name="TextBox 16"/>
          <p:cNvSpPr txBox="1"/>
          <p:nvPr/>
        </p:nvSpPr>
        <p:spPr>
          <a:xfrm>
            <a:off x="5004048" y="1979435"/>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Questions !</a:t>
            </a:r>
            <a:endParaRPr lang="ko-KR" altLang="en-US" sz="1400" b="1" dirty="0">
              <a:solidFill>
                <a:schemeClr val="tx1">
                  <a:lumMod val="75000"/>
                  <a:lumOff val="25000"/>
                </a:schemeClr>
              </a:solidFill>
              <a:cs typeface="Arial" pitchFamily="34" charset="0"/>
            </a:endParaRPr>
          </a:p>
        </p:txBody>
      </p:sp>
      <p:sp>
        <p:nvSpPr>
          <p:cNvPr id="20" name="TextBox 19"/>
          <p:cNvSpPr txBox="1"/>
          <p:nvPr/>
        </p:nvSpPr>
        <p:spPr>
          <a:xfrm>
            <a:off x="5004048" y="2734006"/>
            <a:ext cx="3528392" cy="307777"/>
          </a:xfrm>
          <a:prstGeom prst="rect">
            <a:avLst/>
          </a:prstGeom>
          <a:noFill/>
        </p:spPr>
        <p:txBody>
          <a:bodyPr wrap="square" rtlCol="0">
            <a:spAutoFit/>
          </a:bodyPr>
          <a:lstStyle/>
          <a:p>
            <a:r>
              <a:rPr lang="en-US" altLang="ko-KR" sz="1400" b="1" dirty="0">
                <a:solidFill>
                  <a:srgbClr val="EB494B"/>
                </a:solidFill>
                <a:cs typeface="Arial" pitchFamily="34" charset="0"/>
              </a:rPr>
              <a:t>Answers !</a:t>
            </a:r>
            <a:endParaRPr lang="ko-KR" altLang="en-US" sz="1400" b="1" dirty="0">
              <a:solidFill>
                <a:srgbClr val="EB494B"/>
              </a:solidFill>
              <a:cs typeface="Arial" pitchFamily="34" charset="0"/>
            </a:endParaRPr>
          </a:p>
        </p:txBody>
      </p:sp>
      <p:sp>
        <p:nvSpPr>
          <p:cNvPr id="23" name="TextBox 22"/>
          <p:cNvSpPr txBox="1"/>
          <p:nvPr/>
        </p:nvSpPr>
        <p:spPr>
          <a:xfrm>
            <a:off x="5004048" y="3488577"/>
            <a:ext cx="3528392"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References </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3305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311145"/>
            <a:ext cx="9144000" cy="288032"/>
          </a:xfrm>
        </p:spPr>
        <p:txBody>
          <a:bodyPr/>
          <a:lstStyle/>
          <a:p>
            <a:r>
              <a:rPr lang="en-US" b="1" i="1" dirty="0"/>
              <a:t>Answer Q 1 : Is the value of CPI in the world increasing over time or decreasing?</a:t>
            </a:r>
            <a:endParaRPr lang="en-US" altLang="ko-KR" dirty="0"/>
          </a:p>
        </p:txBody>
      </p:sp>
      <p:sp>
        <p:nvSpPr>
          <p:cNvPr id="8" name="Rectangle 7"/>
          <p:cNvSpPr/>
          <p:nvPr/>
        </p:nvSpPr>
        <p:spPr>
          <a:xfrm>
            <a:off x="5508104" y="1131590"/>
            <a:ext cx="3600400" cy="180020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9"/>
          <p:cNvGrpSpPr/>
          <p:nvPr/>
        </p:nvGrpSpPr>
        <p:grpSpPr>
          <a:xfrm>
            <a:off x="6084168" y="1154443"/>
            <a:ext cx="2880319" cy="1684846"/>
            <a:chOff x="1835696" y="1110479"/>
            <a:chExt cx="2052228" cy="1684846"/>
          </a:xfrm>
        </p:grpSpPr>
        <p:sp>
          <p:nvSpPr>
            <p:cNvPr id="18" name="TextBox 21"/>
            <p:cNvSpPr txBox="1"/>
            <p:nvPr/>
          </p:nvSpPr>
          <p:spPr>
            <a:xfrm>
              <a:off x="1835696" y="1410330"/>
              <a:ext cx="2052228" cy="1384995"/>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The value of CPI from thirty years is Decreasing, except in 2008 there was an unusual change, and after research on the most important events that happened to the world in 2007-2008 </a:t>
              </a:r>
              <a:r>
                <a:rPr lang="en-US" altLang="ko-KR" sz="1200" dirty="0" err="1">
                  <a:solidFill>
                    <a:schemeClr val="tx1">
                      <a:lumMod val="75000"/>
                      <a:lumOff val="25000"/>
                    </a:schemeClr>
                  </a:solidFill>
                  <a:cs typeface="Arial" pitchFamily="34" charset="0"/>
                </a:rPr>
                <a:t>i</a:t>
              </a:r>
              <a:r>
                <a:rPr lang="en-US" altLang="ko-KR" sz="1200" dirty="0">
                  <a:solidFill>
                    <a:schemeClr val="tx1">
                      <a:lumMod val="75000"/>
                      <a:lumOff val="25000"/>
                    </a:schemeClr>
                  </a:solidFill>
                  <a:cs typeface="Arial" pitchFamily="34" charset="0"/>
                </a:rPr>
                <a:t> think the main reason for this change is </a:t>
              </a:r>
              <a:r>
                <a:rPr lang="en-US" altLang="ko-KR" sz="1200" b="1" dirty="0">
                  <a:solidFill>
                    <a:schemeClr val="tx1">
                      <a:lumMod val="75000"/>
                      <a:lumOff val="25000"/>
                    </a:schemeClr>
                  </a:solidFill>
                  <a:cs typeface="Arial" pitchFamily="34" charset="0"/>
                </a:rPr>
                <a:t>financial crisis</a:t>
              </a:r>
            </a:p>
          </p:txBody>
        </p:sp>
        <p:sp>
          <p:nvSpPr>
            <p:cNvPr id="19" name="TextBox 22"/>
            <p:cNvSpPr txBox="1"/>
            <p:nvPr/>
          </p:nvSpPr>
          <p:spPr>
            <a:xfrm>
              <a:off x="1835696" y="1110479"/>
              <a:ext cx="2052228" cy="276999"/>
            </a:xfrm>
            <a:prstGeom prst="rect">
              <a:avLst/>
            </a:prstGeom>
            <a:solidFill>
              <a:schemeClr val="accent3"/>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cs typeface="Arial" pitchFamily="34" charset="0"/>
                </a:rPr>
                <a:t>Answer  Here</a:t>
              </a:r>
              <a:endParaRPr lang="ko-KR" altLang="en-US" sz="1200" b="1" dirty="0">
                <a:solidFill>
                  <a:schemeClr val="bg1"/>
                </a:solidFill>
                <a:cs typeface="Arial" pitchFamily="34" charset="0"/>
              </a:endParaRPr>
            </a:p>
          </p:txBody>
        </p:sp>
      </p:grpSp>
      <p:sp>
        <p:nvSpPr>
          <p:cNvPr id="15" name="Rectangle 9"/>
          <p:cNvSpPr/>
          <p:nvPr/>
        </p:nvSpPr>
        <p:spPr>
          <a:xfrm>
            <a:off x="5664088" y="1635646"/>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22" name="Picture 21" descr="A close up of a map&#10;&#10;Description automatically generated">
            <a:extLst>
              <a:ext uri="{FF2B5EF4-FFF2-40B4-BE49-F238E27FC236}">
                <a16:creationId xmlns:a16="http://schemas.microsoft.com/office/drawing/2014/main" id="{6448F187-3979-584C-B3FB-E69C4B7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39" y="1388668"/>
            <a:ext cx="4471116" cy="2878129"/>
          </a:xfrm>
          <a:prstGeom prst="rect">
            <a:avLst/>
          </a:prstGeom>
        </p:spPr>
      </p:pic>
      <p:sp>
        <p:nvSpPr>
          <p:cNvPr id="23" name="Oval 22">
            <a:extLst>
              <a:ext uri="{FF2B5EF4-FFF2-40B4-BE49-F238E27FC236}">
                <a16:creationId xmlns:a16="http://schemas.microsoft.com/office/drawing/2014/main" id="{E1162467-7114-6A42-A8DD-53339A669D05}"/>
              </a:ext>
            </a:extLst>
          </p:cNvPr>
          <p:cNvSpPr/>
          <p:nvPr/>
        </p:nvSpPr>
        <p:spPr>
          <a:xfrm>
            <a:off x="2411760" y="1896688"/>
            <a:ext cx="576064" cy="1141948"/>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E" dirty="0"/>
          </a:p>
        </p:txBody>
      </p:sp>
      <p:cxnSp>
        <p:nvCxnSpPr>
          <p:cNvPr id="25" name="Straight Arrow Connector 24">
            <a:extLst>
              <a:ext uri="{FF2B5EF4-FFF2-40B4-BE49-F238E27FC236}">
                <a16:creationId xmlns:a16="http://schemas.microsoft.com/office/drawing/2014/main" id="{DC925844-185D-4249-A4E8-6EEE9322F594}"/>
              </a:ext>
            </a:extLst>
          </p:cNvPr>
          <p:cNvCxnSpPr>
            <a:cxnSpLocks/>
          </p:cNvCxnSpPr>
          <p:nvPr/>
        </p:nvCxnSpPr>
        <p:spPr>
          <a:xfrm>
            <a:off x="2915816" y="2827732"/>
            <a:ext cx="3096344" cy="5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FD89934-EE58-8A4F-B32E-44EE0B7A3468}"/>
              </a:ext>
            </a:extLst>
          </p:cNvPr>
          <p:cNvSpPr txBox="1"/>
          <p:nvPr/>
        </p:nvSpPr>
        <p:spPr>
          <a:xfrm>
            <a:off x="6141571" y="3486498"/>
            <a:ext cx="2880320" cy="861774"/>
          </a:xfrm>
          <a:prstGeom prst="rect">
            <a:avLst/>
          </a:prstGeom>
          <a:noFill/>
        </p:spPr>
        <p:txBody>
          <a:bodyPr wrap="square" rtlCol="0">
            <a:spAutoFit/>
          </a:bodyPr>
          <a:lstStyle/>
          <a:p>
            <a:r>
              <a:rPr lang="en-US" sz="1000" dirty="0"/>
              <a:t>Referred to as the worst economic disaster </a:t>
            </a:r>
          </a:p>
          <a:p>
            <a:r>
              <a:rPr lang="en-US" sz="1000" dirty="0"/>
              <a:t>since the Great Depression, the 2008 financial </a:t>
            </a:r>
          </a:p>
          <a:p>
            <a:r>
              <a:rPr lang="en-US" sz="1000" dirty="0"/>
              <a:t>crisis devastated the world economy. </a:t>
            </a:r>
          </a:p>
          <a:p>
            <a:r>
              <a:rPr lang="en-US" sz="1000" dirty="0"/>
              <a:t>This resulted in what's known as the Great</a:t>
            </a:r>
          </a:p>
          <a:p>
            <a:r>
              <a:rPr lang="en-US" sz="1000" dirty="0"/>
              <a:t> Recession</a:t>
            </a:r>
            <a:endParaRPr lang="en-AE" sz="1000" dirty="0"/>
          </a:p>
        </p:txBody>
      </p:sp>
      <p:sp>
        <p:nvSpPr>
          <p:cNvPr id="30" name="TextBox 22">
            <a:extLst>
              <a:ext uri="{FF2B5EF4-FFF2-40B4-BE49-F238E27FC236}">
                <a16:creationId xmlns:a16="http://schemas.microsoft.com/office/drawing/2014/main" id="{6C17A1DA-7104-474D-9F9F-C0CB18A712C9}"/>
              </a:ext>
            </a:extLst>
          </p:cNvPr>
          <p:cNvSpPr txBox="1"/>
          <p:nvPr/>
        </p:nvSpPr>
        <p:spPr>
          <a:xfrm>
            <a:off x="6084168" y="3217982"/>
            <a:ext cx="2880319" cy="246221"/>
          </a:xfrm>
          <a:prstGeom prst="rect">
            <a:avLst/>
          </a:prstGeom>
          <a:solidFill>
            <a:schemeClr val="accent3"/>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000" b="1" dirty="0">
                <a:solidFill>
                  <a:schemeClr val="bg1"/>
                </a:solidFill>
              </a:rPr>
              <a:t>What happened during the financial crisis?</a:t>
            </a:r>
          </a:p>
        </p:txBody>
      </p:sp>
    </p:spTree>
    <p:extLst>
      <p:ext uri="{BB962C8B-B14F-4D97-AF65-F5344CB8AC3E}">
        <p14:creationId xmlns:p14="http://schemas.microsoft.com/office/powerpoint/2010/main" val="308747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311145"/>
            <a:ext cx="9144000" cy="288032"/>
          </a:xfrm>
        </p:spPr>
        <p:txBody>
          <a:bodyPr/>
          <a:lstStyle/>
          <a:p>
            <a:r>
              <a:rPr lang="en-US" b="1" i="1" dirty="0"/>
              <a:t>Answer Q 2 : Does the CPI of Saudi Arabia is higher than the average CPI of the world over time?</a:t>
            </a:r>
            <a:endParaRPr lang="en-US" altLang="ko-KR" dirty="0"/>
          </a:p>
        </p:txBody>
      </p:sp>
      <p:sp>
        <p:nvSpPr>
          <p:cNvPr id="8" name="Rectangle 7"/>
          <p:cNvSpPr/>
          <p:nvPr/>
        </p:nvSpPr>
        <p:spPr>
          <a:xfrm>
            <a:off x="5724128" y="1419622"/>
            <a:ext cx="3384376" cy="1224136"/>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9"/>
          <p:cNvGrpSpPr/>
          <p:nvPr/>
        </p:nvGrpSpPr>
        <p:grpSpPr>
          <a:xfrm>
            <a:off x="6084168" y="1546627"/>
            <a:ext cx="2910475" cy="923330"/>
            <a:chOff x="1835696" y="1502663"/>
            <a:chExt cx="2073714" cy="923330"/>
          </a:xfrm>
        </p:grpSpPr>
        <p:sp>
          <p:nvSpPr>
            <p:cNvPr id="18" name="TextBox 21"/>
            <p:cNvSpPr txBox="1"/>
            <p:nvPr/>
          </p:nvSpPr>
          <p:spPr>
            <a:xfrm>
              <a:off x="1835696" y="1779662"/>
              <a:ext cx="2052228" cy="646331"/>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The Saudi Arabia from 1990 to 2008 was less than the world, but after 2008 became almost closely with the world</a:t>
              </a:r>
              <a:endParaRPr lang="en-US" altLang="ko-KR" sz="1200" b="1" dirty="0">
                <a:solidFill>
                  <a:schemeClr val="tx1">
                    <a:lumMod val="75000"/>
                    <a:lumOff val="25000"/>
                  </a:schemeClr>
                </a:solidFill>
                <a:cs typeface="Arial" pitchFamily="34" charset="0"/>
              </a:endParaRPr>
            </a:p>
          </p:txBody>
        </p:sp>
        <p:sp>
          <p:nvSpPr>
            <p:cNvPr id="19" name="TextBox 22"/>
            <p:cNvSpPr txBox="1"/>
            <p:nvPr/>
          </p:nvSpPr>
          <p:spPr>
            <a:xfrm>
              <a:off x="1857182" y="1502663"/>
              <a:ext cx="2052228" cy="276999"/>
            </a:xfrm>
            <a:prstGeom prst="rect">
              <a:avLst/>
            </a:prstGeom>
            <a:solidFill>
              <a:schemeClr val="accent3"/>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cs typeface="Arial" pitchFamily="34" charset="0"/>
                </a:rPr>
                <a:t>Answer  Here</a:t>
              </a:r>
              <a:endParaRPr lang="ko-KR" altLang="en-US" sz="1200" b="1" dirty="0">
                <a:solidFill>
                  <a:schemeClr val="bg1"/>
                </a:solidFill>
                <a:cs typeface="Arial" pitchFamily="34" charset="0"/>
              </a:endParaRPr>
            </a:p>
          </p:txBody>
        </p:sp>
      </p:grpSp>
      <p:sp>
        <p:nvSpPr>
          <p:cNvPr id="15" name="Rectangle 9"/>
          <p:cNvSpPr/>
          <p:nvPr/>
        </p:nvSpPr>
        <p:spPr>
          <a:xfrm>
            <a:off x="5812364" y="1920587"/>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3" name="Picture 2" descr="A close up of a map&#10;&#10;Description automatically generated">
            <a:extLst>
              <a:ext uri="{FF2B5EF4-FFF2-40B4-BE49-F238E27FC236}">
                <a16:creationId xmlns:a16="http://schemas.microsoft.com/office/drawing/2014/main" id="{4268CDD0-E5C7-E347-8230-CD11B9539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31" y="1154443"/>
            <a:ext cx="5189916" cy="2880320"/>
          </a:xfrm>
          <a:prstGeom prst="rect">
            <a:avLst/>
          </a:prstGeom>
        </p:spPr>
      </p:pic>
    </p:spTree>
    <p:extLst>
      <p:ext uri="{BB962C8B-B14F-4D97-AF65-F5344CB8AC3E}">
        <p14:creationId xmlns:p14="http://schemas.microsoft.com/office/powerpoint/2010/main" val="137738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311145"/>
            <a:ext cx="9144000" cy="288032"/>
          </a:xfrm>
        </p:spPr>
        <p:txBody>
          <a:bodyPr/>
          <a:lstStyle/>
          <a:p>
            <a:r>
              <a:rPr lang="en-US" b="1" i="1" dirty="0"/>
              <a:t>Answer Q 3 : Does the Income level affect the CPI?</a:t>
            </a:r>
            <a:endParaRPr lang="en-US" altLang="ko-KR" dirty="0"/>
          </a:p>
        </p:txBody>
      </p:sp>
      <p:sp>
        <p:nvSpPr>
          <p:cNvPr id="8" name="Rectangle 7"/>
          <p:cNvSpPr/>
          <p:nvPr/>
        </p:nvSpPr>
        <p:spPr>
          <a:xfrm>
            <a:off x="5724128" y="1419622"/>
            <a:ext cx="3384376" cy="1656184"/>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9"/>
          <p:cNvGrpSpPr/>
          <p:nvPr/>
        </p:nvGrpSpPr>
        <p:grpSpPr>
          <a:xfrm>
            <a:off x="6114323" y="1546627"/>
            <a:ext cx="2880321" cy="1440160"/>
            <a:chOff x="1857181" y="1502663"/>
            <a:chExt cx="2052229" cy="1440160"/>
          </a:xfrm>
        </p:grpSpPr>
        <p:sp>
          <p:nvSpPr>
            <p:cNvPr id="18" name="TextBox 21"/>
            <p:cNvSpPr txBox="1"/>
            <p:nvPr/>
          </p:nvSpPr>
          <p:spPr>
            <a:xfrm>
              <a:off x="1857181" y="1742494"/>
              <a:ext cx="2052228" cy="1200329"/>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whenever higher the level of income then CPI decreasing and become more stable</a:t>
              </a:r>
            </a:p>
            <a:p>
              <a:r>
                <a:rPr lang="en-US" altLang="ko-KR" sz="1200" dirty="0">
                  <a:solidFill>
                    <a:schemeClr val="bg1"/>
                  </a:solidFill>
                  <a:highlight>
                    <a:srgbClr val="EB494B"/>
                  </a:highlight>
                  <a:cs typeface="Arial" pitchFamily="34" charset="0"/>
                </a:rPr>
                <a:t>1- High income , Low CPI</a:t>
              </a:r>
            </a:p>
            <a:p>
              <a:r>
                <a:rPr lang="en-US" altLang="ko-KR" sz="1200" dirty="0">
                  <a:solidFill>
                    <a:schemeClr val="bg1"/>
                  </a:solidFill>
                  <a:highlight>
                    <a:srgbClr val="008080"/>
                  </a:highlight>
                  <a:cs typeface="Arial" pitchFamily="34" charset="0"/>
                </a:rPr>
                <a:t>2- Middle income , Moderate CPI</a:t>
              </a:r>
            </a:p>
            <a:p>
              <a:r>
                <a:rPr lang="en-US" altLang="ko-KR" sz="1200" dirty="0">
                  <a:solidFill>
                    <a:schemeClr val="bg1"/>
                  </a:solidFill>
                  <a:highlight>
                    <a:srgbClr val="008000"/>
                  </a:highlight>
                  <a:cs typeface="Arial" pitchFamily="34" charset="0"/>
                </a:rPr>
                <a:t>3- Low income , Hight CPI</a:t>
              </a:r>
            </a:p>
          </p:txBody>
        </p:sp>
        <p:sp>
          <p:nvSpPr>
            <p:cNvPr id="19" name="TextBox 22"/>
            <p:cNvSpPr txBox="1"/>
            <p:nvPr/>
          </p:nvSpPr>
          <p:spPr>
            <a:xfrm>
              <a:off x="1857182" y="1502663"/>
              <a:ext cx="2052228" cy="276999"/>
            </a:xfrm>
            <a:prstGeom prst="rect">
              <a:avLst/>
            </a:prstGeom>
            <a:solidFill>
              <a:schemeClr val="accent3"/>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cs typeface="Arial" pitchFamily="34" charset="0"/>
                </a:rPr>
                <a:t>Answer  Here</a:t>
              </a:r>
              <a:endParaRPr lang="ko-KR" altLang="en-US" sz="1200" b="1" dirty="0">
                <a:solidFill>
                  <a:schemeClr val="bg1"/>
                </a:solidFill>
                <a:cs typeface="Arial" pitchFamily="34" charset="0"/>
              </a:endParaRPr>
            </a:p>
          </p:txBody>
        </p:sp>
      </p:grpSp>
      <p:sp>
        <p:nvSpPr>
          <p:cNvPr id="15" name="Rectangle 9"/>
          <p:cNvSpPr/>
          <p:nvPr/>
        </p:nvSpPr>
        <p:spPr>
          <a:xfrm>
            <a:off x="5812364" y="1920587"/>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4" name="Picture 3" descr="A close up of text on a white background&#10;&#10;Description automatically generated">
            <a:extLst>
              <a:ext uri="{FF2B5EF4-FFF2-40B4-BE49-F238E27FC236}">
                <a16:creationId xmlns:a16="http://schemas.microsoft.com/office/drawing/2014/main" id="{BBE2E078-F316-AD45-ABFE-79D0C4400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5" y="1093422"/>
            <a:ext cx="5466552" cy="2956656"/>
          </a:xfrm>
          <a:prstGeom prst="rect">
            <a:avLst/>
          </a:prstGeom>
        </p:spPr>
      </p:pic>
      <p:sp>
        <p:nvSpPr>
          <p:cNvPr id="6" name="TextBox 5">
            <a:extLst>
              <a:ext uri="{FF2B5EF4-FFF2-40B4-BE49-F238E27FC236}">
                <a16:creationId xmlns:a16="http://schemas.microsoft.com/office/drawing/2014/main" id="{9D1D7C26-3EBD-A246-A763-C7115C641F4C}"/>
              </a:ext>
            </a:extLst>
          </p:cNvPr>
          <p:cNvSpPr txBox="1"/>
          <p:nvPr/>
        </p:nvSpPr>
        <p:spPr>
          <a:xfrm>
            <a:off x="251520" y="4126130"/>
            <a:ext cx="6096541" cy="646331"/>
          </a:xfrm>
          <a:prstGeom prst="rect">
            <a:avLst/>
          </a:prstGeom>
          <a:noFill/>
        </p:spPr>
        <p:txBody>
          <a:bodyPr wrap="none" rtlCol="0">
            <a:spAutoFit/>
          </a:bodyPr>
          <a:lstStyle/>
          <a:p>
            <a:r>
              <a:rPr lang="en-US" sz="900" dirty="0"/>
              <a:t>Income : Net profit, or money that remains after expenses are subtracted from revenue.</a:t>
            </a:r>
          </a:p>
          <a:p>
            <a:endParaRPr lang="en-US" sz="900" dirty="0"/>
          </a:p>
          <a:p>
            <a:r>
              <a:rPr lang="en-US" sz="900" dirty="0"/>
              <a:t>Revenue :Proceeds from the sales of products and services to customers, as well as other activities like investment.</a:t>
            </a:r>
          </a:p>
          <a:p>
            <a:endParaRPr lang="en-AE" sz="900" dirty="0"/>
          </a:p>
        </p:txBody>
      </p:sp>
      <p:cxnSp>
        <p:nvCxnSpPr>
          <p:cNvPr id="12" name="Straight Connector 11">
            <a:extLst>
              <a:ext uri="{FF2B5EF4-FFF2-40B4-BE49-F238E27FC236}">
                <a16:creationId xmlns:a16="http://schemas.microsoft.com/office/drawing/2014/main" id="{F0C81284-3F11-174B-B03D-8C495E08C411}"/>
              </a:ext>
            </a:extLst>
          </p:cNvPr>
          <p:cNvCxnSpPr>
            <a:cxnSpLocks/>
          </p:cNvCxnSpPr>
          <p:nvPr/>
        </p:nvCxnSpPr>
        <p:spPr>
          <a:xfrm>
            <a:off x="251520" y="4126130"/>
            <a:ext cx="0" cy="472519"/>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131385"/>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5419</TotalTime>
  <Words>627</Words>
  <Application>Microsoft Macintosh PowerPoint</Application>
  <PresentationFormat>On-screen Show (16:9)</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맑은 고딕</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عبدالله</cp:lastModifiedBy>
  <cp:revision>92</cp:revision>
  <dcterms:created xsi:type="dcterms:W3CDTF">2016-12-05T23:26:54Z</dcterms:created>
  <dcterms:modified xsi:type="dcterms:W3CDTF">2020-05-11T09:44:30Z</dcterms:modified>
</cp:coreProperties>
</file>