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7" r:id="rId4"/>
    <p:sldId id="289" r:id="rId5"/>
    <p:sldId id="290" r:id="rId6"/>
    <p:sldId id="259" r:id="rId7"/>
    <p:sldId id="258" r:id="rId8"/>
    <p:sldId id="291" r:id="rId9"/>
    <p:sldId id="260" r:id="rId10"/>
    <p:sldId id="293" r:id="rId11"/>
    <p:sldId id="280" r:id="rId12"/>
    <p:sldId id="284" r:id="rId13"/>
    <p:sldId id="285" r:id="rId14"/>
    <p:sldId id="286" r:id="rId15"/>
    <p:sldId id="288" r:id="rId16"/>
    <p:sldId id="261" r:id="rId17"/>
    <p:sldId id="292" r:id="rId18"/>
    <p:sldId id="274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 autoAdjust="0"/>
    <p:restoredTop sz="83771" autoAdjust="0"/>
  </p:normalViewPr>
  <p:slideViewPr>
    <p:cSldViewPr>
      <p:cViewPr varScale="1">
        <p:scale>
          <a:sx n="58" d="100"/>
          <a:sy n="58" d="100"/>
        </p:scale>
        <p:origin x="3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180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560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0147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8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4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70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694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88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80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40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085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26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21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24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0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55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57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55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9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92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8" cy="35661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8" y="-1171784"/>
            <a:ext cx="4023360" cy="1005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60639" y="1979036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6637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8" cy="35661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21791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97279" y="1846050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217919" y="1846050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7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8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7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12192000" cy="65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2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8" cy="35661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LSO Presto	</a:t>
            </a: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Implementing LSO Presto </a:t>
            </a:r>
            <a:endParaRPr lang="en-US" sz="2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r>
              <a:rPr lang="en-US" dirty="0">
                <a:solidFill>
                  <a:srgbClr val="595959"/>
                </a:solidFill>
              </a:rPr>
              <a:t>Rand </a:t>
            </a:r>
            <a:r>
              <a:rPr lang="en-US" dirty="0" err="1">
                <a:solidFill>
                  <a:srgbClr val="595959"/>
                </a:solidFill>
              </a:rPr>
              <a:t>Hreish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&amp; Muhammad 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Abed </a:t>
            </a:r>
            <a:r>
              <a:rPr lang="en-US" sz="2400" b="0" i="0" u="none" strike="noStrike" cap="none" dirty="0" err="1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Elrazek</a:t>
            </a:r>
            <a:endParaRPr lang="en-US" sz="2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Guided by: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Itzik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Ashkenazi</a:t>
            </a:r>
            <a:endParaRPr lang="en-US" sz="2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0"/>
            <a:ext cx="10058398" cy="1450755"/>
          </a:xfrm>
        </p:spPr>
        <p:txBody>
          <a:bodyPr/>
          <a:lstStyle/>
          <a:p>
            <a:pPr algn="ctr"/>
            <a:r>
              <a:rPr lang="en-US" sz="8000" dirty="0" smtClean="0"/>
              <a:t>Simulation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784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382557" y="244024"/>
            <a:ext cx="10058398" cy="161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SCHEME</a:t>
            </a:r>
            <a:endParaRPr lang="en-US" sz="4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6793" y="2004237"/>
            <a:ext cx="1676400" cy="58656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9421" y="2629116"/>
            <a:ext cx="1772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41351" y="3728422"/>
            <a:ext cx="17880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37807" y="3441510"/>
            <a:ext cx="1066800" cy="307777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4607" y="28907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LSO PRESTO </a:t>
            </a:r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1143000" y="5476723"/>
            <a:ext cx="1940442" cy="721456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MININIT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89421" y="4642822"/>
            <a:ext cx="0" cy="875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3" y="1863225"/>
            <a:ext cx="7623327" cy="41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382557" y="244024"/>
            <a:ext cx="10058398" cy="161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SCHEME</a:t>
            </a:r>
            <a:endParaRPr lang="en-US" sz="4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6793" y="2004237"/>
            <a:ext cx="1676400" cy="58656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9421" y="2629116"/>
            <a:ext cx="1772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41351" y="3728422"/>
            <a:ext cx="17880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37807" y="3441510"/>
            <a:ext cx="1066800" cy="307777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4607" y="28907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LSO PRESTO </a:t>
            </a:r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1143000" y="5476723"/>
            <a:ext cx="1940442" cy="721456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MININIT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89421" y="4642822"/>
            <a:ext cx="0" cy="875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7797"/>
            <a:ext cx="4572000" cy="42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382557" y="244024"/>
            <a:ext cx="10058398" cy="161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SCHEME</a:t>
            </a:r>
            <a:endParaRPr lang="en-US" sz="4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6793" y="2004237"/>
            <a:ext cx="1676400" cy="58656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9421" y="2629116"/>
            <a:ext cx="1772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41351" y="3728422"/>
            <a:ext cx="1788042" cy="9144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37807" y="3441510"/>
            <a:ext cx="1066800" cy="30777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4607" y="28907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LSO PRESTO </a:t>
            </a:r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1143000" y="5476723"/>
            <a:ext cx="1940442" cy="721456"/>
          </a:xfrm>
          <a:prstGeom prst="cloud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MININIT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89421" y="4642822"/>
            <a:ext cx="0" cy="875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601920"/>
            <a:ext cx="7924800" cy="748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85622"/>
            <a:ext cx="8273341" cy="10922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04616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Installing plugin app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374928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ONOS Log file showing that the plugin has been installed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382557" y="244024"/>
            <a:ext cx="10058398" cy="161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SCHEME</a:t>
            </a:r>
            <a:endParaRPr lang="en-US" sz="4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6793" y="2004237"/>
            <a:ext cx="1676400" cy="586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9421" y="2629116"/>
            <a:ext cx="1772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41351" y="3728422"/>
            <a:ext cx="178804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37807" y="3441510"/>
            <a:ext cx="1066800" cy="30777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4607" y="28907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LSO PRESTO </a:t>
            </a:r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1143000" y="5476723"/>
            <a:ext cx="1940442" cy="721456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MININIT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89421" y="4642822"/>
            <a:ext cx="0" cy="875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939" y="2220900"/>
            <a:ext cx="7626102" cy="36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382557" y="244024"/>
            <a:ext cx="10058398" cy="161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SCHEME</a:t>
            </a:r>
            <a:endParaRPr lang="en-US" sz="4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6793" y="2004237"/>
            <a:ext cx="1676400" cy="586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9421" y="2629116"/>
            <a:ext cx="1772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41351" y="3728422"/>
            <a:ext cx="178804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37807" y="3441510"/>
            <a:ext cx="1066800" cy="30777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4607" y="28907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LSO PRESTO </a:t>
            </a:r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1143000" y="5476723"/>
            <a:ext cx="1940442" cy="721456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MININIT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89421" y="4642822"/>
            <a:ext cx="0" cy="875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62600" y="2890725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47222"/>
            <a:ext cx="6907940" cy="45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</a:rPr>
              <a:t>Feedback for MEF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Ø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ONOS Controller doesn't provide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the parameters that the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YANG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defines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Ø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some discussions with ONOS Developers , we came to a conclusion that the only way to Implement the requested mission is to bypass the ONOS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Core,and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these parameters directly form the device (MININET)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Ø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mentioned way hasn't been tested yet and it also might not do the work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Ø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we’re sending a default values for all the parameters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6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6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6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Ø"/>
            </a:pPr>
            <a:r>
              <a:rPr lang="en-US" sz="2400" dirty="0">
                <a:ln w="0"/>
                <a:solidFill>
                  <a:schemeClr val="tx1"/>
                </a:solidFill>
                <a:sym typeface="Arial"/>
              </a:rPr>
              <a:t>Implementing the </a:t>
            </a:r>
            <a:r>
              <a:rPr lang="en-US" sz="2400" dirty="0">
                <a:ln w="0"/>
                <a:solidFill>
                  <a:schemeClr val="tx1"/>
                </a:solidFill>
                <a:sym typeface="Arial"/>
              </a:rPr>
              <a:t>solution </a:t>
            </a:r>
            <a:r>
              <a:rPr lang="en-US" sz="2400" dirty="0">
                <a:ln w="0"/>
                <a:solidFill>
                  <a:schemeClr val="tx1"/>
                </a:solidFill>
                <a:sym typeface="Arial"/>
              </a:rPr>
              <a:t>mention above </a:t>
            </a:r>
            <a:r>
              <a:rPr lang="en-US" sz="2400" dirty="0">
                <a:ln w="0"/>
                <a:solidFill>
                  <a:schemeClr val="tx1"/>
                </a:solidFill>
                <a:sym typeface="Arial"/>
              </a:rPr>
              <a:t>which suggest  </a:t>
            </a:r>
            <a:r>
              <a:rPr lang="en-US" sz="2400" dirty="0">
                <a:ln w="0"/>
                <a:solidFill>
                  <a:schemeClr val="tx1"/>
                </a:solidFill>
                <a:sym typeface="Arial"/>
              </a:rPr>
              <a:t>to bypass </a:t>
            </a:r>
            <a:r>
              <a:rPr lang="en-US" sz="2400" dirty="0">
                <a:ln w="0"/>
                <a:solidFill>
                  <a:schemeClr val="tx1"/>
                </a:solidFill>
                <a:sym typeface="Arial"/>
              </a:rPr>
              <a:t>the                   ONOS </a:t>
            </a:r>
            <a:r>
              <a:rPr lang="en-US" sz="2400" dirty="0">
                <a:ln w="0"/>
                <a:solidFill>
                  <a:schemeClr val="tx1"/>
                </a:solidFill>
                <a:sym typeface="Arial"/>
              </a:rPr>
              <a:t>Core , and request these parameters directly form the </a:t>
            </a:r>
            <a:r>
              <a:rPr lang="en-US" sz="2400" dirty="0">
                <a:ln w="0"/>
                <a:solidFill>
                  <a:schemeClr val="tx1"/>
                </a:solidFill>
                <a:sym typeface="Arial"/>
              </a:rPr>
              <a:t>device(MININET).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Switch the MININET network with real switches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Implementing the next step which is </a:t>
            </a:r>
            <a:r>
              <a:rPr lang="en-US" sz="240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Create_Connectivity_Service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 between     two hosts .</a:t>
            </a:r>
          </a:p>
          <a:p>
            <a:pPr indent="0">
              <a:buNone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things we learned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271463" y="1772816"/>
            <a:ext cx="10058398" cy="446449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MININET </a:t>
            </a:r>
            <a:r>
              <a:rPr lang="en-US" sz="2400" dirty="0" smtClean="0">
                <a:solidFill>
                  <a:schemeClr val="dk1"/>
                </a:solidFill>
              </a:rPr>
              <a:t>.</a:t>
            </a:r>
            <a:endParaRPr lang="en-US"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YANG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Models .</a:t>
            </a:r>
            <a:endParaRPr lang="en-US"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SDN Networks 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dirty="0" smtClean="0">
                <a:solidFill>
                  <a:schemeClr val="dk1"/>
                </a:solidFill>
              </a:rPr>
              <a:t>JAVA 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ONOS Controller Architecture 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dirty="0" smtClean="0">
                <a:solidFill>
                  <a:schemeClr val="dk1"/>
                </a:solidFill>
              </a:rPr>
              <a:t>REST API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</a:p>
        </p:txBody>
      </p:sp>
      <p:sp>
        <p:nvSpPr>
          <p:cNvPr id="337" name="Shape 337"/>
          <p:cNvSpPr/>
          <p:nvPr/>
        </p:nvSpPr>
        <p:spPr>
          <a:xfrm>
            <a:off x="1919535" y="1916832"/>
            <a:ext cx="8064896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437"/>
              </a:buClr>
              <a:buSzPct val="25000"/>
              <a:buFont typeface="Arial"/>
              <a:buNone/>
            </a:pPr>
            <a:r>
              <a:rPr lang="en-US" sz="6600" b="1" i="0" u="none" strike="noStrike" cap="none">
                <a:solidFill>
                  <a:srgbClr val="FF943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5839" y="3140967"/>
            <a:ext cx="2438399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78" y="1752600"/>
            <a:ext cx="70866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79" y="2286000"/>
            <a:ext cx="8580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I</a:t>
            </a:r>
            <a:r>
              <a:rPr lang="en-US" sz="2400" dirty="0" smtClean="0">
                <a:latin typeface="Calibri" panose="020F0502020204030204" pitchFamily="34" charset="0"/>
              </a:rPr>
              <a:t>mplement </a:t>
            </a:r>
            <a:r>
              <a:rPr lang="en-US" sz="2400" dirty="0">
                <a:latin typeface="Calibri" panose="020F0502020204030204" pitchFamily="34" charset="0"/>
              </a:rPr>
              <a:t>a plugin on </a:t>
            </a:r>
            <a:r>
              <a:rPr lang="en-US" sz="2400" dirty="0" smtClean="0">
                <a:latin typeface="Calibri" panose="020F0502020204030204" pitchFamily="34" charset="0"/>
              </a:rPr>
              <a:t>Open </a:t>
            </a:r>
            <a:r>
              <a:rPr lang="en-US" sz="2400" dirty="0">
                <a:latin typeface="Calibri" panose="020F0502020204030204" pitchFamily="34" charset="0"/>
              </a:rPr>
              <a:t>Network Operating </a:t>
            </a:r>
            <a:r>
              <a:rPr lang="en-US" sz="2400" dirty="0" smtClean="0">
                <a:latin typeface="Calibri" panose="020F0502020204030204" pitchFamily="34" charset="0"/>
              </a:rPr>
              <a:t>System</a:t>
            </a:r>
            <a:r>
              <a:rPr lang="en-US" sz="2400" dirty="0">
                <a:latin typeface="Calibri" panose="020F0502020204030204" pitchFamily="34" charset="0"/>
              </a:rPr>
              <a:t> (</a:t>
            </a:r>
            <a:r>
              <a:rPr lang="en-US" sz="2400" dirty="0" smtClean="0">
                <a:latin typeface="Calibri" panose="020F0502020204030204" pitchFamily="34" charset="0"/>
              </a:rPr>
              <a:t>ONOS) </a:t>
            </a:r>
            <a:r>
              <a:rPr lang="en-US" sz="2400" dirty="0">
                <a:latin typeface="Calibri" panose="020F0502020204030204" pitchFamily="34" charset="0"/>
              </a:rPr>
              <a:t>which </a:t>
            </a:r>
            <a:r>
              <a:rPr lang="en-US" sz="2400" dirty="0">
                <a:latin typeface="Calibri" panose="020F0502020204030204" pitchFamily="34" charset="0"/>
              </a:rPr>
              <a:t>knows how to get the topology from ONOS and return it when requested to the </a:t>
            </a:r>
            <a:r>
              <a:rPr lang="en-US" sz="2400" dirty="0" smtClean="0">
                <a:latin typeface="Calibri" panose="020F0502020204030204" pitchFamily="34" charset="0"/>
              </a:rPr>
              <a:t>Service </a:t>
            </a:r>
            <a:r>
              <a:rPr lang="en-US" sz="2400" dirty="0">
                <a:latin typeface="Calibri" panose="020F0502020204030204" pitchFamily="34" charset="0"/>
              </a:rPr>
              <a:t>Orchestration Functionality</a:t>
            </a:r>
            <a:r>
              <a:rPr lang="en-US" sz="2400" dirty="0">
                <a:latin typeface="Calibri" panose="020F0502020204030204" pitchFamily="34" charset="0"/>
              </a:rPr>
              <a:t> (SOF</a:t>
            </a:r>
            <a:r>
              <a:rPr lang="en-US" sz="2400" dirty="0" smtClean="0">
                <a:latin typeface="Calibri" panose="020F0502020204030204" pitchFamily="34" charset="0"/>
              </a:rPr>
              <a:t>)  according </a:t>
            </a:r>
            <a:r>
              <a:rPr lang="en-US" sz="2400" dirty="0">
                <a:latin typeface="Calibri" panose="020F0502020204030204" pitchFamily="34" charset="0"/>
              </a:rPr>
              <a:t>to the </a:t>
            </a:r>
            <a:r>
              <a:rPr lang="en-US" sz="2400" dirty="0" smtClean="0">
                <a:latin typeface="Calibri" panose="020F0502020204030204" pitchFamily="34" charset="0"/>
              </a:rPr>
              <a:t>Yet </a:t>
            </a:r>
            <a:r>
              <a:rPr lang="en-US" sz="2400" dirty="0">
                <a:latin typeface="Calibri" panose="020F0502020204030204" pitchFamily="34" charset="0"/>
              </a:rPr>
              <a:t>Another Next </a:t>
            </a:r>
            <a:r>
              <a:rPr lang="en-US" sz="2400" dirty="0" smtClean="0">
                <a:latin typeface="Calibri" panose="020F0502020204030204" pitchFamily="34" charset="0"/>
              </a:rPr>
              <a:t>Generation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</a:rPr>
              <a:t>(</a:t>
            </a:r>
            <a:r>
              <a:rPr lang="en-US" sz="2400" dirty="0" smtClean="0">
                <a:latin typeface="Calibri" panose="020F0502020204030204" pitchFamily="34" charset="0"/>
              </a:rPr>
              <a:t>YANG) </a:t>
            </a:r>
            <a:r>
              <a:rPr lang="en-US" sz="2400" dirty="0">
                <a:latin typeface="Calibri" panose="020F0502020204030204" pitchFamily="34" charset="0"/>
              </a:rPr>
              <a:t> 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562" y="3048000"/>
            <a:ext cx="2747838" cy="29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Components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2945" y="2467751"/>
            <a:ext cx="8103428" cy="32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LSO</a:t>
            </a:r>
            <a:r>
              <a:rPr lang="en-US" sz="2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PRESTO</a:t>
            </a:r>
            <a:r>
              <a:rPr lang="en-US" sz="2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2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</a:p>
          <a:p>
            <a:pPr>
              <a:buClr>
                <a:schemeClr val="accent1"/>
              </a:buClr>
            </a:pP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Presto </a:t>
            </a:r>
            <a:r>
              <a:rPr lang="en-US" sz="2400" dirty="0">
                <a:latin typeface="Calibri" panose="020F0502020204030204" pitchFamily="34" charset="0"/>
              </a:rPr>
              <a:t>interface is based </a:t>
            </a:r>
            <a:r>
              <a:rPr lang="en-US" sz="2400" dirty="0" smtClean="0">
                <a:latin typeface="Calibri" panose="020F0502020204030204" pitchFamily="34" charset="0"/>
              </a:rPr>
              <a:t>on RESTCONF 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In this </a:t>
            </a:r>
            <a:r>
              <a:rPr lang="en-US" sz="2400" dirty="0" smtClean="0">
                <a:latin typeface="Calibri" panose="020F0502020204030204" pitchFamily="34" charset="0"/>
              </a:rPr>
              <a:t>type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dirty="0" smtClean="0">
                <a:latin typeface="Calibri" panose="020F0502020204030204" pitchFamily="34" charset="0"/>
              </a:rPr>
              <a:t>	communication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</a:rPr>
              <a:t>Client is the </a:t>
            </a:r>
            <a:r>
              <a:rPr lang="en-US" sz="2400" dirty="0">
                <a:latin typeface="Calibri" panose="020F0502020204030204" pitchFamily="34" charset="0"/>
              </a:rPr>
              <a:t>one </a:t>
            </a:r>
            <a:r>
              <a:rPr lang="en-US" sz="2400" dirty="0" smtClean="0">
                <a:latin typeface="Calibri" panose="020F0502020204030204" pitchFamily="34" charset="0"/>
              </a:rPr>
              <a:t>that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originates </a:t>
            </a: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dirty="0" smtClean="0">
                <a:latin typeface="Calibri" panose="020F0502020204030204" pitchFamily="34" charset="0"/>
              </a:rPr>
              <a:t>	REST </a:t>
            </a:r>
            <a:r>
              <a:rPr lang="en-US" sz="2400" dirty="0">
                <a:latin typeface="Calibri" panose="020F0502020204030204" pitchFamily="34" charset="0"/>
              </a:rPr>
              <a:t>request and the </a:t>
            </a:r>
            <a:r>
              <a:rPr lang="en-US" sz="2400" dirty="0" smtClean="0">
                <a:latin typeface="Calibri" panose="020F0502020204030204" pitchFamily="34" charset="0"/>
              </a:rPr>
              <a:t>Server is the one who response . 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772" y="5029200"/>
            <a:ext cx="822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Components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057401"/>
            <a:ext cx="5715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MININET: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Calibri" panose="020F0502020204030204" pitchFamily="34" charset="0"/>
              </a:rPr>
              <a:t>	</a:t>
            </a:r>
            <a:r>
              <a:rPr lang="en-US" sz="2400" dirty="0" err="1" smtClean="0">
                <a:latin typeface="Calibri" panose="020F0502020204030204" pitchFamily="34" charset="0"/>
              </a:rPr>
              <a:t>Mininet</a:t>
            </a:r>
            <a:r>
              <a:rPr lang="en-US" sz="2400" dirty="0" smtClean="0">
                <a:latin typeface="Calibri" panose="020F0502020204030204" pitchFamily="34" charset="0"/>
              </a:rPr>
              <a:t> is </a:t>
            </a:r>
            <a:r>
              <a:rPr lang="en-US" sz="2400" dirty="0">
                <a:latin typeface="Calibri" panose="020F0502020204030204" pitchFamily="34" charset="0"/>
              </a:rPr>
              <a:t>a network emulator which </a:t>
            </a:r>
            <a:r>
              <a:rPr lang="en-US" sz="2400" dirty="0" smtClean="0">
                <a:latin typeface="Calibri" panose="020F0502020204030204" pitchFamily="34" charset="0"/>
              </a:rPr>
              <a:t>	creates </a:t>
            </a:r>
            <a:r>
              <a:rPr lang="en-US" sz="2400" dirty="0">
                <a:latin typeface="Calibri" panose="020F0502020204030204" pitchFamily="34" charset="0"/>
              </a:rPr>
              <a:t>a network of virtual hosts, </a:t>
            </a:r>
            <a:r>
              <a:rPr lang="en-US" sz="2400" dirty="0" smtClean="0">
                <a:latin typeface="Calibri" panose="020F0502020204030204" pitchFamily="34" charset="0"/>
              </a:rPr>
              <a:t>	switches</a:t>
            </a:r>
            <a:r>
              <a:rPr lang="en-US" sz="2400" dirty="0">
                <a:latin typeface="Calibri" panose="020F0502020204030204" pitchFamily="34" charset="0"/>
              </a:rPr>
              <a:t>, controllers, and </a:t>
            </a:r>
            <a:r>
              <a:rPr lang="en-US" sz="2400" dirty="0" smtClean="0">
                <a:latin typeface="Calibri" panose="020F0502020204030204" pitchFamily="34" charset="0"/>
              </a:rPr>
              <a:t>links.</a:t>
            </a:r>
          </a:p>
          <a:p>
            <a:pPr>
              <a:buClr>
                <a:schemeClr val="accent1"/>
              </a:buClr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smtClean="0">
                <a:latin typeface="Calibri" panose="020F0502020204030204" pitchFamily="34" charset="0"/>
              </a:rPr>
              <a:t>Model   :  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Calibri" panose="020F0502020204030204" pitchFamily="34" charset="0"/>
              </a:rPr>
              <a:t>	Is </a:t>
            </a:r>
            <a:r>
              <a:rPr lang="en-US" sz="2400" dirty="0">
                <a:latin typeface="Calibri" panose="020F0502020204030204" pitchFamily="34" charset="0"/>
              </a:rPr>
              <a:t>a data modeling language for the </a:t>
            </a:r>
            <a:r>
              <a:rPr lang="en-US" sz="2400" dirty="0" smtClean="0">
                <a:latin typeface="Calibri" panose="020F0502020204030204" pitchFamily="34" charset="0"/>
              </a:rPr>
              <a:t>	definition </a:t>
            </a:r>
            <a:r>
              <a:rPr lang="en-US" sz="2400" dirty="0">
                <a:latin typeface="Calibri" panose="020F0502020204030204" pitchFamily="34" charset="0"/>
              </a:rPr>
              <a:t>of data </a:t>
            </a:r>
            <a:r>
              <a:rPr lang="en-US" sz="2400" dirty="0" smtClean="0">
                <a:latin typeface="Calibri" panose="020F0502020204030204" pitchFamily="34" charset="0"/>
              </a:rPr>
              <a:t>sent over the	 </a:t>
            </a: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network </a:t>
            </a:r>
            <a:r>
              <a:rPr lang="en-US" sz="2400" dirty="0">
                <a:latin typeface="Calibri" panose="020F0502020204030204" pitchFamily="34" charset="0"/>
              </a:rPr>
              <a:t>configuration </a:t>
            </a:r>
            <a:r>
              <a:rPr lang="en-US" sz="2400" dirty="0" smtClean="0">
                <a:latin typeface="Calibri" panose="020F0502020204030204" pitchFamily="34" charset="0"/>
              </a:rPr>
              <a:t>	protocol.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057400"/>
            <a:ext cx="41338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Components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057400"/>
            <a:ext cx="10717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ONOS Plugin : 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 	1. Supports REST CONF .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Calibri" panose="020F0502020204030204" pitchFamily="34" charset="0"/>
              </a:rPr>
              <a:t>     	2. </a:t>
            </a:r>
            <a:r>
              <a:rPr lang="en-US" sz="2400" dirty="0" smtClean="0">
                <a:latin typeface="Calibri" panose="020F0502020204030204" pitchFamily="34" charset="0"/>
              </a:rPr>
              <a:t>Implements </a:t>
            </a:r>
            <a:r>
              <a:rPr lang="en-US" sz="2400" dirty="0" smtClean="0">
                <a:latin typeface="Calibri" panose="020F0502020204030204" pitchFamily="34" charset="0"/>
              </a:rPr>
              <a:t>the get-topology-details request as </a:t>
            </a:r>
            <a:r>
              <a:rPr lang="en-US" sz="2400" dirty="0">
                <a:latin typeface="Calibri" panose="020F0502020204030204" pitchFamily="34" charset="0"/>
              </a:rPr>
              <a:t>it is </a:t>
            </a:r>
            <a:r>
              <a:rPr lang="en-US" sz="2400" dirty="0" smtClean="0">
                <a:latin typeface="Calibri" panose="020F0502020204030204" pitchFamily="34" charset="0"/>
              </a:rPr>
              <a:t>defined in LSO Presto 	     </a:t>
            </a:r>
            <a:r>
              <a:rPr lang="en-US" sz="2400" dirty="0" smtClean="0">
                <a:latin typeface="Calibri" panose="020F0502020204030204" pitchFamily="34" charset="0"/>
              </a:rPr>
              <a:t>YANG model 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 algn="just">
              <a:buClr>
                <a:schemeClr val="accent1"/>
              </a:buClr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       3. send back responses in </a:t>
            </a:r>
            <a:r>
              <a:rPr lang="en-US" sz="2400" dirty="0" smtClean="0">
                <a:latin typeface="Calibri" panose="020F0502020204030204" pitchFamily="34" charset="0"/>
              </a:rPr>
              <a:t>JavaScript</a:t>
            </a:r>
            <a:r>
              <a:rPr lang="en-US" sz="2400" dirty="0">
                <a:latin typeface="Calibri" panose="020F0502020204030204" pitchFamily="34" charset="0"/>
              </a:rPr>
              <a:t> Object </a:t>
            </a:r>
            <a:r>
              <a:rPr lang="en-US" sz="2400" dirty="0" smtClean="0">
                <a:latin typeface="Calibri" panose="020F0502020204030204" pitchFamily="34" charset="0"/>
              </a:rPr>
              <a:t>Notation (JSON) </a:t>
            </a:r>
            <a:r>
              <a:rPr lang="en-US" sz="2400" dirty="0" smtClean="0">
                <a:latin typeface="Calibri" panose="020F0502020204030204" pitchFamily="34" charset="0"/>
              </a:rPr>
              <a:t>format </a:t>
            </a:r>
            <a:r>
              <a:rPr lang="en-US" sz="2400" dirty="0" smtClean="0">
                <a:latin typeface="Calibri" panose="020F0502020204030204" pitchFamily="34" charset="0"/>
              </a:rPr>
              <a:t>to SOF  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buClr>
                <a:schemeClr val="accent1"/>
              </a:buClr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6772" y="5029200"/>
            <a:ext cx="822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Work Flow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8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indent="162560">
              <a:spcBef>
                <a:spcPts val="0"/>
              </a:spcBef>
              <a:spcAft>
                <a:spcPts val="0"/>
              </a:spcAft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about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SDN -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Software-Defined Networking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about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about ONOS Controller.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LSO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Presto  Protocol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Implementing an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ONOS Plugin .</a:t>
            </a: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</a:rPr>
              <a:t>Simulating SOF request in POSTMAN .</a:t>
            </a: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dirty="0" smtClean="0">
                <a:solidFill>
                  <a:schemeClr val="dk1"/>
                </a:solidFill>
              </a:rPr>
              <a:t> Feed </a:t>
            </a:r>
            <a:r>
              <a:rPr lang="en-US" sz="2400" dirty="0" smtClean="0">
                <a:solidFill>
                  <a:schemeClr val="dk1"/>
                </a:solidFill>
              </a:rPr>
              <a:t>back for MEF.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62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presentation!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8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5000"/>
            </a:pPr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flow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6341136" y="2438400"/>
            <a:ext cx="2002858" cy="1120426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ONOS Plugin 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" y="2914728"/>
            <a:ext cx="1728000" cy="0"/>
          </a:xfrm>
          <a:prstGeom prst="straightConnector1">
            <a:avLst/>
          </a:prstGeom>
          <a:ln w="79375">
            <a:solidFill>
              <a:schemeClr val="accent1">
                <a:shade val="95000"/>
                <a:satMod val="105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624" y="3115880"/>
            <a:ext cx="2332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process flow begin </a:t>
            </a:r>
            <a:r>
              <a:rPr lang="en-US" dirty="0"/>
              <a:t>with the SOF receiving a MEF service activation request over the LSO LEGATO </a:t>
            </a:r>
            <a:r>
              <a:rPr lang="en-US" dirty="0" smtClean="0"/>
              <a:t>interface </a:t>
            </a:r>
            <a:r>
              <a:rPr lang="en-US" dirty="0"/>
              <a:t> </a:t>
            </a:r>
            <a:r>
              <a:rPr lang="en-US" dirty="0" smtClean="0"/>
              <a:t>, in our case it’s a create connectivity services request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38792" y="2914728"/>
            <a:ext cx="1728000" cy="0"/>
          </a:xfrm>
          <a:prstGeom prst="straightConnector1">
            <a:avLst/>
          </a:prstGeom>
          <a:ln w="79375">
            <a:solidFill>
              <a:schemeClr val="accent1">
                <a:shade val="95000"/>
                <a:satMod val="105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/>
          <p:cNvSpPr/>
          <p:nvPr/>
        </p:nvSpPr>
        <p:spPr>
          <a:xfrm>
            <a:off x="2486069" y="2455092"/>
            <a:ext cx="1874521" cy="1120425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432946" y="2954903"/>
            <a:ext cx="1447800" cy="514273"/>
          </a:xfrm>
          <a:prstGeom prst="straightConnector1">
            <a:avLst/>
          </a:prstGeom>
          <a:ln w="79375">
            <a:solidFill>
              <a:schemeClr val="accent1">
                <a:shade val="95000"/>
                <a:satMod val="105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0800000" flipV="1">
            <a:off x="4353184" y="1976895"/>
            <a:ext cx="19136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SOF sends  a </a:t>
            </a:r>
            <a:r>
              <a:rPr lang="en-US" dirty="0" err="1" smtClean="0"/>
              <a:t>get_tolpology_details</a:t>
            </a:r>
            <a:r>
              <a:rPr lang="en-US" dirty="0" smtClean="0"/>
              <a:t> request to the plugin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167520">
            <a:off x="8560199" y="2301304"/>
            <a:ext cx="20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Plugin requests the </a:t>
            </a:r>
            <a:r>
              <a:rPr lang="en-US" dirty="0"/>
              <a:t>topology </a:t>
            </a:r>
            <a:r>
              <a:rPr lang="en-US" dirty="0" smtClean="0"/>
              <a:t>from </a:t>
            </a:r>
            <a:r>
              <a:rPr lang="en-US" dirty="0"/>
              <a:t>ONOS controller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20555" y="3426085"/>
            <a:ext cx="1676400" cy="0"/>
          </a:xfrm>
          <a:prstGeom prst="straightConnector1">
            <a:avLst/>
          </a:prstGeom>
          <a:ln w="79375">
            <a:solidFill>
              <a:schemeClr val="accent1">
                <a:shade val="95000"/>
                <a:satMod val="105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60919" y="3883660"/>
            <a:ext cx="2422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Plugin sends </a:t>
            </a:r>
            <a:r>
              <a:rPr lang="en-US" dirty="0"/>
              <a:t>the response after processing </a:t>
            </a:r>
            <a:r>
              <a:rPr lang="en-US" dirty="0" smtClean="0"/>
              <a:t>it according to the YANG model </a:t>
            </a:r>
            <a:r>
              <a:rPr lang="en-US" dirty="0"/>
              <a:t>back to SOF.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418338" y="3383562"/>
            <a:ext cx="1182862" cy="398434"/>
          </a:xfrm>
          <a:prstGeom prst="straightConnector1">
            <a:avLst/>
          </a:prstGeom>
          <a:ln w="79375">
            <a:solidFill>
              <a:schemeClr val="accent1">
                <a:shade val="95000"/>
                <a:satMod val="105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130163">
            <a:off x="8022952" y="3985787"/>
            <a:ext cx="174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ONOS sends the topology back .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10006292" y="3469176"/>
            <a:ext cx="2002858" cy="1120426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ONOS Controller 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9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8000"/>
          </a:schemeClr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212436" y="137698"/>
            <a:ext cx="10058398" cy="161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SCHEME</a:t>
            </a:r>
            <a:endParaRPr lang="en-US" sz="4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4393" y="2004237"/>
            <a:ext cx="1676400" cy="58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47021" y="2629116"/>
            <a:ext cx="1772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98951" y="3728422"/>
            <a:ext cx="17880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95407" y="3441510"/>
            <a:ext cx="1066800" cy="30777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34593" y="288019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LSO PRESTO </a:t>
            </a:r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4800600" y="5476723"/>
            <a:ext cx="1940442" cy="7214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MININIT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47021" y="4642822"/>
            <a:ext cx="0" cy="875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11952</TotalTime>
  <Words>422</Words>
  <Application>Microsoft Office PowerPoint</Application>
  <PresentationFormat>Widescreen</PresentationFormat>
  <Paragraphs>117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Wingdings</vt:lpstr>
      <vt:lpstr>Retrospect</vt:lpstr>
      <vt:lpstr>LSO Presto  </vt:lpstr>
      <vt:lpstr>Introduction</vt:lpstr>
      <vt:lpstr>Project Overview</vt:lpstr>
      <vt:lpstr>Main Components</vt:lpstr>
      <vt:lpstr>Main Components</vt:lpstr>
      <vt:lpstr>Main Components</vt:lpstr>
      <vt:lpstr>Our Work Flow </vt:lpstr>
      <vt:lpstr>Process flow</vt:lpstr>
      <vt:lpstr>SCHEME</vt:lpstr>
      <vt:lpstr>Simulation </vt:lpstr>
      <vt:lpstr>SCHEME</vt:lpstr>
      <vt:lpstr>SCHEME</vt:lpstr>
      <vt:lpstr>SCHEME</vt:lpstr>
      <vt:lpstr>SCHEME</vt:lpstr>
      <vt:lpstr>SCHEME</vt:lpstr>
      <vt:lpstr>Feedback for MEF</vt:lpstr>
      <vt:lpstr>Future recommendations </vt:lpstr>
      <vt:lpstr>The things we learned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Mininet Agents </dc:title>
  <cp:lastModifiedBy>Hresh, Rand</cp:lastModifiedBy>
  <cp:revision>155</cp:revision>
  <dcterms:modified xsi:type="dcterms:W3CDTF">2017-07-17T10:50:53Z</dcterms:modified>
</cp:coreProperties>
</file>