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 id="214748367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Lst>
  <p:sldSz cy="5143500" cx="9144000"/>
  <p:notesSz cx="6858000" cy="9144000"/>
  <p:embeddedFontLs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C963EE-DBA7-4BFC-9B2E-127F92C7A634}">
  <a:tblStyle styleId="{9FC963EE-DBA7-4BFC-9B2E-127F92C7A6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font" Target="fonts/OpenSans-regular.fntdata"/><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font" Target="fonts/OpenSans-italic.fntdata"/><Relationship Id="rId10" Type="http://schemas.openxmlformats.org/officeDocument/2006/relationships/slide" Target="slides/slide2.xml"/><Relationship Id="rId54" Type="http://schemas.openxmlformats.org/officeDocument/2006/relationships/font" Target="fonts/OpenSans-bold.fntdata"/><Relationship Id="rId13" Type="http://schemas.openxmlformats.org/officeDocument/2006/relationships/slide" Target="slides/slide5.xml"/><Relationship Id="rId12" Type="http://schemas.openxmlformats.org/officeDocument/2006/relationships/slide" Target="slides/slide4.xml"/><Relationship Id="rId56" Type="http://schemas.openxmlformats.org/officeDocument/2006/relationships/font" Target="fonts/OpenSans-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2d4529f1c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1" name="Google Shape;141;g102d4529f1c_2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02d4529f1c_2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fef465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cffef46581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fef46581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cffef46581_1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ffef4658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cffef46581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8953628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8953628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895362895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895362895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93892d1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93892d1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ffef46581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cffef46581_1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ffef465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cffef4658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ffef4658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cffef46581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ffef465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cffef46581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d4529f1c_2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02d4529f1c_2_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02d4529f1c_2_1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89536289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89536289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895362895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895362895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895362895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895362895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895362895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895362895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2d4529f1c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2d4529f1c_2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ffef465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cffef46581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ffef4658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cffef46581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895362895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895362895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ffef4658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cffef46581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ffef4658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cffef46581_1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2d4529f1c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02d4529f1c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ffef46581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cffef46581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ffef46581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cffef46581_1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997e671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997e67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ffef46581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ffef46581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ffef46581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ffef46581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cffef46581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cffef46581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ffef46581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cffef46581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ffef46581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cffef46581_1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ffef46581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ffef4658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ffef46581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ffef46581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ffef46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cffef4658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ffef46581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ffef46581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2d4529f1c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102d4529f1c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2d4529f1c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102d4529f1c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2d4529f1c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102d4529f1c_2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2d4529f1c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102d4529f1c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ffef46581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cffef46581_1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2d4529f1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02d4529f1c_2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ffef465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cffef4658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89536289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0895362895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ffef465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cffef46581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gradFill>
          <a:gsLst>
            <a:gs pos="0">
              <a:srgbClr val="BDCEE7"/>
            </a:gs>
            <a:gs pos="30000">
              <a:srgbClr val="BDCEE7"/>
            </a:gs>
            <a:gs pos="42000">
              <a:srgbClr val="F2F5FB"/>
            </a:gs>
            <a:gs pos="74000">
              <a:srgbClr val="9BB6DB"/>
            </a:gs>
            <a:gs pos="84000">
              <a:srgbClr val="9BB6DB"/>
            </a:gs>
            <a:gs pos="100000">
              <a:srgbClr val="9BB6DB"/>
            </a:gs>
          </a:gsLst>
          <a:lin ang="2700000" scaled="0"/>
        </a:gradFill>
      </p:bgPr>
    </p:bg>
    <p:spTree>
      <p:nvGrpSpPr>
        <p:cNvPr id="60" name="Shape 60"/>
        <p:cNvGrpSpPr/>
        <p:nvPr/>
      </p:nvGrpSpPr>
      <p:grpSpPr>
        <a:xfrm>
          <a:off x="0" y="0"/>
          <a:ext cx="0" cy="0"/>
          <a:chOff x="0" y="0"/>
          <a:chExt cx="0" cy="0"/>
        </a:xfrm>
      </p:grpSpPr>
      <p:sp>
        <p:nvSpPr>
          <p:cNvPr id="61" name="Google Shape;61;p14"/>
          <p:cNvSpPr/>
          <p:nvPr/>
        </p:nvSpPr>
        <p:spPr>
          <a:xfrm>
            <a:off x="0" y="4478338"/>
            <a:ext cx="9144000" cy="6651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2" name="Google Shape;62;p14"/>
          <p:cNvSpPr/>
          <p:nvPr/>
        </p:nvSpPr>
        <p:spPr>
          <a:xfrm>
            <a:off x="-9525" y="4540250"/>
            <a:ext cx="2249488" cy="534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3" name="Google Shape;63;p14"/>
          <p:cNvSpPr/>
          <p:nvPr/>
        </p:nvSpPr>
        <p:spPr>
          <a:xfrm>
            <a:off x="2359025" y="4533900"/>
            <a:ext cx="6784975"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4" name="Google Shape;64;p14"/>
          <p:cNvSpPr txBox="1"/>
          <p:nvPr>
            <p:ph idx="1" type="subTitle"/>
          </p:nvPr>
        </p:nvSpPr>
        <p:spPr>
          <a:xfrm>
            <a:off x="2362200" y="4537528"/>
            <a:ext cx="6515100" cy="514350"/>
          </a:xfrm>
          <a:prstGeom prst="rect">
            <a:avLst/>
          </a:prstGeom>
          <a:noFill/>
          <a:ln>
            <a:noFill/>
          </a:ln>
        </p:spPr>
        <p:txBody>
          <a:bodyPr anchorCtr="0" anchor="ctr" bIns="45700" lIns="91425" spcFirstLastPara="1" rIns="91425" wrap="square" tIns="45700">
            <a:noAutofit/>
          </a:bodyPr>
          <a:lstStyle>
            <a:lvl1pPr lvl="0" algn="l">
              <a:spcBef>
                <a:spcPts val="700"/>
              </a:spcBef>
              <a:spcAft>
                <a:spcPts val="0"/>
              </a:spcAft>
              <a:buSzPts val="540"/>
              <a:buNone/>
              <a:defRPr sz="9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65" name="Google Shape;65;p14"/>
          <p:cNvSpPr txBox="1"/>
          <p:nvPr>
            <p:ph type="title"/>
          </p:nvPr>
        </p:nvSpPr>
        <p:spPr>
          <a:xfrm>
            <a:off x="2362200" y="2343150"/>
            <a:ext cx="6477000" cy="20383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0" type="dt"/>
          </p:nvPr>
        </p:nvSpPr>
        <p:spPr>
          <a:xfrm>
            <a:off x="76200" y="4551363"/>
            <a:ext cx="2057400" cy="5143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67" name="Google Shape;67;p14"/>
          <p:cNvPicPr preferRelativeResize="0"/>
          <p:nvPr/>
        </p:nvPicPr>
        <p:blipFill rotWithShape="1">
          <a:blip r:embed="rId2">
            <a:alphaModFix/>
          </a:blip>
          <a:srcRect b="0" l="0" r="0" t="0"/>
          <a:stretch/>
        </p:blipFill>
        <p:spPr>
          <a:xfrm>
            <a:off x="213778" y="108868"/>
            <a:ext cx="891122" cy="887163"/>
          </a:xfrm>
          <a:prstGeom prst="rect">
            <a:avLst/>
          </a:prstGeom>
          <a:noFill/>
          <a:ln>
            <a:noFill/>
          </a:ln>
        </p:spPr>
      </p:pic>
      <p:pic>
        <p:nvPicPr>
          <p:cNvPr id="68" name="Google Shape;68;p14"/>
          <p:cNvPicPr preferRelativeResize="0"/>
          <p:nvPr/>
        </p:nvPicPr>
        <p:blipFill rotWithShape="1">
          <a:blip r:embed="rId3">
            <a:alphaModFix/>
          </a:blip>
          <a:srcRect b="0" l="0" r="0" t="0"/>
          <a:stretch/>
        </p:blipFill>
        <p:spPr>
          <a:xfrm>
            <a:off x="7010400" y="-171450"/>
            <a:ext cx="2248029" cy="1447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9" name="Shape 79"/>
        <p:cNvGrpSpPr/>
        <p:nvPr/>
      </p:nvGrpSpPr>
      <p:grpSpPr>
        <a:xfrm>
          <a:off x="0" y="0"/>
          <a:ext cx="0" cy="0"/>
          <a:chOff x="0" y="0"/>
          <a:chExt cx="0" cy="0"/>
        </a:xfrm>
      </p:grpSpPr>
      <p:sp>
        <p:nvSpPr>
          <p:cNvPr id="80" name="Google Shape;80;p16"/>
          <p:cNvSpPr txBox="1"/>
          <p:nvPr>
            <p:ph type="title"/>
          </p:nvPr>
        </p:nvSpPr>
        <p:spPr>
          <a:xfrm>
            <a:off x="762000" y="117475"/>
            <a:ext cx="6781800" cy="10064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 type="body"/>
          </p:nvPr>
        </p:nvSpPr>
        <p:spPr>
          <a:xfrm>
            <a:off x="609600" y="1352550"/>
            <a:ext cx="8153400" cy="3276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6"/>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gradFill>
          <a:gsLst>
            <a:gs pos="0">
              <a:srgbClr val="BDCEE7"/>
            </a:gs>
            <a:gs pos="30000">
              <a:srgbClr val="BDCEE7"/>
            </a:gs>
            <a:gs pos="42000">
              <a:srgbClr val="F2F5FB"/>
            </a:gs>
            <a:gs pos="74000">
              <a:srgbClr val="9BB6DB"/>
            </a:gs>
            <a:gs pos="84000">
              <a:srgbClr val="9BB6DB"/>
            </a:gs>
            <a:gs pos="100000">
              <a:srgbClr val="9BB6DB"/>
            </a:gs>
          </a:gsLst>
          <a:lin ang="2700000" scaled="0"/>
        </a:gradFill>
      </p:bgPr>
    </p:bg>
    <p:spTree>
      <p:nvGrpSpPr>
        <p:cNvPr id="84" name="Shape 84"/>
        <p:cNvGrpSpPr/>
        <p:nvPr/>
      </p:nvGrpSpPr>
      <p:grpSpPr>
        <a:xfrm>
          <a:off x="0" y="0"/>
          <a:ext cx="0" cy="0"/>
          <a:chOff x="0" y="0"/>
          <a:chExt cx="0" cy="0"/>
        </a:xfrm>
      </p:grpSpPr>
      <p:sp>
        <p:nvSpPr>
          <p:cNvPr id="85" name="Google Shape;85;p17"/>
          <p:cNvSpPr/>
          <p:nvPr/>
        </p:nvSpPr>
        <p:spPr>
          <a:xfrm>
            <a:off x="0" y="4478338"/>
            <a:ext cx="9144000" cy="6651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6" name="Google Shape;86;p17"/>
          <p:cNvSpPr/>
          <p:nvPr/>
        </p:nvSpPr>
        <p:spPr>
          <a:xfrm>
            <a:off x="-9525" y="4540250"/>
            <a:ext cx="2249488" cy="534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7" name="Google Shape;87;p17"/>
          <p:cNvSpPr/>
          <p:nvPr/>
        </p:nvSpPr>
        <p:spPr>
          <a:xfrm>
            <a:off x="2359025" y="4533900"/>
            <a:ext cx="6784975"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8" name="Google Shape;88;p17"/>
          <p:cNvSpPr txBox="1"/>
          <p:nvPr>
            <p:ph idx="1" type="subTitle"/>
          </p:nvPr>
        </p:nvSpPr>
        <p:spPr>
          <a:xfrm>
            <a:off x="2362200" y="4537528"/>
            <a:ext cx="6515100" cy="514350"/>
          </a:xfrm>
          <a:prstGeom prst="rect">
            <a:avLst/>
          </a:prstGeom>
          <a:noFill/>
          <a:ln>
            <a:noFill/>
          </a:ln>
        </p:spPr>
        <p:txBody>
          <a:bodyPr anchorCtr="0" anchor="ctr" bIns="45700" lIns="91425" spcFirstLastPara="1" rIns="91425" wrap="square" tIns="45700">
            <a:noAutofit/>
          </a:bodyPr>
          <a:lstStyle>
            <a:lvl1pPr lvl="0" algn="l">
              <a:spcBef>
                <a:spcPts val="700"/>
              </a:spcBef>
              <a:spcAft>
                <a:spcPts val="0"/>
              </a:spcAft>
              <a:buSzPts val="540"/>
              <a:buNone/>
              <a:defRPr sz="9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89" name="Google Shape;89;p17"/>
          <p:cNvSpPr txBox="1"/>
          <p:nvPr>
            <p:ph type="title"/>
          </p:nvPr>
        </p:nvSpPr>
        <p:spPr>
          <a:xfrm>
            <a:off x="2362200" y="2343150"/>
            <a:ext cx="6477000" cy="20383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0" type="dt"/>
          </p:nvPr>
        </p:nvSpPr>
        <p:spPr>
          <a:xfrm>
            <a:off x="76200" y="4551363"/>
            <a:ext cx="2057400" cy="5143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91" name="Google Shape;91;p17"/>
          <p:cNvPicPr preferRelativeResize="0"/>
          <p:nvPr/>
        </p:nvPicPr>
        <p:blipFill rotWithShape="1">
          <a:blip r:embed="rId2">
            <a:alphaModFix/>
          </a:blip>
          <a:srcRect b="0" l="0" r="0" t="0"/>
          <a:stretch/>
        </p:blipFill>
        <p:spPr>
          <a:xfrm>
            <a:off x="213778" y="108868"/>
            <a:ext cx="891122" cy="887163"/>
          </a:xfrm>
          <a:prstGeom prst="rect">
            <a:avLst/>
          </a:prstGeom>
          <a:noFill/>
          <a:ln>
            <a:noFill/>
          </a:ln>
        </p:spPr>
      </p:pic>
      <p:pic>
        <p:nvPicPr>
          <p:cNvPr id="92" name="Google Shape;92;p17"/>
          <p:cNvPicPr preferRelativeResize="0"/>
          <p:nvPr/>
        </p:nvPicPr>
        <p:blipFill rotWithShape="1">
          <a:blip r:embed="rId3">
            <a:alphaModFix/>
          </a:blip>
          <a:srcRect b="0" l="0" r="0" t="0"/>
          <a:stretch/>
        </p:blipFill>
        <p:spPr>
          <a:xfrm>
            <a:off x="7010400" y="-171450"/>
            <a:ext cx="2248029" cy="14478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 flip="none" tx="0" sx="100000" ty="0" sy="100000"/>
        </a:blipFill>
      </p:bgPr>
    </p:bg>
    <p:spTree>
      <p:nvGrpSpPr>
        <p:cNvPr id="93" name="Shape 93"/>
        <p:cNvGrpSpPr/>
        <p:nvPr/>
      </p:nvGrpSpPr>
      <p:grpSpPr>
        <a:xfrm>
          <a:off x="0" y="0"/>
          <a:ext cx="0" cy="0"/>
          <a:chOff x="0" y="0"/>
          <a:chExt cx="0" cy="0"/>
        </a:xfrm>
      </p:grpSpPr>
      <p:sp>
        <p:nvSpPr>
          <p:cNvPr id="94" name="Google Shape;94;p18"/>
          <p:cNvSpPr/>
          <p:nvPr/>
        </p:nvSpPr>
        <p:spPr>
          <a:xfrm>
            <a:off x="0" y="1143000"/>
            <a:ext cx="9144000" cy="8572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5" name="Google Shape;95;p18"/>
          <p:cNvSpPr/>
          <p:nvPr/>
        </p:nvSpPr>
        <p:spPr>
          <a:xfrm>
            <a:off x="0" y="1200150"/>
            <a:ext cx="1295400" cy="7429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6" name="Google Shape;96;p18"/>
          <p:cNvSpPr/>
          <p:nvPr/>
        </p:nvSpPr>
        <p:spPr>
          <a:xfrm>
            <a:off x="1371600" y="1200150"/>
            <a:ext cx="7772400" cy="7429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7" name="Google Shape;97;p18"/>
          <p:cNvSpPr txBox="1"/>
          <p:nvPr>
            <p:ph idx="1" type="body"/>
          </p:nvPr>
        </p:nvSpPr>
        <p:spPr>
          <a:xfrm>
            <a:off x="1371600" y="2057400"/>
            <a:ext cx="7123113" cy="1254919"/>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8" name="Google Shape;98;p18"/>
          <p:cNvSpPr txBox="1"/>
          <p:nvPr>
            <p:ph type="title"/>
          </p:nvPr>
        </p:nvSpPr>
        <p:spPr>
          <a:xfrm>
            <a:off x="1371600" y="1200150"/>
            <a:ext cx="7620000" cy="7429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2" type="sldNum"/>
          </p:nvPr>
        </p:nvSpPr>
        <p:spPr>
          <a:xfrm>
            <a:off x="0" y="1314450"/>
            <a:ext cx="1295400" cy="5270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3">
            <a:alphaModFix/>
          </a:blip>
          <a:srcRect b="0" l="0" r="0" t="0"/>
          <a:stretch/>
        </p:blipFill>
        <p:spPr>
          <a:xfrm>
            <a:off x="79440" y="184765"/>
            <a:ext cx="737299" cy="734024"/>
          </a:xfrm>
          <a:prstGeom prst="rect">
            <a:avLst/>
          </a:prstGeom>
          <a:noFill/>
          <a:ln>
            <a:noFill/>
          </a:ln>
        </p:spPr>
      </p:pic>
      <p:pic>
        <p:nvPicPr>
          <p:cNvPr id="102" name="Google Shape;102;p18"/>
          <p:cNvPicPr preferRelativeResize="0"/>
          <p:nvPr/>
        </p:nvPicPr>
        <p:blipFill rotWithShape="1">
          <a:blip r:embed="rId4">
            <a:alphaModFix/>
          </a:blip>
          <a:srcRect b="0" l="0" r="0" t="0"/>
          <a:stretch/>
        </p:blipFill>
        <p:spPr>
          <a:xfrm>
            <a:off x="7315200" y="30110"/>
            <a:ext cx="1749360" cy="105573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p19"/>
          <p:cNvSpPr txBox="1"/>
          <p:nvPr>
            <p:ph type="title"/>
          </p:nvPr>
        </p:nvSpPr>
        <p:spPr>
          <a:xfrm>
            <a:off x="990600" y="117475"/>
            <a:ext cx="6400800" cy="10064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 type="body"/>
          </p:nvPr>
        </p:nvSpPr>
        <p:spPr>
          <a:xfrm>
            <a:off x="609600" y="1352551"/>
            <a:ext cx="3886200" cy="3268624"/>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19"/>
          <p:cNvSpPr txBox="1"/>
          <p:nvPr>
            <p:ph idx="2" type="body"/>
          </p:nvPr>
        </p:nvSpPr>
        <p:spPr>
          <a:xfrm>
            <a:off x="4844901" y="1352549"/>
            <a:ext cx="3886200" cy="3268625"/>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9"/>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9"/>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9" name="Shape 109"/>
        <p:cNvGrpSpPr/>
        <p:nvPr/>
      </p:nvGrpSpPr>
      <p:grpSpPr>
        <a:xfrm>
          <a:off x="0" y="0"/>
          <a:ext cx="0" cy="0"/>
          <a:chOff x="0" y="0"/>
          <a:chExt cx="0" cy="0"/>
        </a:xfrm>
      </p:grpSpPr>
      <p:sp>
        <p:nvSpPr>
          <p:cNvPr id="110" name="Google Shape;110;p20"/>
          <p:cNvSpPr txBox="1"/>
          <p:nvPr>
            <p:ph type="title"/>
          </p:nvPr>
        </p:nvSpPr>
        <p:spPr>
          <a:xfrm>
            <a:off x="838200" y="118110"/>
            <a:ext cx="6694679" cy="100584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
          <p:cNvSpPr txBox="1"/>
          <p:nvPr>
            <p:ph idx="1" type="body"/>
          </p:nvPr>
        </p:nvSpPr>
        <p:spPr>
          <a:xfrm>
            <a:off x="609600" y="1919818"/>
            <a:ext cx="3886200" cy="26289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2" name="Google Shape;112;p20"/>
          <p:cNvSpPr txBox="1"/>
          <p:nvPr>
            <p:ph idx="2" type="body"/>
          </p:nvPr>
        </p:nvSpPr>
        <p:spPr>
          <a:xfrm>
            <a:off x="4800600" y="1919818"/>
            <a:ext cx="3886200" cy="26289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3" name="Google Shape;113;p20"/>
          <p:cNvSpPr txBox="1"/>
          <p:nvPr>
            <p:ph idx="3" type="body"/>
          </p:nvPr>
        </p:nvSpPr>
        <p:spPr>
          <a:xfrm>
            <a:off x="609600" y="1362287"/>
            <a:ext cx="3886200" cy="530352"/>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4" name="Google Shape;114;p20"/>
          <p:cNvSpPr txBox="1"/>
          <p:nvPr>
            <p:ph idx="4" type="body"/>
          </p:nvPr>
        </p:nvSpPr>
        <p:spPr>
          <a:xfrm>
            <a:off x="4800600" y="1362287"/>
            <a:ext cx="3886200" cy="530352"/>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20"/>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21"/>
          <p:cNvSpPr txBox="1"/>
          <p:nvPr>
            <p:ph type="title"/>
          </p:nvPr>
        </p:nvSpPr>
        <p:spPr>
          <a:xfrm>
            <a:off x="914400" y="117475"/>
            <a:ext cx="6500121" cy="10064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1"/>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1"/>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2"/>
          <p:cNvSpPr txBox="1"/>
          <p:nvPr>
            <p:ph type="title"/>
          </p:nvPr>
        </p:nvSpPr>
        <p:spPr>
          <a:xfrm>
            <a:off x="865241" y="118110"/>
            <a:ext cx="6400800" cy="100584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4200"/>
              <a:buFont typeface="Twentieth Century"/>
              <a:buNone/>
              <a:defRPr b="0"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2"/>
          <p:cNvSpPr txBox="1"/>
          <p:nvPr>
            <p:ph idx="1" type="body"/>
          </p:nvPr>
        </p:nvSpPr>
        <p:spPr>
          <a:xfrm>
            <a:off x="609600" y="1428750"/>
            <a:ext cx="1600200" cy="31242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4" name="Google Shape;124;p22"/>
          <p:cNvSpPr txBox="1"/>
          <p:nvPr>
            <p:ph idx="2" type="body"/>
          </p:nvPr>
        </p:nvSpPr>
        <p:spPr>
          <a:xfrm>
            <a:off x="2362200" y="1428750"/>
            <a:ext cx="6400800" cy="3200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5" name="Google Shape;125;p22"/>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127" name="Shape 127"/>
        <p:cNvGrpSpPr/>
        <p:nvPr/>
      </p:nvGrpSpPr>
      <p:grpSpPr>
        <a:xfrm>
          <a:off x="0" y="0"/>
          <a:ext cx="0" cy="0"/>
          <a:chOff x="0" y="0"/>
          <a:chExt cx="0" cy="0"/>
        </a:xfrm>
      </p:grpSpPr>
      <p:sp>
        <p:nvSpPr>
          <p:cNvPr id="128" name="Google Shape;128;p23"/>
          <p:cNvSpPr/>
          <p:nvPr/>
        </p:nvSpPr>
        <p:spPr>
          <a:xfrm>
            <a:off x="-9525" y="3429000"/>
            <a:ext cx="9144000" cy="66516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9" name="Google Shape;129;p23"/>
          <p:cNvSpPr/>
          <p:nvPr/>
        </p:nvSpPr>
        <p:spPr>
          <a:xfrm>
            <a:off x="-9525" y="3497263"/>
            <a:ext cx="1463675" cy="5349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0" name="Google Shape;130;p23"/>
          <p:cNvSpPr/>
          <p:nvPr/>
        </p:nvSpPr>
        <p:spPr>
          <a:xfrm>
            <a:off x="1544638" y="3490913"/>
            <a:ext cx="7589837" cy="534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1" name="Google Shape;131;p23"/>
          <p:cNvSpPr/>
          <p:nvPr/>
        </p:nvSpPr>
        <p:spPr>
          <a:xfrm>
            <a:off x="1447800" y="0"/>
            <a:ext cx="100013" cy="51498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2" name="Google Shape;132;p23"/>
          <p:cNvSpPr/>
          <p:nvPr>
            <p:ph idx="2" type="pic"/>
          </p:nvPr>
        </p:nvSpPr>
        <p:spPr>
          <a:xfrm>
            <a:off x="1557668" y="0"/>
            <a:ext cx="7586332" cy="3419856"/>
          </a:xfrm>
          <a:prstGeom prst="rect">
            <a:avLst/>
          </a:prstGeom>
          <a:solidFill>
            <a:srgbClr val="A2B2B6"/>
          </a:solidFill>
          <a:ln>
            <a:noFill/>
          </a:ln>
        </p:spPr>
      </p:sp>
      <p:sp>
        <p:nvSpPr>
          <p:cNvPr id="133" name="Google Shape;133;p23"/>
          <p:cNvSpPr txBox="1"/>
          <p:nvPr>
            <p:ph idx="1" type="body"/>
          </p:nvPr>
        </p:nvSpPr>
        <p:spPr>
          <a:xfrm>
            <a:off x="1600200" y="4114800"/>
            <a:ext cx="7315200" cy="51435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228600" lvl="5" marL="2743200" algn="l">
              <a:spcBef>
                <a:spcPts val="360"/>
              </a:spcBef>
              <a:spcAft>
                <a:spcPts val="0"/>
              </a:spcAft>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23"/>
          <p:cNvSpPr txBox="1"/>
          <p:nvPr>
            <p:ph type="title"/>
          </p:nvPr>
        </p:nvSpPr>
        <p:spPr>
          <a:xfrm>
            <a:off x="1600200" y="3543300"/>
            <a:ext cx="7315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0" type="dt"/>
          </p:nvPr>
        </p:nvSpPr>
        <p:spPr>
          <a:xfrm>
            <a:off x="6248400" y="4686300"/>
            <a:ext cx="26670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2" type="sldNum"/>
          </p:nvPr>
        </p:nvSpPr>
        <p:spPr>
          <a:xfrm>
            <a:off x="0" y="3500438"/>
            <a:ext cx="1447800" cy="498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pic>
        <p:nvPicPr>
          <p:cNvPr id="137" name="Google Shape;137;p23"/>
          <p:cNvPicPr preferRelativeResize="0"/>
          <p:nvPr/>
        </p:nvPicPr>
        <p:blipFill rotWithShape="1">
          <a:blip r:embed="rId2">
            <a:alphaModFix/>
          </a:blip>
          <a:srcRect b="0" l="0" r="0" t="0"/>
          <a:stretch/>
        </p:blipFill>
        <p:spPr>
          <a:xfrm>
            <a:off x="276828" y="194382"/>
            <a:ext cx="858769" cy="854955"/>
          </a:xfrm>
          <a:prstGeom prst="rect">
            <a:avLst/>
          </a:prstGeom>
          <a:noFill/>
          <a:ln>
            <a:noFill/>
          </a:ln>
        </p:spPr>
      </p:pic>
      <p:pic>
        <p:nvPicPr>
          <p:cNvPr id="138" name="Google Shape;138;p23"/>
          <p:cNvPicPr preferRelativeResize="0"/>
          <p:nvPr/>
        </p:nvPicPr>
        <p:blipFill rotWithShape="1">
          <a:blip r:embed="rId3">
            <a:alphaModFix/>
          </a:blip>
          <a:srcRect b="0" l="0" r="0" t="0"/>
          <a:stretch/>
        </p:blipFill>
        <p:spPr>
          <a:xfrm>
            <a:off x="7229509" y="-157200"/>
            <a:ext cx="1924346" cy="1343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612775" y="1352550"/>
            <a:ext cx="8153400" cy="3241675"/>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EB641B"/>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39639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228600" lvl="5" marL="2743200" marR="0" rtl="0" algn="l">
              <a:spcBef>
                <a:spcPts val="360"/>
              </a:spcBef>
              <a:spcAft>
                <a:spcPts val="0"/>
              </a:spcAft>
              <a:buClr>
                <a:schemeClr val="accent1"/>
              </a:buClr>
              <a:buSzPts val="1800"/>
              <a:buFont typeface="Noto Sans Symbols"/>
              <a:buNone/>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52" name="Google Shape;52;p13"/>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3"/>
          <p:cNvSpPr/>
          <p:nvPr/>
        </p:nvSpPr>
        <p:spPr>
          <a:xfrm>
            <a:off x="0" y="1095375"/>
            <a:ext cx="9144000" cy="2397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4" name="Google Shape;54;p13"/>
          <p:cNvSpPr/>
          <p:nvPr/>
        </p:nvSpPr>
        <p:spPr>
          <a:xfrm>
            <a:off x="0" y="1128713"/>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5" name="Google Shape;55;p13"/>
          <p:cNvSpPr/>
          <p:nvPr/>
        </p:nvSpPr>
        <p:spPr>
          <a:xfrm>
            <a:off x="590550" y="1128713"/>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13"/>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spcAft>
                <a:spcPts val="0"/>
              </a:spcAft>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57" name="Google Shape;57;p13"/>
          <p:cNvSpPr txBox="1"/>
          <p:nvPr>
            <p:ph type="title"/>
          </p:nvPr>
        </p:nvSpPr>
        <p:spPr>
          <a:xfrm>
            <a:off x="1027466" y="117475"/>
            <a:ext cx="6440134" cy="10064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200" u="none" cap="none" strike="noStrike">
                <a:solidFill>
                  <a:schemeClr val="lt2"/>
                </a:solidFill>
                <a:latin typeface="Twentieth Century"/>
                <a:ea typeface="Twentieth Century"/>
                <a:cs typeface="Twentieth Century"/>
                <a:sym typeface="Twentieth Century"/>
              </a:defRPr>
            </a:lvl9pPr>
          </a:lstStyle>
          <a:p/>
        </p:txBody>
      </p:sp>
      <p:pic>
        <p:nvPicPr>
          <p:cNvPr id="58" name="Google Shape;58;p13"/>
          <p:cNvPicPr preferRelativeResize="0"/>
          <p:nvPr/>
        </p:nvPicPr>
        <p:blipFill rotWithShape="1">
          <a:blip r:embed="rId1">
            <a:alphaModFix/>
          </a:blip>
          <a:srcRect b="0" l="0" r="0" t="0"/>
          <a:stretch/>
        </p:blipFill>
        <p:spPr>
          <a:xfrm>
            <a:off x="96484" y="182486"/>
            <a:ext cx="873832" cy="869950"/>
          </a:xfrm>
          <a:prstGeom prst="rect">
            <a:avLst/>
          </a:prstGeom>
          <a:noFill/>
          <a:ln>
            <a:noFill/>
          </a:ln>
        </p:spPr>
      </p:pic>
      <p:pic>
        <p:nvPicPr>
          <p:cNvPr id="59" name="Google Shape;59;p13"/>
          <p:cNvPicPr preferRelativeResize="0"/>
          <p:nvPr/>
        </p:nvPicPr>
        <p:blipFill rotWithShape="1">
          <a:blip r:embed="rId2">
            <a:alphaModFix/>
          </a:blip>
          <a:srcRect b="0" l="0" r="0" t="0"/>
          <a:stretch/>
        </p:blipFill>
        <p:spPr>
          <a:xfrm>
            <a:off x="7313688" y="-50800"/>
            <a:ext cx="1964561" cy="12652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612775" y="1352550"/>
            <a:ext cx="8153400" cy="3241675"/>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EB641B"/>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39639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228600" lvl="5" marL="2743200" marR="0" rtl="0" algn="l">
              <a:spcBef>
                <a:spcPts val="360"/>
              </a:spcBef>
              <a:spcAft>
                <a:spcPts val="0"/>
              </a:spcAft>
              <a:buClr>
                <a:schemeClr val="accent1"/>
              </a:buClr>
              <a:buSzPts val="1800"/>
              <a:buFont typeface="Noto Sans Symbols"/>
              <a:buNone/>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71" name="Google Shape;71;p15"/>
          <p:cNvSpPr txBox="1"/>
          <p:nvPr>
            <p:ph idx="10" type="dt"/>
          </p:nvPr>
        </p:nvSpPr>
        <p:spPr>
          <a:xfrm>
            <a:off x="6096000" y="4686300"/>
            <a:ext cx="2667000" cy="2746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15"/>
          <p:cNvSpPr/>
          <p:nvPr/>
        </p:nvSpPr>
        <p:spPr>
          <a:xfrm>
            <a:off x="0" y="1095375"/>
            <a:ext cx="9144000" cy="2397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3" name="Google Shape;73;p15"/>
          <p:cNvSpPr/>
          <p:nvPr/>
        </p:nvSpPr>
        <p:spPr>
          <a:xfrm>
            <a:off x="0" y="1128713"/>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4" name="Google Shape;74;p15"/>
          <p:cNvSpPr/>
          <p:nvPr/>
        </p:nvSpPr>
        <p:spPr>
          <a:xfrm>
            <a:off x="590550" y="1128713"/>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5" name="Google Shape;75;p15"/>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1pPr>
            <a:lvl2pPr indent="0" lvl="1"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2pPr>
            <a:lvl3pPr indent="0" lvl="2"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3pPr>
            <a:lvl4pPr indent="0" lvl="3"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4pPr>
            <a:lvl5pPr indent="0" lvl="4"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5pPr>
            <a:lvl6pPr indent="0" lvl="5"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6pPr>
            <a:lvl7pPr indent="0" lvl="6"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7pPr>
            <a:lvl8pPr indent="0" lvl="7"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8pPr>
            <a:lvl9pPr indent="0" lvl="8" marL="0" marR="0" rtl="0" algn="ctr">
              <a:spcBef>
                <a:spcPts val="0"/>
              </a:spcBef>
              <a:spcAft>
                <a:spcPts val="0"/>
              </a:spcAft>
              <a:buNone/>
              <a:defRPr b="1"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76" name="Google Shape;76;p15"/>
          <p:cNvSpPr txBox="1"/>
          <p:nvPr>
            <p:ph type="title"/>
          </p:nvPr>
        </p:nvSpPr>
        <p:spPr>
          <a:xfrm>
            <a:off x="1027466" y="117475"/>
            <a:ext cx="6440134" cy="10064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200" u="none" cap="none" strike="noStrike">
                <a:solidFill>
                  <a:schemeClr val="dk2"/>
                </a:solidFill>
                <a:latin typeface="Twentieth Century"/>
                <a:ea typeface="Twentieth Century"/>
                <a:cs typeface="Twentieth Century"/>
                <a:sym typeface="Twentieth Century"/>
              </a:defRPr>
            </a:lvl9pPr>
          </a:lstStyle>
          <a:p/>
        </p:txBody>
      </p:sp>
      <p:pic>
        <p:nvPicPr>
          <p:cNvPr id="77" name="Google Shape;77;p15"/>
          <p:cNvPicPr preferRelativeResize="0"/>
          <p:nvPr/>
        </p:nvPicPr>
        <p:blipFill rotWithShape="1">
          <a:blip r:embed="rId1">
            <a:alphaModFix/>
          </a:blip>
          <a:srcRect b="0" l="0" r="0" t="0"/>
          <a:stretch/>
        </p:blipFill>
        <p:spPr>
          <a:xfrm>
            <a:off x="96484" y="182486"/>
            <a:ext cx="873832" cy="869950"/>
          </a:xfrm>
          <a:prstGeom prst="rect">
            <a:avLst/>
          </a:prstGeom>
          <a:noFill/>
          <a:ln>
            <a:noFill/>
          </a:ln>
        </p:spPr>
      </p:pic>
      <p:pic>
        <p:nvPicPr>
          <p:cNvPr id="78" name="Google Shape;78;p15"/>
          <p:cNvPicPr preferRelativeResize="0"/>
          <p:nvPr/>
        </p:nvPicPr>
        <p:blipFill rotWithShape="1">
          <a:blip r:embed="rId2">
            <a:alphaModFix/>
          </a:blip>
          <a:srcRect b="0" l="0" r="0" t="0"/>
          <a:stretch/>
        </p:blipFill>
        <p:spPr>
          <a:xfrm>
            <a:off x="7313688" y="-50800"/>
            <a:ext cx="1964561" cy="12652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hyperlink" Target="https://paperswithcode.com/sota/face-verification-on-labeled-faces-in-th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paperswithcode.com/paper/dlib-ml-a-machine-learning-toolkit" TargetMode="Externa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40.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44.png"/><Relationship Id="rId4" Type="http://schemas.openxmlformats.org/officeDocument/2006/relationships/image" Target="../media/image45.jpg"/><Relationship Id="rId5" Type="http://schemas.openxmlformats.org/officeDocument/2006/relationships/image" Target="../media/image42.jpg"/><Relationship Id="rId6"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1184528" y="38186"/>
            <a:ext cx="5959800" cy="1108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2400" u="none" cap="none" strike="noStrike">
                <a:solidFill>
                  <a:srgbClr val="290AE2"/>
                </a:solidFill>
                <a:latin typeface="Times New Roman"/>
                <a:ea typeface="Times New Roman"/>
                <a:cs typeface="Times New Roman"/>
                <a:sym typeface="Times New Roman"/>
              </a:rPr>
              <a:t>Student attendance system </a:t>
            </a:r>
            <a:r>
              <a:rPr b="1" lang="en" sz="2400">
                <a:solidFill>
                  <a:srgbClr val="290AE2"/>
                </a:solidFill>
                <a:latin typeface="Times New Roman"/>
                <a:ea typeface="Times New Roman"/>
                <a:cs typeface="Times New Roman"/>
                <a:sym typeface="Times New Roman"/>
              </a:rPr>
              <a:t>with </a:t>
            </a:r>
            <a:r>
              <a:rPr b="1" i="0" lang="en" sz="2400" u="none" cap="none" strike="noStrike">
                <a:solidFill>
                  <a:srgbClr val="290AE2"/>
                </a:solidFill>
                <a:latin typeface="Times New Roman"/>
                <a:ea typeface="Times New Roman"/>
                <a:cs typeface="Times New Roman"/>
                <a:sym typeface="Times New Roman"/>
              </a:rPr>
              <a:t>face recognition using deep learning </a:t>
            </a:r>
            <a:r>
              <a:rPr b="1" lang="en" sz="2400">
                <a:solidFill>
                  <a:srgbClr val="290AE2"/>
                </a:solidFill>
                <a:latin typeface="Times New Roman"/>
                <a:ea typeface="Times New Roman"/>
                <a:cs typeface="Times New Roman"/>
                <a:sym typeface="Times New Roman"/>
              </a:rPr>
              <a:t>techniques</a:t>
            </a:r>
            <a:endParaRPr/>
          </a:p>
          <a:p>
            <a:pPr indent="0" lvl="0" marL="0" marR="0" rtl="0" algn="ctr">
              <a:spcBef>
                <a:spcPts val="0"/>
              </a:spcBef>
              <a:spcAft>
                <a:spcPts val="0"/>
              </a:spcAft>
              <a:buNone/>
            </a:pPr>
            <a:r>
              <a:t/>
            </a:r>
            <a:endParaRPr b="1" i="0" sz="1800" u="none" cap="none" strike="noStrike">
              <a:solidFill>
                <a:srgbClr val="290AE2"/>
              </a:solidFill>
              <a:latin typeface="Times New Roman"/>
              <a:ea typeface="Times New Roman"/>
              <a:cs typeface="Times New Roman"/>
              <a:sym typeface="Times New Roman"/>
            </a:endParaRPr>
          </a:p>
        </p:txBody>
      </p:sp>
      <p:sp>
        <p:nvSpPr>
          <p:cNvPr id="145" name="Google Shape;145;p24"/>
          <p:cNvSpPr txBox="1"/>
          <p:nvPr>
            <p:ph idx="4294967295" type="sldNum"/>
          </p:nvPr>
        </p:nvSpPr>
        <p:spPr>
          <a:xfrm>
            <a:off x="7132868" y="362717"/>
            <a:ext cx="838200" cy="285750"/>
          </a:xfrm>
          <a:prstGeom prst="rect">
            <a:avLst/>
          </a:prstGeom>
          <a:noFill/>
          <a:ln>
            <a:noFill/>
          </a:ln>
        </p:spPr>
        <p:txBody>
          <a:bodyPr anchorCtr="0" anchor="ctr" bIns="45700" lIns="91425" spcFirstLastPara="1" rIns="91425" wrap="square" tIns="45700">
            <a:normAutofit lnSpcReduction="10000"/>
          </a:bodyPr>
          <a:lstStyle/>
          <a:p>
            <a:pPr indent="0" lvl="0" marL="0" rtl="0" algn="ctr">
              <a:spcBef>
                <a:spcPts val="0"/>
              </a:spcBef>
              <a:spcAft>
                <a:spcPts val="0"/>
              </a:spcAft>
              <a:buNone/>
            </a:pPr>
            <a:fld id="{00000000-1234-1234-1234-123412341234}" type="slidenum">
              <a:rPr lang="en"/>
              <a:t>‹#›</a:t>
            </a:fld>
            <a:endParaRPr/>
          </a:p>
        </p:txBody>
      </p:sp>
      <p:sp>
        <p:nvSpPr>
          <p:cNvPr id="146" name="Google Shape;146;p24"/>
          <p:cNvSpPr txBox="1"/>
          <p:nvPr/>
        </p:nvSpPr>
        <p:spPr>
          <a:xfrm>
            <a:off x="2318426" y="4644258"/>
            <a:ext cx="6858000" cy="2730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1400" u="none" cap="none" strike="noStrike">
                <a:solidFill>
                  <a:schemeClr val="dk1"/>
                </a:solidFill>
                <a:latin typeface="Times New Roman"/>
                <a:ea typeface="Times New Roman"/>
                <a:cs typeface="Times New Roman"/>
                <a:sym typeface="Times New Roman"/>
              </a:rPr>
              <a:t>Computer Vision: Student Attendance system. </a:t>
            </a:r>
            <a:r>
              <a:rPr b="1" lang="en">
                <a:solidFill>
                  <a:schemeClr val="dk1"/>
                </a:solidFill>
                <a:latin typeface="Times New Roman"/>
                <a:ea typeface="Times New Roman"/>
                <a:cs typeface="Times New Roman"/>
                <a:sym typeface="Times New Roman"/>
              </a:rPr>
              <a:t>Sunday </a:t>
            </a:r>
            <a:r>
              <a:rPr b="1" i="0" lang="en" sz="1400" u="none" cap="none" strike="noStrike">
                <a:solidFill>
                  <a:schemeClr val="dk1"/>
                </a:solidFill>
                <a:latin typeface="Times New Roman"/>
                <a:ea typeface="Times New Roman"/>
                <a:cs typeface="Times New Roman"/>
                <a:sym typeface="Times New Roman"/>
              </a:rPr>
              <a:t>28-11-2021</a:t>
            </a:r>
            <a:endParaRPr b="1" i="0" sz="1400" u="none" cap="none" strike="noStrike">
              <a:solidFill>
                <a:schemeClr val="dk1"/>
              </a:solidFill>
              <a:latin typeface="Times New Roman"/>
              <a:ea typeface="Times New Roman"/>
              <a:cs typeface="Times New Roman"/>
              <a:sym typeface="Times New Roman"/>
            </a:endParaRPr>
          </a:p>
        </p:txBody>
      </p:sp>
      <p:sp>
        <p:nvSpPr>
          <p:cNvPr id="147" name="Google Shape;147;p24"/>
          <p:cNvSpPr txBox="1"/>
          <p:nvPr/>
        </p:nvSpPr>
        <p:spPr>
          <a:xfrm>
            <a:off x="7132868" y="362717"/>
            <a:ext cx="838200" cy="285750"/>
          </a:xfrm>
          <a:prstGeom prst="rect">
            <a:avLst/>
          </a:prstGeom>
          <a:noFill/>
          <a:ln>
            <a:noFill/>
          </a:ln>
        </p:spPr>
        <p:txBody>
          <a:bodyPr anchorCtr="0" anchor="ctr" bIns="45700" lIns="91425" spcFirstLastPara="1" rIns="91425" wrap="square" tIns="45700">
            <a:normAutofit lnSpcReduction="10000"/>
          </a:bodyPr>
          <a:lstStyle/>
          <a:p>
            <a:pPr indent="0" lvl="0" marL="0" marR="0" rtl="0" algn="ctr">
              <a:spcBef>
                <a:spcPts val="0"/>
              </a:spcBef>
              <a:spcAft>
                <a:spcPts val="0"/>
              </a:spcAft>
              <a:buNone/>
            </a:pPr>
            <a:fld id="{00000000-1234-1234-1234-123412341234}" type="slidenum">
              <a:rPr b="1" i="0" lang="en" sz="1400" u="none" cap="none" strike="noStrike">
                <a:solidFill>
                  <a:srgbClr val="FFFFFF"/>
                </a:solidFill>
                <a:latin typeface="Twentieth Century"/>
                <a:ea typeface="Twentieth Century"/>
                <a:cs typeface="Twentieth Century"/>
                <a:sym typeface="Twentieth Century"/>
              </a:rPr>
              <a:t>‹#›</a:t>
            </a:fld>
            <a:endParaRPr b="1" i="0" sz="1400" u="none" cap="none" strike="noStrike">
              <a:solidFill>
                <a:srgbClr val="FFFFFF"/>
              </a:solidFill>
              <a:latin typeface="Twentieth Century"/>
              <a:ea typeface="Twentieth Century"/>
              <a:cs typeface="Twentieth Century"/>
              <a:sym typeface="Twentieth Century"/>
            </a:endParaRPr>
          </a:p>
        </p:txBody>
      </p:sp>
      <p:sp>
        <p:nvSpPr>
          <p:cNvPr id="148" name="Google Shape;148;p24"/>
          <p:cNvSpPr txBox="1"/>
          <p:nvPr/>
        </p:nvSpPr>
        <p:spPr>
          <a:xfrm>
            <a:off x="305124" y="1161619"/>
            <a:ext cx="4206207" cy="1295751"/>
          </a:xfrm>
          <a:prstGeom prst="rect">
            <a:avLst/>
          </a:prstGeom>
          <a:noFill/>
          <a:ln>
            <a:noFill/>
          </a:ln>
        </p:spPr>
        <p:txBody>
          <a:bodyPr anchorCtr="0" anchor="t" bIns="45700" lIns="91425" spcFirstLastPara="1" rIns="91425" wrap="square" tIns="45700">
            <a:noAutofit/>
          </a:bodyPr>
          <a:lstStyle/>
          <a:p>
            <a:pPr indent="-258128" lvl="0" marL="319088" marR="0" rtl="0" algn="l">
              <a:spcBef>
                <a:spcPts val="0"/>
              </a:spcBef>
              <a:spcAft>
                <a:spcPts val="0"/>
              </a:spcAft>
              <a:buClr>
                <a:schemeClr val="accent2"/>
              </a:buClr>
              <a:buSzPts val="960"/>
              <a:buFont typeface="Noto Sans Symbols"/>
              <a:buNone/>
            </a:pPr>
            <a:r>
              <a:t/>
            </a:r>
            <a:endParaRPr b="1" i="0" sz="16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accent2"/>
              </a:buClr>
              <a:buSzPts val="960"/>
              <a:buFont typeface="Noto Sans Symbols"/>
              <a:buChar char="❖"/>
            </a:pPr>
            <a:r>
              <a:rPr b="1" i="0" lang="en" sz="1600" u="none" cap="none" strike="noStrike">
                <a:solidFill>
                  <a:srgbClr val="244061"/>
                </a:solidFill>
                <a:latin typeface="Times New Roman"/>
                <a:ea typeface="Times New Roman"/>
                <a:cs typeface="Times New Roman"/>
                <a:sym typeface="Times New Roman"/>
              </a:rPr>
              <a:t>Mohamed Abdelrahman </a:t>
            </a:r>
            <a:r>
              <a:rPr b="1" i="0" lang="en" sz="1600" u="none" cap="none" strike="noStrike">
                <a:solidFill>
                  <a:srgbClr val="FF0000"/>
                </a:solidFill>
                <a:latin typeface="Times New Roman"/>
                <a:ea typeface="Times New Roman"/>
                <a:cs typeface="Times New Roman"/>
                <a:sym typeface="Times New Roman"/>
              </a:rPr>
              <a:t>Code: 180113</a:t>
            </a:r>
            <a:endParaRPr/>
          </a:p>
          <a:p>
            <a:pPr indent="-342900" lvl="0" marL="342900" marR="0" rtl="0" algn="l">
              <a:lnSpc>
                <a:spcPct val="115000"/>
              </a:lnSpc>
              <a:spcBef>
                <a:spcPts val="0"/>
              </a:spcBef>
              <a:spcAft>
                <a:spcPts val="0"/>
              </a:spcAft>
              <a:buClr>
                <a:schemeClr val="accent2"/>
              </a:buClr>
              <a:buSzPts val="960"/>
              <a:buFont typeface="Noto Sans Symbols"/>
              <a:buChar char="❖"/>
            </a:pPr>
            <a:r>
              <a:rPr b="1" i="0" lang="en" sz="1600" u="none" cap="none" strike="noStrike">
                <a:solidFill>
                  <a:srgbClr val="244061"/>
                </a:solidFill>
                <a:latin typeface="Times New Roman"/>
                <a:ea typeface="Times New Roman"/>
                <a:cs typeface="Times New Roman"/>
                <a:sym typeface="Times New Roman"/>
              </a:rPr>
              <a:t>Mohamed Gamal </a:t>
            </a:r>
            <a:r>
              <a:rPr b="1" i="0" lang="en" sz="1600" u="none" cap="none" strike="noStrike">
                <a:solidFill>
                  <a:srgbClr val="FF0000"/>
                </a:solidFill>
                <a:latin typeface="Times New Roman"/>
                <a:ea typeface="Times New Roman"/>
                <a:cs typeface="Times New Roman"/>
                <a:sym typeface="Times New Roman"/>
              </a:rPr>
              <a:t>Code: 180104</a:t>
            </a:r>
            <a:endParaRPr b="1" i="0" sz="1600" u="none" cap="none" strike="noStrike">
              <a:solidFill>
                <a:srgbClr val="FF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accent2"/>
              </a:buClr>
              <a:buSzPts val="960"/>
              <a:buFont typeface="Noto Sans Symbols"/>
              <a:buChar char="❖"/>
            </a:pPr>
            <a:r>
              <a:rPr b="1" i="0" lang="en" sz="1600" u="none" cap="none" strike="noStrike">
                <a:solidFill>
                  <a:srgbClr val="244061"/>
                </a:solidFill>
                <a:latin typeface="Times New Roman"/>
                <a:ea typeface="Times New Roman"/>
                <a:cs typeface="Times New Roman"/>
                <a:sym typeface="Times New Roman"/>
              </a:rPr>
              <a:t>Mohamed Essam  </a:t>
            </a:r>
            <a:r>
              <a:rPr b="1" i="0" lang="en" sz="1600" u="none" cap="none" strike="noStrike">
                <a:solidFill>
                  <a:srgbClr val="FF0000"/>
                </a:solidFill>
                <a:latin typeface="Times New Roman"/>
                <a:ea typeface="Times New Roman"/>
                <a:cs typeface="Times New Roman"/>
                <a:sym typeface="Times New Roman"/>
              </a:rPr>
              <a:t>Code</a:t>
            </a:r>
            <a:r>
              <a:rPr b="1" i="0" lang="en" sz="1600" u="none" cap="none" strike="noStrike">
                <a:solidFill>
                  <a:srgbClr val="244061"/>
                </a:solidFill>
                <a:latin typeface="Times New Roman"/>
                <a:ea typeface="Times New Roman"/>
                <a:cs typeface="Times New Roman"/>
                <a:sym typeface="Times New Roman"/>
              </a:rPr>
              <a:t> </a:t>
            </a:r>
            <a:r>
              <a:rPr b="1" i="0" lang="en" sz="1600" u="none" cap="none" strike="noStrike">
                <a:solidFill>
                  <a:srgbClr val="FF0000"/>
                </a:solidFill>
                <a:latin typeface="Times New Roman"/>
                <a:ea typeface="Times New Roman"/>
                <a:cs typeface="Times New Roman"/>
                <a:sym typeface="Times New Roman"/>
              </a:rPr>
              <a:t>: 180114</a:t>
            </a:r>
            <a:endParaRPr b="0" i="0" sz="2400" u="none" cap="none" strike="noStrike">
              <a:solidFill>
                <a:schemeClr val="lt1"/>
              </a:solidFill>
              <a:latin typeface="Times New Roman"/>
              <a:ea typeface="Times New Roman"/>
              <a:cs typeface="Times New Roman"/>
              <a:sym typeface="Times New Roman"/>
            </a:endParaRPr>
          </a:p>
        </p:txBody>
      </p:sp>
      <p:sp>
        <p:nvSpPr>
          <p:cNvPr id="149" name="Google Shape;149;p24"/>
          <p:cNvSpPr txBox="1"/>
          <p:nvPr/>
        </p:nvSpPr>
        <p:spPr>
          <a:xfrm>
            <a:off x="4724400" y="1328020"/>
            <a:ext cx="4206207" cy="9190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rgbClr val="000000"/>
              </a:buClr>
              <a:buSzPts val="1600"/>
              <a:buFont typeface="Noto Sans Symbols"/>
              <a:buChar char="❖"/>
            </a:pPr>
            <a:r>
              <a:rPr b="1" i="0" lang="en" sz="1600" u="none" cap="none" strike="noStrike">
                <a:solidFill>
                  <a:srgbClr val="000000"/>
                </a:solidFill>
                <a:latin typeface="Times New Roman"/>
                <a:ea typeface="Times New Roman"/>
                <a:cs typeface="Times New Roman"/>
                <a:sym typeface="Times New Roman"/>
              </a:rPr>
              <a:t> </a:t>
            </a:r>
            <a:r>
              <a:rPr b="1" i="0" lang="en" sz="1600" u="none" cap="none" strike="noStrike">
                <a:solidFill>
                  <a:srgbClr val="244061"/>
                </a:solidFill>
                <a:latin typeface="Times New Roman"/>
                <a:ea typeface="Times New Roman"/>
                <a:cs typeface="Times New Roman"/>
                <a:sym typeface="Times New Roman"/>
              </a:rPr>
              <a:t>Ola Abdallah   </a:t>
            </a:r>
            <a:r>
              <a:rPr b="1" i="0" lang="en" sz="1600" u="none" cap="none" strike="noStrike">
                <a:solidFill>
                  <a:srgbClr val="FF0000"/>
                </a:solidFill>
                <a:latin typeface="Times New Roman"/>
                <a:ea typeface="Times New Roman"/>
                <a:cs typeface="Times New Roman"/>
                <a:sym typeface="Times New Roman"/>
              </a:rPr>
              <a:t>Code : 180087</a:t>
            </a:r>
            <a:endParaRPr/>
          </a:p>
          <a:p>
            <a:pPr indent="-342900" lvl="0" marL="342900" marR="0" rtl="0" algn="l">
              <a:lnSpc>
                <a:spcPct val="115000"/>
              </a:lnSpc>
              <a:spcBef>
                <a:spcPts val="0"/>
              </a:spcBef>
              <a:spcAft>
                <a:spcPts val="0"/>
              </a:spcAft>
              <a:buClr>
                <a:srgbClr val="000000"/>
              </a:buClr>
              <a:buSzPts val="1600"/>
              <a:buFont typeface="Noto Sans Symbols"/>
              <a:buChar char="❖"/>
            </a:pPr>
            <a:r>
              <a:rPr b="1" i="0" lang="en" sz="1600" u="none" cap="none" strike="noStrike">
                <a:solidFill>
                  <a:srgbClr val="000000"/>
                </a:solidFill>
                <a:latin typeface="Times New Roman"/>
                <a:ea typeface="Times New Roman"/>
                <a:cs typeface="Times New Roman"/>
                <a:sym typeface="Times New Roman"/>
              </a:rPr>
              <a:t> </a:t>
            </a:r>
            <a:r>
              <a:rPr b="1" i="0" lang="en" sz="1600" u="none" cap="none" strike="noStrike">
                <a:solidFill>
                  <a:srgbClr val="244061"/>
                </a:solidFill>
                <a:latin typeface="Times New Roman"/>
                <a:ea typeface="Times New Roman"/>
                <a:cs typeface="Times New Roman"/>
                <a:sym typeface="Times New Roman"/>
              </a:rPr>
              <a:t>Nourhan Mahmoud </a:t>
            </a:r>
            <a:r>
              <a:rPr b="1" i="0" lang="en" sz="1600" u="none" cap="none" strike="noStrike">
                <a:solidFill>
                  <a:srgbClr val="FF0000"/>
                </a:solidFill>
                <a:latin typeface="Times New Roman"/>
                <a:ea typeface="Times New Roman"/>
                <a:cs typeface="Times New Roman"/>
                <a:sym typeface="Times New Roman"/>
              </a:rPr>
              <a:t>  Code : 180146</a:t>
            </a:r>
            <a:endParaRPr b="0" i="0" sz="1100" u="none" cap="none" strike="noStrike">
              <a:solidFill>
                <a:srgbClr val="FF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1600"/>
              <a:buFont typeface="Noto Sans Symbols"/>
              <a:buChar char="❖"/>
            </a:pPr>
            <a:r>
              <a:rPr b="1" i="0" lang="en" sz="1600" u="none" cap="none" strike="noStrike">
                <a:solidFill>
                  <a:srgbClr val="000000"/>
                </a:solidFill>
                <a:latin typeface="Times New Roman"/>
                <a:ea typeface="Times New Roman"/>
                <a:cs typeface="Times New Roman"/>
                <a:sym typeface="Times New Roman"/>
              </a:rPr>
              <a:t> </a:t>
            </a:r>
            <a:r>
              <a:rPr b="1" i="0" lang="en" sz="1600" u="none" cap="none" strike="noStrike">
                <a:solidFill>
                  <a:srgbClr val="244061"/>
                </a:solidFill>
                <a:latin typeface="Times New Roman"/>
                <a:ea typeface="Times New Roman"/>
                <a:cs typeface="Times New Roman"/>
                <a:sym typeface="Times New Roman"/>
              </a:rPr>
              <a:t>Shimaa Mostafa </a:t>
            </a:r>
            <a:r>
              <a:rPr b="1" i="0" lang="en" sz="1600" u="none" cap="none" strike="noStrike">
                <a:solidFill>
                  <a:srgbClr val="FF0000"/>
                </a:solidFill>
                <a:latin typeface="Times New Roman"/>
                <a:ea typeface="Times New Roman"/>
                <a:cs typeface="Times New Roman"/>
                <a:sym typeface="Times New Roman"/>
              </a:rPr>
              <a:t>  Code : 180072</a:t>
            </a:r>
            <a:endParaRPr b="0" i="0" sz="1100" u="none" cap="none" strike="noStrike">
              <a:solidFill>
                <a:srgbClr val="FF0000"/>
              </a:solidFill>
              <a:latin typeface="Times New Roman"/>
              <a:ea typeface="Times New Roman"/>
              <a:cs typeface="Times New Roman"/>
              <a:sym typeface="Times New Roman"/>
            </a:endParaRPr>
          </a:p>
        </p:txBody>
      </p:sp>
      <p:sp>
        <p:nvSpPr>
          <p:cNvPr id="150" name="Google Shape;150;p24"/>
          <p:cNvSpPr txBox="1"/>
          <p:nvPr/>
        </p:nvSpPr>
        <p:spPr>
          <a:xfrm flipH="1">
            <a:off x="3505200" y="835481"/>
            <a:ext cx="2590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2400" u="sng" cap="none" strike="noStrike">
                <a:solidFill>
                  <a:srgbClr val="FF0000"/>
                </a:solidFill>
                <a:latin typeface="Times New Roman"/>
                <a:ea typeface="Times New Roman"/>
                <a:cs typeface="Times New Roman"/>
                <a:sym typeface="Times New Roman"/>
              </a:rPr>
              <a:t>Presented by</a:t>
            </a:r>
            <a:endParaRPr b="1" sz="1800" u="sng">
              <a:solidFill>
                <a:srgbClr val="FF0000"/>
              </a:solidFill>
              <a:latin typeface="Times New Roman"/>
              <a:ea typeface="Times New Roman"/>
              <a:cs typeface="Times New Roman"/>
              <a:sym typeface="Times New Roman"/>
            </a:endParaRPr>
          </a:p>
        </p:txBody>
      </p:sp>
      <p:sp>
        <p:nvSpPr>
          <p:cNvPr id="151" name="Google Shape;151;p24"/>
          <p:cNvSpPr txBox="1"/>
          <p:nvPr/>
        </p:nvSpPr>
        <p:spPr>
          <a:xfrm>
            <a:off x="739431" y="3162023"/>
            <a:ext cx="75438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000">
                <a:solidFill>
                  <a:schemeClr val="dk1"/>
                </a:solidFill>
                <a:latin typeface="Times New Roman"/>
                <a:ea typeface="Times New Roman"/>
                <a:cs typeface="Times New Roman"/>
                <a:sym typeface="Times New Roman"/>
              </a:rPr>
              <a:t>Dr. Ahmed Elngar</a:t>
            </a:r>
            <a:endParaRPr/>
          </a:p>
          <a:p>
            <a:pPr indent="0" lvl="0" marL="0" marR="0" rtl="0" algn="ctr">
              <a:spcBef>
                <a:spcPts val="0"/>
              </a:spcBef>
              <a:spcAft>
                <a:spcPts val="0"/>
              </a:spcAft>
              <a:buNone/>
            </a:pPr>
            <a:r>
              <a:rPr b="1" lang="en" sz="2000">
                <a:solidFill>
                  <a:schemeClr val="dk1"/>
                </a:solidFill>
                <a:latin typeface="Times New Roman"/>
                <a:ea typeface="Times New Roman"/>
                <a:cs typeface="Times New Roman"/>
                <a:sym typeface="Times New Roman"/>
              </a:rPr>
              <a:t>Faculty of Computers and Artificial Intelligence</a:t>
            </a:r>
            <a:endParaRPr/>
          </a:p>
          <a:p>
            <a:pPr indent="0" lvl="0" marL="0" marR="0" rtl="0" algn="ctr">
              <a:spcBef>
                <a:spcPts val="0"/>
              </a:spcBef>
              <a:spcAft>
                <a:spcPts val="0"/>
              </a:spcAft>
              <a:buNone/>
            </a:pPr>
            <a:r>
              <a:rPr b="1" lang="en" sz="2000">
                <a:solidFill>
                  <a:schemeClr val="dk1"/>
                </a:solidFill>
                <a:latin typeface="Times New Roman"/>
                <a:ea typeface="Times New Roman"/>
                <a:cs typeface="Times New Roman"/>
                <a:sym typeface="Times New Roman"/>
              </a:rPr>
              <a:t>Beni-Suef University</a:t>
            </a:r>
            <a:endParaRPr/>
          </a:p>
        </p:txBody>
      </p:sp>
      <p:sp>
        <p:nvSpPr>
          <p:cNvPr id="152" name="Google Shape;152;p24"/>
          <p:cNvSpPr txBox="1"/>
          <p:nvPr/>
        </p:nvSpPr>
        <p:spPr>
          <a:xfrm>
            <a:off x="3155786" y="2509631"/>
            <a:ext cx="229902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800" u="sng">
                <a:solidFill>
                  <a:srgbClr val="FF0000"/>
                </a:solidFill>
                <a:latin typeface="Twentieth Century"/>
                <a:ea typeface="Twentieth Century"/>
                <a:cs typeface="Twentieth Century"/>
                <a:sym typeface="Twentieth Century"/>
              </a:rPr>
              <a:t>Supervised by</a:t>
            </a:r>
            <a:endParaRPr b="1" sz="2800" u="sng">
              <a:solidFill>
                <a:srgbClr val="FF0000"/>
              </a:solidFill>
              <a:latin typeface="Twentieth Century"/>
              <a:ea typeface="Twentieth Century"/>
              <a:cs typeface="Twentieth Century"/>
              <a:sym typeface="Twentieth Century"/>
            </a:endParaRPr>
          </a:p>
        </p:txBody>
      </p:sp>
      <p:pic>
        <p:nvPicPr>
          <p:cNvPr id="153" name="Google Shape;153;p24"/>
          <p:cNvPicPr preferRelativeResize="0"/>
          <p:nvPr/>
        </p:nvPicPr>
        <p:blipFill rotWithShape="1">
          <a:blip r:embed="rId3">
            <a:alphaModFix/>
          </a:blip>
          <a:srcRect b="0" l="0" r="0" t="0"/>
          <a:stretch/>
        </p:blipFill>
        <p:spPr>
          <a:xfrm>
            <a:off x="228600" y="3018609"/>
            <a:ext cx="1173348" cy="1408017"/>
          </a:xfrm>
          <a:prstGeom prst="ellipse">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225" name="Google Shape;225;p33"/>
          <p:cNvSpPr txBox="1"/>
          <p:nvPr>
            <p:ph type="title"/>
          </p:nvPr>
        </p:nvSpPr>
        <p:spPr>
          <a:xfrm>
            <a:off x="1066800" y="277575"/>
            <a:ext cx="65448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b="1" lang="en" sz="3000">
                <a:solidFill>
                  <a:srgbClr val="0070C0"/>
                </a:solidFill>
                <a:latin typeface="Times New Roman"/>
                <a:ea typeface="Times New Roman"/>
                <a:cs typeface="Times New Roman"/>
                <a:sym typeface="Times New Roman"/>
              </a:rPr>
              <a:t>Face recognition</a:t>
            </a:r>
            <a:endParaRPr sz="3000"/>
          </a:p>
        </p:txBody>
      </p:sp>
      <p:sp>
        <p:nvSpPr>
          <p:cNvPr id="226" name="Google Shape;226;p33"/>
          <p:cNvSpPr txBox="1"/>
          <p:nvPr/>
        </p:nvSpPr>
        <p:spPr>
          <a:xfrm>
            <a:off x="116913" y="1460425"/>
            <a:ext cx="90864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highlight>
                  <a:srgbClr val="FFFFFF"/>
                </a:highlight>
                <a:latin typeface="Open Sans"/>
                <a:ea typeface="Open Sans"/>
                <a:cs typeface="Open Sans"/>
                <a:sym typeface="Open Sans"/>
              </a:rPr>
              <a:t>Verifying face with extracted </a:t>
            </a:r>
            <a:r>
              <a:rPr lang="en" sz="1700">
                <a:solidFill>
                  <a:schemeClr val="dk1"/>
                </a:solidFill>
                <a:highlight>
                  <a:srgbClr val="FFFFFF"/>
                </a:highlight>
                <a:latin typeface="Open Sans"/>
                <a:ea typeface="Open Sans"/>
                <a:cs typeface="Open Sans"/>
                <a:sym typeface="Open Sans"/>
              </a:rPr>
              <a:t>features</a:t>
            </a:r>
            <a:endParaRPr sz="1700">
              <a:solidFill>
                <a:schemeClr val="dk1"/>
              </a:solidFill>
              <a:highlight>
                <a:srgbClr val="FFFFFF"/>
              </a:highlight>
              <a:latin typeface="Open Sans"/>
              <a:ea typeface="Open Sans"/>
              <a:cs typeface="Open Sans"/>
              <a:sym typeface="Open Sans"/>
            </a:endParaRPr>
          </a:p>
        </p:txBody>
      </p:sp>
      <p:pic>
        <p:nvPicPr>
          <p:cNvPr id="227" name="Google Shape;227;p33"/>
          <p:cNvPicPr preferRelativeResize="0"/>
          <p:nvPr/>
        </p:nvPicPr>
        <p:blipFill>
          <a:blip r:embed="rId3">
            <a:alphaModFix/>
          </a:blip>
          <a:stretch>
            <a:fillRect/>
          </a:stretch>
        </p:blipFill>
        <p:spPr>
          <a:xfrm>
            <a:off x="654850" y="1966438"/>
            <a:ext cx="8010525" cy="1828800"/>
          </a:xfrm>
          <a:prstGeom prst="rect">
            <a:avLst/>
          </a:prstGeom>
          <a:noFill/>
          <a:ln>
            <a:noFill/>
          </a:ln>
        </p:spPr>
      </p:pic>
      <p:sp>
        <p:nvSpPr>
          <p:cNvPr id="228" name="Google Shape;228;p33"/>
          <p:cNvSpPr txBox="1"/>
          <p:nvPr/>
        </p:nvSpPr>
        <p:spPr>
          <a:xfrm>
            <a:off x="654850" y="3630200"/>
            <a:ext cx="2376300" cy="135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900">
                <a:solidFill>
                  <a:srgbClr val="514843"/>
                </a:solidFill>
              </a:rPr>
              <a:t>Input image:</a:t>
            </a:r>
            <a:endParaRPr b="1" sz="1900">
              <a:solidFill>
                <a:srgbClr val="514843"/>
              </a:solidFill>
            </a:endParaRPr>
          </a:p>
          <a:p>
            <a:pPr indent="0" lvl="0" marL="0" rtl="0" algn="l">
              <a:lnSpc>
                <a:spcPct val="150000"/>
              </a:lnSpc>
              <a:spcBef>
                <a:spcPts val="0"/>
              </a:spcBef>
              <a:spcAft>
                <a:spcPts val="0"/>
              </a:spcAft>
              <a:buNone/>
            </a:pPr>
            <a:r>
              <a:rPr lang="en" sz="1900">
                <a:solidFill>
                  <a:schemeClr val="dk1"/>
                </a:solidFill>
              </a:rPr>
              <a:t>- </a:t>
            </a:r>
            <a:r>
              <a:rPr lang="en" sz="1900">
                <a:solidFill>
                  <a:srgbClr val="514843"/>
                </a:solidFill>
              </a:rPr>
              <a:t>High-dimensional</a:t>
            </a:r>
            <a:endParaRPr sz="1900">
              <a:solidFill>
                <a:srgbClr val="514843"/>
              </a:solidFill>
            </a:endParaRPr>
          </a:p>
          <a:p>
            <a:pPr indent="0" lvl="0" marL="0" rtl="0" algn="l">
              <a:lnSpc>
                <a:spcPct val="150000"/>
              </a:lnSpc>
              <a:spcBef>
                <a:spcPts val="0"/>
              </a:spcBef>
              <a:spcAft>
                <a:spcPts val="0"/>
              </a:spcAft>
              <a:buNone/>
            </a:pPr>
            <a:r>
              <a:rPr lang="en" sz="1900">
                <a:solidFill>
                  <a:schemeClr val="dk1"/>
                </a:solidFill>
              </a:rPr>
              <a:t>- </a:t>
            </a:r>
            <a:r>
              <a:rPr lang="en" sz="1900">
                <a:solidFill>
                  <a:srgbClr val="514843"/>
                </a:solidFill>
              </a:rPr>
              <a:t>Rich detail</a:t>
            </a:r>
            <a:endParaRPr sz="1900">
              <a:solidFill>
                <a:srgbClr val="514843"/>
              </a:solidFill>
            </a:endParaRPr>
          </a:p>
        </p:txBody>
      </p:sp>
      <p:sp>
        <p:nvSpPr>
          <p:cNvPr id="229" name="Google Shape;229;p33"/>
          <p:cNvSpPr txBox="1"/>
          <p:nvPr/>
        </p:nvSpPr>
        <p:spPr>
          <a:xfrm>
            <a:off x="6553300" y="3529675"/>
            <a:ext cx="3000000" cy="135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900">
                <a:solidFill>
                  <a:srgbClr val="514843"/>
                </a:solidFill>
              </a:rPr>
              <a:t>Feature vector:</a:t>
            </a:r>
            <a:endParaRPr b="1" sz="1900">
              <a:solidFill>
                <a:srgbClr val="514843"/>
              </a:solidFill>
            </a:endParaRPr>
          </a:p>
          <a:p>
            <a:pPr indent="0" lvl="0" marL="0" rtl="0" algn="l">
              <a:lnSpc>
                <a:spcPct val="150000"/>
              </a:lnSpc>
              <a:spcBef>
                <a:spcPts val="0"/>
              </a:spcBef>
              <a:spcAft>
                <a:spcPts val="0"/>
              </a:spcAft>
              <a:buNone/>
            </a:pPr>
            <a:r>
              <a:rPr lang="en" sz="1900">
                <a:solidFill>
                  <a:schemeClr val="dk1"/>
                </a:solidFill>
              </a:rPr>
              <a:t>- </a:t>
            </a:r>
            <a:r>
              <a:rPr lang="en" sz="1900">
                <a:solidFill>
                  <a:srgbClr val="514843"/>
                </a:solidFill>
              </a:rPr>
              <a:t>Low-dimensional</a:t>
            </a:r>
            <a:endParaRPr sz="1900">
              <a:solidFill>
                <a:srgbClr val="514843"/>
              </a:solidFill>
            </a:endParaRPr>
          </a:p>
          <a:p>
            <a:pPr indent="0" lvl="0" marL="0" rtl="0" algn="l">
              <a:lnSpc>
                <a:spcPct val="150000"/>
              </a:lnSpc>
              <a:spcBef>
                <a:spcPts val="0"/>
              </a:spcBef>
              <a:spcAft>
                <a:spcPts val="0"/>
              </a:spcAft>
              <a:buNone/>
            </a:pPr>
            <a:r>
              <a:rPr lang="en" sz="1900">
                <a:solidFill>
                  <a:schemeClr val="dk1"/>
                </a:solidFill>
              </a:rPr>
              <a:t>- </a:t>
            </a:r>
            <a:r>
              <a:rPr lang="en" sz="1900">
                <a:solidFill>
                  <a:srgbClr val="514843"/>
                </a:solidFill>
              </a:rPr>
              <a:t>Representative</a:t>
            </a:r>
            <a:endParaRPr sz="1900">
              <a:solidFill>
                <a:srgbClr val="5148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03914" y="2114551"/>
            <a:ext cx="8153400" cy="1066800"/>
          </a:xfrm>
          <a:prstGeom prst="rect">
            <a:avLst/>
          </a:prstGeom>
          <a:noFill/>
          <a:ln>
            <a:noFill/>
          </a:ln>
        </p:spPr>
        <p:txBody>
          <a:bodyPr anchorCtr="0" anchor="b" bIns="45700" lIns="91425" spcFirstLastPara="1" rIns="91425" wrap="square" tIns="45700">
            <a:noAutofit/>
          </a:bodyPr>
          <a:lstStyle/>
          <a:p>
            <a:pPr indent="0" lvl="1" marL="320675" rtl="0" algn="ctr">
              <a:spcBef>
                <a:spcPts val="0"/>
              </a:spcBef>
              <a:spcAft>
                <a:spcPts val="0"/>
              </a:spcAft>
              <a:buNone/>
            </a:pPr>
            <a:r>
              <a:rPr b="1" lang="en" sz="4800">
                <a:solidFill>
                  <a:srgbClr val="FF0000"/>
                </a:solidFill>
                <a:latin typeface="Times New Roman"/>
                <a:ea typeface="Times New Roman"/>
                <a:cs typeface="Times New Roman"/>
                <a:sym typeface="Times New Roman"/>
              </a:rPr>
              <a:t>Literature review</a:t>
            </a:r>
            <a:endParaRPr/>
          </a:p>
        </p:txBody>
      </p:sp>
      <p:sp>
        <p:nvSpPr>
          <p:cNvPr id="235" name="Google Shape;235;p34"/>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241" name="Google Shape;241;p35"/>
          <p:cNvSpPr txBox="1"/>
          <p:nvPr>
            <p:ph type="title"/>
          </p:nvPr>
        </p:nvSpPr>
        <p:spPr>
          <a:xfrm>
            <a:off x="1066800" y="277575"/>
            <a:ext cx="65448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b="1" lang="en" sz="3000">
                <a:solidFill>
                  <a:srgbClr val="0070C0"/>
                </a:solidFill>
                <a:latin typeface="Times New Roman"/>
                <a:ea typeface="Times New Roman"/>
                <a:cs typeface="Times New Roman"/>
                <a:sym typeface="Times New Roman"/>
              </a:rPr>
              <a:t>Literature Survey</a:t>
            </a:r>
            <a:endParaRPr sz="3000"/>
          </a:p>
        </p:txBody>
      </p:sp>
      <p:sp>
        <p:nvSpPr>
          <p:cNvPr id="242" name="Google Shape;242;p35"/>
          <p:cNvSpPr txBox="1"/>
          <p:nvPr/>
        </p:nvSpPr>
        <p:spPr>
          <a:xfrm>
            <a:off x="256713" y="1630200"/>
            <a:ext cx="9086400" cy="1200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highlight>
                  <a:srgbClr val="FFFFFF"/>
                </a:highlight>
                <a:latin typeface="Open Sans"/>
                <a:ea typeface="Open Sans"/>
                <a:cs typeface="Open Sans"/>
                <a:sym typeface="Open Sans"/>
              </a:rPr>
              <a:t>Comparison for existing face detection algorithms</a:t>
            </a:r>
            <a:endParaRPr sz="2000">
              <a:solidFill>
                <a:schemeClr val="dk1"/>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highlight>
                  <a:srgbClr val="FFFFFF"/>
                </a:highlight>
                <a:latin typeface="Open Sans"/>
                <a:ea typeface="Open Sans"/>
                <a:cs typeface="Open Sans"/>
                <a:sym typeface="Open Sans"/>
              </a:rPr>
              <a:t>Comparison for existing face recognition algorithms</a:t>
            </a:r>
            <a:endParaRPr sz="2000">
              <a:solidFill>
                <a:schemeClr val="dk1"/>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highlight>
                  <a:srgbClr val="FFFFFF"/>
                </a:highlight>
                <a:latin typeface="Open Sans"/>
                <a:ea typeface="Open Sans"/>
                <a:cs typeface="Open Sans"/>
                <a:sym typeface="Open Sans"/>
              </a:rPr>
              <a:t>Experiments based on labeled faces in the wild (LFW) Dataset</a:t>
            </a:r>
            <a:endParaRPr sz="200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972325" y="62575"/>
            <a:ext cx="9196500" cy="793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 sz="3200">
                <a:solidFill>
                  <a:srgbClr val="0070C0"/>
                </a:solidFill>
                <a:latin typeface="Times New Roman"/>
                <a:ea typeface="Times New Roman"/>
                <a:cs typeface="Times New Roman"/>
                <a:sym typeface="Times New Roman"/>
              </a:rPr>
              <a:t>Face </a:t>
            </a:r>
            <a:r>
              <a:rPr b="1" lang="en" sz="3200">
                <a:solidFill>
                  <a:srgbClr val="0070C0"/>
                </a:solidFill>
                <a:latin typeface="Times New Roman"/>
                <a:ea typeface="Times New Roman"/>
                <a:cs typeface="Times New Roman"/>
                <a:sym typeface="Times New Roman"/>
              </a:rPr>
              <a:t>D</a:t>
            </a:r>
            <a:r>
              <a:rPr b="1" lang="en" sz="3200">
                <a:solidFill>
                  <a:srgbClr val="0070C0"/>
                </a:solidFill>
                <a:latin typeface="Times New Roman"/>
                <a:ea typeface="Times New Roman"/>
                <a:cs typeface="Times New Roman"/>
                <a:sym typeface="Times New Roman"/>
              </a:rPr>
              <a:t>etection Algorithms Survey</a:t>
            </a:r>
            <a:endParaRPr sz="3200"/>
          </a:p>
        </p:txBody>
      </p:sp>
      <p:sp>
        <p:nvSpPr>
          <p:cNvPr id="248" name="Google Shape;248;p36"/>
          <p:cNvSpPr txBox="1"/>
          <p:nvPr>
            <p:ph idx="1" type="body"/>
          </p:nvPr>
        </p:nvSpPr>
        <p:spPr>
          <a:xfrm>
            <a:off x="365475" y="1819325"/>
            <a:ext cx="8153400" cy="2583000"/>
          </a:xfrm>
          <a:prstGeom prst="rect">
            <a:avLst/>
          </a:prstGeom>
        </p:spPr>
        <p:txBody>
          <a:bodyPr anchorCtr="0" anchor="t" bIns="45700" lIns="91425" spcFirstLastPara="1" rIns="91425" wrap="square" tIns="45700">
            <a:noAutofit/>
          </a:bodyPr>
          <a:lstStyle/>
          <a:p>
            <a:pPr indent="-386080" lvl="0" marL="457200" rtl="0" algn="l">
              <a:lnSpc>
                <a:spcPct val="115000"/>
              </a:lnSpc>
              <a:spcBef>
                <a:spcPts val="120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MTCNN</a:t>
            </a:r>
            <a:endParaRPr b="1" sz="2500">
              <a:solidFill>
                <a:srgbClr val="333333"/>
              </a:solidFill>
              <a:highlight>
                <a:srgbClr val="FCFCFC"/>
              </a:highlight>
              <a:latin typeface="Times New Roman"/>
              <a:ea typeface="Times New Roman"/>
              <a:cs typeface="Times New Roman"/>
              <a:sym typeface="Times New Roman"/>
            </a:endParaRPr>
          </a:p>
          <a:p>
            <a:pPr indent="-386080" lvl="0" marL="457200" rtl="0" algn="l">
              <a:lnSpc>
                <a:spcPct val="115000"/>
              </a:lnSpc>
              <a:spcBef>
                <a:spcPts val="0"/>
              </a:spcBef>
              <a:spcAft>
                <a:spcPts val="0"/>
              </a:spcAft>
              <a:buSzPts val="2480"/>
              <a:buFont typeface="Times New Roman"/>
              <a:buChar char="●"/>
            </a:pPr>
            <a:r>
              <a:rPr b="1" lang="en" sz="2500">
                <a:solidFill>
                  <a:srgbClr val="333333"/>
                </a:solidFill>
                <a:latin typeface="Times New Roman"/>
                <a:ea typeface="Times New Roman"/>
                <a:cs typeface="Times New Roman"/>
                <a:sym typeface="Times New Roman"/>
              </a:rPr>
              <a:t>viola-Jones</a:t>
            </a:r>
            <a:endParaRPr b="1" sz="2500">
              <a:solidFill>
                <a:srgbClr val="333333"/>
              </a:solidFill>
              <a:latin typeface="Times New Roman"/>
              <a:ea typeface="Times New Roman"/>
              <a:cs typeface="Times New Roman"/>
              <a:sym typeface="Times New Roman"/>
            </a:endParaRPr>
          </a:p>
          <a:p>
            <a:pPr indent="-386080" lvl="0" marL="457200" rtl="0" algn="l">
              <a:lnSpc>
                <a:spcPct val="115000"/>
              </a:lnSpc>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AdaBoost</a:t>
            </a:r>
            <a:endParaRPr b="1" sz="2500">
              <a:solidFill>
                <a:srgbClr val="333333"/>
              </a:solidFill>
              <a:highlight>
                <a:srgbClr val="FCFCFC"/>
              </a:highlight>
              <a:latin typeface="Times New Roman"/>
              <a:ea typeface="Times New Roman"/>
              <a:cs typeface="Times New Roman"/>
              <a:sym typeface="Times New Roman"/>
            </a:endParaRPr>
          </a:p>
          <a:p>
            <a:pPr indent="-386080" lvl="0" marL="457200" rtl="0" algn="l">
              <a:lnSpc>
                <a:spcPct val="115000"/>
              </a:lnSpc>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Haar Cascade</a:t>
            </a:r>
            <a:endParaRPr b="1" sz="2500">
              <a:solidFill>
                <a:srgbClr val="333333"/>
              </a:solidFill>
              <a:highlight>
                <a:srgbClr val="FCFCFC"/>
              </a:highlight>
              <a:latin typeface="Times New Roman"/>
              <a:ea typeface="Times New Roman"/>
              <a:cs typeface="Times New Roman"/>
              <a:sym typeface="Times New Roman"/>
            </a:endParaRPr>
          </a:p>
          <a:p>
            <a:pPr indent="-386080" lvl="0" marL="457200" rtl="0" algn="just">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LBP</a:t>
            </a:r>
            <a:endParaRPr b="1" sz="2500">
              <a:solidFill>
                <a:srgbClr val="333333"/>
              </a:solidFill>
              <a:highlight>
                <a:srgbClr val="FCFCFC"/>
              </a:highlight>
              <a:latin typeface="Times New Roman"/>
              <a:ea typeface="Times New Roman"/>
              <a:cs typeface="Times New Roman"/>
              <a:sym typeface="Times New Roman"/>
            </a:endParaRPr>
          </a:p>
          <a:p>
            <a:pPr indent="-386080" lvl="0" marL="457200" rtl="0" algn="l">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YOLO</a:t>
            </a:r>
            <a:endParaRPr b="1" sz="2500">
              <a:solidFill>
                <a:srgbClr val="333333"/>
              </a:solidFill>
              <a:highlight>
                <a:srgbClr val="FCFCFC"/>
              </a:highlight>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500">
              <a:solidFill>
                <a:srgbClr val="333333"/>
              </a:solidFill>
              <a:highlight>
                <a:srgbClr val="FCFCFC"/>
              </a:highlight>
              <a:latin typeface="Times New Roman"/>
              <a:ea typeface="Times New Roman"/>
              <a:cs typeface="Times New Roman"/>
              <a:sym typeface="Times New Roman"/>
            </a:endParaRPr>
          </a:p>
        </p:txBody>
      </p:sp>
      <p:pic>
        <p:nvPicPr>
          <p:cNvPr id="249" name="Google Shape;249;p36"/>
          <p:cNvPicPr preferRelativeResize="0"/>
          <p:nvPr/>
        </p:nvPicPr>
        <p:blipFill rotWithShape="1">
          <a:blip r:embed="rId3">
            <a:alphaModFix/>
          </a:blip>
          <a:srcRect b="6085" l="17201" r="6380" t="0"/>
          <a:stretch/>
        </p:blipFill>
        <p:spPr>
          <a:xfrm>
            <a:off x="2938675" y="1392100"/>
            <a:ext cx="6167776" cy="3745325"/>
          </a:xfrm>
          <a:prstGeom prst="rect">
            <a:avLst/>
          </a:prstGeom>
          <a:noFill/>
          <a:ln>
            <a:noFill/>
          </a:ln>
        </p:spPr>
      </p:pic>
      <p:sp>
        <p:nvSpPr>
          <p:cNvPr id="250" name="Google Shape;250;p36"/>
          <p:cNvSpPr txBox="1"/>
          <p:nvPr/>
        </p:nvSpPr>
        <p:spPr>
          <a:xfrm>
            <a:off x="-54225" y="4673500"/>
            <a:ext cx="52068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u="sng">
                <a:solidFill>
                  <a:schemeClr val="hlink"/>
                </a:solidFill>
                <a:highlight>
                  <a:srgbClr val="FCFCFC"/>
                </a:highlight>
                <a:latin typeface="Times New Roman"/>
                <a:ea typeface="Times New Roman"/>
                <a:cs typeface="Times New Roman"/>
                <a:sym typeface="Times New Roman"/>
                <a:hlinkClick r:id="rId4"/>
              </a:rPr>
              <a:t>https://paperswithcode.com/sota/face-verification-on-labeled-faces-in-the</a:t>
            </a:r>
            <a:endParaRPr b="1" sz="1100">
              <a:solidFill>
                <a:srgbClr val="333333"/>
              </a:solidFill>
              <a:highlight>
                <a:srgbClr val="FCFCFC"/>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100">
              <a:solidFill>
                <a:srgbClr val="333333"/>
              </a:solidFill>
              <a:highlight>
                <a:srgbClr val="FCFCFC"/>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919800" y="169825"/>
            <a:ext cx="6601200" cy="7263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None/>
            </a:pPr>
            <a:r>
              <a:rPr b="1" lang="en" sz="3200">
                <a:solidFill>
                  <a:srgbClr val="0070C0"/>
                </a:solidFill>
                <a:latin typeface="Times New Roman"/>
                <a:ea typeface="Times New Roman"/>
                <a:cs typeface="Times New Roman"/>
                <a:sym typeface="Times New Roman"/>
              </a:rPr>
              <a:t>Face Recognition Algorithms </a:t>
            </a:r>
            <a:r>
              <a:rPr b="1" lang="en" sz="3200">
                <a:solidFill>
                  <a:srgbClr val="0070C0"/>
                </a:solidFill>
                <a:latin typeface="Times New Roman"/>
                <a:ea typeface="Times New Roman"/>
                <a:cs typeface="Times New Roman"/>
                <a:sym typeface="Times New Roman"/>
              </a:rPr>
              <a:t>Survey</a:t>
            </a:r>
            <a:endParaRPr sz="3200"/>
          </a:p>
        </p:txBody>
      </p:sp>
      <p:sp>
        <p:nvSpPr>
          <p:cNvPr id="256" name="Google Shape;256;p37"/>
          <p:cNvSpPr txBox="1"/>
          <p:nvPr>
            <p:ph idx="1" type="body"/>
          </p:nvPr>
        </p:nvSpPr>
        <p:spPr>
          <a:xfrm>
            <a:off x="365475" y="1389875"/>
            <a:ext cx="8153400" cy="34647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t/>
            </a:r>
            <a:endParaRPr b="1" sz="2500">
              <a:solidFill>
                <a:srgbClr val="333333"/>
              </a:solidFill>
              <a:highlight>
                <a:srgbClr val="FCFCFC"/>
              </a:highlight>
              <a:latin typeface="Times New Roman"/>
              <a:ea typeface="Times New Roman"/>
              <a:cs typeface="Times New Roman"/>
              <a:sym typeface="Times New Roman"/>
            </a:endParaRPr>
          </a:p>
          <a:p>
            <a:pPr indent="-386080" lvl="0" marL="457200" rtl="0" algn="just">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FaceNet </a:t>
            </a:r>
            <a:endParaRPr b="1" sz="2500">
              <a:solidFill>
                <a:srgbClr val="333333"/>
              </a:solidFill>
              <a:highlight>
                <a:srgbClr val="FCFCFC"/>
              </a:highlight>
              <a:latin typeface="Times New Roman"/>
              <a:ea typeface="Times New Roman"/>
              <a:cs typeface="Times New Roman"/>
              <a:sym typeface="Times New Roman"/>
            </a:endParaRPr>
          </a:p>
          <a:p>
            <a:pPr indent="-386080" lvl="0" marL="457200" marR="0" rtl="0" algn="just">
              <a:lnSpc>
                <a:spcPct val="100000"/>
              </a:lnSpc>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VGG-Face</a:t>
            </a:r>
            <a:endParaRPr b="1" sz="2500">
              <a:solidFill>
                <a:srgbClr val="333333"/>
              </a:solidFill>
              <a:highlight>
                <a:srgbClr val="FCFCFC"/>
              </a:highlight>
              <a:latin typeface="Times New Roman"/>
              <a:ea typeface="Times New Roman"/>
              <a:cs typeface="Times New Roman"/>
              <a:sym typeface="Times New Roman"/>
            </a:endParaRPr>
          </a:p>
          <a:p>
            <a:pPr indent="-386080" lvl="0" marL="457200" marR="0" rtl="0" algn="just">
              <a:lnSpc>
                <a:spcPct val="100000"/>
              </a:lnSpc>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DeepFace </a:t>
            </a:r>
            <a:endParaRPr b="1" sz="2500">
              <a:solidFill>
                <a:srgbClr val="333333"/>
              </a:solidFill>
              <a:highlight>
                <a:srgbClr val="FCFCFC"/>
              </a:highlight>
              <a:latin typeface="Times New Roman"/>
              <a:ea typeface="Times New Roman"/>
              <a:cs typeface="Times New Roman"/>
              <a:sym typeface="Times New Roman"/>
            </a:endParaRPr>
          </a:p>
          <a:p>
            <a:pPr indent="-386080" lvl="0" marL="457200" marR="0" rtl="0" algn="just">
              <a:lnSpc>
                <a:spcPct val="100000"/>
              </a:lnSpc>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OpenFace </a:t>
            </a:r>
            <a:endParaRPr b="1" sz="2500">
              <a:solidFill>
                <a:srgbClr val="333333"/>
              </a:solidFill>
              <a:highlight>
                <a:srgbClr val="FCFCFC"/>
              </a:highlight>
              <a:latin typeface="Times New Roman"/>
              <a:ea typeface="Times New Roman"/>
              <a:cs typeface="Times New Roman"/>
              <a:sym typeface="Times New Roman"/>
            </a:endParaRPr>
          </a:p>
          <a:p>
            <a:pPr indent="-386080" lvl="0" marL="457200" rtl="0" algn="just">
              <a:spcBef>
                <a:spcPts val="0"/>
              </a:spcBef>
              <a:spcAft>
                <a:spcPts val="0"/>
              </a:spcAft>
              <a:buSzPts val="2480"/>
              <a:buFont typeface="Times New Roman"/>
              <a:buChar char="●"/>
            </a:pPr>
            <a:r>
              <a:rPr b="1" lang="en" sz="2500">
                <a:solidFill>
                  <a:srgbClr val="333333"/>
                </a:solidFill>
                <a:highlight>
                  <a:srgbClr val="FCFCFC"/>
                </a:highlight>
                <a:uFill>
                  <a:noFill/>
                </a:uFill>
                <a:latin typeface="Times New Roman"/>
                <a:ea typeface="Times New Roman"/>
                <a:cs typeface="Times New Roman"/>
                <a:sym typeface="Times New Roman"/>
                <a:hlinkClick r:id="rId3">
                  <a:extLst>
                    <a:ext uri="{A12FA001-AC4F-418D-AE19-62706E023703}">
                      <ahyp:hlinkClr val="tx"/>
                    </a:ext>
                  </a:extLst>
                </a:hlinkClick>
              </a:rPr>
              <a:t>Dlib</a:t>
            </a:r>
            <a:endParaRPr b="1" sz="2500">
              <a:solidFill>
                <a:srgbClr val="333333"/>
              </a:solidFill>
              <a:highlight>
                <a:srgbClr val="FCFCFC"/>
              </a:highlight>
              <a:latin typeface="Times New Roman"/>
              <a:ea typeface="Times New Roman"/>
              <a:cs typeface="Times New Roman"/>
              <a:sym typeface="Times New Roman"/>
            </a:endParaRPr>
          </a:p>
          <a:p>
            <a:pPr indent="-386080" lvl="0" marL="457200" marR="0" rtl="0" algn="just">
              <a:lnSpc>
                <a:spcPct val="100000"/>
              </a:lnSpc>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DeepID3 </a:t>
            </a:r>
            <a:endParaRPr b="1" sz="2500">
              <a:solidFill>
                <a:srgbClr val="333333"/>
              </a:solidFill>
              <a:highlight>
                <a:srgbClr val="FCFCFC"/>
              </a:highlight>
              <a:latin typeface="Times New Roman"/>
              <a:ea typeface="Times New Roman"/>
              <a:cs typeface="Times New Roman"/>
              <a:sym typeface="Times New Roman"/>
            </a:endParaRPr>
          </a:p>
          <a:p>
            <a:pPr indent="-386080" lvl="0" marL="457200" marR="0" rtl="0" algn="just">
              <a:lnSpc>
                <a:spcPct val="100000"/>
              </a:lnSpc>
              <a:spcBef>
                <a:spcPts val="0"/>
              </a:spcBef>
              <a:spcAft>
                <a:spcPts val="0"/>
              </a:spcAft>
              <a:buSzPts val="2480"/>
              <a:buFont typeface="Times New Roman"/>
              <a:buChar char="●"/>
            </a:pPr>
            <a:r>
              <a:rPr b="1" lang="en" sz="2500">
                <a:solidFill>
                  <a:srgbClr val="333333"/>
                </a:solidFill>
                <a:highlight>
                  <a:srgbClr val="FCFCFC"/>
                </a:highlight>
                <a:latin typeface="Times New Roman"/>
                <a:ea typeface="Times New Roman"/>
                <a:cs typeface="Times New Roman"/>
                <a:sym typeface="Times New Roman"/>
              </a:rPr>
              <a:t>SphereFace</a:t>
            </a:r>
            <a:endParaRPr b="1" sz="2500">
              <a:solidFill>
                <a:srgbClr val="333333"/>
              </a:solidFill>
              <a:highlight>
                <a:srgbClr val="FCFCFC"/>
              </a:highlight>
              <a:latin typeface="Times New Roman"/>
              <a:ea typeface="Times New Roman"/>
              <a:cs typeface="Times New Roman"/>
              <a:sym typeface="Times New Roman"/>
            </a:endParaRPr>
          </a:p>
        </p:txBody>
      </p:sp>
      <p:pic>
        <p:nvPicPr>
          <p:cNvPr id="257" name="Google Shape;257;p37"/>
          <p:cNvPicPr preferRelativeResize="0"/>
          <p:nvPr/>
        </p:nvPicPr>
        <p:blipFill rotWithShape="1">
          <a:blip r:embed="rId4">
            <a:alphaModFix/>
          </a:blip>
          <a:srcRect b="10233" l="18533" r="7156" t="0"/>
          <a:stretch/>
        </p:blipFill>
        <p:spPr>
          <a:xfrm>
            <a:off x="2641050" y="1318150"/>
            <a:ext cx="6226750" cy="3725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211325" y="62425"/>
            <a:ext cx="6781800" cy="10065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1100"/>
              <a:buFont typeface="Arial"/>
              <a:buNone/>
            </a:pPr>
            <a:r>
              <a:rPr b="1" lang="en" sz="3200">
                <a:solidFill>
                  <a:srgbClr val="0070C0"/>
                </a:solidFill>
                <a:latin typeface="Times New Roman"/>
                <a:ea typeface="Times New Roman"/>
                <a:cs typeface="Times New Roman"/>
                <a:sym typeface="Times New Roman"/>
              </a:rPr>
              <a:t>Face Recognition Algorithms</a:t>
            </a:r>
            <a:endParaRPr/>
          </a:p>
        </p:txBody>
      </p:sp>
      <p:sp>
        <p:nvSpPr>
          <p:cNvPr id="263" name="Google Shape;263;p38"/>
          <p:cNvSpPr txBox="1"/>
          <p:nvPr>
            <p:ph idx="1" type="body"/>
          </p:nvPr>
        </p:nvSpPr>
        <p:spPr>
          <a:xfrm>
            <a:off x="609600" y="1352550"/>
            <a:ext cx="8153400" cy="32766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t/>
            </a:r>
            <a:endParaRPr/>
          </a:p>
        </p:txBody>
      </p:sp>
      <p:pic>
        <p:nvPicPr>
          <p:cNvPr id="264" name="Google Shape;264;p38"/>
          <p:cNvPicPr preferRelativeResize="0"/>
          <p:nvPr/>
        </p:nvPicPr>
        <p:blipFill>
          <a:blip r:embed="rId3">
            <a:alphaModFix/>
          </a:blip>
          <a:stretch>
            <a:fillRect/>
          </a:stretch>
        </p:blipFill>
        <p:spPr>
          <a:xfrm>
            <a:off x="0" y="1289075"/>
            <a:ext cx="4953975" cy="3854425"/>
          </a:xfrm>
          <a:prstGeom prst="rect">
            <a:avLst/>
          </a:prstGeom>
          <a:noFill/>
          <a:ln>
            <a:noFill/>
          </a:ln>
        </p:spPr>
      </p:pic>
      <p:pic>
        <p:nvPicPr>
          <p:cNvPr id="265" name="Google Shape;265;p38"/>
          <p:cNvPicPr preferRelativeResize="0"/>
          <p:nvPr/>
        </p:nvPicPr>
        <p:blipFill>
          <a:blip r:embed="rId4">
            <a:alphaModFix/>
          </a:blip>
          <a:stretch>
            <a:fillRect/>
          </a:stretch>
        </p:blipFill>
        <p:spPr>
          <a:xfrm>
            <a:off x="4953975" y="1547438"/>
            <a:ext cx="4204674" cy="333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03914" y="2114551"/>
            <a:ext cx="8153400" cy="1066800"/>
          </a:xfrm>
          <a:prstGeom prst="rect">
            <a:avLst/>
          </a:prstGeom>
          <a:noFill/>
          <a:ln>
            <a:noFill/>
          </a:ln>
        </p:spPr>
        <p:txBody>
          <a:bodyPr anchorCtr="0" anchor="b" bIns="45700" lIns="91425" spcFirstLastPara="1" rIns="91425" wrap="square" tIns="45700">
            <a:noAutofit/>
          </a:bodyPr>
          <a:lstStyle/>
          <a:p>
            <a:pPr indent="0" lvl="1" marL="320675" rtl="0" algn="ctr">
              <a:spcBef>
                <a:spcPts val="0"/>
              </a:spcBef>
              <a:spcAft>
                <a:spcPts val="0"/>
              </a:spcAft>
              <a:buNone/>
            </a:pPr>
            <a:r>
              <a:rPr b="1" lang="en" sz="4800">
                <a:solidFill>
                  <a:srgbClr val="FF0000"/>
                </a:solidFill>
                <a:latin typeface="Times New Roman"/>
                <a:ea typeface="Times New Roman"/>
                <a:cs typeface="Times New Roman"/>
                <a:sym typeface="Times New Roman"/>
              </a:rPr>
              <a:t>Proposed system</a:t>
            </a:r>
            <a:endParaRPr/>
          </a:p>
        </p:txBody>
      </p:sp>
      <p:sp>
        <p:nvSpPr>
          <p:cNvPr id="271" name="Google Shape;271;p39"/>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277" name="Google Shape;277;p40"/>
          <p:cNvSpPr txBox="1"/>
          <p:nvPr/>
        </p:nvSpPr>
        <p:spPr>
          <a:xfrm>
            <a:off x="310600" y="1658700"/>
            <a:ext cx="8381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We built our model based on deep convolutional neural network (DCNN) for the following tasks:</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Face detection</a:t>
            </a:r>
            <a:endParaRPr b="1"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Multitasking Cascading Convolutional Networks (MTCNN)</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Face </a:t>
            </a:r>
            <a:r>
              <a:rPr b="1" lang="en" sz="2000">
                <a:latin typeface="Open Sans"/>
                <a:ea typeface="Open Sans"/>
                <a:cs typeface="Open Sans"/>
                <a:sym typeface="Open Sans"/>
              </a:rPr>
              <a:t>recognition</a:t>
            </a:r>
            <a:endParaRPr b="1"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FaceNet model</a:t>
            </a:r>
            <a:endParaRPr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ResNet model (Inception-ResNet-v1 architecture)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Face Verification</a:t>
            </a:r>
            <a:endParaRPr b="1"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Binary classification</a:t>
            </a:r>
            <a:endParaRPr sz="2000">
              <a:latin typeface="Open Sans"/>
              <a:ea typeface="Open Sans"/>
              <a:cs typeface="Open Sans"/>
              <a:sym typeface="Open Sans"/>
            </a:endParaRPr>
          </a:p>
        </p:txBody>
      </p:sp>
      <p:sp>
        <p:nvSpPr>
          <p:cNvPr id="278" name="Google Shape;278;p40"/>
          <p:cNvSpPr txBox="1"/>
          <p:nvPr>
            <p:ph type="title"/>
          </p:nvPr>
        </p:nvSpPr>
        <p:spPr>
          <a:xfrm>
            <a:off x="1066800" y="277575"/>
            <a:ext cx="65448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b="1" lang="en" sz="3000">
                <a:solidFill>
                  <a:srgbClr val="0070C0"/>
                </a:solidFill>
                <a:latin typeface="Times New Roman"/>
                <a:ea typeface="Times New Roman"/>
                <a:cs typeface="Times New Roman"/>
                <a:sym typeface="Times New Roman"/>
              </a:rPr>
              <a:t>Methodology</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284" name="Google Shape;284;p41"/>
          <p:cNvSpPr txBox="1"/>
          <p:nvPr>
            <p:ph type="title"/>
          </p:nvPr>
        </p:nvSpPr>
        <p:spPr>
          <a:xfrm>
            <a:off x="1066800" y="277575"/>
            <a:ext cx="65448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b="1" lang="en" sz="3000">
                <a:solidFill>
                  <a:srgbClr val="0070C0"/>
                </a:solidFill>
                <a:latin typeface="Times New Roman"/>
                <a:ea typeface="Times New Roman"/>
                <a:cs typeface="Times New Roman"/>
                <a:sym typeface="Times New Roman"/>
              </a:rPr>
              <a:t>System </a:t>
            </a:r>
            <a:r>
              <a:rPr b="1" lang="en" sz="3000">
                <a:solidFill>
                  <a:srgbClr val="0070C0"/>
                </a:solidFill>
                <a:latin typeface="Times New Roman"/>
                <a:ea typeface="Times New Roman"/>
                <a:cs typeface="Times New Roman"/>
                <a:sym typeface="Times New Roman"/>
              </a:rPr>
              <a:t>pipeline</a:t>
            </a:r>
            <a:endParaRPr sz="3000"/>
          </a:p>
        </p:txBody>
      </p:sp>
      <p:pic>
        <p:nvPicPr>
          <p:cNvPr id="285" name="Google Shape;285;p41"/>
          <p:cNvPicPr preferRelativeResize="0"/>
          <p:nvPr/>
        </p:nvPicPr>
        <p:blipFill rotWithShape="1">
          <a:blip r:embed="rId3">
            <a:alphaModFix/>
          </a:blip>
          <a:srcRect b="2678" l="0" r="0" t="2678"/>
          <a:stretch/>
        </p:blipFill>
        <p:spPr>
          <a:xfrm>
            <a:off x="685800" y="1296125"/>
            <a:ext cx="7631925" cy="38057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291" name="Google Shape;291;p42"/>
          <p:cNvSpPr txBox="1"/>
          <p:nvPr>
            <p:ph type="title"/>
          </p:nvPr>
        </p:nvSpPr>
        <p:spPr>
          <a:xfrm>
            <a:off x="897000" y="281044"/>
            <a:ext cx="7350000" cy="612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lang="en" sz="3000">
                <a:solidFill>
                  <a:srgbClr val="0070C0"/>
                </a:solidFill>
                <a:latin typeface="Open Sans"/>
                <a:ea typeface="Open Sans"/>
                <a:cs typeface="Open Sans"/>
                <a:sym typeface="Open Sans"/>
              </a:rPr>
              <a:t>Convolutional neural network (CNN)</a:t>
            </a:r>
            <a:endParaRPr sz="3000">
              <a:latin typeface="Open Sans"/>
              <a:ea typeface="Open Sans"/>
              <a:cs typeface="Open Sans"/>
              <a:sym typeface="Open Sans"/>
            </a:endParaRPr>
          </a:p>
        </p:txBody>
      </p:sp>
      <p:sp>
        <p:nvSpPr>
          <p:cNvPr id="292" name="Google Shape;292;p42"/>
          <p:cNvSpPr txBox="1"/>
          <p:nvPr/>
        </p:nvSpPr>
        <p:spPr>
          <a:xfrm>
            <a:off x="101275" y="1408100"/>
            <a:ext cx="79302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Open Sans"/>
              <a:buChar char="-"/>
            </a:pPr>
            <a:r>
              <a:rPr lang="en" sz="2400">
                <a:solidFill>
                  <a:schemeClr val="dk1"/>
                </a:solidFill>
                <a:latin typeface="Open Sans"/>
                <a:ea typeface="Open Sans"/>
                <a:cs typeface="Open Sans"/>
                <a:sym typeface="Open Sans"/>
              </a:rPr>
              <a:t>Convolutional layer</a:t>
            </a:r>
            <a:endParaRPr sz="2400">
              <a:solidFill>
                <a:schemeClr val="dk1"/>
              </a:solidFill>
              <a:latin typeface="Open Sans"/>
              <a:ea typeface="Open Sans"/>
              <a:cs typeface="Open Sans"/>
              <a:sym typeface="Open Sans"/>
            </a:endParaRPr>
          </a:p>
          <a:p>
            <a:pPr indent="-381000" lvl="0" marL="457200" rtl="0" algn="l">
              <a:spcBef>
                <a:spcPts val="0"/>
              </a:spcBef>
              <a:spcAft>
                <a:spcPts val="0"/>
              </a:spcAft>
              <a:buClr>
                <a:schemeClr val="dk1"/>
              </a:buClr>
              <a:buSzPts val="2400"/>
              <a:buFont typeface="Open Sans"/>
              <a:buChar char="-"/>
            </a:pPr>
            <a:r>
              <a:rPr lang="en" sz="2400">
                <a:solidFill>
                  <a:schemeClr val="dk1"/>
                </a:solidFill>
                <a:latin typeface="Open Sans"/>
                <a:ea typeface="Open Sans"/>
                <a:cs typeface="Open Sans"/>
                <a:sym typeface="Open Sans"/>
              </a:rPr>
              <a:t>Max-pooling layer</a:t>
            </a:r>
            <a:endParaRPr sz="2400">
              <a:solidFill>
                <a:schemeClr val="dk1"/>
              </a:solidFill>
              <a:latin typeface="Open Sans"/>
              <a:ea typeface="Open Sans"/>
              <a:cs typeface="Open Sans"/>
              <a:sym typeface="Open Sans"/>
            </a:endParaRPr>
          </a:p>
          <a:p>
            <a:pPr indent="-381000" lvl="0" marL="457200" rtl="0" algn="l">
              <a:spcBef>
                <a:spcPts val="0"/>
              </a:spcBef>
              <a:spcAft>
                <a:spcPts val="0"/>
              </a:spcAft>
              <a:buClr>
                <a:schemeClr val="dk1"/>
              </a:buClr>
              <a:buSzPts val="2400"/>
              <a:buFont typeface="Open Sans"/>
              <a:buChar char="-"/>
            </a:pPr>
            <a:r>
              <a:rPr lang="en" sz="2400">
                <a:solidFill>
                  <a:schemeClr val="dk1"/>
                </a:solidFill>
                <a:latin typeface="Open Sans"/>
                <a:ea typeface="Open Sans"/>
                <a:cs typeface="Open Sans"/>
                <a:sym typeface="Open Sans"/>
              </a:rPr>
              <a:t>Fully connected layer</a:t>
            </a:r>
            <a:endParaRPr sz="2400">
              <a:solidFill>
                <a:schemeClr val="dk1"/>
              </a:solidFill>
              <a:latin typeface="Open Sans"/>
              <a:ea typeface="Open Sans"/>
              <a:cs typeface="Open Sans"/>
              <a:sym typeface="Open Sans"/>
            </a:endParaRPr>
          </a:p>
        </p:txBody>
      </p:sp>
      <p:pic>
        <p:nvPicPr>
          <p:cNvPr id="293" name="Google Shape;293;p42"/>
          <p:cNvPicPr preferRelativeResize="0"/>
          <p:nvPr/>
        </p:nvPicPr>
        <p:blipFill>
          <a:blip r:embed="rId3">
            <a:alphaModFix/>
          </a:blip>
          <a:stretch>
            <a:fillRect/>
          </a:stretch>
        </p:blipFill>
        <p:spPr>
          <a:xfrm>
            <a:off x="3702875" y="1922225"/>
            <a:ext cx="5396626" cy="3035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990600" y="285750"/>
            <a:ext cx="3200400" cy="6254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3200">
                <a:solidFill>
                  <a:srgbClr val="0070C0"/>
                </a:solidFill>
                <a:latin typeface="Times New Roman"/>
                <a:ea typeface="Times New Roman"/>
                <a:cs typeface="Times New Roman"/>
                <a:sym typeface="Times New Roman"/>
              </a:rPr>
              <a:t>Outline</a:t>
            </a:r>
            <a:endParaRPr/>
          </a:p>
        </p:txBody>
      </p:sp>
      <p:sp>
        <p:nvSpPr>
          <p:cNvPr id="160" name="Google Shape;160;p25"/>
          <p:cNvSpPr txBox="1"/>
          <p:nvPr>
            <p:ph idx="1" type="body"/>
          </p:nvPr>
        </p:nvSpPr>
        <p:spPr>
          <a:xfrm>
            <a:off x="609601" y="1460887"/>
            <a:ext cx="8001000" cy="3168263"/>
          </a:xfrm>
          <a:prstGeom prst="rect">
            <a:avLst/>
          </a:prstGeom>
          <a:noFill/>
          <a:ln>
            <a:noFill/>
          </a:ln>
        </p:spPr>
        <p:txBody>
          <a:bodyPr anchorCtr="0" anchor="t" bIns="45700" lIns="91425" spcFirstLastPara="1" rIns="91425" wrap="square" tIns="45700">
            <a:noAutofit/>
          </a:bodyPr>
          <a:lstStyle/>
          <a:p>
            <a:pPr indent="-320040" lvl="1" marL="640715" rtl="0" algn="l">
              <a:spcBef>
                <a:spcPts val="0"/>
              </a:spcBef>
              <a:spcAft>
                <a:spcPts val="0"/>
              </a:spcAft>
              <a:buClr>
                <a:srgbClr val="005EA4"/>
              </a:buClr>
              <a:buSzPts val="1400"/>
              <a:buFont typeface="Noto Sans Symbols"/>
              <a:buChar char="◻"/>
            </a:pPr>
            <a:r>
              <a:rPr b="1" lang="en" sz="2000">
                <a:solidFill>
                  <a:srgbClr val="005EA4"/>
                </a:solidFill>
                <a:latin typeface="Times New Roman"/>
                <a:ea typeface="Times New Roman"/>
                <a:cs typeface="Times New Roman"/>
                <a:sym typeface="Times New Roman"/>
              </a:rPr>
              <a:t>Face </a:t>
            </a:r>
            <a:r>
              <a:rPr b="1" lang="en" sz="2000">
                <a:solidFill>
                  <a:srgbClr val="005EA4"/>
                </a:solidFill>
                <a:latin typeface="Times New Roman"/>
                <a:ea typeface="Times New Roman"/>
                <a:cs typeface="Times New Roman"/>
                <a:sym typeface="Times New Roman"/>
              </a:rPr>
              <a:t>recognition</a:t>
            </a:r>
            <a:endParaRPr>
              <a:solidFill>
                <a:srgbClr val="005EA4"/>
              </a:solidFill>
            </a:endParaRPr>
          </a:p>
          <a:p>
            <a:pPr indent="-320040" lvl="1" marL="640715" rtl="0" algn="l">
              <a:spcBef>
                <a:spcPts val="550"/>
              </a:spcBef>
              <a:spcAft>
                <a:spcPts val="0"/>
              </a:spcAft>
              <a:buClr>
                <a:srgbClr val="005EA4"/>
              </a:buClr>
              <a:buSzPts val="1400"/>
              <a:buFont typeface="Noto Sans Symbols"/>
              <a:buChar char="◻"/>
            </a:pPr>
            <a:r>
              <a:rPr b="1" lang="en" sz="2000">
                <a:solidFill>
                  <a:srgbClr val="005EA4"/>
                </a:solidFill>
                <a:latin typeface="Times New Roman"/>
                <a:ea typeface="Times New Roman"/>
                <a:cs typeface="Times New Roman"/>
                <a:sym typeface="Times New Roman"/>
              </a:rPr>
              <a:t>Literature </a:t>
            </a:r>
            <a:r>
              <a:rPr b="1" lang="en" sz="2000">
                <a:solidFill>
                  <a:srgbClr val="005EA4"/>
                </a:solidFill>
                <a:latin typeface="Times New Roman"/>
                <a:ea typeface="Times New Roman"/>
                <a:cs typeface="Times New Roman"/>
                <a:sym typeface="Times New Roman"/>
              </a:rPr>
              <a:t>review</a:t>
            </a:r>
            <a:endParaRPr>
              <a:solidFill>
                <a:srgbClr val="005EA4"/>
              </a:solidFill>
            </a:endParaRPr>
          </a:p>
          <a:p>
            <a:pPr indent="-320040" lvl="1" marL="640715" rtl="0" algn="l">
              <a:spcBef>
                <a:spcPts val="550"/>
              </a:spcBef>
              <a:spcAft>
                <a:spcPts val="0"/>
              </a:spcAft>
              <a:buClr>
                <a:srgbClr val="005EA4"/>
              </a:buClr>
              <a:buSzPts val="1400"/>
              <a:buFont typeface="Noto Sans Symbols"/>
              <a:buChar char="◻"/>
            </a:pPr>
            <a:r>
              <a:rPr b="1" lang="en" sz="2000">
                <a:solidFill>
                  <a:srgbClr val="005EA4"/>
                </a:solidFill>
                <a:latin typeface="Times New Roman"/>
                <a:ea typeface="Times New Roman"/>
                <a:cs typeface="Times New Roman"/>
                <a:sym typeface="Times New Roman"/>
              </a:rPr>
              <a:t>Proposed system</a:t>
            </a:r>
            <a:endParaRPr>
              <a:solidFill>
                <a:srgbClr val="005EA4"/>
              </a:solidFill>
            </a:endParaRPr>
          </a:p>
          <a:p>
            <a:pPr indent="-320040" lvl="1" marL="640715" rtl="0" algn="l">
              <a:spcBef>
                <a:spcPts val="550"/>
              </a:spcBef>
              <a:spcAft>
                <a:spcPts val="0"/>
              </a:spcAft>
              <a:buClr>
                <a:srgbClr val="005EA4"/>
              </a:buClr>
              <a:buSzPts val="1400"/>
              <a:buFont typeface="Noto Sans Symbols"/>
              <a:buChar char="◻"/>
            </a:pPr>
            <a:r>
              <a:rPr b="1" lang="en" sz="2000">
                <a:solidFill>
                  <a:srgbClr val="005EA4"/>
                </a:solidFill>
                <a:latin typeface="Times New Roman"/>
                <a:ea typeface="Times New Roman"/>
                <a:cs typeface="Times New Roman"/>
                <a:sym typeface="Times New Roman"/>
              </a:rPr>
              <a:t>Implementation</a:t>
            </a:r>
            <a:endParaRPr b="1" sz="2000">
              <a:solidFill>
                <a:srgbClr val="005EA4"/>
              </a:solidFill>
              <a:latin typeface="Times New Roman"/>
              <a:ea typeface="Times New Roman"/>
              <a:cs typeface="Times New Roman"/>
              <a:sym typeface="Times New Roman"/>
            </a:endParaRPr>
          </a:p>
          <a:p>
            <a:pPr indent="-281940" lvl="1" marL="639762" rtl="0" algn="l">
              <a:spcBef>
                <a:spcPts val="550"/>
              </a:spcBef>
              <a:spcAft>
                <a:spcPts val="0"/>
              </a:spcAft>
              <a:buClr>
                <a:srgbClr val="005EA4"/>
              </a:buClr>
              <a:buSzPts val="1400"/>
              <a:buChar char="◻"/>
            </a:pPr>
            <a:r>
              <a:rPr b="1" lang="en" sz="2000">
                <a:solidFill>
                  <a:srgbClr val="005EA4"/>
                </a:solidFill>
                <a:latin typeface="Times New Roman"/>
                <a:ea typeface="Times New Roman"/>
                <a:cs typeface="Times New Roman"/>
                <a:sym typeface="Times New Roman"/>
              </a:rPr>
              <a:t>Experimental results</a:t>
            </a:r>
            <a:endParaRPr b="1" sz="2000">
              <a:solidFill>
                <a:srgbClr val="005EA4"/>
              </a:solidFill>
              <a:latin typeface="Times New Roman"/>
              <a:ea typeface="Times New Roman"/>
              <a:cs typeface="Times New Roman"/>
              <a:sym typeface="Times New Roman"/>
            </a:endParaRPr>
          </a:p>
          <a:p>
            <a:pPr indent="-320040" lvl="1" marL="640715" rtl="0" algn="l">
              <a:spcBef>
                <a:spcPts val="550"/>
              </a:spcBef>
              <a:spcAft>
                <a:spcPts val="0"/>
              </a:spcAft>
              <a:buClr>
                <a:srgbClr val="005EA4"/>
              </a:buClr>
              <a:buSzPts val="1400"/>
              <a:buFont typeface="Noto Sans Symbols"/>
              <a:buChar char="◻"/>
            </a:pPr>
            <a:r>
              <a:rPr b="1" lang="en" sz="2000">
                <a:solidFill>
                  <a:srgbClr val="005EA4"/>
                </a:solidFill>
                <a:latin typeface="Times New Roman"/>
                <a:ea typeface="Times New Roman"/>
                <a:cs typeface="Times New Roman"/>
                <a:sym typeface="Times New Roman"/>
              </a:rPr>
              <a:t>Advantages &amp; Disadvantages</a:t>
            </a:r>
            <a:endParaRPr>
              <a:solidFill>
                <a:srgbClr val="005EA4"/>
              </a:solidFill>
            </a:endParaRPr>
          </a:p>
          <a:p>
            <a:pPr indent="0" lvl="1" marL="320675" rtl="0" algn="l">
              <a:spcBef>
                <a:spcPts val="550"/>
              </a:spcBef>
              <a:spcAft>
                <a:spcPts val="0"/>
              </a:spcAft>
              <a:buSzPts val="1260"/>
              <a:buNone/>
            </a:pPr>
            <a:r>
              <a:t/>
            </a:r>
            <a:endParaRPr b="1" sz="1800">
              <a:latin typeface="Times New Roman"/>
              <a:ea typeface="Times New Roman"/>
              <a:cs typeface="Times New Roman"/>
              <a:sym typeface="Times New Roman"/>
            </a:endParaRPr>
          </a:p>
          <a:p>
            <a:pPr indent="-251460" lvl="0" marL="320040" rtl="0" algn="l">
              <a:spcBef>
                <a:spcPts val="700"/>
              </a:spcBef>
              <a:spcAft>
                <a:spcPts val="0"/>
              </a:spcAft>
              <a:buSzPts val="1080"/>
              <a:buFont typeface="Noto Sans Symbols"/>
              <a:buNone/>
            </a:pPr>
            <a:r>
              <a:t/>
            </a:r>
            <a:endParaRPr b="1" sz="1800">
              <a:latin typeface="Times New Roman"/>
              <a:ea typeface="Times New Roman"/>
              <a:cs typeface="Times New Roman"/>
              <a:sym typeface="Times New Roman"/>
            </a:endParaRPr>
          </a:p>
        </p:txBody>
      </p:sp>
      <p:sp>
        <p:nvSpPr>
          <p:cNvPr id="161" name="Google Shape;161;p25"/>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sz="1200">
                <a:solidFill>
                  <a:schemeClr val="lt1"/>
                </a:solidFill>
              </a:rPr>
              <a:t>‹#›</a:t>
            </a:fld>
            <a:endParaRPr sz="1800">
              <a:solidFill>
                <a:schemeClr val="lt1"/>
              </a:solidFill>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500"/>
                                        <p:tgtEl>
                                          <p:spTgt spid="1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500"/>
                                        <p:tgtEl>
                                          <p:spTgt spid="1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500"/>
                                        <p:tgtEl>
                                          <p:spTgt spid="1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 calcmode="lin" valueType="num">
                                      <p:cBhvr additive="base">
                                        <p:cTn dur="500"/>
                                        <p:tgtEl>
                                          <p:spTgt spid="16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 calcmode="lin" valueType="num">
                                      <p:cBhvr additive="base">
                                        <p:cTn dur="500"/>
                                        <p:tgtEl>
                                          <p:spTgt spid="16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 calcmode="lin" valueType="num">
                                      <p:cBhvr additive="base">
                                        <p:cTn dur="500"/>
                                        <p:tgtEl>
                                          <p:spTgt spid="16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 calcmode="lin" valueType="num">
                                      <p:cBhvr additive="base">
                                        <p:cTn dur="500"/>
                                        <p:tgtEl>
                                          <p:spTgt spid="16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 calcmode="lin" valueType="num">
                                      <p:cBhvr additive="base">
                                        <p:cTn dur="500"/>
                                        <p:tgtEl>
                                          <p:spTgt spid="16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1066225" y="315925"/>
            <a:ext cx="6338100" cy="620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70C0"/>
                </a:solidFill>
              </a:rPr>
              <a:t>Convolution layer</a:t>
            </a:r>
            <a:endParaRPr>
              <a:solidFill>
                <a:srgbClr val="0070C0"/>
              </a:solidFill>
            </a:endParaRPr>
          </a:p>
        </p:txBody>
      </p:sp>
      <p:sp>
        <p:nvSpPr>
          <p:cNvPr id="299" name="Google Shape;299;p43"/>
          <p:cNvSpPr txBox="1"/>
          <p:nvPr>
            <p:ph idx="1" type="body"/>
          </p:nvPr>
        </p:nvSpPr>
        <p:spPr>
          <a:xfrm>
            <a:off x="0" y="1313075"/>
            <a:ext cx="8153400" cy="3276600"/>
          </a:xfrm>
          <a:prstGeom prst="rect">
            <a:avLst/>
          </a:prstGeom>
        </p:spPr>
        <p:txBody>
          <a:bodyPr anchorCtr="0" anchor="t" bIns="45700" lIns="91425" spcFirstLastPara="1" rIns="91425" wrap="square" tIns="45700">
            <a:noAutofit/>
          </a:bodyPr>
          <a:lstStyle/>
          <a:p>
            <a:pPr indent="-297180" lvl="0" marL="457200" rtl="0" algn="l">
              <a:spcBef>
                <a:spcPts val="700"/>
              </a:spcBef>
              <a:spcAft>
                <a:spcPts val="0"/>
              </a:spcAft>
              <a:buSzPts val="1080"/>
              <a:buChar char="●"/>
            </a:pPr>
            <a:r>
              <a:rPr lang="en"/>
              <a:t>Apply</a:t>
            </a:r>
            <a:r>
              <a:rPr lang="en"/>
              <a:t> filters</a:t>
            </a:r>
            <a:endParaRPr/>
          </a:p>
          <a:p>
            <a:pPr indent="-297180" lvl="0" marL="457200" rtl="0" algn="l">
              <a:spcBef>
                <a:spcPts val="0"/>
              </a:spcBef>
              <a:spcAft>
                <a:spcPts val="0"/>
              </a:spcAft>
              <a:buSzPts val="1080"/>
              <a:buChar char="●"/>
            </a:pPr>
            <a:r>
              <a:rPr lang="en"/>
              <a:t>Extract features</a:t>
            </a:r>
            <a:endParaRPr/>
          </a:p>
        </p:txBody>
      </p:sp>
      <p:pic>
        <p:nvPicPr>
          <p:cNvPr id="300" name="Google Shape;300;p43"/>
          <p:cNvPicPr preferRelativeResize="0"/>
          <p:nvPr/>
        </p:nvPicPr>
        <p:blipFill>
          <a:blip r:embed="rId3">
            <a:alphaModFix/>
          </a:blip>
          <a:stretch>
            <a:fillRect/>
          </a:stretch>
        </p:blipFill>
        <p:spPr>
          <a:xfrm>
            <a:off x="2937550" y="1313075"/>
            <a:ext cx="6206450" cy="3830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1039125" y="365825"/>
            <a:ext cx="6781800" cy="591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70C0"/>
                </a:solidFill>
              </a:rPr>
              <a:t>Max-pooling layer</a:t>
            </a:r>
            <a:endParaRPr>
              <a:solidFill>
                <a:srgbClr val="0070C0"/>
              </a:solidFill>
            </a:endParaRPr>
          </a:p>
        </p:txBody>
      </p:sp>
      <p:sp>
        <p:nvSpPr>
          <p:cNvPr id="306" name="Google Shape;306;p44"/>
          <p:cNvSpPr txBox="1"/>
          <p:nvPr>
            <p:ph idx="1" type="body"/>
          </p:nvPr>
        </p:nvSpPr>
        <p:spPr>
          <a:xfrm>
            <a:off x="-41550" y="1352550"/>
            <a:ext cx="8945700" cy="3702300"/>
          </a:xfrm>
          <a:prstGeom prst="rect">
            <a:avLst/>
          </a:prstGeom>
        </p:spPr>
        <p:txBody>
          <a:bodyPr anchorCtr="0" anchor="t" bIns="45700" lIns="91425" spcFirstLastPara="1" rIns="91425" wrap="square" tIns="45700">
            <a:noAutofit/>
          </a:bodyPr>
          <a:lstStyle/>
          <a:p>
            <a:pPr indent="-368300" lvl="0" marL="457200" rtl="0" algn="l">
              <a:spcBef>
                <a:spcPts val="700"/>
              </a:spcBef>
              <a:spcAft>
                <a:spcPts val="0"/>
              </a:spcAft>
              <a:buSzPts val="2200"/>
              <a:buFont typeface="Open Sans"/>
              <a:buChar char="●"/>
            </a:pPr>
            <a:r>
              <a:rPr lang="en" sz="2200">
                <a:latin typeface="Open Sans"/>
                <a:ea typeface="Open Sans"/>
                <a:cs typeface="Open Sans"/>
                <a:sym typeface="Open Sans"/>
              </a:rPr>
              <a:t>Reducing the spatial size of the Convolved Feature.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This is to decrease the computational power required to process the data by reducing the dimensions.</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Pooling average pooling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Max pooling.</a:t>
            </a:r>
            <a:endParaRPr sz="2200">
              <a:latin typeface="Open Sans"/>
              <a:ea typeface="Open Sans"/>
              <a:cs typeface="Open Sans"/>
              <a:sym typeface="Open Sans"/>
            </a:endParaRPr>
          </a:p>
        </p:txBody>
      </p:sp>
      <p:pic>
        <p:nvPicPr>
          <p:cNvPr id="307" name="Google Shape;307;p44"/>
          <p:cNvPicPr preferRelativeResize="0"/>
          <p:nvPr/>
        </p:nvPicPr>
        <p:blipFill>
          <a:blip r:embed="rId3">
            <a:alphaModFix/>
          </a:blip>
          <a:stretch>
            <a:fillRect/>
          </a:stretch>
        </p:blipFill>
        <p:spPr>
          <a:xfrm>
            <a:off x="4153450" y="2367950"/>
            <a:ext cx="4836325" cy="26869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964400" y="291000"/>
            <a:ext cx="6579300" cy="68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70C0"/>
                </a:solidFill>
              </a:rPr>
              <a:t>Fully connected layer</a:t>
            </a:r>
            <a:endParaRPr>
              <a:solidFill>
                <a:srgbClr val="0070C0"/>
              </a:solidFill>
            </a:endParaRPr>
          </a:p>
        </p:txBody>
      </p:sp>
      <p:sp>
        <p:nvSpPr>
          <p:cNvPr id="313" name="Google Shape;313;p45"/>
          <p:cNvSpPr txBox="1"/>
          <p:nvPr>
            <p:ph idx="1" type="body"/>
          </p:nvPr>
        </p:nvSpPr>
        <p:spPr>
          <a:xfrm>
            <a:off x="110850" y="1352550"/>
            <a:ext cx="8923500" cy="37134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rPr lang="en" sz="2400">
                <a:latin typeface="Open Sans"/>
                <a:ea typeface="Open Sans"/>
                <a:cs typeface="Open Sans"/>
                <a:sym typeface="Open Sans"/>
              </a:rPr>
              <a:t>This layer is a regular neural network layer that takes input from the previous layer and computes the class scores and outputs the 1-D array of size equal to the number of classes.</a:t>
            </a:r>
            <a:endParaRPr sz="2400">
              <a:latin typeface="Open Sans"/>
              <a:ea typeface="Open Sans"/>
              <a:cs typeface="Open Sans"/>
              <a:sym typeface="Open Sans"/>
            </a:endParaRPr>
          </a:p>
        </p:txBody>
      </p:sp>
      <p:pic>
        <p:nvPicPr>
          <p:cNvPr id="314" name="Google Shape;314;p45"/>
          <p:cNvPicPr preferRelativeResize="0"/>
          <p:nvPr/>
        </p:nvPicPr>
        <p:blipFill>
          <a:blip r:embed="rId3">
            <a:alphaModFix/>
          </a:blip>
          <a:stretch>
            <a:fillRect/>
          </a:stretch>
        </p:blipFill>
        <p:spPr>
          <a:xfrm>
            <a:off x="2745000" y="2648875"/>
            <a:ext cx="6289350" cy="232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997650" y="332550"/>
            <a:ext cx="6524100" cy="614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70C0"/>
                </a:solidFill>
              </a:rPr>
              <a:t>CNN Full Picture</a:t>
            </a:r>
            <a:endParaRPr>
              <a:solidFill>
                <a:srgbClr val="0070C0"/>
              </a:solidFill>
            </a:endParaRPr>
          </a:p>
        </p:txBody>
      </p:sp>
      <p:sp>
        <p:nvSpPr>
          <p:cNvPr id="320" name="Google Shape;320;p46"/>
          <p:cNvSpPr txBox="1"/>
          <p:nvPr>
            <p:ph idx="1" type="body"/>
          </p:nvPr>
        </p:nvSpPr>
        <p:spPr>
          <a:xfrm>
            <a:off x="609600" y="1352550"/>
            <a:ext cx="8153400" cy="32766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t/>
            </a:r>
            <a:endParaRPr/>
          </a:p>
        </p:txBody>
      </p:sp>
      <p:pic>
        <p:nvPicPr>
          <p:cNvPr id="321" name="Google Shape;321;p46"/>
          <p:cNvPicPr preferRelativeResize="0"/>
          <p:nvPr/>
        </p:nvPicPr>
        <p:blipFill>
          <a:blip r:embed="rId3">
            <a:alphaModFix/>
          </a:blip>
          <a:stretch>
            <a:fillRect/>
          </a:stretch>
        </p:blipFill>
        <p:spPr>
          <a:xfrm>
            <a:off x="0" y="1308050"/>
            <a:ext cx="9143999" cy="372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ctr">
              <a:spcBef>
                <a:spcPts val="0"/>
              </a:spcBef>
              <a:spcAft>
                <a:spcPts val="0"/>
              </a:spcAft>
              <a:buNone/>
            </a:pPr>
            <a:fld id="{00000000-1234-1234-1234-123412341234}" type="slidenum">
              <a:rPr lang="en"/>
              <a:t>‹#›</a:t>
            </a:fld>
            <a:endParaRPr/>
          </a:p>
        </p:txBody>
      </p:sp>
      <p:sp>
        <p:nvSpPr>
          <p:cNvPr id="327" name="Google Shape;327;p47"/>
          <p:cNvSpPr txBox="1"/>
          <p:nvPr>
            <p:ph type="title"/>
          </p:nvPr>
        </p:nvSpPr>
        <p:spPr>
          <a:xfrm>
            <a:off x="1066800" y="78975"/>
            <a:ext cx="6228900" cy="80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3200">
                <a:solidFill>
                  <a:srgbClr val="0070C0"/>
                </a:solidFill>
                <a:latin typeface="Times New Roman"/>
                <a:ea typeface="Times New Roman"/>
                <a:cs typeface="Times New Roman"/>
                <a:sym typeface="Times New Roman"/>
              </a:rPr>
              <a:t>MTCNN</a:t>
            </a:r>
            <a:endParaRPr b="1" sz="3200">
              <a:solidFill>
                <a:srgbClr val="0070C0"/>
              </a:solidFill>
              <a:latin typeface="Times New Roman"/>
              <a:ea typeface="Times New Roman"/>
              <a:cs typeface="Times New Roman"/>
              <a:sym typeface="Times New Roman"/>
            </a:endParaRPr>
          </a:p>
        </p:txBody>
      </p:sp>
      <p:sp>
        <p:nvSpPr>
          <p:cNvPr id="328" name="Google Shape;328;p47"/>
          <p:cNvSpPr txBox="1"/>
          <p:nvPr/>
        </p:nvSpPr>
        <p:spPr>
          <a:xfrm>
            <a:off x="138225" y="1306525"/>
            <a:ext cx="8944500" cy="384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900">
                <a:solidFill>
                  <a:srgbClr val="005EA4"/>
                </a:solidFill>
                <a:latin typeface="Times New Roman"/>
                <a:ea typeface="Times New Roman"/>
                <a:cs typeface="Times New Roman"/>
                <a:sym typeface="Times New Roman"/>
              </a:rPr>
              <a:t>MTCNN uses three separate CNN models (P-Net, O-Net, R-Net) to detect faces.</a:t>
            </a:r>
            <a:endParaRPr b="1" sz="1900">
              <a:solidFill>
                <a:srgbClr val="005EA4"/>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900">
              <a:solidFill>
                <a:srgbClr val="005EA4"/>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 sz="1900">
                <a:solidFill>
                  <a:srgbClr val="005EA4"/>
                </a:solidFill>
                <a:latin typeface="Times New Roman"/>
                <a:ea typeface="Times New Roman"/>
                <a:cs typeface="Times New Roman"/>
                <a:sym typeface="Times New Roman"/>
              </a:rPr>
              <a:t>The MTCNN feature descriptor mainly includes three parts: </a:t>
            </a:r>
            <a:endParaRPr b="1" sz="1900">
              <a:solidFill>
                <a:srgbClr val="005EA4"/>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rgbClr val="005EA4"/>
              </a:buClr>
              <a:buSzPts val="1900"/>
              <a:buFont typeface="Times New Roman"/>
              <a:buChar char="●"/>
            </a:pPr>
            <a:r>
              <a:rPr b="1" lang="en" sz="1900">
                <a:solidFill>
                  <a:srgbClr val="005EA4"/>
                </a:solidFill>
                <a:latin typeface="Times New Roman"/>
                <a:ea typeface="Times New Roman"/>
                <a:cs typeface="Times New Roman"/>
                <a:sym typeface="Times New Roman"/>
              </a:rPr>
              <a:t>Face/non-face classifier</a:t>
            </a:r>
            <a:endParaRPr b="1" sz="1900">
              <a:solidFill>
                <a:srgbClr val="005EA4"/>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 sz="1900">
                <a:solidFill>
                  <a:schemeClr val="dk1"/>
                </a:solidFill>
                <a:latin typeface="Times New Roman"/>
                <a:ea typeface="Times New Roman"/>
                <a:cs typeface="Times New Roman"/>
                <a:sym typeface="Times New Roman"/>
              </a:rPr>
              <a:t>this is a binary classification problem that uses cross-entropy loss</a:t>
            </a:r>
            <a:r>
              <a:rPr lang="en" sz="1900">
                <a:solidFill>
                  <a:schemeClr val="dk1"/>
                </a:solidFill>
              </a:rPr>
              <a:t>:</a:t>
            </a:r>
            <a:endParaRPr b="1" sz="1900">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rgbClr val="005EA4"/>
              </a:buClr>
              <a:buSzPts val="1900"/>
              <a:buFont typeface="Times New Roman"/>
              <a:buChar char="●"/>
            </a:pPr>
            <a:r>
              <a:rPr b="1" lang="en" sz="1900">
                <a:solidFill>
                  <a:srgbClr val="005EA4"/>
                </a:solidFill>
                <a:latin typeface="Times New Roman"/>
                <a:ea typeface="Times New Roman"/>
                <a:cs typeface="Times New Roman"/>
                <a:sym typeface="Times New Roman"/>
              </a:rPr>
              <a:t>Bounding box regression</a:t>
            </a:r>
            <a:endParaRPr b="1" sz="1700">
              <a:solidFill>
                <a:srgbClr val="005EA4"/>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 sz="1900">
                <a:solidFill>
                  <a:schemeClr val="dk1"/>
                </a:solidFill>
                <a:latin typeface="Times New Roman"/>
                <a:ea typeface="Times New Roman"/>
                <a:cs typeface="Times New Roman"/>
                <a:sym typeface="Times New Roman"/>
              </a:rPr>
              <a:t>is a common technique for predicting the localization of boxes when the goal is to detect an object of a predefined class, in this case, the face.</a:t>
            </a:r>
            <a:endParaRPr b="1" sz="1900">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rgbClr val="005EA4"/>
              </a:buClr>
              <a:buSzPts val="1900"/>
              <a:buFont typeface="Times New Roman"/>
              <a:buChar char="●"/>
            </a:pPr>
            <a:r>
              <a:rPr b="1" lang="en" sz="1900">
                <a:solidFill>
                  <a:srgbClr val="005EA4"/>
                </a:solidFill>
                <a:latin typeface="Times New Roman"/>
                <a:ea typeface="Times New Roman"/>
                <a:cs typeface="Times New Roman"/>
                <a:sym typeface="Times New Roman"/>
              </a:rPr>
              <a:t>Landmark location</a:t>
            </a:r>
            <a:endParaRPr b="1" sz="1900">
              <a:solidFill>
                <a:srgbClr val="005EA4"/>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 sz="1900">
                <a:solidFill>
                  <a:schemeClr val="dk1"/>
                </a:solidFill>
                <a:latin typeface="Times New Roman"/>
                <a:ea typeface="Times New Roman"/>
                <a:cs typeface="Times New Roman"/>
                <a:sym typeface="Times New Roman"/>
              </a:rPr>
              <a:t>There are five landmarks: left eye, right eye, nose, left mouth corner, and right mouth corner</a:t>
            </a:r>
            <a:endParaRPr sz="100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334" name="Google Shape;334;p48"/>
          <p:cNvSpPr txBox="1"/>
          <p:nvPr>
            <p:ph type="title"/>
          </p:nvPr>
        </p:nvSpPr>
        <p:spPr>
          <a:xfrm>
            <a:off x="1066800" y="78975"/>
            <a:ext cx="6228900" cy="80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3200">
                <a:solidFill>
                  <a:srgbClr val="0070C0"/>
                </a:solidFill>
                <a:latin typeface="Times New Roman"/>
                <a:ea typeface="Times New Roman"/>
                <a:cs typeface="Times New Roman"/>
                <a:sym typeface="Times New Roman"/>
              </a:rPr>
              <a:t>MTCNN (cont.)</a:t>
            </a:r>
            <a:endParaRPr b="1" sz="3200">
              <a:solidFill>
                <a:srgbClr val="0070C0"/>
              </a:solidFill>
              <a:latin typeface="Times New Roman"/>
              <a:ea typeface="Times New Roman"/>
              <a:cs typeface="Times New Roman"/>
              <a:sym typeface="Times New Roman"/>
            </a:endParaRPr>
          </a:p>
        </p:txBody>
      </p:sp>
      <p:pic>
        <p:nvPicPr>
          <p:cNvPr id="335" name="Google Shape;335;p48"/>
          <p:cNvPicPr preferRelativeResize="0"/>
          <p:nvPr/>
        </p:nvPicPr>
        <p:blipFill>
          <a:blip r:embed="rId3">
            <a:alphaModFix/>
          </a:blip>
          <a:stretch>
            <a:fillRect/>
          </a:stretch>
        </p:blipFill>
        <p:spPr>
          <a:xfrm>
            <a:off x="4572000" y="1361325"/>
            <a:ext cx="4435075" cy="3782175"/>
          </a:xfrm>
          <a:prstGeom prst="rect">
            <a:avLst/>
          </a:prstGeom>
          <a:noFill/>
          <a:ln>
            <a:noFill/>
          </a:ln>
        </p:spPr>
      </p:pic>
      <p:pic>
        <p:nvPicPr>
          <p:cNvPr id="336" name="Google Shape;336;p48"/>
          <p:cNvPicPr preferRelativeResize="0"/>
          <p:nvPr/>
        </p:nvPicPr>
        <p:blipFill>
          <a:blip r:embed="rId4">
            <a:alphaModFix/>
          </a:blip>
          <a:stretch>
            <a:fillRect/>
          </a:stretch>
        </p:blipFill>
        <p:spPr>
          <a:xfrm>
            <a:off x="584654" y="1437525"/>
            <a:ext cx="3703770" cy="3629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nvSpPr>
        <p:spPr>
          <a:xfrm>
            <a:off x="138225" y="1230325"/>
            <a:ext cx="9005700" cy="40197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15000"/>
              </a:lnSpc>
              <a:spcBef>
                <a:spcPts val="0"/>
              </a:spcBef>
              <a:spcAft>
                <a:spcPts val="0"/>
              </a:spcAft>
              <a:buClr>
                <a:srgbClr val="005EA4"/>
              </a:buClr>
              <a:buSzPts val="1900"/>
              <a:buFont typeface="Open Sans"/>
              <a:buChar char="-"/>
            </a:pPr>
            <a:r>
              <a:rPr b="1" lang="en" sz="1900">
                <a:solidFill>
                  <a:srgbClr val="005EA4"/>
                </a:solidFill>
                <a:latin typeface="Open Sans"/>
                <a:ea typeface="Open Sans"/>
                <a:cs typeface="Open Sans"/>
                <a:sym typeface="Open Sans"/>
              </a:rPr>
              <a:t>The Proposal Network (P-Net)</a:t>
            </a:r>
            <a:endParaRPr b="1" sz="1900">
              <a:solidFill>
                <a:srgbClr val="005EA4"/>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Used to obtain the candidate windows and their bounding box regression vectors.</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After obtaining the bounding box vectors, some optimizations are made to merge the overlapping regions using Non-Maximum Suppression (NMS)</a:t>
            </a:r>
            <a:endParaRPr sz="1800">
              <a:solidFill>
                <a:schemeClr val="dk1"/>
              </a:solidFill>
              <a:latin typeface="Open Sans"/>
              <a:ea typeface="Open Sans"/>
              <a:cs typeface="Open Sans"/>
              <a:sym typeface="Open Sans"/>
            </a:endParaRPr>
          </a:p>
          <a:p>
            <a:pPr indent="-349250" lvl="0" marL="457200" marR="0" rtl="0" algn="l">
              <a:lnSpc>
                <a:spcPct val="115000"/>
              </a:lnSpc>
              <a:spcBef>
                <a:spcPts val="0"/>
              </a:spcBef>
              <a:spcAft>
                <a:spcPts val="0"/>
              </a:spcAft>
              <a:buClr>
                <a:srgbClr val="005EA4"/>
              </a:buClr>
              <a:buSzPts val="1900"/>
              <a:buFont typeface="Open Sans"/>
              <a:buChar char="-"/>
            </a:pPr>
            <a:r>
              <a:rPr b="1" lang="en" sz="1900">
                <a:solidFill>
                  <a:srgbClr val="005EA4"/>
                </a:solidFill>
                <a:latin typeface="Open Sans"/>
                <a:ea typeface="Open Sans"/>
                <a:cs typeface="Open Sans"/>
                <a:sym typeface="Open Sans"/>
              </a:rPr>
              <a:t>The Refine Network (R-Net)</a:t>
            </a:r>
            <a:endParaRPr b="1" sz="1900">
              <a:solidFill>
                <a:srgbClr val="005EA4"/>
              </a:solidFill>
              <a:latin typeface="Open Sans"/>
              <a:ea typeface="Open Sans"/>
              <a:cs typeface="Open Sans"/>
              <a:sym typeface="Open Sans"/>
            </a:endParaRPr>
          </a:p>
          <a:p>
            <a:pPr indent="-342900" lvl="0" marL="914400" rtl="0" algn="l">
              <a:lnSpc>
                <a:spcPct val="115000"/>
              </a:lnSpc>
              <a:spcBef>
                <a:spcPts val="0"/>
              </a:spcBef>
              <a:spcAft>
                <a:spcPts val="0"/>
              </a:spcAft>
              <a:buClr>
                <a:srgbClr val="005EA4"/>
              </a:buClr>
              <a:buSzPts val="1800"/>
              <a:buFont typeface="Open Sans"/>
              <a:buChar char="-"/>
            </a:pPr>
            <a:r>
              <a:rPr lang="en" sz="1800">
                <a:solidFill>
                  <a:schemeClr val="dk1"/>
                </a:solidFill>
                <a:latin typeface="Open Sans"/>
                <a:ea typeface="Open Sans"/>
                <a:cs typeface="Open Sans"/>
                <a:sym typeface="Open Sans"/>
              </a:rPr>
              <a:t>Reduces the number of candidates, calibrates using bounding box regression, and employs NMS to integrate overlapping candidates</a:t>
            </a:r>
            <a:endParaRPr b="1" sz="1800">
              <a:solidFill>
                <a:srgbClr val="005EA4"/>
              </a:solidFill>
              <a:latin typeface="Open Sans"/>
              <a:ea typeface="Open Sans"/>
              <a:cs typeface="Open Sans"/>
              <a:sym typeface="Open Sans"/>
            </a:endParaRPr>
          </a:p>
          <a:p>
            <a:pPr indent="-349250" lvl="0" marL="457200" rtl="0" algn="l">
              <a:lnSpc>
                <a:spcPct val="115000"/>
              </a:lnSpc>
              <a:spcBef>
                <a:spcPts val="0"/>
              </a:spcBef>
              <a:spcAft>
                <a:spcPts val="0"/>
              </a:spcAft>
              <a:buClr>
                <a:srgbClr val="005EA4"/>
              </a:buClr>
              <a:buSzPts val="1900"/>
              <a:buFont typeface="Open Sans"/>
              <a:buChar char="-"/>
            </a:pPr>
            <a:r>
              <a:rPr b="1" lang="en" sz="1900">
                <a:solidFill>
                  <a:srgbClr val="005EA4"/>
                </a:solidFill>
                <a:latin typeface="Open Sans"/>
                <a:ea typeface="Open Sans"/>
                <a:cs typeface="Open Sans"/>
                <a:sym typeface="Open Sans"/>
              </a:rPr>
              <a:t>The Output Network (O-Net)</a:t>
            </a:r>
            <a:endParaRPr b="1" sz="1900">
              <a:solidFill>
                <a:srgbClr val="005EA4"/>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Similar to the R-Net stage, but this output network is intended to describe the face in more detail and to output the positions of the five facial features of the eyes, nose and mouth.</a:t>
            </a:r>
            <a:endParaRPr sz="900">
              <a:solidFill>
                <a:schemeClr val="dk1"/>
              </a:solidFill>
              <a:latin typeface="Open Sans"/>
              <a:ea typeface="Open Sans"/>
              <a:cs typeface="Open Sans"/>
              <a:sym typeface="Open Sans"/>
            </a:endParaRPr>
          </a:p>
        </p:txBody>
      </p:sp>
      <p:sp>
        <p:nvSpPr>
          <p:cNvPr id="342" name="Google Shape;342;p49"/>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343" name="Google Shape;343;p49"/>
          <p:cNvSpPr txBox="1"/>
          <p:nvPr>
            <p:ph type="title"/>
          </p:nvPr>
        </p:nvSpPr>
        <p:spPr>
          <a:xfrm>
            <a:off x="1066800" y="78975"/>
            <a:ext cx="6228900" cy="80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3200">
                <a:solidFill>
                  <a:srgbClr val="0070C0"/>
                </a:solidFill>
                <a:latin typeface="Times New Roman"/>
                <a:ea typeface="Times New Roman"/>
                <a:cs typeface="Times New Roman"/>
                <a:sym typeface="Times New Roman"/>
              </a:rPr>
              <a:t>MTCNN (cont.)</a:t>
            </a:r>
            <a:endParaRPr b="1" sz="3200">
              <a:solidFill>
                <a:srgbClr val="0070C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997125" y="325800"/>
            <a:ext cx="65763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MT</a:t>
            </a:r>
            <a:r>
              <a:rPr lang="en"/>
              <a:t>CNN Full Picture</a:t>
            </a:r>
            <a:endParaRPr/>
          </a:p>
        </p:txBody>
      </p:sp>
      <p:pic>
        <p:nvPicPr>
          <p:cNvPr id="349" name="Google Shape;349;p50"/>
          <p:cNvPicPr preferRelativeResize="0"/>
          <p:nvPr/>
        </p:nvPicPr>
        <p:blipFill>
          <a:blip r:embed="rId3">
            <a:alphaModFix/>
          </a:blip>
          <a:stretch>
            <a:fillRect/>
          </a:stretch>
        </p:blipFill>
        <p:spPr>
          <a:xfrm>
            <a:off x="1155075" y="1460450"/>
            <a:ext cx="6781799" cy="3546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355" name="Google Shape;355;p51"/>
          <p:cNvSpPr txBox="1"/>
          <p:nvPr/>
        </p:nvSpPr>
        <p:spPr>
          <a:xfrm>
            <a:off x="1066800" y="327950"/>
            <a:ext cx="60723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Face recognition based on FaceNet</a:t>
            </a:r>
            <a:endParaRPr b="1" sz="3000">
              <a:solidFill>
                <a:srgbClr val="0070C0"/>
              </a:solidFill>
              <a:latin typeface="Times New Roman"/>
              <a:ea typeface="Times New Roman"/>
              <a:cs typeface="Times New Roman"/>
              <a:sym typeface="Times New Roman"/>
            </a:endParaRPr>
          </a:p>
        </p:txBody>
      </p:sp>
      <p:pic>
        <p:nvPicPr>
          <p:cNvPr id="356" name="Google Shape;356;p51"/>
          <p:cNvPicPr preferRelativeResize="0"/>
          <p:nvPr/>
        </p:nvPicPr>
        <p:blipFill>
          <a:blip r:embed="rId3">
            <a:alphaModFix/>
          </a:blip>
          <a:stretch>
            <a:fillRect/>
          </a:stretch>
        </p:blipFill>
        <p:spPr>
          <a:xfrm>
            <a:off x="4242549" y="1464425"/>
            <a:ext cx="4571325" cy="1039300"/>
          </a:xfrm>
          <a:prstGeom prst="rect">
            <a:avLst/>
          </a:prstGeom>
          <a:noFill/>
          <a:ln>
            <a:noFill/>
          </a:ln>
        </p:spPr>
      </p:pic>
      <p:pic>
        <p:nvPicPr>
          <p:cNvPr id="357" name="Google Shape;357;p51"/>
          <p:cNvPicPr preferRelativeResize="0"/>
          <p:nvPr/>
        </p:nvPicPr>
        <p:blipFill>
          <a:blip r:embed="rId4">
            <a:alphaModFix/>
          </a:blip>
          <a:stretch>
            <a:fillRect/>
          </a:stretch>
        </p:blipFill>
        <p:spPr>
          <a:xfrm>
            <a:off x="4572000" y="2853525"/>
            <a:ext cx="4396750" cy="980500"/>
          </a:xfrm>
          <a:prstGeom prst="rect">
            <a:avLst/>
          </a:prstGeom>
          <a:noFill/>
          <a:ln>
            <a:noFill/>
          </a:ln>
        </p:spPr>
      </p:pic>
      <p:sp>
        <p:nvSpPr>
          <p:cNvPr id="358" name="Google Shape;358;p51"/>
          <p:cNvSpPr txBox="1"/>
          <p:nvPr/>
        </p:nvSpPr>
        <p:spPr>
          <a:xfrm>
            <a:off x="-228600" y="1548575"/>
            <a:ext cx="45714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FaceNet method based on learning a Euclidean embedding per image using DCN. </a:t>
            </a:r>
            <a:br>
              <a:rPr lang="en" sz="1600">
                <a:latin typeface="Open Sans"/>
                <a:ea typeface="Open Sans"/>
                <a:cs typeface="Open Sans"/>
                <a:sym typeface="Open Sans"/>
              </a:rPr>
            </a:b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The network is training such as L2 distances in the embedding space.</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Face </a:t>
            </a:r>
            <a:r>
              <a:rPr lang="en" sz="1600">
                <a:latin typeface="Open Sans"/>
                <a:ea typeface="Open Sans"/>
                <a:cs typeface="Open Sans"/>
                <a:sym typeface="Open Sans"/>
              </a:rPr>
              <a:t>verification</a:t>
            </a:r>
            <a:r>
              <a:rPr lang="en" sz="1600">
                <a:latin typeface="Open Sans"/>
                <a:ea typeface="Open Sans"/>
                <a:cs typeface="Open Sans"/>
                <a:sym typeface="Open Sans"/>
              </a:rPr>
              <a:t> - thresholding the distance between two embeddings</a:t>
            </a:r>
            <a:endParaRPr sz="1600">
              <a:latin typeface="Open Sans"/>
              <a:ea typeface="Open Sans"/>
              <a:cs typeface="Open Sans"/>
              <a:sym typeface="Open Sans"/>
            </a:endParaRPr>
          </a:p>
        </p:txBody>
      </p:sp>
      <p:sp>
        <p:nvSpPr>
          <p:cNvPr id="359" name="Google Shape;359;p51"/>
          <p:cNvSpPr txBox="1"/>
          <p:nvPr/>
        </p:nvSpPr>
        <p:spPr>
          <a:xfrm>
            <a:off x="-128725" y="3945400"/>
            <a:ext cx="75555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Open Sans"/>
              <a:buChar char="-"/>
            </a:pPr>
            <a:r>
              <a:rPr b="1" lang="en" sz="1700">
                <a:solidFill>
                  <a:schemeClr val="dk1"/>
                </a:solidFill>
                <a:latin typeface="Open Sans"/>
                <a:ea typeface="Open Sans"/>
                <a:cs typeface="Open Sans"/>
                <a:sym typeface="Open Sans"/>
              </a:rPr>
              <a:t>Triplet loss:</a:t>
            </a:r>
            <a:endParaRPr b="1" sz="1700">
              <a:solidFill>
                <a:schemeClr val="dk1"/>
              </a:solidFill>
              <a:latin typeface="Open Sans"/>
              <a:ea typeface="Open Sans"/>
              <a:cs typeface="Open Sans"/>
              <a:sym typeface="Open Sans"/>
            </a:endParaRPr>
          </a:p>
          <a:p>
            <a:pPr indent="-336550" lvl="1" marL="9144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Minimizes the distance between an anchor and a positive </a:t>
            </a:r>
            <a:endParaRPr sz="1700">
              <a:solidFill>
                <a:schemeClr val="dk1"/>
              </a:solidFill>
              <a:latin typeface="Open Sans"/>
              <a:ea typeface="Open Sans"/>
              <a:cs typeface="Open Sans"/>
              <a:sym typeface="Open Sans"/>
            </a:endParaRPr>
          </a:p>
          <a:p>
            <a:pPr indent="-336550" lvl="1" marL="9144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Maximizes the distances between the anchor and a negative</a:t>
            </a:r>
            <a:endParaRPr sz="1700">
              <a:latin typeface="Twentieth Century"/>
              <a:ea typeface="Twentieth Century"/>
              <a:cs typeface="Twentieth Century"/>
              <a:sym typeface="Twentieth 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365" name="Google Shape;365;p52"/>
          <p:cNvSpPr txBox="1"/>
          <p:nvPr/>
        </p:nvSpPr>
        <p:spPr>
          <a:xfrm>
            <a:off x="1066800" y="327950"/>
            <a:ext cx="60723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ResNet</a:t>
            </a:r>
            <a:endParaRPr b="1" sz="3000">
              <a:solidFill>
                <a:srgbClr val="0070C0"/>
              </a:solidFill>
              <a:highlight>
                <a:srgbClr val="FCFCFC"/>
              </a:highlight>
              <a:latin typeface="Times New Roman"/>
              <a:ea typeface="Times New Roman"/>
              <a:cs typeface="Times New Roman"/>
              <a:sym typeface="Times New Roman"/>
            </a:endParaRPr>
          </a:p>
        </p:txBody>
      </p:sp>
      <p:sp>
        <p:nvSpPr>
          <p:cNvPr id="366" name="Google Shape;366;p52"/>
          <p:cNvSpPr txBox="1"/>
          <p:nvPr/>
        </p:nvSpPr>
        <p:spPr>
          <a:xfrm>
            <a:off x="-76200" y="1548575"/>
            <a:ext cx="9144000" cy="193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A specialized network introduced by Microsoft.</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ResNet idea could easily </a:t>
            </a:r>
            <a:r>
              <a:rPr lang="en" sz="1900">
                <a:latin typeface="Open Sans"/>
                <a:ea typeface="Open Sans"/>
                <a:cs typeface="Open Sans"/>
                <a:sym typeface="Open Sans"/>
              </a:rPr>
              <a:t>expanded</a:t>
            </a:r>
            <a:r>
              <a:rPr lang="en" sz="1900">
                <a:latin typeface="Open Sans"/>
                <a:ea typeface="Open Sans"/>
                <a:cs typeface="Open Sans"/>
                <a:sym typeface="Open Sans"/>
              </a:rPr>
              <a:t> into convolutional model.</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Full ResNet architecture:</a:t>
            </a:r>
            <a:endParaRPr sz="1900">
              <a:latin typeface="Open Sans"/>
              <a:ea typeface="Open Sans"/>
              <a:cs typeface="Open Sans"/>
              <a:sym typeface="Open Sans"/>
            </a:endParaRPr>
          </a:p>
          <a:p>
            <a:pPr indent="-349250" lvl="1" marL="914400" rtl="0" algn="l">
              <a:spcBef>
                <a:spcPts val="0"/>
              </a:spcBef>
              <a:spcAft>
                <a:spcPts val="0"/>
              </a:spcAft>
              <a:buSzPts val="1900"/>
              <a:buFont typeface="Open Sans"/>
              <a:buChar char="-"/>
            </a:pPr>
            <a:r>
              <a:rPr lang="en" sz="1900">
                <a:latin typeface="Open Sans"/>
                <a:ea typeface="Open Sans"/>
                <a:cs typeface="Open Sans"/>
                <a:sym typeface="Open Sans"/>
              </a:rPr>
              <a:t>Stack residual blocks</a:t>
            </a:r>
            <a:endParaRPr sz="1900">
              <a:latin typeface="Open Sans"/>
              <a:ea typeface="Open Sans"/>
              <a:cs typeface="Open Sans"/>
              <a:sym typeface="Open Sans"/>
            </a:endParaRPr>
          </a:p>
          <a:p>
            <a:pPr indent="-349250" lvl="1" marL="914400" rtl="0" algn="l">
              <a:spcBef>
                <a:spcPts val="0"/>
              </a:spcBef>
              <a:spcAft>
                <a:spcPts val="0"/>
              </a:spcAft>
              <a:buSzPts val="1900"/>
              <a:buFont typeface="Open Sans"/>
              <a:buChar char="-"/>
            </a:pPr>
            <a:r>
              <a:rPr lang="en" sz="1900">
                <a:latin typeface="Open Sans"/>
                <a:ea typeface="Open Sans"/>
                <a:cs typeface="Open Sans"/>
                <a:sym typeface="Open Sans"/>
              </a:rPr>
              <a:t>Every residual block has two 3x3 conv layers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367" name="Google Shape;367;p52"/>
          <p:cNvPicPr preferRelativeResize="0"/>
          <p:nvPr/>
        </p:nvPicPr>
        <p:blipFill>
          <a:blip r:embed="rId3">
            <a:alphaModFix/>
          </a:blip>
          <a:stretch>
            <a:fillRect/>
          </a:stretch>
        </p:blipFill>
        <p:spPr>
          <a:xfrm>
            <a:off x="3974225" y="3077575"/>
            <a:ext cx="4729147" cy="181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ctr">
              <a:spcBef>
                <a:spcPts val="0"/>
              </a:spcBef>
              <a:spcAft>
                <a:spcPts val="0"/>
              </a:spcAft>
              <a:buNone/>
            </a:pPr>
            <a:fld id="{00000000-1234-1234-1234-123412341234}" type="slidenum">
              <a:rPr lang="en"/>
              <a:t>‹#›</a:t>
            </a:fld>
            <a:endParaRPr/>
          </a:p>
        </p:txBody>
      </p:sp>
      <p:sp>
        <p:nvSpPr>
          <p:cNvPr id="167" name="Google Shape;167;p26"/>
          <p:cNvSpPr txBox="1"/>
          <p:nvPr>
            <p:ph type="title"/>
          </p:nvPr>
        </p:nvSpPr>
        <p:spPr>
          <a:xfrm>
            <a:off x="1066800" y="277575"/>
            <a:ext cx="6214200" cy="609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600"/>
              </a:spcAft>
              <a:buClr>
                <a:schemeClr val="dk1"/>
              </a:buClr>
              <a:buSzPts val="1100"/>
              <a:buFont typeface="Arial"/>
              <a:buNone/>
            </a:pPr>
            <a:r>
              <a:rPr b="1" lang="en" sz="2700">
                <a:solidFill>
                  <a:srgbClr val="0070C0"/>
                </a:solidFill>
                <a:latin typeface="Times New Roman"/>
                <a:ea typeface="Times New Roman"/>
                <a:cs typeface="Times New Roman"/>
                <a:sym typeface="Times New Roman"/>
              </a:rPr>
              <a:t>Problem Definition</a:t>
            </a:r>
            <a:endParaRPr sz="4400">
              <a:solidFill>
                <a:srgbClr val="0070C0"/>
              </a:solidFill>
              <a:latin typeface="Times New Roman"/>
              <a:ea typeface="Times New Roman"/>
              <a:cs typeface="Times New Roman"/>
              <a:sym typeface="Times New Roman"/>
            </a:endParaRPr>
          </a:p>
        </p:txBody>
      </p:sp>
      <p:sp>
        <p:nvSpPr>
          <p:cNvPr id="168" name="Google Shape;168;p26"/>
          <p:cNvSpPr txBox="1"/>
          <p:nvPr/>
        </p:nvSpPr>
        <p:spPr>
          <a:xfrm>
            <a:off x="150025" y="1398925"/>
            <a:ext cx="8888700" cy="29784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120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Conventional methods used for taking attendance had demerits such as; they were time consuming, hard to maintain, false calling of attendance, etc.</a:t>
            </a:r>
            <a:endParaRPr sz="1800">
              <a:solidFill>
                <a:schemeClr val="dk1"/>
              </a:solidFill>
              <a:latin typeface="Open Sans"/>
              <a:ea typeface="Open Sans"/>
              <a:cs typeface="Open Sans"/>
              <a:sym typeface="Open Sans"/>
            </a:endParaRPr>
          </a:p>
          <a:p>
            <a:pPr indent="-349250" lvl="0" marL="457200" rtl="0" algn="just">
              <a:lnSpc>
                <a:spcPct val="150000"/>
              </a:lnSpc>
              <a:spcBef>
                <a:spcPts val="0"/>
              </a:spcBef>
              <a:spcAft>
                <a:spcPts val="0"/>
              </a:spcAft>
              <a:buSzPts val="1900"/>
              <a:buFont typeface="Open Sans"/>
              <a:buChar char="-"/>
            </a:pPr>
            <a:r>
              <a:rPr lang="en" sz="1800">
                <a:solidFill>
                  <a:schemeClr val="dk1"/>
                </a:solidFill>
                <a:latin typeface="Open Sans"/>
                <a:ea typeface="Open Sans"/>
                <a:cs typeface="Open Sans"/>
                <a:sym typeface="Open Sans"/>
              </a:rPr>
              <a:t>The intervention of the students and teachers in the conventional system is very much prone to error and may be biased due to different factors.</a:t>
            </a:r>
            <a:endParaRPr sz="1800">
              <a:solidFill>
                <a:schemeClr val="dk1"/>
              </a:solidFill>
              <a:latin typeface="Open Sans"/>
              <a:ea typeface="Open Sans"/>
              <a:cs typeface="Open Sans"/>
              <a:sym typeface="Open Sans"/>
            </a:endParaRPr>
          </a:p>
          <a:p>
            <a:pPr indent="-342900" lvl="0" marL="457200" rtl="0" algn="just">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Trying to eradicate these errors prevailing in the conventional systems is clearly very tough or next to impossible.</a:t>
            </a:r>
            <a:endParaRPr sz="1800">
              <a:solidFill>
                <a:schemeClr val="dk1"/>
              </a:solidFill>
              <a:latin typeface="Open Sans"/>
              <a:ea typeface="Open Sans"/>
              <a:cs typeface="Open Sans"/>
              <a:sym typeface="Open Sans"/>
            </a:endParaRPr>
          </a:p>
          <a:p>
            <a:pPr indent="-342900" lvl="0" marL="457200" rtl="0" algn="just">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Some productive purpose is wasted.</a:t>
            </a:r>
            <a:endParaRPr sz="1800">
              <a:solidFill>
                <a:schemeClr val="dk1"/>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373" name="Google Shape;373;p53"/>
          <p:cNvSpPr txBox="1"/>
          <p:nvPr/>
        </p:nvSpPr>
        <p:spPr>
          <a:xfrm>
            <a:off x="1066800" y="327950"/>
            <a:ext cx="60723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Inception Resnet V1</a:t>
            </a:r>
            <a:endParaRPr b="1" sz="3000">
              <a:solidFill>
                <a:srgbClr val="0070C0"/>
              </a:solidFill>
              <a:highlight>
                <a:srgbClr val="FCFCFC"/>
              </a:highlight>
              <a:latin typeface="Times New Roman"/>
              <a:ea typeface="Times New Roman"/>
              <a:cs typeface="Times New Roman"/>
              <a:sym typeface="Times New Roman"/>
            </a:endParaRPr>
          </a:p>
        </p:txBody>
      </p:sp>
      <p:pic>
        <p:nvPicPr>
          <p:cNvPr id="374" name="Google Shape;374;p53"/>
          <p:cNvPicPr preferRelativeResize="0"/>
          <p:nvPr/>
        </p:nvPicPr>
        <p:blipFill rotWithShape="1">
          <a:blip r:embed="rId3">
            <a:alphaModFix/>
          </a:blip>
          <a:srcRect b="47873" l="0" r="0" t="0"/>
          <a:stretch/>
        </p:blipFill>
        <p:spPr>
          <a:xfrm>
            <a:off x="299600" y="2120825"/>
            <a:ext cx="5826350" cy="2977800"/>
          </a:xfrm>
          <a:prstGeom prst="rect">
            <a:avLst/>
          </a:prstGeom>
          <a:noFill/>
          <a:ln>
            <a:noFill/>
          </a:ln>
        </p:spPr>
      </p:pic>
      <p:pic>
        <p:nvPicPr>
          <p:cNvPr id="375" name="Google Shape;375;p53"/>
          <p:cNvPicPr preferRelativeResize="0"/>
          <p:nvPr/>
        </p:nvPicPr>
        <p:blipFill>
          <a:blip r:embed="rId4">
            <a:alphaModFix/>
          </a:blip>
          <a:stretch>
            <a:fillRect/>
          </a:stretch>
        </p:blipFill>
        <p:spPr>
          <a:xfrm>
            <a:off x="6278350" y="1405375"/>
            <a:ext cx="2713251" cy="3590551"/>
          </a:xfrm>
          <a:prstGeom prst="rect">
            <a:avLst/>
          </a:prstGeom>
          <a:noFill/>
          <a:ln>
            <a:noFill/>
          </a:ln>
        </p:spPr>
      </p:pic>
      <p:sp>
        <p:nvSpPr>
          <p:cNvPr id="376" name="Google Shape;376;p53"/>
          <p:cNvSpPr txBox="1"/>
          <p:nvPr/>
        </p:nvSpPr>
        <p:spPr>
          <a:xfrm>
            <a:off x="193850" y="1405375"/>
            <a:ext cx="61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Open Sans"/>
                <a:ea typeface="Open Sans"/>
                <a:cs typeface="Open Sans"/>
                <a:sym typeface="Open Sans"/>
              </a:rPr>
              <a:t>InceptionResNetv1 one of the best pre-trained models working on face recognition so, we will use this model that was trained on huge dataset of faces</a:t>
            </a:r>
            <a:endParaRPr sz="1700">
              <a:latin typeface="Twentieth Century"/>
              <a:ea typeface="Twentieth Century"/>
              <a:cs typeface="Twentieth Century"/>
              <a:sym typeface="Twentieth Centur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303914" y="2114551"/>
            <a:ext cx="8153400" cy="1066800"/>
          </a:xfrm>
          <a:prstGeom prst="rect">
            <a:avLst/>
          </a:prstGeom>
          <a:noFill/>
          <a:ln>
            <a:noFill/>
          </a:ln>
        </p:spPr>
        <p:txBody>
          <a:bodyPr anchorCtr="0" anchor="b" bIns="45700" lIns="91425" spcFirstLastPara="1" rIns="91425" wrap="square" tIns="45700">
            <a:noAutofit/>
          </a:bodyPr>
          <a:lstStyle/>
          <a:p>
            <a:pPr indent="0" lvl="1" marL="320675" rtl="0" algn="ctr">
              <a:spcBef>
                <a:spcPts val="0"/>
              </a:spcBef>
              <a:spcAft>
                <a:spcPts val="0"/>
              </a:spcAft>
              <a:buNone/>
            </a:pPr>
            <a:r>
              <a:rPr b="1" lang="en" sz="4800">
                <a:solidFill>
                  <a:srgbClr val="FF0000"/>
                </a:solidFill>
                <a:latin typeface="Times New Roman"/>
                <a:ea typeface="Times New Roman"/>
                <a:cs typeface="Times New Roman"/>
                <a:sym typeface="Times New Roman"/>
              </a:rPr>
              <a:t>Implementation</a:t>
            </a:r>
            <a:endParaRPr/>
          </a:p>
        </p:txBody>
      </p:sp>
      <p:sp>
        <p:nvSpPr>
          <p:cNvPr id="382" name="Google Shape;382;p54"/>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Web Application Architecture</a:t>
            </a:r>
            <a:endParaRPr b="1" sz="3000">
              <a:solidFill>
                <a:srgbClr val="0070C0"/>
              </a:solidFill>
              <a:latin typeface="Times New Roman"/>
              <a:ea typeface="Times New Roman"/>
              <a:cs typeface="Times New Roman"/>
              <a:sym typeface="Times New Roman"/>
            </a:endParaRPr>
          </a:p>
        </p:txBody>
      </p:sp>
      <p:pic>
        <p:nvPicPr>
          <p:cNvPr id="388" name="Google Shape;388;p55"/>
          <p:cNvPicPr preferRelativeResize="0"/>
          <p:nvPr/>
        </p:nvPicPr>
        <p:blipFill>
          <a:blip r:embed="rId3">
            <a:alphaModFix/>
          </a:blip>
          <a:stretch>
            <a:fillRect/>
          </a:stretch>
        </p:blipFill>
        <p:spPr>
          <a:xfrm>
            <a:off x="4661100" y="1329200"/>
            <a:ext cx="3370250" cy="3814300"/>
          </a:xfrm>
          <a:prstGeom prst="rect">
            <a:avLst/>
          </a:prstGeom>
          <a:noFill/>
          <a:ln>
            <a:noFill/>
          </a:ln>
        </p:spPr>
      </p:pic>
      <p:sp>
        <p:nvSpPr>
          <p:cNvPr id="389" name="Google Shape;389;p55"/>
          <p:cNvSpPr txBox="1"/>
          <p:nvPr/>
        </p:nvSpPr>
        <p:spPr>
          <a:xfrm>
            <a:off x="288575" y="1625650"/>
            <a:ext cx="46038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900">
                <a:latin typeface="Open Sans"/>
                <a:ea typeface="Open Sans"/>
                <a:cs typeface="Open Sans"/>
                <a:sym typeface="Open Sans"/>
              </a:rPr>
              <a:t>The main components of the application are:</a:t>
            </a:r>
            <a:endParaRPr b="1"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1) Front-End Interface (Camera)</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2) Server</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3) CNN Model</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4) Database</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5) End Result (Display Screen)</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Implementation</a:t>
            </a:r>
            <a:endParaRPr b="1" sz="3000">
              <a:solidFill>
                <a:srgbClr val="0070C0"/>
              </a:solidFill>
              <a:latin typeface="Times New Roman"/>
              <a:ea typeface="Times New Roman"/>
              <a:cs typeface="Times New Roman"/>
              <a:sym typeface="Times New Roman"/>
            </a:endParaRPr>
          </a:p>
        </p:txBody>
      </p:sp>
      <p:sp>
        <p:nvSpPr>
          <p:cNvPr id="395" name="Google Shape;395;p56"/>
          <p:cNvSpPr txBox="1"/>
          <p:nvPr/>
        </p:nvSpPr>
        <p:spPr>
          <a:xfrm>
            <a:off x="354650" y="1570575"/>
            <a:ext cx="7500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 The system is developed using the following tools:</a:t>
            </a:r>
            <a:endParaRPr b="1" sz="1800">
              <a:latin typeface="Open Sans"/>
              <a:ea typeface="Open Sans"/>
              <a:cs typeface="Open Sans"/>
              <a:sym typeface="Open Sans"/>
            </a:endParaRPr>
          </a:p>
          <a:p>
            <a:pPr indent="0" lvl="0" marL="0" rtl="0" algn="l">
              <a:spcBef>
                <a:spcPts val="0"/>
              </a:spcBef>
              <a:spcAft>
                <a:spcPts val="0"/>
              </a:spcAft>
              <a:buNone/>
            </a:pPr>
            <a:r>
              <a:t/>
            </a:r>
            <a:endParaRPr b="1" sz="18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Python programming language</a:t>
            </a:r>
            <a:endParaRPr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TensorFlow framework</a:t>
            </a:r>
            <a:endParaRPr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Keras</a:t>
            </a:r>
            <a:endParaRPr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Database (SQLlite)</a:t>
            </a:r>
            <a:endParaRPr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OpenCV</a:t>
            </a:r>
            <a:endParaRPr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Flask</a:t>
            </a:r>
            <a:endParaRPr sz="2000">
              <a:latin typeface="Open Sans"/>
              <a:ea typeface="Open Sans"/>
              <a:cs typeface="Open Sans"/>
              <a:sym typeface="Open Sans"/>
            </a:endParaRPr>
          </a:p>
          <a:p>
            <a:pPr indent="-355600" lvl="1" marL="914400" rtl="0" algn="l">
              <a:spcBef>
                <a:spcPts val="0"/>
              </a:spcBef>
              <a:spcAft>
                <a:spcPts val="0"/>
              </a:spcAft>
              <a:buSzPts val="2000"/>
              <a:buFont typeface="Open Sans"/>
              <a:buChar char="-"/>
            </a:pPr>
            <a:r>
              <a:rPr lang="en" sz="2000">
                <a:latin typeface="Open Sans"/>
                <a:ea typeface="Open Sans"/>
                <a:cs typeface="Open Sans"/>
                <a:sym typeface="Open Sans"/>
              </a:rPr>
              <a:t>ORM (SQLAlchemy)</a:t>
            </a:r>
            <a:endParaRPr sz="2000">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7"/>
          <p:cNvSpPr txBox="1"/>
          <p:nvPr/>
        </p:nvSpPr>
        <p:spPr>
          <a:xfrm>
            <a:off x="55025" y="1331975"/>
            <a:ext cx="750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Data collection</a:t>
            </a:r>
            <a:endParaRPr b="1"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Just put student image following with student code into the images folder.</a:t>
            </a:r>
            <a:endParaRPr sz="1800">
              <a:latin typeface="Open Sans"/>
              <a:ea typeface="Open Sans"/>
              <a:cs typeface="Open Sans"/>
              <a:sym typeface="Open Sans"/>
            </a:endParaRPr>
          </a:p>
        </p:txBody>
      </p:sp>
      <p:sp>
        <p:nvSpPr>
          <p:cNvPr id="401" name="Google Shape;401;p57"/>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Implementation </a:t>
            </a:r>
            <a:r>
              <a:rPr b="1" lang="en" sz="3000">
                <a:solidFill>
                  <a:srgbClr val="0070C0"/>
                </a:solidFill>
                <a:highlight>
                  <a:srgbClr val="FCFCFC"/>
                </a:highlight>
                <a:latin typeface="Times New Roman"/>
                <a:ea typeface="Times New Roman"/>
                <a:cs typeface="Times New Roman"/>
                <a:sym typeface="Times New Roman"/>
              </a:rPr>
              <a:t>(Con.)</a:t>
            </a:r>
            <a:endParaRPr b="1" sz="3000">
              <a:solidFill>
                <a:srgbClr val="0070C0"/>
              </a:solidFill>
              <a:latin typeface="Times New Roman"/>
              <a:ea typeface="Times New Roman"/>
              <a:cs typeface="Times New Roman"/>
              <a:sym typeface="Times New Roman"/>
            </a:endParaRPr>
          </a:p>
        </p:txBody>
      </p:sp>
      <p:pic>
        <p:nvPicPr>
          <p:cNvPr id="402" name="Google Shape;402;p57"/>
          <p:cNvPicPr preferRelativeResize="0"/>
          <p:nvPr/>
        </p:nvPicPr>
        <p:blipFill>
          <a:blip r:embed="rId3">
            <a:alphaModFix/>
          </a:blip>
          <a:stretch>
            <a:fillRect/>
          </a:stretch>
        </p:blipFill>
        <p:spPr>
          <a:xfrm>
            <a:off x="3545725" y="2053300"/>
            <a:ext cx="5224350" cy="3035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8"/>
          <p:cNvSpPr txBox="1"/>
          <p:nvPr/>
        </p:nvSpPr>
        <p:spPr>
          <a:xfrm>
            <a:off x="354650" y="1265775"/>
            <a:ext cx="8425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Real time video processing</a:t>
            </a:r>
            <a:endParaRPr b="1"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system will recognize you as attend once you appeared.</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It doesn’t take it again until pass 2 hours for last attended record.</a:t>
            </a:r>
            <a:endParaRPr sz="1800">
              <a:latin typeface="Open Sans"/>
              <a:ea typeface="Open Sans"/>
              <a:cs typeface="Open Sans"/>
              <a:sym typeface="Open Sans"/>
            </a:endParaRPr>
          </a:p>
        </p:txBody>
      </p:sp>
      <p:sp>
        <p:nvSpPr>
          <p:cNvPr id="408" name="Google Shape;408;p58"/>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Implementation </a:t>
            </a:r>
            <a:r>
              <a:rPr b="1" lang="en" sz="3000">
                <a:solidFill>
                  <a:srgbClr val="0070C0"/>
                </a:solidFill>
                <a:highlight>
                  <a:srgbClr val="FCFCFC"/>
                </a:highlight>
                <a:latin typeface="Times New Roman"/>
                <a:ea typeface="Times New Roman"/>
                <a:cs typeface="Times New Roman"/>
                <a:sym typeface="Times New Roman"/>
              </a:rPr>
              <a:t>(Con.)</a:t>
            </a:r>
            <a:endParaRPr b="1" sz="3000">
              <a:solidFill>
                <a:srgbClr val="0070C0"/>
              </a:solidFill>
              <a:latin typeface="Times New Roman"/>
              <a:ea typeface="Times New Roman"/>
              <a:cs typeface="Times New Roman"/>
              <a:sym typeface="Times New Roman"/>
            </a:endParaRPr>
          </a:p>
        </p:txBody>
      </p:sp>
      <p:pic>
        <p:nvPicPr>
          <p:cNvPr id="409" name="Google Shape;409;p58"/>
          <p:cNvPicPr preferRelativeResize="0"/>
          <p:nvPr/>
        </p:nvPicPr>
        <p:blipFill rotWithShape="1">
          <a:blip r:embed="rId3">
            <a:alphaModFix/>
          </a:blip>
          <a:srcRect b="13194" l="0" r="0" t="10539"/>
          <a:stretch/>
        </p:blipFill>
        <p:spPr>
          <a:xfrm>
            <a:off x="1205168" y="2205375"/>
            <a:ext cx="6804132" cy="2918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9"/>
          <p:cNvSpPr txBox="1"/>
          <p:nvPr/>
        </p:nvSpPr>
        <p:spPr>
          <a:xfrm>
            <a:off x="354650" y="1265775"/>
            <a:ext cx="842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Recording attendances</a:t>
            </a:r>
            <a:endParaRPr sz="1800">
              <a:latin typeface="Open Sans"/>
              <a:ea typeface="Open Sans"/>
              <a:cs typeface="Open Sans"/>
              <a:sym typeface="Open Sans"/>
            </a:endParaRPr>
          </a:p>
        </p:txBody>
      </p:sp>
      <p:sp>
        <p:nvSpPr>
          <p:cNvPr id="415" name="Google Shape;415;p59"/>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Implementation </a:t>
            </a:r>
            <a:r>
              <a:rPr b="1" lang="en" sz="3000">
                <a:solidFill>
                  <a:srgbClr val="0070C0"/>
                </a:solidFill>
                <a:highlight>
                  <a:srgbClr val="FCFCFC"/>
                </a:highlight>
                <a:latin typeface="Times New Roman"/>
                <a:ea typeface="Times New Roman"/>
                <a:cs typeface="Times New Roman"/>
                <a:sym typeface="Times New Roman"/>
              </a:rPr>
              <a:t>(Con.)</a:t>
            </a:r>
            <a:endParaRPr b="1" sz="3000">
              <a:solidFill>
                <a:srgbClr val="0070C0"/>
              </a:solidFill>
              <a:latin typeface="Times New Roman"/>
              <a:ea typeface="Times New Roman"/>
              <a:cs typeface="Times New Roman"/>
              <a:sym typeface="Times New Roman"/>
            </a:endParaRPr>
          </a:p>
        </p:txBody>
      </p:sp>
      <p:pic>
        <p:nvPicPr>
          <p:cNvPr id="416" name="Google Shape;416;p59"/>
          <p:cNvPicPr preferRelativeResize="0"/>
          <p:nvPr/>
        </p:nvPicPr>
        <p:blipFill rotWithShape="1">
          <a:blip r:embed="rId3">
            <a:alphaModFix/>
          </a:blip>
          <a:srcRect b="20229" l="0" r="0" t="10253"/>
          <a:stretch/>
        </p:blipFill>
        <p:spPr>
          <a:xfrm>
            <a:off x="200375" y="1727475"/>
            <a:ext cx="8734050" cy="3415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0"/>
          <p:cNvSpPr txBox="1"/>
          <p:nvPr>
            <p:ph type="title"/>
          </p:nvPr>
        </p:nvSpPr>
        <p:spPr>
          <a:xfrm>
            <a:off x="303914" y="2114551"/>
            <a:ext cx="8153400" cy="1066800"/>
          </a:xfrm>
          <a:prstGeom prst="rect">
            <a:avLst/>
          </a:prstGeom>
          <a:noFill/>
          <a:ln>
            <a:noFill/>
          </a:ln>
        </p:spPr>
        <p:txBody>
          <a:bodyPr anchorCtr="0" anchor="b" bIns="45700" lIns="91425" spcFirstLastPara="1" rIns="91425" wrap="square" tIns="45700">
            <a:noAutofit/>
          </a:bodyPr>
          <a:lstStyle/>
          <a:p>
            <a:pPr indent="0" lvl="1" marL="320675" rtl="0" algn="ctr">
              <a:spcBef>
                <a:spcPts val="0"/>
              </a:spcBef>
              <a:spcAft>
                <a:spcPts val="0"/>
              </a:spcAft>
              <a:buNone/>
            </a:pPr>
            <a:r>
              <a:rPr b="1" lang="en" sz="4800">
                <a:solidFill>
                  <a:srgbClr val="FF0000"/>
                </a:solidFill>
                <a:latin typeface="Times New Roman"/>
                <a:ea typeface="Times New Roman"/>
                <a:cs typeface="Times New Roman"/>
                <a:sym typeface="Times New Roman"/>
              </a:rPr>
              <a:t>Experimental results</a:t>
            </a:r>
            <a:endParaRPr/>
          </a:p>
        </p:txBody>
      </p:sp>
      <p:sp>
        <p:nvSpPr>
          <p:cNvPr id="422" name="Google Shape;422;p60"/>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1"/>
          <p:cNvSpPr txBox="1"/>
          <p:nvPr/>
        </p:nvSpPr>
        <p:spPr>
          <a:xfrm>
            <a:off x="126050" y="1418175"/>
            <a:ext cx="842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Labeled Faces in the Wild (lfw) Dataset example</a:t>
            </a:r>
            <a:endParaRPr sz="1800">
              <a:latin typeface="Open Sans"/>
              <a:ea typeface="Open Sans"/>
              <a:cs typeface="Open Sans"/>
              <a:sym typeface="Open Sans"/>
            </a:endParaRPr>
          </a:p>
        </p:txBody>
      </p:sp>
      <p:sp>
        <p:nvSpPr>
          <p:cNvPr id="428" name="Google Shape;428;p61"/>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Experimental results</a:t>
            </a:r>
            <a:endParaRPr b="1" sz="3000">
              <a:solidFill>
                <a:srgbClr val="0070C0"/>
              </a:solidFill>
              <a:latin typeface="Times New Roman"/>
              <a:ea typeface="Times New Roman"/>
              <a:cs typeface="Times New Roman"/>
              <a:sym typeface="Times New Roman"/>
            </a:endParaRPr>
          </a:p>
        </p:txBody>
      </p:sp>
      <p:pic>
        <p:nvPicPr>
          <p:cNvPr id="429" name="Google Shape;429;p61"/>
          <p:cNvPicPr preferRelativeResize="0"/>
          <p:nvPr/>
        </p:nvPicPr>
        <p:blipFill rotWithShape="1">
          <a:blip r:embed="rId3">
            <a:alphaModFix/>
          </a:blip>
          <a:srcRect b="0" l="15428" r="15477" t="0"/>
          <a:stretch/>
        </p:blipFill>
        <p:spPr>
          <a:xfrm>
            <a:off x="3167725" y="1879875"/>
            <a:ext cx="2962750" cy="3001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2"/>
          <p:cNvSpPr txBox="1"/>
          <p:nvPr/>
        </p:nvSpPr>
        <p:spPr>
          <a:xfrm>
            <a:off x="126050" y="1418175"/>
            <a:ext cx="842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Accuracy &amp; Loss </a:t>
            </a:r>
            <a:r>
              <a:rPr lang="en" sz="1800">
                <a:latin typeface="Open Sans"/>
                <a:ea typeface="Open Sans"/>
                <a:cs typeface="Open Sans"/>
                <a:sym typeface="Open Sans"/>
              </a:rPr>
              <a:t>: The below graphs represents the accuracy and loss for the training and testing data.</a:t>
            </a:r>
            <a:endParaRPr sz="1800">
              <a:latin typeface="Open Sans"/>
              <a:ea typeface="Open Sans"/>
              <a:cs typeface="Open Sans"/>
              <a:sym typeface="Open Sans"/>
            </a:endParaRPr>
          </a:p>
        </p:txBody>
      </p:sp>
      <p:sp>
        <p:nvSpPr>
          <p:cNvPr id="435" name="Google Shape;435;p62"/>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Experimental results </a:t>
            </a:r>
            <a:r>
              <a:rPr b="1" lang="en" sz="3000">
                <a:solidFill>
                  <a:srgbClr val="0070C0"/>
                </a:solidFill>
                <a:highlight>
                  <a:srgbClr val="FCFCFC"/>
                </a:highlight>
                <a:latin typeface="Times New Roman"/>
                <a:ea typeface="Times New Roman"/>
                <a:cs typeface="Times New Roman"/>
                <a:sym typeface="Times New Roman"/>
              </a:rPr>
              <a:t>(Con.)</a:t>
            </a:r>
            <a:endParaRPr b="1" sz="3000">
              <a:solidFill>
                <a:srgbClr val="0070C0"/>
              </a:solidFill>
              <a:latin typeface="Times New Roman"/>
              <a:ea typeface="Times New Roman"/>
              <a:cs typeface="Times New Roman"/>
              <a:sym typeface="Times New Roman"/>
            </a:endParaRPr>
          </a:p>
        </p:txBody>
      </p:sp>
      <p:pic>
        <p:nvPicPr>
          <p:cNvPr id="436" name="Google Shape;436;p62"/>
          <p:cNvPicPr preferRelativeResize="0"/>
          <p:nvPr/>
        </p:nvPicPr>
        <p:blipFill>
          <a:blip r:embed="rId3">
            <a:alphaModFix/>
          </a:blip>
          <a:stretch>
            <a:fillRect/>
          </a:stretch>
        </p:blipFill>
        <p:spPr>
          <a:xfrm>
            <a:off x="577450" y="2254400"/>
            <a:ext cx="3733800" cy="2647950"/>
          </a:xfrm>
          <a:prstGeom prst="rect">
            <a:avLst/>
          </a:prstGeom>
          <a:noFill/>
          <a:ln>
            <a:noFill/>
          </a:ln>
        </p:spPr>
      </p:pic>
      <p:pic>
        <p:nvPicPr>
          <p:cNvPr id="437" name="Google Shape;437;p62"/>
          <p:cNvPicPr preferRelativeResize="0"/>
          <p:nvPr/>
        </p:nvPicPr>
        <p:blipFill>
          <a:blip r:embed="rId4">
            <a:alphaModFix/>
          </a:blip>
          <a:stretch>
            <a:fillRect/>
          </a:stretch>
        </p:blipFill>
        <p:spPr>
          <a:xfrm>
            <a:off x="4616050" y="2309475"/>
            <a:ext cx="3676650" cy="26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174" name="Google Shape;174;p27"/>
          <p:cNvSpPr txBox="1"/>
          <p:nvPr>
            <p:ph type="title"/>
          </p:nvPr>
        </p:nvSpPr>
        <p:spPr>
          <a:xfrm>
            <a:off x="1066800" y="277575"/>
            <a:ext cx="6214200" cy="609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600"/>
              </a:spcAft>
              <a:buClr>
                <a:schemeClr val="dk1"/>
              </a:buClr>
              <a:buSzPts val="1100"/>
              <a:buFont typeface="Arial"/>
              <a:buNone/>
            </a:pPr>
            <a:r>
              <a:rPr b="1" lang="en" sz="2700">
                <a:solidFill>
                  <a:srgbClr val="0070C0"/>
                </a:solidFill>
                <a:latin typeface="Times New Roman"/>
                <a:ea typeface="Times New Roman"/>
                <a:cs typeface="Times New Roman"/>
                <a:sym typeface="Times New Roman"/>
              </a:rPr>
              <a:t>Objectives</a:t>
            </a:r>
            <a:endParaRPr sz="4400">
              <a:solidFill>
                <a:srgbClr val="0070C0"/>
              </a:solidFill>
              <a:latin typeface="Times New Roman"/>
              <a:ea typeface="Times New Roman"/>
              <a:cs typeface="Times New Roman"/>
              <a:sym typeface="Times New Roman"/>
            </a:endParaRPr>
          </a:p>
        </p:txBody>
      </p:sp>
      <p:sp>
        <p:nvSpPr>
          <p:cNvPr id="175" name="Google Shape;175;p27"/>
          <p:cNvSpPr txBox="1"/>
          <p:nvPr/>
        </p:nvSpPr>
        <p:spPr>
          <a:xfrm>
            <a:off x="150025" y="1398925"/>
            <a:ext cx="88887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120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To make use of modern techniques for the purposes of making an attendance</a:t>
            </a:r>
            <a:r>
              <a:rPr lang="en" sz="1800">
                <a:solidFill>
                  <a:schemeClr val="dk1"/>
                </a:solidFill>
                <a:latin typeface="Open Sans"/>
                <a:ea typeface="Open Sans"/>
                <a:cs typeface="Open Sans"/>
                <a:sym typeface="Open Sans"/>
              </a:rPr>
              <a:t> generating system</a:t>
            </a:r>
            <a:r>
              <a:rPr lang="en"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To make a system that can detect the faces from the live video.</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To make a system which is capable of comparing and matching detected faces of students to those on database in the system.</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Challenges:</a:t>
            </a:r>
            <a:endParaRPr b="1"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Recognizing the student from one image at any position or age.</a:t>
            </a:r>
            <a:endParaRPr sz="1800">
              <a:solidFill>
                <a:schemeClr val="dk1"/>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3"/>
          <p:cNvSpPr txBox="1"/>
          <p:nvPr/>
        </p:nvSpPr>
        <p:spPr>
          <a:xfrm>
            <a:off x="126050" y="1418175"/>
            <a:ext cx="842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443" name="Google Shape;443;p63"/>
          <p:cNvSpPr txBox="1"/>
          <p:nvPr/>
        </p:nvSpPr>
        <p:spPr>
          <a:xfrm>
            <a:off x="1066800" y="327950"/>
            <a:ext cx="5640000" cy="609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rPr b="1" lang="en" sz="3000">
                <a:solidFill>
                  <a:srgbClr val="0070C0"/>
                </a:solidFill>
                <a:highlight>
                  <a:srgbClr val="FCFCFC"/>
                </a:highlight>
                <a:latin typeface="Times New Roman"/>
                <a:ea typeface="Times New Roman"/>
                <a:cs typeface="Times New Roman"/>
                <a:sym typeface="Times New Roman"/>
              </a:rPr>
              <a:t>Experimental results </a:t>
            </a:r>
            <a:r>
              <a:rPr b="1" lang="en" sz="3000">
                <a:solidFill>
                  <a:srgbClr val="0070C0"/>
                </a:solidFill>
                <a:highlight>
                  <a:srgbClr val="FCFCFC"/>
                </a:highlight>
                <a:latin typeface="Times New Roman"/>
                <a:ea typeface="Times New Roman"/>
                <a:cs typeface="Times New Roman"/>
                <a:sym typeface="Times New Roman"/>
              </a:rPr>
              <a:t>(Con.)</a:t>
            </a:r>
            <a:endParaRPr b="1" sz="3000">
              <a:solidFill>
                <a:srgbClr val="0070C0"/>
              </a:solidFill>
              <a:latin typeface="Times New Roman"/>
              <a:ea typeface="Times New Roman"/>
              <a:cs typeface="Times New Roman"/>
              <a:sym typeface="Times New Roman"/>
            </a:endParaRPr>
          </a:p>
        </p:txBody>
      </p:sp>
      <p:pic>
        <p:nvPicPr>
          <p:cNvPr id="444" name="Google Shape;444;p63"/>
          <p:cNvPicPr preferRelativeResize="0"/>
          <p:nvPr/>
        </p:nvPicPr>
        <p:blipFill>
          <a:blip r:embed="rId3">
            <a:alphaModFix/>
          </a:blip>
          <a:stretch>
            <a:fillRect/>
          </a:stretch>
        </p:blipFill>
        <p:spPr>
          <a:xfrm>
            <a:off x="2370200" y="1492600"/>
            <a:ext cx="4824350" cy="3319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4"/>
          <p:cNvSpPr txBox="1"/>
          <p:nvPr>
            <p:ph type="title"/>
          </p:nvPr>
        </p:nvSpPr>
        <p:spPr>
          <a:xfrm>
            <a:off x="303914" y="2114551"/>
            <a:ext cx="8153400" cy="1066800"/>
          </a:xfrm>
          <a:prstGeom prst="rect">
            <a:avLst/>
          </a:prstGeom>
          <a:noFill/>
          <a:ln>
            <a:noFill/>
          </a:ln>
        </p:spPr>
        <p:txBody>
          <a:bodyPr anchorCtr="0" anchor="b" bIns="45700" lIns="91425" spcFirstLastPara="1" rIns="91425" wrap="square" tIns="45700">
            <a:noAutofit/>
          </a:bodyPr>
          <a:lstStyle/>
          <a:p>
            <a:pPr indent="0" lvl="1" marL="320675" rtl="0" algn="ctr">
              <a:spcBef>
                <a:spcPts val="0"/>
              </a:spcBef>
              <a:spcAft>
                <a:spcPts val="0"/>
              </a:spcAft>
              <a:buNone/>
            </a:pPr>
            <a:r>
              <a:rPr b="1" lang="en" sz="4800">
                <a:solidFill>
                  <a:srgbClr val="FF0000"/>
                </a:solidFill>
                <a:latin typeface="Times New Roman"/>
                <a:ea typeface="Times New Roman"/>
                <a:cs typeface="Times New Roman"/>
                <a:sym typeface="Times New Roman"/>
              </a:rPr>
              <a:t>Advantages &amp; Disadvantages</a:t>
            </a:r>
            <a:endParaRPr/>
          </a:p>
        </p:txBody>
      </p:sp>
      <p:sp>
        <p:nvSpPr>
          <p:cNvPr id="450" name="Google Shape;450;p64"/>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ctr">
              <a:spcBef>
                <a:spcPts val="0"/>
              </a:spcBef>
              <a:spcAft>
                <a:spcPts val="0"/>
              </a:spcAft>
              <a:buNone/>
            </a:pPr>
            <a:fld id="{00000000-1234-1234-1234-123412341234}" type="slidenum">
              <a:rPr lang="en"/>
              <a:t>‹#›</a:t>
            </a:fld>
            <a:endParaRPr/>
          </a:p>
        </p:txBody>
      </p:sp>
      <p:sp>
        <p:nvSpPr>
          <p:cNvPr id="456" name="Google Shape;456;p65"/>
          <p:cNvSpPr txBox="1"/>
          <p:nvPr/>
        </p:nvSpPr>
        <p:spPr>
          <a:xfrm>
            <a:off x="1066800" y="277573"/>
            <a:ext cx="5943600" cy="60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3200">
                <a:solidFill>
                  <a:srgbClr val="0070C0"/>
                </a:solidFill>
                <a:latin typeface="Times New Roman"/>
                <a:ea typeface="Times New Roman"/>
                <a:cs typeface="Times New Roman"/>
                <a:sym typeface="Times New Roman"/>
              </a:rPr>
              <a:t>Advantages &amp; Disadvantages..</a:t>
            </a:r>
            <a:endParaRPr sz="3200">
              <a:solidFill>
                <a:schemeClr val="dk2"/>
              </a:solidFill>
              <a:latin typeface="Twentieth Century"/>
              <a:ea typeface="Twentieth Century"/>
              <a:cs typeface="Twentieth Century"/>
              <a:sym typeface="Twentieth Century"/>
            </a:endParaRPr>
          </a:p>
        </p:txBody>
      </p:sp>
      <p:graphicFrame>
        <p:nvGraphicFramePr>
          <p:cNvPr id="457" name="Google Shape;457;p65"/>
          <p:cNvGraphicFramePr/>
          <p:nvPr/>
        </p:nvGraphicFramePr>
        <p:xfrm>
          <a:off x="332450" y="1597100"/>
          <a:ext cx="3000000" cy="3000000"/>
        </p:xfrm>
        <a:graphic>
          <a:graphicData uri="http://schemas.openxmlformats.org/drawingml/2006/table">
            <a:tbl>
              <a:tblPr>
                <a:noFill/>
                <a:tableStyleId>{9FC963EE-DBA7-4BFC-9B2E-127F92C7A634}</a:tableStyleId>
              </a:tblPr>
              <a:tblGrid>
                <a:gridCol w="4285825"/>
                <a:gridCol w="4285825"/>
              </a:tblGrid>
              <a:tr h="679525">
                <a:tc>
                  <a:txBody>
                    <a:bodyPr/>
                    <a:lstStyle/>
                    <a:p>
                      <a:pPr indent="0" lvl="0" marL="0" rtl="0" algn="ctr">
                        <a:spcBef>
                          <a:spcPts val="0"/>
                        </a:spcBef>
                        <a:spcAft>
                          <a:spcPts val="0"/>
                        </a:spcAft>
                        <a:buNone/>
                      </a:pPr>
                      <a:r>
                        <a:rPr b="1" lang="en" sz="1500"/>
                        <a:t>Advantages</a:t>
                      </a:r>
                      <a:endParaRPr b="1" sz="1500"/>
                    </a:p>
                  </a:txBody>
                  <a:tcPr marT="91425" marB="91425" marR="91425" marL="91425"/>
                </a:tc>
                <a:tc>
                  <a:txBody>
                    <a:bodyPr/>
                    <a:lstStyle/>
                    <a:p>
                      <a:pPr indent="0" lvl="0" marL="0" rtl="0" algn="ctr">
                        <a:spcBef>
                          <a:spcPts val="0"/>
                        </a:spcBef>
                        <a:spcAft>
                          <a:spcPts val="0"/>
                        </a:spcAft>
                        <a:buNone/>
                      </a:pPr>
                      <a:r>
                        <a:rPr b="1" lang="en">
                          <a:solidFill>
                            <a:schemeClr val="dk1"/>
                          </a:solidFill>
                        </a:rPr>
                        <a:t>Disa</a:t>
                      </a:r>
                      <a:r>
                        <a:rPr b="1" lang="en">
                          <a:solidFill>
                            <a:schemeClr val="dk1"/>
                          </a:solidFill>
                        </a:rPr>
                        <a:t>dvantages</a:t>
                      </a:r>
                      <a:endParaRPr b="1"/>
                    </a:p>
                  </a:txBody>
                  <a:tcPr marT="91425" marB="91425" marR="91425" marL="91425"/>
                </a:tc>
              </a:tr>
              <a:tr h="1777275">
                <a:tc>
                  <a:txBody>
                    <a:bodyPr/>
                    <a:lstStyle/>
                    <a:p>
                      <a:pPr indent="-330200" lvl="0" marL="457200" rtl="0" algn="l">
                        <a:spcBef>
                          <a:spcPts val="0"/>
                        </a:spcBef>
                        <a:spcAft>
                          <a:spcPts val="0"/>
                        </a:spcAft>
                        <a:buSzPts val="1600"/>
                        <a:buChar char="-"/>
                      </a:pPr>
                      <a:r>
                        <a:rPr lang="en" sz="1600"/>
                        <a:t>High </a:t>
                      </a:r>
                      <a:r>
                        <a:rPr lang="en" sz="1600"/>
                        <a:t>recognizing</a:t>
                      </a:r>
                      <a:r>
                        <a:rPr lang="en" sz="1600"/>
                        <a:t> accuracy from one image.</a:t>
                      </a:r>
                      <a:endParaRPr sz="1600"/>
                    </a:p>
                    <a:p>
                      <a:pPr indent="-330200" lvl="0" marL="457200" rtl="0" algn="l">
                        <a:spcBef>
                          <a:spcPts val="0"/>
                        </a:spcBef>
                        <a:spcAft>
                          <a:spcPts val="0"/>
                        </a:spcAft>
                        <a:buSzPts val="1600"/>
                        <a:buChar char="-"/>
                      </a:pPr>
                      <a:r>
                        <a:rPr lang="en" sz="1600"/>
                        <a:t>Management system build based on web application</a:t>
                      </a:r>
                      <a:endParaRPr sz="1600"/>
                    </a:p>
                  </a:txBody>
                  <a:tcPr marT="91425" marB="91425" marR="91425" marL="91425"/>
                </a:tc>
                <a:tc>
                  <a:txBody>
                    <a:bodyPr/>
                    <a:lstStyle/>
                    <a:p>
                      <a:pPr indent="-323850" lvl="0" marL="457200" rtl="0" algn="l">
                        <a:spcBef>
                          <a:spcPts val="0"/>
                        </a:spcBef>
                        <a:spcAft>
                          <a:spcPts val="0"/>
                        </a:spcAft>
                        <a:buSzPts val="1500"/>
                        <a:buChar char="-"/>
                      </a:pPr>
                      <a:r>
                        <a:rPr lang="en" sz="1500"/>
                        <a:t>Need a lot of computation resources.</a:t>
                      </a:r>
                      <a:endParaRPr sz="1500"/>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6"/>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ctr">
              <a:spcBef>
                <a:spcPts val="0"/>
              </a:spcBef>
              <a:spcAft>
                <a:spcPts val="0"/>
              </a:spcAft>
              <a:buNone/>
            </a:pPr>
            <a:fld id="{00000000-1234-1234-1234-123412341234}" type="slidenum">
              <a:rPr lang="en"/>
              <a:t>‹#›</a:t>
            </a:fld>
            <a:endParaRPr/>
          </a:p>
        </p:txBody>
      </p:sp>
      <p:sp>
        <p:nvSpPr>
          <p:cNvPr id="463" name="Google Shape;463;p66"/>
          <p:cNvSpPr txBox="1"/>
          <p:nvPr/>
        </p:nvSpPr>
        <p:spPr>
          <a:xfrm>
            <a:off x="-152400" y="1656900"/>
            <a:ext cx="92979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Open Sans"/>
              <a:buChar char="-"/>
            </a:pPr>
            <a:r>
              <a:rPr lang="en" sz="1800">
                <a:latin typeface="Open Sans"/>
                <a:ea typeface="Open Sans"/>
                <a:cs typeface="Open Sans"/>
                <a:sym typeface="Open Sans"/>
              </a:rPr>
              <a:t>We proposed a student’s attendance system using deep facial recognition. </a:t>
            </a:r>
            <a:endParaRPr sz="1800">
              <a:latin typeface="Open Sans"/>
              <a:ea typeface="Open Sans"/>
              <a:cs typeface="Open Sans"/>
              <a:sym typeface="Open Sans"/>
            </a:endParaRPr>
          </a:p>
          <a:p>
            <a:pPr indent="-342900" lvl="0" marL="457200" rtl="0" algn="just">
              <a:spcBef>
                <a:spcPts val="0"/>
              </a:spcBef>
              <a:spcAft>
                <a:spcPts val="0"/>
              </a:spcAft>
              <a:buSzPts val="1800"/>
              <a:buFont typeface="Open Sans"/>
              <a:buChar char="-"/>
            </a:pPr>
            <a:r>
              <a:rPr lang="en" sz="1800">
                <a:latin typeface="Open Sans"/>
                <a:ea typeface="Open Sans"/>
                <a:cs typeface="Open Sans"/>
                <a:sym typeface="Open Sans"/>
              </a:rPr>
              <a:t>Face detection and recognition are performed by convolutional neural network models MTCNN and FaceNet, also we will make use of Inception ResNetV1 pre-trained model in our project to extract feces features before classifying these features using CNN. </a:t>
            </a:r>
            <a:endParaRPr sz="1800">
              <a:latin typeface="Open Sans"/>
              <a:ea typeface="Open Sans"/>
              <a:cs typeface="Open Sans"/>
              <a:sym typeface="Open Sans"/>
            </a:endParaRPr>
          </a:p>
          <a:p>
            <a:pPr indent="-342900" lvl="0" marL="457200" rtl="0" algn="just">
              <a:spcBef>
                <a:spcPts val="0"/>
              </a:spcBef>
              <a:spcAft>
                <a:spcPts val="0"/>
              </a:spcAft>
              <a:buSzPts val="1800"/>
              <a:buFont typeface="Open Sans"/>
              <a:buChar char="-"/>
            </a:pPr>
            <a:r>
              <a:rPr lang="en" sz="1800">
                <a:latin typeface="Open Sans"/>
                <a:ea typeface="Open Sans"/>
                <a:cs typeface="Open Sans"/>
                <a:sym typeface="Open Sans"/>
              </a:rPr>
              <a:t>The main feature of face recognition, regardless of the high accuracy in recognizing faces, is that we need only one picture for every student to enable our model from recognizing the student. Based on the results, it can be concluded that proposed architecture presents a good solution for managing the attendance of students in classrooms.</a:t>
            </a:r>
            <a:endParaRPr sz="1800">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just">
              <a:spcBef>
                <a:spcPts val="0"/>
              </a:spcBef>
              <a:spcAft>
                <a:spcPts val="0"/>
              </a:spcAft>
              <a:buNone/>
            </a:pPr>
            <a:r>
              <a:t/>
            </a:r>
            <a:endParaRPr sz="1800">
              <a:latin typeface="Open Sans"/>
              <a:ea typeface="Open Sans"/>
              <a:cs typeface="Open Sans"/>
              <a:sym typeface="Open Sans"/>
            </a:endParaRPr>
          </a:p>
        </p:txBody>
      </p:sp>
      <p:sp>
        <p:nvSpPr>
          <p:cNvPr id="464" name="Google Shape;464;p66"/>
          <p:cNvSpPr txBox="1"/>
          <p:nvPr>
            <p:ph type="title"/>
          </p:nvPr>
        </p:nvSpPr>
        <p:spPr>
          <a:xfrm>
            <a:off x="1066800" y="277573"/>
            <a:ext cx="5254254"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3200">
                <a:solidFill>
                  <a:srgbClr val="0070C0"/>
                </a:solidFill>
                <a:latin typeface="Times New Roman"/>
                <a:ea typeface="Times New Roman"/>
                <a:cs typeface="Times New Roman"/>
                <a:sym typeface="Times New Roman"/>
              </a:rPr>
              <a:t>Conclusion</a:t>
            </a:r>
            <a:endParaRPr sz="3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7"/>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ctr">
              <a:spcBef>
                <a:spcPts val="0"/>
              </a:spcBef>
              <a:spcAft>
                <a:spcPts val="0"/>
              </a:spcAft>
              <a:buNone/>
            </a:pPr>
            <a:fld id="{00000000-1234-1234-1234-123412341234}" type="slidenum">
              <a:rPr lang="en"/>
              <a:t>‹#›</a:t>
            </a:fld>
            <a:endParaRPr/>
          </a:p>
        </p:txBody>
      </p:sp>
      <p:sp>
        <p:nvSpPr>
          <p:cNvPr id="470" name="Google Shape;470;p67"/>
          <p:cNvSpPr txBox="1"/>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ctr">
              <a:spcBef>
                <a:spcPts val="0"/>
              </a:spcBef>
              <a:spcAft>
                <a:spcPts val="0"/>
              </a:spcAft>
              <a:buNone/>
            </a:pPr>
            <a:fld id="{00000000-1234-1234-1234-123412341234}" type="slidenum">
              <a:rPr b="1" lang="en" sz="1400">
                <a:solidFill>
                  <a:srgbClr val="FFFFFF"/>
                </a:solidFill>
                <a:latin typeface="Twentieth Century"/>
                <a:ea typeface="Twentieth Century"/>
                <a:cs typeface="Twentieth Century"/>
                <a:sym typeface="Twentieth Century"/>
              </a:rPr>
              <a:t>‹#›</a:t>
            </a:fld>
            <a:endParaRPr b="1" sz="1400">
              <a:solidFill>
                <a:srgbClr val="FFFFFF"/>
              </a:solidFill>
              <a:latin typeface="Twentieth Century"/>
              <a:ea typeface="Twentieth Century"/>
              <a:cs typeface="Twentieth Century"/>
              <a:sym typeface="Twentieth Century"/>
            </a:endParaRPr>
          </a:p>
        </p:txBody>
      </p:sp>
      <p:sp>
        <p:nvSpPr>
          <p:cNvPr id="471" name="Google Shape;471;p67"/>
          <p:cNvSpPr txBox="1"/>
          <p:nvPr/>
        </p:nvSpPr>
        <p:spPr>
          <a:xfrm>
            <a:off x="1115616" y="268242"/>
            <a:ext cx="6237889" cy="70167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lang="en" sz="3600">
                <a:solidFill>
                  <a:srgbClr val="16515F"/>
                </a:solidFill>
                <a:latin typeface="Times New Roman"/>
                <a:ea typeface="Times New Roman"/>
                <a:cs typeface="Times New Roman"/>
                <a:sym typeface="Times New Roman"/>
              </a:rPr>
              <a:t>Thanks and Acknowledgement</a:t>
            </a:r>
            <a:endParaRPr b="1" sz="2800">
              <a:solidFill>
                <a:srgbClr val="16515F"/>
              </a:solidFill>
              <a:latin typeface="Times New Roman"/>
              <a:ea typeface="Times New Roman"/>
              <a:cs typeface="Times New Roman"/>
              <a:sym typeface="Times New Roman"/>
            </a:endParaRPr>
          </a:p>
        </p:txBody>
      </p:sp>
      <p:pic>
        <p:nvPicPr>
          <p:cNvPr id="472" name="Google Shape;472;p67"/>
          <p:cNvPicPr preferRelativeResize="0"/>
          <p:nvPr/>
        </p:nvPicPr>
        <p:blipFill rotWithShape="1">
          <a:blip r:embed="rId3">
            <a:alphaModFix/>
          </a:blip>
          <a:srcRect b="0" l="0" r="0" t="0"/>
          <a:stretch/>
        </p:blipFill>
        <p:spPr>
          <a:xfrm>
            <a:off x="4193156" y="1606749"/>
            <a:ext cx="3659510" cy="1930002"/>
          </a:xfrm>
          <a:prstGeom prst="rect">
            <a:avLst/>
          </a:prstGeom>
          <a:noFill/>
          <a:ln>
            <a:noFill/>
          </a:ln>
        </p:spPr>
      </p:pic>
      <p:sp>
        <p:nvSpPr>
          <p:cNvPr id="473" name="Google Shape;473;p67"/>
          <p:cNvSpPr txBox="1"/>
          <p:nvPr/>
        </p:nvSpPr>
        <p:spPr>
          <a:xfrm>
            <a:off x="2446471" y="979665"/>
            <a:ext cx="371355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5400">
                <a:solidFill>
                  <a:srgbClr val="0070C0"/>
                </a:solidFill>
                <a:latin typeface="Times New Roman"/>
                <a:ea typeface="Times New Roman"/>
                <a:cs typeface="Times New Roman"/>
                <a:sym typeface="Times New Roman"/>
              </a:rPr>
              <a:t>Thank </a:t>
            </a:r>
            <a:r>
              <a:rPr b="1" lang="en" sz="6600">
                <a:solidFill>
                  <a:srgbClr val="0070C0"/>
                </a:solidFill>
                <a:latin typeface="Times New Roman"/>
                <a:ea typeface="Times New Roman"/>
                <a:cs typeface="Times New Roman"/>
                <a:sym typeface="Times New Roman"/>
              </a:rPr>
              <a:t>you</a:t>
            </a:r>
            <a:r>
              <a:rPr b="1" lang="en" sz="5400">
                <a:solidFill>
                  <a:srgbClr val="0070C0"/>
                </a:solidFill>
                <a:latin typeface="Times New Roman"/>
                <a:ea typeface="Times New Roman"/>
                <a:cs typeface="Times New Roman"/>
                <a:sym typeface="Times New Roman"/>
              </a:rPr>
              <a:t> </a:t>
            </a:r>
            <a:endParaRPr b="1" sz="5400">
              <a:solidFill>
                <a:srgbClr val="0070C0"/>
              </a:solidFill>
              <a:latin typeface="Times New Roman"/>
              <a:ea typeface="Times New Roman"/>
              <a:cs typeface="Times New Roman"/>
              <a:sym typeface="Times New Roman"/>
            </a:endParaRPr>
          </a:p>
        </p:txBody>
      </p:sp>
      <p:sp>
        <p:nvSpPr>
          <p:cNvPr id="474" name="Google Shape;474;p67"/>
          <p:cNvSpPr txBox="1"/>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ctr">
              <a:spcBef>
                <a:spcPts val="0"/>
              </a:spcBef>
              <a:spcAft>
                <a:spcPts val="0"/>
              </a:spcAft>
              <a:buNone/>
            </a:pPr>
            <a:fld id="{00000000-1234-1234-1234-123412341234}" type="slidenum">
              <a:rPr b="1" lang="en" sz="1400">
                <a:solidFill>
                  <a:srgbClr val="FFFFFF"/>
                </a:solidFill>
                <a:latin typeface="Twentieth Century"/>
                <a:ea typeface="Twentieth Century"/>
                <a:cs typeface="Twentieth Century"/>
                <a:sym typeface="Twentieth Century"/>
              </a:rPr>
              <a:t>‹#›</a:t>
            </a:fld>
            <a:endParaRPr b="1" sz="1400">
              <a:solidFill>
                <a:srgbClr val="FFFFFF"/>
              </a:solidFill>
              <a:latin typeface="Twentieth Century"/>
              <a:ea typeface="Twentieth Century"/>
              <a:cs typeface="Twentieth Century"/>
              <a:sym typeface="Twentieth Century"/>
            </a:endParaRPr>
          </a:p>
        </p:txBody>
      </p:sp>
      <p:pic>
        <p:nvPicPr>
          <p:cNvPr id="475" name="Google Shape;475;p67"/>
          <p:cNvPicPr preferRelativeResize="0"/>
          <p:nvPr/>
        </p:nvPicPr>
        <p:blipFill rotWithShape="1">
          <a:blip r:embed="rId4">
            <a:alphaModFix/>
          </a:blip>
          <a:srcRect b="0" l="0" r="0" t="0"/>
          <a:stretch/>
        </p:blipFill>
        <p:spPr>
          <a:xfrm>
            <a:off x="1715173" y="3192009"/>
            <a:ext cx="6172829" cy="1754471"/>
          </a:xfrm>
          <a:prstGeom prst="rect">
            <a:avLst/>
          </a:prstGeom>
          <a:noFill/>
          <a:ln>
            <a:noFill/>
          </a:ln>
        </p:spPr>
      </p:pic>
      <p:pic>
        <p:nvPicPr>
          <p:cNvPr id="476" name="Google Shape;476;p67"/>
          <p:cNvPicPr preferRelativeResize="0"/>
          <p:nvPr/>
        </p:nvPicPr>
        <p:blipFill rotWithShape="1">
          <a:blip r:embed="rId5">
            <a:alphaModFix/>
          </a:blip>
          <a:srcRect b="0" l="0" r="0" t="0"/>
          <a:stretch/>
        </p:blipFill>
        <p:spPr>
          <a:xfrm>
            <a:off x="7457754" y="1306513"/>
            <a:ext cx="1650910" cy="1981093"/>
          </a:xfrm>
          <a:prstGeom prst="ellipse">
            <a:avLst/>
          </a:prstGeom>
          <a:noFill/>
          <a:ln>
            <a:noFill/>
          </a:ln>
        </p:spPr>
      </p:pic>
      <p:sp>
        <p:nvSpPr>
          <p:cNvPr id="477" name="Google Shape;477;p67"/>
          <p:cNvSpPr/>
          <p:nvPr/>
        </p:nvSpPr>
        <p:spPr>
          <a:xfrm>
            <a:off x="139585" y="1719398"/>
            <a:ext cx="4550466" cy="2477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Dr. Ahmed A. Elngar (Ph.D)</a:t>
            </a:r>
            <a:br>
              <a:rPr b="1" lang="en" sz="1200">
                <a:solidFill>
                  <a:srgbClr val="290AE2"/>
                </a:solidFill>
                <a:latin typeface="Times New Roman"/>
                <a:ea typeface="Times New Roman"/>
                <a:cs typeface="Times New Roman"/>
                <a:sym typeface="Times New Roman"/>
              </a:rPr>
            </a:br>
            <a:r>
              <a:rPr b="1" lang="en" sz="1200">
                <a:solidFill>
                  <a:srgbClr val="FF0000"/>
                </a:solidFill>
                <a:latin typeface="Times New Roman"/>
                <a:ea typeface="Times New Roman"/>
                <a:cs typeface="Times New Roman"/>
                <a:sym typeface="Times New Roman"/>
              </a:rPr>
              <a:t>Assistant Professor </a:t>
            </a:r>
            <a:br>
              <a:rPr b="1" lang="en" sz="1200">
                <a:solidFill>
                  <a:srgbClr val="290AE2"/>
                </a:solidFill>
                <a:latin typeface="Times New Roman"/>
                <a:ea typeface="Times New Roman"/>
                <a:cs typeface="Times New Roman"/>
                <a:sym typeface="Times New Roman"/>
              </a:rPr>
            </a:br>
            <a:r>
              <a:rPr b="1" lang="en" sz="1200">
                <a:solidFill>
                  <a:srgbClr val="C00000"/>
                </a:solidFill>
                <a:latin typeface="Times New Roman"/>
                <a:ea typeface="Times New Roman"/>
                <a:cs typeface="Times New Roman"/>
                <a:sym typeface="Times New Roman"/>
              </a:rPr>
              <a:t>Faculty of Computers &amp; Artificial Intelligence</a:t>
            </a:r>
            <a:endParaRPr/>
          </a:p>
          <a:p>
            <a:pPr indent="0" lvl="0" marL="0" marR="0" rtl="0" algn="l">
              <a:spcBef>
                <a:spcPts val="0"/>
              </a:spcBef>
              <a:spcAft>
                <a:spcPts val="0"/>
              </a:spcAft>
              <a:buNone/>
            </a:pPr>
            <a:r>
              <a:rPr b="1" lang="en" sz="1200">
                <a:solidFill>
                  <a:srgbClr val="FF0066"/>
                </a:solidFill>
                <a:latin typeface="Times New Roman"/>
                <a:ea typeface="Times New Roman"/>
                <a:cs typeface="Times New Roman"/>
                <a:sym typeface="Times New Roman"/>
              </a:rPr>
              <a:t>Beni-Suef University, Beni Suef City, office box # (62511),, Egypt</a:t>
            </a:r>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Founder and Chair of the Scientific Innovation Research Group (SIRG)</a:t>
            </a:r>
            <a:endParaRPr/>
          </a:p>
          <a:p>
            <a:pPr indent="0" lvl="0" marL="0" marR="0" rtl="0" algn="l">
              <a:spcBef>
                <a:spcPts val="0"/>
              </a:spcBef>
              <a:spcAft>
                <a:spcPts val="0"/>
              </a:spcAft>
              <a:buNone/>
            </a:pPr>
            <a:r>
              <a:rPr b="1" lang="en" sz="1200">
                <a:solidFill>
                  <a:srgbClr val="005EA4"/>
                </a:solidFill>
                <a:latin typeface="Times New Roman"/>
                <a:ea typeface="Times New Roman"/>
                <a:cs typeface="Times New Roman"/>
                <a:sym typeface="Times New Roman"/>
              </a:rPr>
              <a:t>Managing Editor in Journal of CyberSecurity and Information</a:t>
            </a:r>
            <a:r>
              <a:rPr b="1" lang="en" sz="1200">
                <a:solidFill>
                  <a:srgbClr val="290AE2"/>
                </a:solidFill>
                <a:latin typeface="Times New Roman"/>
                <a:ea typeface="Times New Roman"/>
                <a:cs typeface="Times New Roman"/>
                <a:sym typeface="Times New Roman"/>
              </a:rPr>
              <a:t> </a:t>
            </a:r>
            <a:r>
              <a:rPr b="1" lang="en" sz="1200">
                <a:solidFill>
                  <a:srgbClr val="005EA4"/>
                </a:solidFill>
                <a:latin typeface="Times New Roman"/>
                <a:ea typeface="Times New Roman"/>
                <a:cs typeface="Times New Roman"/>
                <a:sym typeface="Times New Roman"/>
              </a:rPr>
              <a:t>Management (JCIM)</a:t>
            </a:r>
            <a:endParaRPr/>
          </a:p>
          <a:p>
            <a:pPr indent="0" lvl="0" marL="0" marR="0" rtl="0" algn="l">
              <a:spcBef>
                <a:spcPts val="0"/>
              </a:spcBef>
              <a:spcAft>
                <a:spcPts val="0"/>
              </a:spcAft>
              <a:buNone/>
            </a:pPr>
            <a:r>
              <a:rPr b="1" lang="en" sz="1200">
                <a:solidFill>
                  <a:srgbClr val="FF0000"/>
                </a:solidFill>
                <a:latin typeface="Times New Roman"/>
                <a:ea typeface="Times New Roman"/>
                <a:cs typeface="Times New Roman"/>
                <a:sym typeface="Times New Roman"/>
              </a:rPr>
              <a:t>Email: </a:t>
            </a:r>
            <a:r>
              <a:rPr b="1" lang="en" sz="1200">
                <a:solidFill>
                  <a:srgbClr val="290AE2"/>
                </a:solidFill>
                <a:latin typeface="Times New Roman"/>
                <a:ea typeface="Times New Roman"/>
                <a:cs typeface="Times New Roman"/>
                <a:sym typeface="Times New Roman"/>
              </a:rPr>
              <a:t>elngar_7@yahoo.co.uk</a:t>
            </a:r>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Email: </a:t>
            </a:r>
            <a:r>
              <a:rPr b="1" lang="en" sz="1200">
                <a:solidFill>
                  <a:srgbClr val="290AE2"/>
                </a:solidFill>
                <a:latin typeface="Times New Roman"/>
                <a:ea typeface="Times New Roman"/>
                <a:cs typeface="Times New Roman"/>
                <a:sym typeface="Times New Roman"/>
              </a:rPr>
              <a:t>ahmedelnagar@fcis.bsu.edu.eg</a:t>
            </a:r>
            <a:br>
              <a:rPr b="1" lang="en" sz="1200">
                <a:solidFill>
                  <a:srgbClr val="290AE2"/>
                </a:solidFill>
                <a:latin typeface="Times New Roman"/>
                <a:ea typeface="Times New Roman"/>
                <a:cs typeface="Times New Roman"/>
                <a:sym typeface="Times New Roman"/>
              </a:rPr>
            </a:br>
            <a:r>
              <a:rPr b="1" lang="en" sz="1200">
                <a:solidFill>
                  <a:srgbClr val="290AE2"/>
                </a:solidFill>
                <a:latin typeface="Times New Roman"/>
                <a:ea typeface="Times New Roman"/>
                <a:cs typeface="Times New Roman"/>
                <a:sym typeface="Times New Roman"/>
              </a:rPr>
              <a:t>Mobile : (+2)01007400752</a:t>
            </a:r>
            <a:endParaRPr/>
          </a:p>
          <a:p>
            <a:pPr indent="0" lvl="0" marL="0" marR="0" rtl="0" algn="l">
              <a:spcBef>
                <a:spcPts val="0"/>
              </a:spcBef>
              <a:spcAft>
                <a:spcPts val="0"/>
              </a:spcAft>
              <a:buNone/>
            </a:pPr>
            <a:r>
              <a:rPr b="1" lang="en" sz="1200">
                <a:solidFill>
                  <a:srgbClr val="290AE2"/>
                </a:solidFill>
                <a:latin typeface="Times New Roman"/>
                <a:ea typeface="Times New Roman"/>
                <a:cs typeface="Times New Roman"/>
                <a:sym typeface="Times New Roman"/>
              </a:rPr>
              <a:t>www.sirg.club</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p:txBody>
      </p:sp>
      <p:pic>
        <p:nvPicPr>
          <p:cNvPr id="478" name="Google Shape;478;p67"/>
          <p:cNvPicPr preferRelativeResize="0"/>
          <p:nvPr/>
        </p:nvPicPr>
        <p:blipFill rotWithShape="1">
          <a:blip r:embed="rId6">
            <a:alphaModFix/>
          </a:blip>
          <a:srcRect b="0" l="0" r="0" t="0"/>
          <a:stretch/>
        </p:blipFill>
        <p:spPr>
          <a:xfrm>
            <a:off x="7852666" y="3719552"/>
            <a:ext cx="1255998" cy="1198351"/>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03914" y="2114551"/>
            <a:ext cx="8153400" cy="1066800"/>
          </a:xfrm>
          <a:prstGeom prst="rect">
            <a:avLst/>
          </a:prstGeom>
          <a:noFill/>
          <a:ln>
            <a:noFill/>
          </a:ln>
        </p:spPr>
        <p:txBody>
          <a:bodyPr anchorCtr="0" anchor="b" bIns="45700" lIns="91425" spcFirstLastPara="1" rIns="91425" wrap="square" tIns="45700">
            <a:noAutofit/>
          </a:bodyPr>
          <a:lstStyle/>
          <a:p>
            <a:pPr indent="0" lvl="1" marL="320675" rtl="0" algn="ctr">
              <a:spcBef>
                <a:spcPts val="0"/>
              </a:spcBef>
              <a:spcAft>
                <a:spcPts val="0"/>
              </a:spcAft>
              <a:buNone/>
            </a:pPr>
            <a:r>
              <a:rPr b="1" lang="en" sz="4800">
                <a:solidFill>
                  <a:srgbClr val="FF0000"/>
                </a:solidFill>
                <a:latin typeface="Times New Roman"/>
                <a:ea typeface="Times New Roman"/>
                <a:cs typeface="Times New Roman"/>
                <a:sym typeface="Times New Roman"/>
              </a:rPr>
              <a:t>Face </a:t>
            </a:r>
            <a:r>
              <a:rPr b="1" lang="en" sz="4800">
                <a:solidFill>
                  <a:srgbClr val="FF0000"/>
                </a:solidFill>
                <a:latin typeface="Times New Roman"/>
                <a:ea typeface="Times New Roman"/>
                <a:cs typeface="Times New Roman"/>
                <a:sym typeface="Times New Roman"/>
              </a:rPr>
              <a:t>recognition</a:t>
            </a:r>
            <a:endParaRPr/>
          </a:p>
        </p:txBody>
      </p:sp>
      <p:sp>
        <p:nvSpPr>
          <p:cNvPr id="181" name="Google Shape;181;p28"/>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0" y="1123950"/>
            <a:ext cx="533400" cy="182563"/>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ctr">
              <a:spcBef>
                <a:spcPts val="0"/>
              </a:spcBef>
              <a:spcAft>
                <a:spcPts val="0"/>
              </a:spcAft>
              <a:buNone/>
            </a:pPr>
            <a:fld id="{00000000-1234-1234-1234-123412341234}" type="slidenum">
              <a:rPr lang="en"/>
              <a:t>‹#›</a:t>
            </a:fld>
            <a:endParaRPr/>
          </a:p>
        </p:txBody>
      </p:sp>
      <p:sp>
        <p:nvSpPr>
          <p:cNvPr id="187" name="Google Shape;187;p29"/>
          <p:cNvSpPr txBox="1"/>
          <p:nvPr>
            <p:ph type="title"/>
          </p:nvPr>
        </p:nvSpPr>
        <p:spPr>
          <a:xfrm>
            <a:off x="254700" y="332048"/>
            <a:ext cx="5254200" cy="6096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1200"/>
              </a:spcBef>
              <a:spcAft>
                <a:spcPts val="600"/>
              </a:spcAft>
              <a:buClr>
                <a:schemeClr val="dk1"/>
              </a:buClr>
              <a:buSzPts val="1100"/>
              <a:buFont typeface="Arial"/>
              <a:buNone/>
            </a:pPr>
            <a:r>
              <a:rPr b="1" lang="en" sz="2200">
                <a:solidFill>
                  <a:srgbClr val="0070C0"/>
                </a:solidFill>
                <a:latin typeface="Open Sans"/>
                <a:ea typeface="Open Sans"/>
                <a:cs typeface="Open Sans"/>
                <a:sym typeface="Open Sans"/>
              </a:rPr>
              <a:t>What is Face </a:t>
            </a:r>
            <a:r>
              <a:rPr b="1" lang="en" sz="2200">
                <a:solidFill>
                  <a:srgbClr val="0070C0"/>
                </a:solidFill>
                <a:latin typeface="Open Sans"/>
                <a:ea typeface="Open Sans"/>
                <a:cs typeface="Open Sans"/>
                <a:sym typeface="Open Sans"/>
              </a:rPr>
              <a:t>recognition</a:t>
            </a:r>
            <a:endParaRPr b="1" sz="3900">
              <a:solidFill>
                <a:srgbClr val="0070C0"/>
              </a:solidFill>
            </a:endParaRPr>
          </a:p>
        </p:txBody>
      </p:sp>
      <p:sp>
        <p:nvSpPr>
          <p:cNvPr id="188" name="Google Shape;188;p29"/>
          <p:cNvSpPr txBox="1"/>
          <p:nvPr/>
        </p:nvSpPr>
        <p:spPr>
          <a:xfrm>
            <a:off x="122550" y="1336425"/>
            <a:ext cx="8898900" cy="43251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Facial recognition is a type of computer vision technology that is able to identify people’s faces within digital images.</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One of the popular biometric process which is widely used in surveillance, security, criminal identification, etc.</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General process comprised of detection, alignment, feature extraction, and a recognition task It has 4 steps which are :</a:t>
            </a:r>
            <a:endParaRPr sz="17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24292F"/>
              </a:buClr>
              <a:buSzPts val="1500"/>
              <a:buFont typeface="Times New Roman"/>
              <a:buAutoNum type="arabicPeriod"/>
            </a:pPr>
            <a:r>
              <a:rPr b="1" lang="en" sz="1500">
                <a:solidFill>
                  <a:srgbClr val="24292F"/>
                </a:solidFill>
                <a:latin typeface="Times New Roman"/>
                <a:ea typeface="Times New Roman"/>
                <a:cs typeface="Times New Roman"/>
                <a:sym typeface="Times New Roman"/>
              </a:rPr>
              <a:t>Face Detection</a:t>
            </a:r>
            <a:endParaRPr b="1" sz="1500">
              <a:solidFill>
                <a:srgbClr val="24292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24292F"/>
              </a:buClr>
              <a:buSzPts val="1500"/>
              <a:buFont typeface="Times New Roman"/>
              <a:buAutoNum type="arabicPeriod"/>
            </a:pPr>
            <a:r>
              <a:rPr b="1" lang="en" sz="1500">
                <a:solidFill>
                  <a:srgbClr val="24292F"/>
                </a:solidFill>
                <a:latin typeface="Times New Roman"/>
                <a:ea typeface="Times New Roman"/>
                <a:cs typeface="Times New Roman"/>
                <a:sym typeface="Times New Roman"/>
              </a:rPr>
              <a:t>Data Gathering</a:t>
            </a:r>
            <a:endParaRPr b="1" sz="1500">
              <a:solidFill>
                <a:srgbClr val="24292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24292F"/>
              </a:buClr>
              <a:buSzPts val="1500"/>
              <a:buFont typeface="Times New Roman"/>
              <a:buAutoNum type="arabicPeriod"/>
            </a:pPr>
            <a:r>
              <a:rPr b="1" lang="en" sz="1500">
                <a:solidFill>
                  <a:srgbClr val="24292F"/>
                </a:solidFill>
                <a:latin typeface="Times New Roman"/>
                <a:ea typeface="Times New Roman"/>
                <a:cs typeface="Times New Roman"/>
                <a:sym typeface="Times New Roman"/>
              </a:rPr>
              <a:t>Data Comparison</a:t>
            </a:r>
            <a:endParaRPr b="1" sz="1500">
              <a:solidFill>
                <a:srgbClr val="24292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24292F"/>
              </a:buClr>
              <a:buSzPts val="1500"/>
              <a:buFont typeface="Times New Roman"/>
              <a:buAutoNum type="arabicPeriod"/>
            </a:pPr>
            <a:r>
              <a:rPr b="1" lang="en" sz="1500">
                <a:solidFill>
                  <a:srgbClr val="24292F"/>
                </a:solidFill>
                <a:latin typeface="Times New Roman"/>
                <a:ea typeface="Times New Roman"/>
                <a:cs typeface="Times New Roman"/>
                <a:sym typeface="Times New Roman"/>
              </a:rPr>
              <a:t>Face Recognition</a:t>
            </a:r>
            <a:endParaRPr b="1" sz="1500">
              <a:solidFill>
                <a:srgbClr val="24292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194" name="Google Shape;194;p30"/>
          <p:cNvSpPr txBox="1"/>
          <p:nvPr>
            <p:ph type="title"/>
          </p:nvPr>
        </p:nvSpPr>
        <p:spPr>
          <a:xfrm>
            <a:off x="585125" y="299023"/>
            <a:ext cx="5254200" cy="6096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1200"/>
              </a:spcBef>
              <a:spcAft>
                <a:spcPts val="600"/>
              </a:spcAft>
              <a:buClr>
                <a:schemeClr val="dk1"/>
              </a:buClr>
              <a:buSzPts val="1100"/>
              <a:buFont typeface="Arial"/>
              <a:buNone/>
            </a:pPr>
            <a:r>
              <a:rPr b="1" lang="en" sz="2200">
                <a:solidFill>
                  <a:srgbClr val="0070C0"/>
                </a:solidFill>
                <a:latin typeface="Open Sans"/>
                <a:ea typeface="Open Sans"/>
                <a:cs typeface="Open Sans"/>
                <a:sym typeface="Open Sans"/>
              </a:rPr>
              <a:t>What is Face recognition (cont.)</a:t>
            </a:r>
            <a:endParaRPr b="1" sz="3900">
              <a:solidFill>
                <a:srgbClr val="0070C0"/>
              </a:solidFill>
            </a:endParaRPr>
          </a:p>
        </p:txBody>
      </p:sp>
      <p:sp>
        <p:nvSpPr>
          <p:cNvPr id="195" name="Google Shape;195;p30"/>
          <p:cNvSpPr txBox="1"/>
          <p:nvPr/>
        </p:nvSpPr>
        <p:spPr>
          <a:xfrm>
            <a:off x="122550" y="1488825"/>
            <a:ext cx="8898900" cy="492600"/>
          </a:xfrm>
          <a:prstGeom prst="rect">
            <a:avLst/>
          </a:prstGeom>
          <a:noFill/>
          <a:ln>
            <a:noFill/>
          </a:ln>
        </p:spPr>
        <p:txBody>
          <a:bodyPr anchorCtr="0" anchor="t" bIns="91425" lIns="91425" spcFirstLastPara="1" rIns="91425" wrap="square" tIns="91425">
            <a:spAutoFit/>
          </a:bodyPr>
          <a:lstStyle/>
          <a:p>
            <a:pPr indent="-355600" lvl="0" marL="457200" rtl="0" algn="just">
              <a:lnSpc>
                <a:spcPct val="150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General face recognition pipeline:</a:t>
            </a:r>
            <a:endParaRPr sz="1900">
              <a:latin typeface="Twentieth Century"/>
              <a:ea typeface="Twentieth Century"/>
              <a:cs typeface="Twentieth Century"/>
              <a:sym typeface="Twentieth Century"/>
            </a:endParaRPr>
          </a:p>
        </p:txBody>
      </p:sp>
      <p:sp>
        <p:nvSpPr>
          <p:cNvPr id="196" name="Google Shape;196;p30"/>
          <p:cNvSpPr/>
          <p:nvPr/>
        </p:nvSpPr>
        <p:spPr>
          <a:xfrm>
            <a:off x="641000" y="2374550"/>
            <a:ext cx="1773000" cy="13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Face </a:t>
            </a:r>
            <a:r>
              <a:rPr b="1" lang="en" sz="1500"/>
              <a:t>detection</a:t>
            </a:r>
            <a:endParaRPr b="1" sz="1500"/>
          </a:p>
        </p:txBody>
      </p:sp>
      <p:sp>
        <p:nvSpPr>
          <p:cNvPr id="197" name="Google Shape;197;p30"/>
          <p:cNvSpPr/>
          <p:nvPr/>
        </p:nvSpPr>
        <p:spPr>
          <a:xfrm>
            <a:off x="2790075" y="2374575"/>
            <a:ext cx="2997900" cy="13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b="1" lang="en" sz="1500"/>
              <a:t>Facial landmark detection</a:t>
            </a:r>
            <a:endParaRPr b="1" sz="1500"/>
          </a:p>
          <a:p>
            <a:pPr indent="-323850" lvl="0" marL="457200" rtl="0" algn="l">
              <a:spcBef>
                <a:spcPts val="0"/>
              </a:spcBef>
              <a:spcAft>
                <a:spcPts val="0"/>
              </a:spcAft>
              <a:buSzPts val="1500"/>
              <a:buChar char="-"/>
            </a:pPr>
            <a:r>
              <a:rPr b="1" lang="en" sz="1500"/>
              <a:t>Face alignment</a:t>
            </a:r>
            <a:endParaRPr b="1" sz="1500"/>
          </a:p>
        </p:txBody>
      </p:sp>
      <p:sp>
        <p:nvSpPr>
          <p:cNvPr id="198" name="Google Shape;198;p30"/>
          <p:cNvSpPr/>
          <p:nvPr/>
        </p:nvSpPr>
        <p:spPr>
          <a:xfrm>
            <a:off x="6367350" y="2374575"/>
            <a:ext cx="2621400" cy="13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Feature extraction</a:t>
            </a:r>
            <a:endParaRPr b="1"/>
          </a:p>
          <a:p>
            <a:pPr indent="-317500" lvl="0" marL="457200" rtl="0" algn="l">
              <a:spcBef>
                <a:spcPts val="0"/>
              </a:spcBef>
              <a:spcAft>
                <a:spcPts val="0"/>
              </a:spcAft>
              <a:buSzPts val="1400"/>
              <a:buChar char="-"/>
            </a:pPr>
            <a:r>
              <a:rPr b="1" lang="en"/>
              <a:t>Feature comparison and matching</a:t>
            </a:r>
            <a:endParaRPr b="1"/>
          </a:p>
        </p:txBody>
      </p:sp>
      <p:cxnSp>
        <p:nvCxnSpPr>
          <p:cNvPr id="199" name="Google Shape;199;p30"/>
          <p:cNvCxnSpPr>
            <a:stCxn id="196" idx="3"/>
            <a:endCxn id="197" idx="1"/>
          </p:cNvCxnSpPr>
          <p:nvPr/>
        </p:nvCxnSpPr>
        <p:spPr>
          <a:xfrm>
            <a:off x="2414000" y="3035450"/>
            <a:ext cx="3762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30"/>
          <p:cNvCxnSpPr>
            <a:stCxn id="197" idx="3"/>
            <a:endCxn id="198" idx="1"/>
          </p:cNvCxnSpPr>
          <p:nvPr/>
        </p:nvCxnSpPr>
        <p:spPr>
          <a:xfrm>
            <a:off x="5787975" y="3035475"/>
            <a:ext cx="579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206" name="Google Shape;206;p31"/>
          <p:cNvSpPr txBox="1"/>
          <p:nvPr>
            <p:ph type="title"/>
          </p:nvPr>
        </p:nvSpPr>
        <p:spPr>
          <a:xfrm>
            <a:off x="1066800" y="277575"/>
            <a:ext cx="65448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b="1" lang="en" sz="3000">
                <a:solidFill>
                  <a:srgbClr val="0070C0"/>
                </a:solidFill>
                <a:latin typeface="Times New Roman"/>
                <a:ea typeface="Times New Roman"/>
                <a:cs typeface="Times New Roman"/>
                <a:sym typeface="Times New Roman"/>
              </a:rPr>
              <a:t>Face detection</a:t>
            </a:r>
            <a:endParaRPr sz="3000"/>
          </a:p>
        </p:txBody>
      </p:sp>
      <p:pic>
        <p:nvPicPr>
          <p:cNvPr id="207" name="Google Shape;207;p31"/>
          <p:cNvPicPr preferRelativeResize="0"/>
          <p:nvPr/>
        </p:nvPicPr>
        <p:blipFill>
          <a:blip r:embed="rId3">
            <a:alphaModFix/>
          </a:blip>
          <a:stretch>
            <a:fillRect/>
          </a:stretch>
        </p:blipFill>
        <p:spPr>
          <a:xfrm>
            <a:off x="5195650" y="1619075"/>
            <a:ext cx="3540600" cy="3079475"/>
          </a:xfrm>
          <a:prstGeom prst="rect">
            <a:avLst/>
          </a:prstGeom>
          <a:noFill/>
          <a:ln>
            <a:noFill/>
          </a:ln>
        </p:spPr>
      </p:pic>
      <p:sp>
        <p:nvSpPr>
          <p:cNvPr id="208" name="Google Shape;208;p31"/>
          <p:cNvSpPr txBox="1"/>
          <p:nvPr/>
        </p:nvSpPr>
        <p:spPr>
          <a:xfrm>
            <a:off x="189450" y="1669700"/>
            <a:ext cx="50061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highlight>
                  <a:srgbClr val="FFFFFF"/>
                </a:highlight>
                <a:latin typeface="Open Sans"/>
                <a:ea typeface="Open Sans"/>
                <a:cs typeface="Open Sans"/>
                <a:sym typeface="Open Sans"/>
              </a:rPr>
              <a:t>Identify which parts of an image or video should be focused.</a:t>
            </a:r>
            <a:endParaRPr sz="1700">
              <a:solidFill>
                <a:schemeClr val="dk1"/>
              </a:solidFill>
              <a:highlight>
                <a:srgbClr val="FFFFFF"/>
              </a:highlight>
              <a:latin typeface="Open Sans"/>
              <a:ea typeface="Open Sans"/>
              <a:cs typeface="Open Sans"/>
              <a:sym typeface="Open Sans"/>
            </a:endParaRPr>
          </a:p>
        </p:txBody>
      </p:sp>
      <p:pic>
        <p:nvPicPr>
          <p:cNvPr id="209" name="Google Shape;209;p31"/>
          <p:cNvPicPr preferRelativeResize="0"/>
          <p:nvPr/>
        </p:nvPicPr>
        <p:blipFill>
          <a:blip r:embed="rId4">
            <a:alphaModFix/>
          </a:blip>
          <a:stretch>
            <a:fillRect/>
          </a:stretch>
        </p:blipFill>
        <p:spPr>
          <a:xfrm>
            <a:off x="877563" y="2483075"/>
            <a:ext cx="3477465" cy="242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idx="12" type="sldNum"/>
          </p:nvPr>
        </p:nvSpPr>
        <p:spPr>
          <a:xfrm>
            <a:off x="0" y="1123950"/>
            <a:ext cx="533400" cy="1827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None/>
            </a:pPr>
            <a:fld id="{00000000-1234-1234-1234-123412341234}" type="slidenum">
              <a:rPr lang="en"/>
              <a:t>‹#›</a:t>
            </a:fld>
            <a:endParaRPr/>
          </a:p>
        </p:txBody>
      </p:sp>
      <p:sp>
        <p:nvSpPr>
          <p:cNvPr id="215" name="Google Shape;215;p32"/>
          <p:cNvSpPr txBox="1"/>
          <p:nvPr>
            <p:ph type="title"/>
          </p:nvPr>
        </p:nvSpPr>
        <p:spPr>
          <a:xfrm>
            <a:off x="1066800" y="277575"/>
            <a:ext cx="65448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b="1" lang="en" sz="3000">
                <a:solidFill>
                  <a:srgbClr val="0070C0"/>
                </a:solidFill>
                <a:latin typeface="Times New Roman"/>
                <a:ea typeface="Times New Roman"/>
                <a:cs typeface="Times New Roman"/>
                <a:sym typeface="Times New Roman"/>
              </a:rPr>
              <a:t>Landmark detection</a:t>
            </a:r>
            <a:endParaRPr sz="3000"/>
          </a:p>
        </p:txBody>
      </p:sp>
      <p:sp>
        <p:nvSpPr>
          <p:cNvPr id="216" name="Google Shape;216;p32"/>
          <p:cNvSpPr txBox="1"/>
          <p:nvPr/>
        </p:nvSpPr>
        <p:spPr>
          <a:xfrm>
            <a:off x="189450" y="1669700"/>
            <a:ext cx="88992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highlight>
                  <a:srgbClr val="FFFFFF"/>
                </a:highlight>
                <a:latin typeface="Open Sans"/>
                <a:ea typeface="Open Sans"/>
                <a:cs typeface="Open Sans"/>
                <a:sym typeface="Open Sans"/>
              </a:rPr>
              <a:t>Identify the locations of the facial key landmark points on facial images or videos</a:t>
            </a:r>
            <a:endParaRPr sz="1700">
              <a:solidFill>
                <a:schemeClr val="dk1"/>
              </a:solidFill>
              <a:highlight>
                <a:srgbClr val="FFFFFF"/>
              </a:highlight>
              <a:latin typeface="Open Sans"/>
              <a:ea typeface="Open Sans"/>
              <a:cs typeface="Open Sans"/>
              <a:sym typeface="Open Sans"/>
            </a:endParaRPr>
          </a:p>
        </p:txBody>
      </p:sp>
      <p:pic>
        <p:nvPicPr>
          <p:cNvPr id="217" name="Google Shape;217;p32"/>
          <p:cNvPicPr preferRelativeResize="0"/>
          <p:nvPr/>
        </p:nvPicPr>
        <p:blipFill>
          <a:blip r:embed="rId3">
            <a:alphaModFix/>
          </a:blip>
          <a:stretch>
            <a:fillRect/>
          </a:stretch>
        </p:blipFill>
        <p:spPr>
          <a:xfrm>
            <a:off x="1032625" y="2288075"/>
            <a:ext cx="2353483" cy="2421700"/>
          </a:xfrm>
          <a:prstGeom prst="rect">
            <a:avLst/>
          </a:prstGeom>
          <a:noFill/>
          <a:ln>
            <a:noFill/>
          </a:ln>
        </p:spPr>
      </p:pic>
      <p:pic>
        <p:nvPicPr>
          <p:cNvPr id="218" name="Google Shape;218;p32"/>
          <p:cNvPicPr preferRelativeResize="0"/>
          <p:nvPr/>
        </p:nvPicPr>
        <p:blipFill>
          <a:blip r:embed="rId4">
            <a:alphaModFix/>
          </a:blip>
          <a:stretch>
            <a:fillRect/>
          </a:stretch>
        </p:blipFill>
        <p:spPr>
          <a:xfrm>
            <a:off x="5944500" y="2146375"/>
            <a:ext cx="2838450" cy="2705100"/>
          </a:xfrm>
          <a:prstGeom prst="rect">
            <a:avLst/>
          </a:prstGeom>
          <a:noFill/>
          <a:ln>
            <a:noFill/>
          </a:ln>
        </p:spPr>
      </p:pic>
      <p:cxnSp>
        <p:nvCxnSpPr>
          <p:cNvPr id="219" name="Google Shape;219;p32"/>
          <p:cNvCxnSpPr/>
          <p:nvPr/>
        </p:nvCxnSpPr>
        <p:spPr>
          <a:xfrm>
            <a:off x="3394500" y="3531050"/>
            <a:ext cx="2841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Widescreen 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descreen 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