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b7e0d4a0b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b7e0d4a0b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b7e0d4a0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b7e0d4a0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837d3ec0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837d3ec0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837d3ec0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837d3ec0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837d3ec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837d3ec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8402656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8402656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cdff219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cdff219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cdff219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cdff219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b7e0d4a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b7e0d4a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b7e0d4a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b7e0d4a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b7e0d4a0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b7e0d4a0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b6ede7bd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b6ede7bd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837d3ec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837d3ec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837d3ec0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837d3ec0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Wireless and mobile computing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54200" y="3346475"/>
            <a:ext cx="39603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</a:rPr>
              <a:t>Networks fundamentals</a:t>
            </a:r>
            <a:endParaRPr b="1"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Hubs vs Switches (Cont.)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005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Transmission</a:t>
            </a:r>
            <a:r>
              <a:rPr lang="en" sz="2000"/>
              <a:t> type and how they works</a:t>
            </a:r>
            <a:endParaRPr sz="2000"/>
          </a:p>
        </p:txBody>
      </p:sp>
      <p:sp>
        <p:nvSpPr>
          <p:cNvPr id="194" name="Google Shape;194;p22"/>
          <p:cNvSpPr txBox="1"/>
          <p:nvPr/>
        </p:nvSpPr>
        <p:spPr>
          <a:xfrm>
            <a:off x="0" y="1861125"/>
            <a:ext cx="474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Switches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○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Keep track of MAC addresses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○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collisions occur (full-duplex</a:t>
            </a: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825" y="2058496"/>
            <a:ext cx="4916475" cy="3370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848075" y="323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Hubs vs Switches (Cont.)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Physical layer</a:t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</a:t>
            </a:r>
            <a:r>
              <a:rPr b="1" lang="en" sz="1800"/>
              <a:t>alf-duplex</a:t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6-12 ports</a:t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10 mbps</a:t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Electric signal and Bits</a:t>
            </a:r>
            <a:endParaRPr b="1" sz="1800"/>
          </a:p>
        </p:txBody>
      </p:sp>
      <p:sp>
        <p:nvSpPr>
          <p:cNvPr id="202" name="Google Shape;202;p2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Data Link layer</a:t>
            </a:r>
            <a:endParaRPr b="1" sz="17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800"/>
              <a:t>F</a:t>
            </a:r>
            <a:r>
              <a:rPr b="1" lang="en" sz="1800"/>
              <a:t>ull-duplex</a:t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24-48 ports</a:t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10-100-100 mbps</a:t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Packets and Frame</a:t>
            </a:r>
            <a:endParaRPr b="1"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81750" y="602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" sz="2520">
                <a:solidFill>
                  <a:srgbClr val="FFFFFF"/>
                </a:solidFill>
                <a:highlight>
                  <a:srgbClr val="1B212C"/>
                </a:highlight>
                <a:latin typeface="Lato"/>
                <a:ea typeface="Lato"/>
                <a:cs typeface="Lato"/>
                <a:sym typeface="Lato"/>
              </a:rPr>
              <a:t>Addressing Types</a:t>
            </a:r>
            <a:endParaRPr b="1" sz="2520">
              <a:solidFill>
                <a:srgbClr val="FFFFFF"/>
              </a:solidFill>
              <a:highlight>
                <a:srgbClr val="1B212C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t/>
            </a:r>
            <a:endParaRPr b="1" sz="162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823350" y="1715625"/>
            <a:ext cx="74973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" sz="2200">
                <a:highlight>
                  <a:schemeClr val="dk1"/>
                </a:highlight>
              </a:rPr>
              <a:t>MAC Addresses (Physical Address)</a:t>
            </a:r>
            <a:endParaRPr b="1" sz="2200">
              <a:highlight>
                <a:schemeClr val="dk1"/>
              </a:highlight>
            </a:endParaRPr>
          </a:p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" sz="2200">
                <a:highlight>
                  <a:schemeClr val="dk1"/>
                </a:highlight>
              </a:rPr>
              <a:t>IP Addresses(</a:t>
            </a:r>
            <a:r>
              <a:rPr b="1" lang="en" sz="2200">
                <a:highlight>
                  <a:schemeClr val="dk1"/>
                </a:highlight>
              </a:rPr>
              <a:t>Logical Address)</a:t>
            </a:r>
            <a:endParaRPr b="1" sz="2200">
              <a:highlight>
                <a:schemeClr val="dk1"/>
              </a:highlight>
            </a:endParaRPr>
          </a:p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" sz="2200">
                <a:highlight>
                  <a:schemeClr val="dk1"/>
                </a:highlight>
              </a:rPr>
              <a:t>Port Address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184500" y="709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MAC Addresses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474125" y="1623100"/>
            <a:ext cx="7497300" cy="3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highlight>
                  <a:schemeClr val="dk1"/>
                </a:highlight>
              </a:rPr>
              <a:t>MAC addresses are sometimes called physical addresses.</a:t>
            </a:r>
            <a:endParaRPr sz="2400">
              <a:highlight>
                <a:schemeClr val="dk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highlight>
                  <a:schemeClr val="dk1"/>
                </a:highlight>
              </a:rPr>
              <a:t>they are 48 bit long and consist of 6 blocks of 2 hexadecimal digits 4 bits each. </a:t>
            </a:r>
            <a:endParaRPr sz="2400"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25" y="3638450"/>
            <a:ext cx="7189270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416775" y="744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IP Addresses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526975" y="1749950"/>
            <a:ext cx="74973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783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>
                <a:highlight>
                  <a:schemeClr val="dk1"/>
                </a:highlight>
              </a:rPr>
              <a:t>IP addresses, or as they’re also sometimes called logical addresses</a:t>
            </a:r>
            <a:endParaRPr sz="2550"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>
              <a:highlight>
                <a:schemeClr val="dk1"/>
              </a:highlight>
            </a:endParaRPr>
          </a:p>
          <a:p>
            <a:pPr indent="-3783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550">
                <a:highlight>
                  <a:schemeClr val="dk1"/>
                </a:highlight>
              </a:rPr>
              <a:t>IPv4 addresses are 32 bit long and consist of 4 so-called octets of 8 bits separated by ‘.’s. </a:t>
            </a:r>
            <a:endParaRPr sz="2550"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50">
                <a:highlight>
                  <a:schemeClr val="dk1"/>
                </a:highlight>
              </a:rPr>
              <a:t>For example,</a:t>
            </a:r>
            <a:r>
              <a:rPr lang="en" sz="2550">
                <a:highlight>
                  <a:schemeClr val="dk1"/>
                </a:highlight>
              </a:rPr>
              <a:t> </a:t>
            </a:r>
            <a:endParaRPr sz="2550">
              <a:highlight>
                <a:schemeClr val="dk1"/>
              </a:highlight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en" sz="215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906">
                <a:highlight>
                  <a:schemeClr val="dk1"/>
                </a:highlight>
              </a:rPr>
              <a:t>208.80.152.201</a:t>
            </a:r>
            <a:endParaRPr sz="235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397075" y="626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Port Address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667025" y="1766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highlight>
                  <a:schemeClr val="dk1"/>
                </a:highlight>
              </a:rPr>
              <a:t>The Port number is 16 bits numbers from 0 to 1023.</a:t>
            </a:r>
            <a:endParaRPr sz="22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highlight>
                  <a:schemeClr val="dk1"/>
                </a:highlight>
              </a:rPr>
              <a:t>For example,</a:t>
            </a:r>
            <a:r>
              <a:rPr lang="en" sz="2200">
                <a:highlight>
                  <a:schemeClr val="dk1"/>
                </a:highlight>
              </a:rPr>
              <a:t> </a:t>
            </a:r>
            <a:endParaRPr sz="22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>
                <a:highlight>
                  <a:schemeClr val="dk1"/>
                </a:highlight>
              </a:rPr>
              <a:t> 80 for HTTP, 123 for NTP, 67 and 68 for DHCP traffic etc.</a:t>
            </a:r>
            <a:endParaRPr b="1" sz="22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33" name="Google Shape;233;p2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 txBox="1"/>
          <p:nvPr/>
        </p:nvSpPr>
        <p:spPr>
          <a:xfrm>
            <a:off x="2677350" y="720350"/>
            <a:ext cx="37893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rPr>
              <a:t>Thanks for your attention</a:t>
            </a:r>
            <a:endParaRPr b="1" sz="3000">
              <a:solidFill>
                <a:srgbClr val="35353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3229375" y="2384525"/>
            <a:ext cx="3051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Questions ?</a:t>
            </a:r>
            <a:endParaRPr b="1" sz="3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12825" y="1141600"/>
            <a:ext cx="5500500" cy="17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</a:t>
            </a:r>
            <a:r>
              <a:rPr lang="en" sz="2700"/>
              <a:t>ow to connect two or more clients for sending and </a:t>
            </a:r>
            <a:r>
              <a:rPr lang="en" sz="2700"/>
              <a:t>receiving data</a:t>
            </a:r>
            <a:r>
              <a:rPr lang="en" sz="2700"/>
              <a:t>?</a:t>
            </a:r>
            <a:endParaRPr sz="27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12825" y="3632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800"/>
              <a:t>A q</a:t>
            </a:r>
            <a:r>
              <a:rPr lang="en" sz="3800"/>
              <a:t>uestion ?</a:t>
            </a:r>
            <a:endParaRPr sz="3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00" y="2110250"/>
            <a:ext cx="5708175" cy="35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just connect them </a:t>
            </a:r>
            <a:r>
              <a:rPr lang="en"/>
              <a:t>physically</a:t>
            </a:r>
            <a:r>
              <a:rPr lang="en"/>
              <a:t> with a wire! (Bus Topology)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1520" l="-13570" r="13569" t="-1520"/>
          <a:stretch/>
        </p:blipFill>
        <p:spPr>
          <a:xfrm>
            <a:off x="577425" y="1074950"/>
            <a:ext cx="7488302" cy="38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of Bus topology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Podcasting to every single device into the network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May </a:t>
            </a:r>
            <a:r>
              <a:rPr lang="en" sz="2000"/>
              <a:t>cause</a:t>
            </a:r>
            <a:r>
              <a:rPr lang="en" sz="2000"/>
              <a:t> collision if two devices try to communicate at the same time on the main cable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Is not great for large network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very slow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approach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027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Is to use a </a:t>
            </a:r>
            <a:r>
              <a:rPr lang="en" sz="2200"/>
              <a:t>centralized</a:t>
            </a:r>
            <a:r>
              <a:rPr lang="en" sz="2200"/>
              <a:t> </a:t>
            </a:r>
            <a:r>
              <a:rPr lang="en" sz="2200"/>
              <a:t>device</a:t>
            </a:r>
            <a:endParaRPr sz="22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025" y="1702750"/>
            <a:ext cx="6583976" cy="31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Hubs/Switch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7200" y="987775"/>
            <a:ext cx="5561574" cy="39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-2092650" y="400400"/>
            <a:ext cx="9144000" cy="9141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a Hub</a:t>
            </a:r>
            <a:endParaRPr b="1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676350" y="1314500"/>
            <a:ext cx="8778900" cy="3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Hubs provide a dedicated physical connection for every device.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Hub is a shared bandwidth device.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Doesn’t help in the performance of the network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Hubs are essentially multiport repeaters.</a:t>
            </a: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-2004550" y="429550"/>
            <a:ext cx="9144000" cy="91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a Switch</a:t>
            </a:r>
            <a:endParaRPr b="1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65300" y="1630450"/>
            <a:ext cx="89787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Switches are computer networking device to connect multiple devices together into single computer network.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Switches greatly improve network performance compared to hubs.</a:t>
            </a:r>
            <a:endParaRPr b="1"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" sz="2100"/>
              <a:t>By providing dedicated bandwidth to each end device.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-718050" y="448825"/>
            <a:ext cx="7038900" cy="91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Hubs vs Switches</a:t>
            </a:r>
            <a:endParaRPr b="1"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440700" y="10500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Transmission type and they works</a:t>
            </a:r>
            <a:endParaRPr sz="2200"/>
          </a:p>
        </p:txBody>
      </p:sp>
      <p:sp>
        <p:nvSpPr>
          <p:cNvPr id="186" name="Google Shape;186;p21"/>
          <p:cNvSpPr txBox="1"/>
          <p:nvPr/>
        </p:nvSpPr>
        <p:spPr>
          <a:xfrm>
            <a:off x="122300" y="1959225"/>
            <a:ext cx="4383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to"/>
              <a:buChar char="●"/>
            </a:pPr>
            <a:r>
              <a:rPr b="1"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Hubs</a:t>
            </a:r>
            <a:endParaRPr b="1"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Perform frame flooding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Single collision domain (half-duplex)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Don’t use Mac address table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825" y="1768825"/>
            <a:ext cx="4507551" cy="323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