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cf031492e_5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cf031492e_5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cf031492e_5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7" name="Google Shape;327;gfcf031492e_5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cf031492e_5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gfcf031492e_5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cf031492e_5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8" name="Google Shape;348;gfcf031492e_5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cf031492e_5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9" name="Google Shape;359;gfcf031492e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cf031492e_5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9" name="Google Shape;369;gfcf031492e_5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cf031492e_5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9" name="Google Shape;389;gfcf031492e_5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cf031492e_5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6" name="Google Shape;416;gfcf031492e_5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cf031492e_5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4" name="Google Shape;434;gfcf031492e_5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cf031492e_5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fcf031492e_5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cf031492e_5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3" name="Google Shape;263;gfcf031492e_5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f031492e_5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fcf031492e_5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cf031492e_5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gfcf031492e_5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cf031492e_5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gfcf031492e_5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cf031492e_5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 name="Google Shape;287;gfcf031492e_5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cf031492e_5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4" name="Google Shape;294;gfcf031492e_5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cf031492e_5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0" name="Google Shape;300;gfcf031492e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cf031492e_5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4" name="Google Shape;314;gfcf031492e_5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grpSp>
        <p:nvGrpSpPr>
          <p:cNvPr id="152" name="Google Shape;152;p16"/>
          <p:cNvGrpSpPr/>
          <p:nvPr/>
        </p:nvGrpSpPr>
        <p:grpSpPr>
          <a:xfrm>
            <a:off x="0" y="381001"/>
            <a:ext cx="1037850" cy="1016288"/>
            <a:chOff x="0" y="381001"/>
            <a:chExt cx="1037850" cy="1016288"/>
          </a:xfrm>
        </p:grpSpPr>
        <p:sp>
          <p:nvSpPr>
            <p:cNvPr id="153" name="Google Shape;153;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6" name="Google Shape;15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9" name="Shape 159"/>
        <p:cNvGrpSpPr/>
        <p:nvPr/>
      </p:nvGrpSpPr>
      <p:grpSpPr>
        <a:xfrm>
          <a:off x="0" y="0"/>
          <a:ext cx="0" cy="0"/>
          <a:chOff x="0" y="0"/>
          <a:chExt cx="0" cy="0"/>
        </a:xfrm>
      </p:grpSpPr>
      <p:grpSp>
        <p:nvGrpSpPr>
          <p:cNvPr id="160" name="Google Shape;160;p18"/>
          <p:cNvGrpSpPr/>
          <p:nvPr/>
        </p:nvGrpSpPr>
        <p:grpSpPr>
          <a:xfrm>
            <a:off x="4406400" y="0"/>
            <a:ext cx="4737600" cy="5143065"/>
            <a:chOff x="4406400" y="0"/>
            <a:chExt cx="4737600" cy="5143065"/>
          </a:xfrm>
        </p:grpSpPr>
        <p:sp>
          <p:nvSpPr>
            <p:cNvPr id="161" name="Google Shape;161;p1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0" name="Google Shape;1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grpSp>
        <p:nvGrpSpPr>
          <p:cNvPr id="182" name="Google Shape;182;p19"/>
          <p:cNvGrpSpPr/>
          <p:nvPr/>
        </p:nvGrpSpPr>
        <p:grpSpPr>
          <a:xfrm>
            <a:off x="0" y="381001"/>
            <a:ext cx="1037850" cy="1016288"/>
            <a:chOff x="0" y="381001"/>
            <a:chExt cx="1037850" cy="1016288"/>
          </a:xfrm>
        </p:grpSpPr>
        <p:sp>
          <p:nvSpPr>
            <p:cNvPr id="183" name="Google Shape;18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1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7" name="Google Shape;187;p1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8" name="Google Shape;18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grpSp>
        <p:nvGrpSpPr>
          <p:cNvPr id="190" name="Google Shape;190;p20"/>
          <p:cNvGrpSpPr/>
          <p:nvPr/>
        </p:nvGrpSpPr>
        <p:grpSpPr>
          <a:xfrm>
            <a:off x="0" y="381001"/>
            <a:ext cx="1037850" cy="1016288"/>
            <a:chOff x="0" y="381001"/>
            <a:chExt cx="1037850" cy="1016288"/>
          </a:xfrm>
        </p:grpSpPr>
        <p:sp>
          <p:nvSpPr>
            <p:cNvPr id="191" name="Google Shape;191;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2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4" name="Google Shape;194;p2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5" name="Google Shape;1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21"/>
          <p:cNvGrpSpPr/>
          <p:nvPr/>
        </p:nvGrpSpPr>
        <p:grpSpPr>
          <a:xfrm>
            <a:off x="4406400" y="0"/>
            <a:ext cx="4737600" cy="5143500"/>
            <a:chOff x="4406400" y="0"/>
            <a:chExt cx="4737600" cy="5143500"/>
          </a:xfrm>
        </p:grpSpPr>
        <p:sp>
          <p:nvSpPr>
            <p:cNvPr id="198" name="Google Shape;198;p2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7" name="Google Shape;2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grpSp>
        <p:nvGrpSpPr>
          <p:cNvPr id="219" name="Google Shape;219;p22"/>
          <p:cNvGrpSpPr/>
          <p:nvPr/>
        </p:nvGrpSpPr>
        <p:grpSpPr>
          <a:xfrm>
            <a:off x="0" y="381001"/>
            <a:ext cx="1037850" cy="1016288"/>
            <a:chOff x="0" y="381001"/>
            <a:chExt cx="1037850" cy="1016288"/>
          </a:xfrm>
        </p:grpSpPr>
        <p:sp>
          <p:nvSpPr>
            <p:cNvPr id="220" name="Google Shape;220;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3" name="Google Shape;223;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24" name="Google Shape;224;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5" name="Google Shape;2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6" name="Shape 226"/>
        <p:cNvGrpSpPr/>
        <p:nvPr/>
      </p:nvGrpSpPr>
      <p:grpSpPr>
        <a:xfrm>
          <a:off x="0" y="0"/>
          <a:ext cx="0" cy="0"/>
          <a:chOff x="0" y="0"/>
          <a:chExt cx="0" cy="0"/>
        </a:xfrm>
      </p:grpSpPr>
      <p:grpSp>
        <p:nvGrpSpPr>
          <p:cNvPr id="227" name="Google Shape;227;p23"/>
          <p:cNvGrpSpPr/>
          <p:nvPr/>
        </p:nvGrpSpPr>
        <p:grpSpPr>
          <a:xfrm>
            <a:off x="0" y="4128572"/>
            <a:ext cx="698925" cy="684657"/>
            <a:chOff x="0" y="3785672"/>
            <a:chExt cx="698925" cy="684657"/>
          </a:xfrm>
        </p:grpSpPr>
        <p:sp>
          <p:nvSpPr>
            <p:cNvPr id="228" name="Google Shape;228;p23"/>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31" name="Google Shape;2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grpSp>
        <p:nvGrpSpPr>
          <p:cNvPr id="233" name="Google Shape;233;p24"/>
          <p:cNvGrpSpPr/>
          <p:nvPr/>
        </p:nvGrpSpPr>
        <p:grpSpPr>
          <a:xfrm>
            <a:off x="4406400" y="0"/>
            <a:ext cx="4737600" cy="5143065"/>
            <a:chOff x="4406400" y="0"/>
            <a:chExt cx="4737600" cy="5143065"/>
          </a:xfrm>
        </p:grpSpPr>
        <p:sp>
          <p:nvSpPr>
            <p:cNvPr id="234" name="Google Shape;234;p2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2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53" name="Google Shape;253;p2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sourceforge.net/projects/sginterpreter/" TargetMode="External"/><Relationship Id="rId4" Type="http://schemas.openxmlformats.org/officeDocument/2006/relationships/hyperlink" Target="http://www.mit.edu/~4.184/Shaper2DTutorial.htm" TargetMode="External"/><Relationship Id="rId5" Type="http://schemas.openxmlformats.org/officeDocument/2006/relationships/hyperlink" Target="https://sourceforge.net/projects/spapper/" TargetMode="External"/><Relationship Id="rId6" Type="http://schemas.openxmlformats.org/officeDocument/2006/relationships/hyperlink" Target="https://www.researchgate.net/figure/a-Feature-presentation-of-Subshape-Detector-2-tool-b-Feature-presentation-of-Subshape_fig3_282508417" TargetMode="External"/><Relationship Id="rId7" Type="http://schemas.openxmlformats.org/officeDocument/2006/relationships/hyperlink" Target="http://andrew.li/yzfs/yzfswebp/index.htm" TargetMode="External"/><Relationship Id="rId8" Type="http://schemas.openxmlformats.org/officeDocument/2006/relationships/hyperlink" Target="https://commons.wikimedia.org/wiki/File:Yingzao_Fashi_1.JP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Shape </a:t>
            </a:r>
            <a:r>
              <a:rPr lang="en"/>
              <a:t>grammar</a:t>
            </a:r>
            <a:endParaRPr/>
          </a:p>
        </p:txBody>
      </p:sp>
      <p:sp>
        <p:nvSpPr>
          <p:cNvPr id="260" name="Google Shape;260;p25"/>
          <p:cNvSpPr txBox="1"/>
          <p:nvPr>
            <p:ph idx="1" type="subTitle"/>
          </p:nvPr>
        </p:nvSpPr>
        <p:spPr>
          <a:xfrm>
            <a:off x="5271175" y="3627550"/>
            <a:ext cx="3470700" cy="5061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58558"/>
              <a:buNone/>
            </a:pPr>
            <a:r>
              <a:rPr lang="en" sz="2400"/>
              <a:t>Compiler Construction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1" type="body"/>
          </p:nvPr>
        </p:nvSpPr>
        <p:spPr>
          <a:xfrm>
            <a:off x="1341675" y="688100"/>
            <a:ext cx="7518000" cy="35997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 sz="1700"/>
              <a:t>Suppose that you want to drive the initial state</a:t>
            </a:r>
            <a:endParaRPr b="1" sz="1700"/>
          </a:p>
          <a:p>
            <a:pPr indent="0" lvl="0" marL="146050" rtl="0" algn="l">
              <a:lnSpc>
                <a:spcPct val="115000"/>
              </a:lnSpc>
              <a:spcBef>
                <a:spcPts val="0"/>
              </a:spcBef>
              <a:spcAft>
                <a:spcPts val="0"/>
              </a:spcAft>
              <a:buSzPts val="1300"/>
              <a:buNone/>
            </a:pPr>
            <a:r>
              <a:rPr b="1" lang="en" sz="1700"/>
              <a:t> </a:t>
            </a:r>
            <a:endParaRPr b="1" sz="1700"/>
          </a:p>
          <a:p>
            <a:pPr indent="0" lvl="0" marL="146050" rtl="0" algn="l">
              <a:lnSpc>
                <a:spcPct val="115000"/>
              </a:lnSpc>
              <a:spcBef>
                <a:spcPts val="0"/>
              </a:spcBef>
              <a:spcAft>
                <a:spcPts val="0"/>
              </a:spcAft>
              <a:buSzPts val="1300"/>
              <a:buNone/>
            </a:pPr>
            <a:r>
              <a:rPr b="1" lang="en" sz="1700"/>
              <a:t>                                        to this shape:</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t/>
            </a:r>
            <a:endParaRPr b="1" sz="1700"/>
          </a:p>
          <a:p>
            <a:pPr indent="0" lvl="0" marL="146050" rtl="0" algn="l">
              <a:lnSpc>
                <a:spcPct val="115000"/>
              </a:lnSpc>
              <a:spcBef>
                <a:spcPts val="0"/>
              </a:spcBef>
              <a:spcAft>
                <a:spcPts val="0"/>
              </a:spcAft>
              <a:buSzPts val="1300"/>
              <a:buNone/>
            </a:pPr>
            <a:r>
              <a:rPr b="1" lang="en" sz="1700"/>
              <a:t>What is the grammar 🤔.</a:t>
            </a:r>
            <a:endParaRPr b="1" sz="1700"/>
          </a:p>
        </p:txBody>
      </p:sp>
      <p:sp>
        <p:nvSpPr>
          <p:cNvPr id="330" name="Google Shape;330;p34"/>
          <p:cNvSpPr/>
          <p:nvPr/>
        </p:nvSpPr>
        <p:spPr>
          <a:xfrm>
            <a:off x="4559319" y="2158410"/>
            <a:ext cx="1403400" cy="659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1" name="Google Shape;331;p34"/>
          <p:cNvSpPr/>
          <p:nvPr/>
        </p:nvSpPr>
        <p:spPr>
          <a:xfrm rot="5400000">
            <a:off x="4559426" y="2158420"/>
            <a:ext cx="1403400" cy="659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p34"/>
          <p:cNvSpPr/>
          <p:nvPr/>
        </p:nvSpPr>
        <p:spPr>
          <a:xfrm>
            <a:off x="4284228" y="2330024"/>
            <a:ext cx="1942200" cy="3159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3" name="Google Shape;333;p34"/>
          <p:cNvSpPr/>
          <p:nvPr/>
        </p:nvSpPr>
        <p:spPr>
          <a:xfrm rot="5400000">
            <a:off x="4309091" y="2330061"/>
            <a:ext cx="1942200" cy="3159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p34"/>
          <p:cNvSpPr/>
          <p:nvPr/>
        </p:nvSpPr>
        <p:spPr>
          <a:xfrm>
            <a:off x="4513436" y="2420676"/>
            <a:ext cx="1483800" cy="1347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34"/>
          <p:cNvSpPr/>
          <p:nvPr/>
        </p:nvSpPr>
        <p:spPr>
          <a:xfrm rot="5400000">
            <a:off x="4538239" y="2420670"/>
            <a:ext cx="1483800" cy="1347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6" name="Google Shape;336;p34"/>
          <p:cNvSpPr/>
          <p:nvPr/>
        </p:nvSpPr>
        <p:spPr>
          <a:xfrm>
            <a:off x="1615631" y="1311129"/>
            <a:ext cx="1403400" cy="659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p:nvPr/>
        </p:nvSpPr>
        <p:spPr>
          <a:xfrm>
            <a:off x="1789813" y="1047313"/>
            <a:ext cx="829200" cy="375600"/>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342" name="Google Shape;342;p35"/>
          <p:cNvCxnSpPr/>
          <p:nvPr/>
        </p:nvCxnSpPr>
        <p:spPr>
          <a:xfrm>
            <a:off x="2799907" y="1228066"/>
            <a:ext cx="545700" cy="0"/>
          </a:xfrm>
          <a:prstGeom prst="straightConnector1">
            <a:avLst/>
          </a:prstGeom>
          <a:noFill/>
          <a:ln cap="flat" cmpd="sng" w="9525">
            <a:solidFill>
              <a:schemeClr val="lt1"/>
            </a:solidFill>
            <a:prstDash val="solid"/>
            <a:round/>
            <a:headEnd len="sm" w="sm" type="none"/>
            <a:tailEnd len="med" w="med" type="triangle"/>
          </a:ln>
        </p:spPr>
      </p:cxnSp>
      <p:sp>
        <p:nvSpPr>
          <p:cNvPr id="343" name="Google Shape;343;p35"/>
          <p:cNvSpPr/>
          <p:nvPr/>
        </p:nvSpPr>
        <p:spPr>
          <a:xfrm>
            <a:off x="3526466" y="1059724"/>
            <a:ext cx="829200" cy="375600"/>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4" name="Google Shape;344;p35"/>
          <p:cNvSpPr/>
          <p:nvPr/>
        </p:nvSpPr>
        <p:spPr>
          <a:xfrm rot="5400000">
            <a:off x="3526578" y="1047285"/>
            <a:ext cx="829200" cy="375600"/>
          </a:xfrm>
          <a:prstGeom prst="rect">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5" name="Google Shape;345;p35"/>
          <p:cNvSpPr txBox="1"/>
          <p:nvPr>
            <p:ph idx="1" type="body"/>
          </p:nvPr>
        </p:nvSpPr>
        <p:spPr>
          <a:xfrm>
            <a:off x="1275475" y="418365"/>
            <a:ext cx="7038900" cy="39543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1297500" y="393750"/>
            <a:ext cx="7038900" cy="596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Full Example</a:t>
            </a:r>
            <a:endParaRPr/>
          </a:p>
        </p:txBody>
      </p:sp>
      <p:sp>
        <p:nvSpPr>
          <p:cNvPr id="351" name="Google Shape;351;p36"/>
          <p:cNvSpPr txBox="1"/>
          <p:nvPr>
            <p:ph idx="1" type="body"/>
          </p:nvPr>
        </p:nvSpPr>
        <p:spPr>
          <a:xfrm>
            <a:off x="1297500" y="990600"/>
            <a:ext cx="7038900" cy="1501200"/>
          </a:xfrm>
          <a:prstGeom prst="rect">
            <a:avLst/>
          </a:prstGeom>
          <a:noFill/>
          <a:ln>
            <a:noFill/>
          </a:ln>
        </p:spPr>
        <p:txBody>
          <a:bodyPr anchorCtr="0" anchor="t" bIns="91425" lIns="91425" spcFirstLastPara="1" rIns="91425" wrap="square" tIns="91425">
            <a:normAutofit/>
          </a:bodyPr>
          <a:lstStyle/>
          <a:p>
            <a:pPr indent="-298767" lvl="0" marL="457200" rtl="0" algn="l">
              <a:lnSpc>
                <a:spcPct val="115000"/>
              </a:lnSpc>
              <a:spcBef>
                <a:spcPts val="0"/>
              </a:spcBef>
              <a:spcAft>
                <a:spcPts val="0"/>
              </a:spcAft>
              <a:buSzPts val="1300"/>
              <a:buChar char="●"/>
            </a:pPr>
            <a:r>
              <a:rPr lang="en"/>
              <a:t>Shapes</a:t>
            </a:r>
            <a:endParaRPr/>
          </a:p>
          <a:p>
            <a:pPr indent="-298767" lvl="0" marL="457200" rtl="0" algn="l">
              <a:lnSpc>
                <a:spcPct val="115000"/>
              </a:lnSpc>
              <a:spcBef>
                <a:spcPts val="0"/>
              </a:spcBef>
              <a:spcAft>
                <a:spcPts val="0"/>
              </a:spcAft>
              <a:buSzPts val="1300"/>
              <a:buChar char="●"/>
            </a:pPr>
            <a:r>
              <a:rPr lang="en"/>
              <a:t>Initial shape</a:t>
            </a:r>
            <a:endParaRPr/>
          </a:p>
          <a:p>
            <a:pPr indent="-298767" lvl="0" marL="457200" rtl="0" algn="l">
              <a:lnSpc>
                <a:spcPct val="115000"/>
              </a:lnSpc>
              <a:spcBef>
                <a:spcPts val="0"/>
              </a:spcBef>
              <a:spcAft>
                <a:spcPts val="0"/>
              </a:spcAft>
              <a:buSzPts val="1300"/>
              <a:buChar char="●"/>
            </a:pPr>
            <a:r>
              <a:rPr lang="en"/>
              <a:t>Special relations</a:t>
            </a:r>
            <a:endParaRPr/>
          </a:p>
          <a:p>
            <a:pPr indent="-298767" lvl="0" marL="457200" rtl="0" algn="l">
              <a:lnSpc>
                <a:spcPct val="115000"/>
              </a:lnSpc>
              <a:spcBef>
                <a:spcPts val="0"/>
              </a:spcBef>
              <a:spcAft>
                <a:spcPts val="0"/>
              </a:spcAft>
              <a:buSzPts val="1300"/>
              <a:buChar char="●"/>
            </a:pPr>
            <a:r>
              <a:rPr lang="en"/>
              <a:t>Shape rules</a:t>
            </a:r>
            <a:endParaRPr/>
          </a:p>
          <a:p>
            <a:pPr indent="-298767" lvl="0" marL="457200" rtl="0" algn="l">
              <a:lnSpc>
                <a:spcPct val="115000"/>
              </a:lnSpc>
              <a:spcBef>
                <a:spcPts val="0"/>
              </a:spcBef>
              <a:spcAft>
                <a:spcPts val="0"/>
              </a:spcAft>
              <a:buSzPts val="1300"/>
              <a:buChar char="●"/>
            </a:pPr>
            <a:r>
              <a:rPr lang="en"/>
              <a:t>Derivation</a:t>
            </a:r>
            <a:endParaRPr/>
          </a:p>
          <a:p>
            <a:pPr indent="0" lvl="0" marL="14605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
        <p:nvSpPr>
          <p:cNvPr id="352" name="Google Shape;352;p36"/>
          <p:cNvSpPr txBox="1"/>
          <p:nvPr/>
        </p:nvSpPr>
        <p:spPr>
          <a:xfrm>
            <a:off x="1297500" y="2707250"/>
            <a:ext cx="7038900" cy="596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Shapes</a:t>
            </a:r>
            <a:endParaRPr b="0" i="0" sz="1400" u="none" cap="none" strike="noStrike">
              <a:solidFill>
                <a:srgbClr val="000000"/>
              </a:solidFill>
              <a:latin typeface="Arial"/>
              <a:ea typeface="Arial"/>
              <a:cs typeface="Arial"/>
              <a:sym typeface="Arial"/>
            </a:endParaRPr>
          </a:p>
        </p:txBody>
      </p:sp>
      <p:sp>
        <p:nvSpPr>
          <p:cNvPr id="353" name="Google Shape;353;p36"/>
          <p:cNvSpPr/>
          <p:nvPr/>
        </p:nvSpPr>
        <p:spPr>
          <a:xfrm>
            <a:off x="2448350" y="3519600"/>
            <a:ext cx="641700" cy="5967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4" name="Google Shape;354;p36"/>
          <p:cNvSpPr txBox="1"/>
          <p:nvPr/>
        </p:nvSpPr>
        <p:spPr>
          <a:xfrm>
            <a:off x="2584733" y="4351191"/>
            <a:ext cx="237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355" name="Google Shape;355;p36"/>
          <p:cNvSpPr txBox="1"/>
          <p:nvPr/>
        </p:nvSpPr>
        <p:spPr>
          <a:xfrm>
            <a:off x="4572000" y="4428134"/>
            <a:ext cx="457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Arial"/>
                <a:ea typeface="Arial"/>
                <a:cs typeface="Arial"/>
                <a:sym typeface="Arial"/>
              </a:rPr>
              <a:t>B</a:t>
            </a:r>
            <a:endParaRPr b="0" i="0" sz="2000" u="none" cap="none" strike="noStrike">
              <a:solidFill>
                <a:schemeClr val="lt1"/>
              </a:solidFill>
              <a:latin typeface="Arial"/>
              <a:ea typeface="Arial"/>
              <a:cs typeface="Arial"/>
              <a:sym typeface="Arial"/>
            </a:endParaRPr>
          </a:p>
        </p:txBody>
      </p:sp>
      <p:sp>
        <p:nvSpPr>
          <p:cNvPr id="356" name="Google Shape;356;p36"/>
          <p:cNvSpPr/>
          <p:nvPr/>
        </p:nvSpPr>
        <p:spPr>
          <a:xfrm rot="3054057">
            <a:off x="4496108" y="3567665"/>
            <a:ext cx="641706" cy="596725"/>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1206060" y="2832150"/>
            <a:ext cx="7038900" cy="652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Initial shape</a:t>
            </a:r>
            <a:endParaRPr/>
          </a:p>
        </p:txBody>
      </p:sp>
      <p:sp>
        <p:nvSpPr>
          <p:cNvPr id="362" name="Google Shape;362;p37"/>
          <p:cNvSpPr/>
          <p:nvPr/>
        </p:nvSpPr>
        <p:spPr>
          <a:xfrm>
            <a:off x="3356698" y="3830228"/>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37"/>
          <p:cNvSpPr txBox="1"/>
          <p:nvPr/>
        </p:nvSpPr>
        <p:spPr>
          <a:xfrm>
            <a:off x="1206060" y="334177"/>
            <a:ext cx="7038900" cy="652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Special relation</a:t>
            </a:r>
            <a:endParaRPr b="0" i="0" sz="1400" u="none" cap="none" strike="noStrike">
              <a:solidFill>
                <a:srgbClr val="000000"/>
              </a:solidFill>
              <a:latin typeface="Arial"/>
              <a:ea typeface="Arial"/>
              <a:cs typeface="Arial"/>
              <a:sym typeface="Arial"/>
            </a:endParaRPr>
          </a:p>
        </p:txBody>
      </p:sp>
      <p:sp>
        <p:nvSpPr>
          <p:cNvPr id="364" name="Google Shape;364;p37"/>
          <p:cNvSpPr txBox="1"/>
          <p:nvPr/>
        </p:nvSpPr>
        <p:spPr>
          <a:xfrm>
            <a:off x="2590800" y="2140513"/>
            <a:ext cx="1089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Arial"/>
                <a:ea typeface="Arial"/>
                <a:cs typeface="Arial"/>
                <a:sym typeface="Arial"/>
              </a:rPr>
              <a:t>A + B</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2651936" y="1332255"/>
            <a:ext cx="721500" cy="6528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p37"/>
          <p:cNvSpPr/>
          <p:nvPr/>
        </p:nvSpPr>
        <p:spPr>
          <a:xfrm>
            <a:off x="2651936" y="1332255"/>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1244232" y="2674679"/>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Final Design</a:t>
            </a:r>
            <a:endParaRPr/>
          </a:p>
        </p:txBody>
      </p:sp>
      <p:sp>
        <p:nvSpPr>
          <p:cNvPr id="372" name="Google Shape;372;p38"/>
          <p:cNvSpPr/>
          <p:nvPr/>
        </p:nvSpPr>
        <p:spPr>
          <a:xfrm>
            <a:off x="3361011" y="3262423"/>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3" name="Google Shape;373;p38"/>
          <p:cNvSpPr/>
          <p:nvPr/>
        </p:nvSpPr>
        <p:spPr>
          <a:xfrm>
            <a:off x="3361011" y="3262423"/>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4" name="Google Shape;374;p38"/>
          <p:cNvSpPr/>
          <p:nvPr/>
        </p:nvSpPr>
        <p:spPr>
          <a:xfrm>
            <a:off x="3722961" y="3566817"/>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5" name="Google Shape;375;p38"/>
          <p:cNvSpPr/>
          <p:nvPr/>
        </p:nvSpPr>
        <p:spPr>
          <a:xfrm>
            <a:off x="3722961" y="3564499"/>
            <a:ext cx="716400" cy="6021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6" name="Google Shape;376;p38"/>
          <p:cNvSpPr/>
          <p:nvPr/>
        </p:nvSpPr>
        <p:spPr>
          <a:xfrm>
            <a:off x="3894411" y="3735949"/>
            <a:ext cx="373500" cy="2592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7" name="Google Shape;377;p38"/>
          <p:cNvSpPr/>
          <p:nvPr/>
        </p:nvSpPr>
        <p:spPr>
          <a:xfrm>
            <a:off x="3901964" y="3734470"/>
            <a:ext cx="358200" cy="2553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8" name="Google Shape;378;p38"/>
          <p:cNvSpPr/>
          <p:nvPr/>
        </p:nvSpPr>
        <p:spPr>
          <a:xfrm>
            <a:off x="4020849" y="3805353"/>
            <a:ext cx="120600" cy="1134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9" name="Google Shape;379;p38"/>
          <p:cNvSpPr txBox="1"/>
          <p:nvPr/>
        </p:nvSpPr>
        <p:spPr>
          <a:xfrm>
            <a:off x="1244232" y="142804"/>
            <a:ext cx="7038900" cy="652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Shape rules </a:t>
            </a:r>
            <a:endParaRPr b="0" i="0" sz="1400" u="none" cap="none" strike="noStrike">
              <a:solidFill>
                <a:srgbClr val="000000"/>
              </a:solidFill>
              <a:latin typeface="Arial"/>
              <a:ea typeface="Arial"/>
              <a:cs typeface="Arial"/>
              <a:sym typeface="Arial"/>
            </a:endParaRPr>
          </a:p>
        </p:txBody>
      </p:sp>
      <p:cxnSp>
        <p:nvCxnSpPr>
          <p:cNvPr id="380" name="Google Shape;380;p38"/>
          <p:cNvCxnSpPr/>
          <p:nvPr/>
        </p:nvCxnSpPr>
        <p:spPr>
          <a:xfrm>
            <a:off x="2601551" y="1324918"/>
            <a:ext cx="721500" cy="0"/>
          </a:xfrm>
          <a:prstGeom prst="straightConnector1">
            <a:avLst/>
          </a:prstGeom>
          <a:noFill/>
          <a:ln cap="flat" cmpd="sng" w="9525">
            <a:solidFill>
              <a:schemeClr val="lt1"/>
            </a:solidFill>
            <a:prstDash val="solid"/>
            <a:round/>
            <a:headEnd len="sm" w="sm" type="none"/>
            <a:tailEnd len="med" w="med" type="triangle"/>
          </a:ln>
        </p:spPr>
      </p:cxnSp>
      <p:sp>
        <p:nvSpPr>
          <p:cNvPr id="381" name="Google Shape;381;p38"/>
          <p:cNvSpPr/>
          <p:nvPr/>
        </p:nvSpPr>
        <p:spPr>
          <a:xfrm>
            <a:off x="1544911" y="998553"/>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2" name="Google Shape;382;p38"/>
          <p:cNvSpPr/>
          <p:nvPr/>
        </p:nvSpPr>
        <p:spPr>
          <a:xfrm>
            <a:off x="3546431" y="998550"/>
            <a:ext cx="721500" cy="6528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3" name="Google Shape;383;p38"/>
          <p:cNvSpPr/>
          <p:nvPr/>
        </p:nvSpPr>
        <p:spPr>
          <a:xfrm>
            <a:off x="3546431" y="998550"/>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4" name="Google Shape;384;p38"/>
          <p:cNvSpPr/>
          <p:nvPr/>
        </p:nvSpPr>
        <p:spPr>
          <a:xfrm>
            <a:off x="1544911" y="1854296"/>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85" name="Google Shape;385;p38"/>
          <p:cNvCxnSpPr/>
          <p:nvPr/>
        </p:nvCxnSpPr>
        <p:spPr>
          <a:xfrm>
            <a:off x="2601551" y="2180661"/>
            <a:ext cx="721500" cy="0"/>
          </a:xfrm>
          <a:prstGeom prst="straightConnector1">
            <a:avLst/>
          </a:prstGeom>
          <a:noFill/>
          <a:ln cap="flat" cmpd="sng" w="9525">
            <a:solidFill>
              <a:schemeClr val="lt1"/>
            </a:solidFill>
            <a:prstDash val="solid"/>
            <a:round/>
            <a:headEnd len="sm" w="sm" type="none"/>
            <a:tailEnd len="med" w="med" type="triangle"/>
          </a:ln>
        </p:spPr>
      </p:cxnSp>
      <p:sp>
        <p:nvSpPr>
          <p:cNvPr id="386" name="Google Shape;386;p38"/>
          <p:cNvSpPr/>
          <p:nvPr/>
        </p:nvSpPr>
        <p:spPr>
          <a:xfrm>
            <a:off x="3546431" y="1854296"/>
            <a:ext cx="721500" cy="652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1297500" y="393750"/>
            <a:ext cx="7038900" cy="55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Derivation </a:t>
            </a:r>
            <a:endParaRPr/>
          </a:p>
        </p:txBody>
      </p:sp>
      <p:sp>
        <p:nvSpPr>
          <p:cNvPr id="392" name="Google Shape;392;p39"/>
          <p:cNvSpPr/>
          <p:nvPr/>
        </p:nvSpPr>
        <p:spPr>
          <a:xfrm>
            <a:off x="1394460" y="1165860"/>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3" name="Google Shape;393;p39"/>
          <p:cNvSpPr/>
          <p:nvPr/>
        </p:nvSpPr>
        <p:spPr>
          <a:xfrm>
            <a:off x="3124200" y="1684782"/>
            <a:ext cx="564000" cy="174600"/>
          </a:xfrm>
          <a:prstGeom prst="rightArrow">
            <a:avLst>
              <a:gd fmla="val 50000" name="adj1"/>
              <a:gd fmla="val 50000" name="adj2"/>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4" name="Google Shape;394;p39"/>
          <p:cNvSpPr/>
          <p:nvPr/>
        </p:nvSpPr>
        <p:spPr>
          <a:xfrm>
            <a:off x="3901440" y="1165860"/>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5" name="Google Shape;395;p39"/>
          <p:cNvSpPr/>
          <p:nvPr/>
        </p:nvSpPr>
        <p:spPr>
          <a:xfrm>
            <a:off x="3901440" y="1188720"/>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6" name="Google Shape;396;p39"/>
          <p:cNvSpPr/>
          <p:nvPr/>
        </p:nvSpPr>
        <p:spPr>
          <a:xfrm>
            <a:off x="5554980" y="1707261"/>
            <a:ext cx="564000" cy="174600"/>
          </a:xfrm>
          <a:prstGeom prst="rightArrow">
            <a:avLst>
              <a:gd fmla="val 50000" name="adj1"/>
              <a:gd fmla="val 50000" name="adj2"/>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7" name="Google Shape;397;p39"/>
          <p:cNvSpPr/>
          <p:nvPr/>
        </p:nvSpPr>
        <p:spPr>
          <a:xfrm>
            <a:off x="6240780" y="1165860"/>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8" name="Google Shape;398;p39"/>
          <p:cNvSpPr/>
          <p:nvPr/>
        </p:nvSpPr>
        <p:spPr>
          <a:xfrm>
            <a:off x="6240780" y="1177290"/>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9" name="Google Shape;399;p39"/>
          <p:cNvSpPr/>
          <p:nvPr/>
        </p:nvSpPr>
        <p:spPr>
          <a:xfrm>
            <a:off x="6598920" y="1485900"/>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p39"/>
          <p:cNvSpPr/>
          <p:nvPr/>
        </p:nvSpPr>
        <p:spPr>
          <a:xfrm>
            <a:off x="1394460" y="2571750"/>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1" name="Google Shape;401;p39"/>
          <p:cNvSpPr/>
          <p:nvPr/>
        </p:nvSpPr>
        <p:spPr>
          <a:xfrm>
            <a:off x="1394460" y="2594610"/>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2" name="Google Shape;402;p39"/>
          <p:cNvSpPr/>
          <p:nvPr/>
        </p:nvSpPr>
        <p:spPr>
          <a:xfrm>
            <a:off x="1756410" y="2887980"/>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p39"/>
          <p:cNvSpPr/>
          <p:nvPr/>
        </p:nvSpPr>
        <p:spPr>
          <a:xfrm>
            <a:off x="4263390" y="2789301"/>
            <a:ext cx="716400" cy="6021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p39"/>
          <p:cNvSpPr/>
          <p:nvPr/>
        </p:nvSpPr>
        <p:spPr>
          <a:xfrm>
            <a:off x="3124200" y="3101721"/>
            <a:ext cx="564000" cy="174600"/>
          </a:xfrm>
          <a:prstGeom prst="rightArrow">
            <a:avLst>
              <a:gd fmla="val 50000" name="adj1"/>
              <a:gd fmla="val 50000" name="adj2"/>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5" name="Google Shape;405;p39"/>
          <p:cNvSpPr/>
          <p:nvPr/>
        </p:nvSpPr>
        <p:spPr>
          <a:xfrm>
            <a:off x="3901440" y="2484501"/>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6" name="Google Shape;406;p39"/>
          <p:cNvSpPr/>
          <p:nvPr/>
        </p:nvSpPr>
        <p:spPr>
          <a:xfrm>
            <a:off x="3901440" y="2484501"/>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39"/>
          <p:cNvSpPr/>
          <p:nvPr/>
        </p:nvSpPr>
        <p:spPr>
          <a:xfrm>
            <a:off x="4263390" y="2789301"/>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8" name="Google Shape;408;p39"/>
          <p:cNvSpPr/>
          <p:nvPr/>
        </p:nvSpPr>
        <p:spPr>
          <a:xfrm>
            <a:off x="6766560" y="3003042"/>
            <a:ext cx="373500" cy="2592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9" name="Google Shape;409;p39"/>
          <p:cNvSpPr/>
          <p:nvPr/>
        </p:nvSpPr>
        <p:spPr>
          <a:xfrm>
            <a:off x="5554980" y="3003042"/>
            <a:ext cx="564000" cy="174600"/>
          </a:xfrm>
          <a:prstGeom prst="rightArrow">
            <a:avLst>
              <a:gd fmla="val 50000" name="adj1"/>
              <a:gd fmla="val 50000" name="adj2"/>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0" name="Google Shape;410;p39"/>
          <p:cNvSpPr/>
          <p:nvPr/>
        </p:nvSpPr>
        <p:spPr>
          <a:xfrm>
            <a:off x="6240780" y="2492883"/>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1" name="Google Shape;411;p39"/>
          <p:cNvSpPr/>
          <p:nvPr/>
        </p:nvSpPr>
        <p:spPr>
          <a:xfrm>
            <a:off x="6236970" y="2515743"/>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2" name="Google Shape;412;p39"/>
          <p:cNvSpPr/>
          <p:nvPr/>
        </p:nvSpPr>
        <p:spPr>
          <a:xfrm>
            <a:off x="6598920" y="2820543"/>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3" name="Google Shape;413;p39"/>
          <p:cNvSpPr/>
          <p:nvPr/>
        </p:nvSpPr>
        <p:spPr>
          <a:xfrm>
            <a:off x="6595110" y="2820543"/>
            <a:ext cx="716400" cy="6021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p:nvPr/>
        </p:nvSpPr>
        <p:spPr>
          <a:xfrm>
            <a:off x="1378157" y="671173"/>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 name="Google Shape;419;p40"/>
          <p:cNvSpPr/>
          <p:nvPr/>
        </p:nvSpPr>
        <p:spPr>
          <a:xfrm>
            <a:off x="1378157" y="698274"/>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0" name="Google Shape;420;p40"/>
          <p:cNvSpPr/>
          <p:nvPr/>
        </p:nvSpPr>
        <p:spPr>
          <a:xfrm>
            <a:off x="1740107" y="1029624"/>
            <a:ext cx="716400" cy="57724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1" name="Google Shape;421;p40"/>
          <p:cNvSpPr/>
          <p:nvPr/>
        </p:nvSpPr>
        <p:spPr>
          <a:xfrm>
            <a:off x="1740107" y="1025322"/>
            <a:ext cx="716400" cy="581541"/>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40"/>
          <p:cNvSpPr/>
          <p:nvPr/>
        </p:nvSpPr>
        <p:spPr>
          <a:xfrm>
            <a:off x="1911557" y="1174524"/>
            <a:ext cx="373500" cy="2592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3" name="Google Shape;423;p40"/>
          <p:cNvSpPr/>
          <p:nvPr/>
        </p:nvSpPr>
        <p:spPr>
          <a:xfrm>
            <a:off x="1911557" y="1177050"/>
            <a:ext cx="358200" cy="2553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4" name="Google Shape;424;p40"/>
          <p:cNvSpPr/>
          <p:nvPr/>
        </p:nvSpPr>
        <p:spPr>
          <a:xfrm>
            <a:off x="2989787" y="1216815"/>
            <a:ext cx="564000" cy="174600"/>
          </a:xfrm>
          <a:prstGeom prst="rightArrow">
            <a:avLst>
              <a:gd fmla="val 50000" name="adj1"/>
              <a:gd fmla="val 50000" name="adj2"/>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5" name="Google Shape;425;p40"/>
          <p:cNvSpPr/>
          <p:nvPr/>
        </p:nvSpPr>
        <p:spPr>
          <a:xfrm>
            <a:off x="3725117" y="671173"/>
            <a:ext cx="1440300" cy="12345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6" name="Google Shape;426;p40"/>
          <p:cNvSpPr/>
          <p:nvPr/>
        </p:nvSpPr>
        <p:spPr>
          <a:xfrm>
            <a:off x="3725117" y="671173"/>
            <a:ext cx="1440300" cy="12117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7" name="Google Shape;427;p40"/>
          <p:cNvSpPr/>
          <p:nvPr/>
        </p:nvSpPr>
        <p:spPr>
          <a:xfrm>
            <a:off x="4087067" y="975567"/>
            <a:ext cx="716400" cy="6021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8" name="Google Shape;428;p40"/>
          <p:cNvSpPr/>
          <p:nvPr/>
        </p:nvSpPr>
        <p:spPr>
          <a:xfrm>
            <a:off x="4087067" y="973249"/>
            <a:ext cx="716400" cy="6021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9" name="Google Shape;429;p40"/>
          <p:cNvSpPr/>
          <p:nvPr/>
        </p:nvSpPr>
        <p:spPr>
          <a:xfrm>
            <a:off x="4258517" y="1144699"/>
            <a:ext cx="373500" cy="2592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0" name="Google Shape;430;p40"/>
          <p:cNvSpPr/>
          <p:nvPr/>
        </p:nvSpPr>
        <p:spPr>
          <a:xfrm>
            <a:off x="4266070" y="1143220"/>
            <a:ext cx="358200" cy="2553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1" name="Google Shape;431;p40"/>
          <p:cNvSpPr/>
          <p:nvPr/>
        </p:nvSpPr>
        <p:spPr>
          <a:xfrm>
            <a:off x="4384955" y="1214103"/>
            <a:ext cx="120600" cy="1134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Applications</a:t>
            </a:r>
            <a:endParaRPr/>
          </a:p>
        </p:txBody>
      </p:sp>
      <p:sp>
        <p:nvSpPr>
          <p:cNvPr id="437" name="Google Shape;437;p41"/>
          <p:cNvSpPr txBox="1"/>
          <p:nvPr>
            <p:ph idx="1" type="body"/>
          </p:nvPr>
        </p:nvSpPr>
        <p:spPr>
          <a:xfrm>
            <a:off x="1297500" y="1376163"/>
            <a:ext cx="7038900" cy="3096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Painting.</a:t>
            </a:r>
            <a:endParaRPr/>
          </a:p>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Sculpture.</a:t>
            </a:r>
            <a:endParaRPr>
              <a:latin typeface="Calibri"/>
              <a:ea typeface="Calibri"/>
              <a:cs typeface="Calibri"/>
              <a:sym typeface="Calibri"/>
            </a:endParaRPr>
          </a:p>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Architecture.</a:t>
            </a:r>
            <a:endParaRPr/>
          </a:p>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decorative arts.</a:t>
            </a:r>
            <a:endParaRPr>
              <a:latin typeface="Calibri"/>
              <a:ea typeface="Calibri"/>
              <a:cs typeface="Calibri"/>
              <a:sym typeface="Calibri"/>
            </a:endParaRPr>
          </a:p>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industrial design and engineering.</a:t>
            </a:r>
            <a:endParaRPr b="0" i="0">
              <a:solidFill>
                <a:schemeClr val="lt1"/>
              </a:solidFill>
              <a:latin typeface="Calibri"/>
              <a:ea typeface="Calibri"/>
              <a:cs typeface="Calibri"/>
              <a:sym typeface="Calibri"/>
            </a:endParaRPr>
          </a:p>
          <a:p>
            <a:pPr indent="-311150" lvl="0" marL="457200" rtl="0" algn="l">
              <a:lnSpc>
                <a:spcPct val="115000"/>
              </a:lnSpc>
              <a:spcBef>
                <a:spcPts val="0"/>
              </a:spcBef>
              <a:spcAft>
                <a:spcPts val="0"/>
              </a:spcAft>
              <a:buSzPts val="1300"/>
              <a:buChar char="●"/>
            </a:pPr>
            <a:r>
              <a:rPr b="0" i="0" lang="en">
                <a:solidFill>
                  <a:schemeClr val="lt1"/>
                </a:solidFill>
                <a:latin typeface="Calibri"/>
                <a:ea typeface="Calibri"/>
                <a:cs typeface="Calibri"/>
                <a:sym typeface="Calibri"/>
              </a:rPr>
              <a:t>Some software prototypes that are available on the web :</a:t>
            </a:r>
            <a:endParaRPr/>
          </a:p>
          <a:p>
            <a:pPr indent="-298450" lvl="1" marL="914400" rtl="0" algn="l">
              <a:lnSpc>
                <a:spcPct val="115000"/>
              </a:lnSpc>
              <a:spcBef>
                <a:spcPts val="0"/>
              </a:spcBef>
              <a:spcAft>
                <a:spcPts val="0"/>
              </a:spcAft>
              <a:buSzPts val="1100"/>
              <a:buChar char="○"/>
            </a:pPr>
            <a:r>
              <a:rPr b="0" i="0" lang="en">
                <a:solidFill>
                  <a:schemeClr val="lt1"/>
                </a:solidFill>
                <a:latin typeface="Calibri"/>
                <a:ea typeface="Calibri"/>
                <a:cs typeface="Calibri"/>
                <a:sym typeface="Calibri"/>
              </a:rPr>
              <a:t>Shape Grammar Interpreter </a:t>
            </a:r>
            <a:r>
              <a:rPr b="0" i="0" lang="en" u="sng">
                <a:solidFill>
                  <a:schemeClr val="hlink"/>
                </a:solidFill>
                <a:latin typeface="Calibri"/>
                <a:ea typeface="Calibri"/>
                <a:cs typeface="Calibri"/>
                <a:sym typeface="Calibri"/>
                <a:hlinkClick r:id="rId3"/>
              </a:rPr>
              <a:t>Link</a:t>
            </a:r>
            <a:endParaRPr>
              <a:solidFill>
                <a:schemeClr val="lt1"/>
              </a:solidFill>
              <a:latin typeface="Calibri"/>
              <a:ea typeface="Calibri"/>
              <a:cs typeface="Calibri"/>
              <a:sym typeface="Calibri"/>
            </a:endParaRPr>
          </a:p>
          <a:p>
            <a:pPr indent="-298450" lvl="1" marL="914400" rtl="0" algn="l">
              <a:lnSpc>
                <a:spcPct val="115000"/>
              </a:lnSpc>
              <a:spcBef>
                <a:spcPts val="0"/>
              </a:spcBef>
              <a:spcAft>
                <a:spcPts val="0"/>
              </a:spcAft>
              <a:buSzPts val="1100"/>
              <a:buChar char="○"/>
            </a:pPr>
            <a:r>
              <a:rPr b="0" i="0" lang="en">
                <a:solidFill>
                  <a:schemeClr val="lt1"/>
                </a:solidFill>
                <a:latin typeface="Calibri"/>
                <a:ea typeface="Calibri"/>
                <a:cs typeface="Calibri"/>
                <a:sym typeface="Calibri"/>
              </a:rPr>
              <a:t>Shaper2D  </a:t>
            </a:r>
            <a:r>
              <a:rPr b="0" i="0" lang="en" u="sng">
                <a:solidFill>
                  <a:schemeClr val="hlink"/>
                </a:solidFill>
                <a:latin typeface="Calibri"/>
                <a:ea typeface="Calibri"/>
                <a:cs typeface="Calibri"/>
                <a:sym typeface="Calibri"/>
                <a:hlinkClick r:id="rId4"/>
              </a:rPr>
              <a:t>Link</a:t>
            </a:r>
            <a:endParaRPr b="0" i="0">
              <a:solidFill>
                <a:schemeClr val="lt1"/>
              </a:solidFill>
              <a:latin typeface="Calibri"/>
              <a:ea typeface="Calibri"/>
              <a:cs typeface="Calibri"/>
              <a:sym typeface="Calibri"/>
            </a:endParaRPr>
          </a:p>
          <a:p>
            <a:pPr indent="-298450" lvl="1" marL="914400" rtl="0" algn="l">
              <a:lnSpc>
                <a:spcPct val="115000"/>
              </a:lnSpc>
              <a:spcBef>
                <a:spcPts val="0"/>
              </a:spcBef>
              <a:spcAft>
                <a:spcPts val="0"/>
              </a:spcAft>
              <a:buSzPts val="1100"/>
              <a:buChar char="○"/>
            </a:pPr>
            <a:r>
              <a:rPr b="0" i="0" lang="en">
                <a:solidFill>
                  <a:schemeClr val="lt1"/>
                </a:solidFill>
                <a:latin typeface="Calibri"/>
                <a:ea typeface="Calibri"/>
                <a:cs typeface="Calibri"/>
                <a:sym typeface="Calibri"/>
              </a:rPr>
              <a:t>Spapper </a:t>
            </a:r>
            <a:r>
              <a:rPr b="0" i="0" lang="en" u="sng">
                <a:solidFill>
                  <a:schemeClr val="hlink"/>
                </a:solidFill>
                <a:latin typeface="Calibri"/>
                <a:ea typeface="Calibri"/>
                <a:cs typeface="Calibri"/>
                <a:sym typeface="Calibri"/>
                <a:hlinkClick r:id="rId5"/>
              </a:rPr>
              <a:t>Link</a:t>
            </a:r>
            <a:endParaRPr b="0" i="0">
              <a:solidFill>
                <a:schemeClr val="lt1"/>
              </a:solidFill>
              <a:latin typeface="Calibri"/>
              <a:ea typeface="Calibri"/>
              <a:cs typeface="Calibri"/>
              <a:sym typeface="Calibri"/>
            </a:endParaRPr>
          </a:p>
          <a:p>
            <a:pPr indent="-298450" lvl="1" marL="914400" rtl="0" algn="l">
              <a:lnSpc>
                <a:spcPct val="115000"/>
              </a:lnSpc>
              <a:spcBef>
                <a:spcPts val="0"/>
              </a:spcBef>
              <a:spcAft>
                <a:spcPts val="0"/>
              </a:spcAft>
              <a:buSzPts val="1100"/>
              <a:buChar char="○"/>
            </a:pPr>
            <a:r>
              <a:rPr b="0" i="0" lang="en">
                <a:solidFill>
                  <a:schemeClr val="lt1"/>
                </a:solidFill>
                <a:latin typeface="Calibri"/>
                <a:ea typeface="Calibri"/>
                <a:cs typeface="Calibri"/>
                <a:sym typeface="Calibri"/>
              </a:rPr>
              <a:t>SubShapeDetector </a:t>
            </a:r>
            <a:r>
              <a:rPr b="0" i="0" lang="en" u="sng">
                <a:solidFill>
                  <a:schemeClr val="hlink"/>
                </a:solidFill>
                <a:latin typeface="Calibri"/>
                <a:ea typeface="Calibri"/>
                <a:cs typeface="Calibri"/>
                <a:sym typeface="Calibri"/>
                <a:hlinkClick r:id="rId6"/>
              </a:rPr>
              <a:t>Link</a:t>
            </a:r>
            <a:endParaRPr b="0" i="0">
              <a:solidFill>
                <a:schemeClr val="lt1"/>
              </a:solidFill>
              <a:latin typeface="Calibri"/>
              <a:ea typeface="Calibri"/>
              <a:cs typeface="Calibri"/>
              <a:sym typeface="Calibri"/>
            </a:endParaRPr>
          </a:p>
          <a:p>
            <a:pPr indent="-298450" lvl="1" marL="914400" rtl="0" algn="l">
              <a:lnSpc>
                <a:spcPct val="115000"/>
              </a:lnSpc>
              <a:spcBef>
                <a:spcPts val="0"/>
              </a:spcBef>
              <a:spcAft>
                <a:spcPts val="0"/>
              </a:spcAft>
              <a:buSzPts val="1100"/>
              <a:buChar char="○"/>
            </a:pPr>
            <a:r>
              <a:rPr lang="en">
                <a:solidFill>
                  <a:schemeClr val="lt1"/>
                </a:solidFill>
                <a:latin typeface="Calibri"/>
                <a:ea typeface="Calibri"/>
                <a:cs typeface="Calibri"/>
                <a:sym typeface="Calibri"/>
              </a:rPr>
              <a:t>Yingzao fashi building generator project </a:t>
            </a:r>
            <a:r>
              <a:rPr lang="en" u="sng">
                <a:solidFill>
                  <a:schemeClr val="hlink"/>
                </a:solidFill>
                <a:latin typeface="Calibri"/>
                <a:ea typeface="Calibri"/>
                <a:cs typeface="Calibri"/>
                <a:sym typeface="Calibri"/>
                <a:hlinkClick r:id="rId7"/>
              </a:rPr>
              <a:t>Link1</a:t>
            </a:r>
            <a:r>
              <a:rPr lang="en">
                <a:solidFill>
                  <a:schemeClr val="lt1"/>
                </a:solidFill>
                <a:latin typeface="Calibri"/>
                <a:ea typeface="Calibri"/>
                <a:cs typeface="Calibri"/>
                <a:sym typeface="Calibri"/>
              </a:rPr>
              <a:t>     </a:t>
            </a:r>
            <a:r>
              <a:rPr lang="en" u="sng">
                <a:solidFill>
                  <a:schemeClr val="hlink"/>
                </a:solidFill>
                <a:latin typeface="Calibri"/>
                <a:ea typeface="Calibri"/>
                <a:cs typeface="Calibri"/>
                <a:sym typeface="Calibri"/>
                <a:hlinkClick r:id="rId8"/>
              </a:rPr>
              <a:t>Link2</a:t>
            </a:r>
            <a:endParaRPr/>
          </a:p>
          <a:p>
            <a:pPr indent="-228600" lvl="1" marL="914400" rtl="0" algn="l">
              <a:lnSpc>
                <a:spcPct val="115000"/>
              </a:lnSpc>
              <a:spcBef>
                <a:spcPts val="0"/>
              </a:spcBef>
              <a:spcAft>
                <a:spcPts val="0"/>
              </a:spcAft>
              <a:buSzPts val="1100"/>
              <a:buNone/>
            </a:pPr>
            <a:r>
              <a:t/>
            </a:r>
            <a:endParaRPr>
              <a:solidFill>
                <a:schemeClr val="lt1"/>
              </a:solidFill>
              <a:latin typeface="Calibri"/>
              <a:ea typeface="Calibri"/>
              <a:cs typeface="Calibri"/>
              <a:sym typeface="Calibri"/>
            </a:endParaRPr>
          </a:p>
          <a:p>
            <a:pPr indent="-228600" lvl="1" marL="914400" rtl="0" algn="l">
              <a:lnSpc>
                <a:spcPct val="115000"/>
              </a:lnSpc>
              <a:spcBef>
                <a:spcPts val="0"/>
              </a:spcBef>
              <a:spcAft>
                <a:spcPts val="0"/>
              </a:spcAft>
              <a:buSzPts val="1100"/>
              <a:buNone/>
            </a:pPr>
            <a:r>
              <a:t/>
            </a:r>
            <a:endParaRPr b="1" i="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1" name="Shape 441"/>
        <p:cNvGrpSpPr/>
        <p:nvPr/>
      </p:nvGrpSpPr>
      <p:grpSpPr>
        <a:xfrm>
          <a:off x="0" y="0"/>
          <a:ext cx="0" cy="0"/>
          <a:chOff x="0" y="0"/>
          <a:chExt cx="0" cy="0"/>
        </a:xfrm>
      </p:grpSpPr>
      <p:pic>
        <p:nvPicPr>
          <p:cNvPr id="442" name="Google Shape;442;p42"/>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pic>
        <p:nvPicPr>
          <p:cNvPr descr="Piece of duct tape sticking a note to the slide" id="443" name="Google Shape;443;p42"/>
          <p:cNvPicPr preferRelativeResize="0"/>
          <p:nvPr/>
        </p:nvPicPr>
        <p:blipFill rotWithShape="1">
          <a:blip r:embed="rId4">
            <a:alphaModFix/>
          </a:blip>
          <a:srcRect b="10011" l="9243" r="2118" t="5926"/>
          <a:stretch/>
        </p:blipFill>
        <p:spPr>
          <a:xfrm rot="154828">
            <a:off x="3536000" y="147301"/>
            <a:ext cx="2072000" cy="736050"/>
          </a:xfrm>
          <a:prstGeom prst="rect">
            <a:avLst/>
          </a:prstGeom>
          <a:noFill/>
          <a:ln>
            <a:noFill/>
          </a:ln>
        </p:spPr>
      </p:pic>
      <p:sp>
        <p:nvSpPr>
          <p:cNvPr id="444" name="Google Shape;444;p42"/>
          <p:cNvSpPr txBox="1"/>
          <p:nvPr/>
        </p:nvSpPr>
        <p:spPr>
          <a:xfrm>
            <a:off x="2677350" y="720350"/>
            <a:ext cx="3789300" cy="136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353535"/>
                </a:solidFill>
                <a:latin typeface="Raleway"/>
                <a:ea typeface="Raleway"/>
                <a:cs typeface="Raleway"/>
                <a:sym typeface="Raleway"/>
              </a:rPr>
              <a:t>Thanks for your attention</a:t>
            </a:r>
            <a:endParaRPr b="1" i="0" sz="3000" u="none" cap="none" strike="noStrike">
              <a:solidFill>
                <a:srgbClr val="353535"/>
              </a:solidFill>
              <a:latin typeface="Raleway"/>
              <a:ea typeface="Raleway"/>
              <a:cs typeface="Raleway"/>
              <a:sym typeface="Raleway"/>
            </a:endParaRPr>
          </a:p>
        </p:txBody>
      </p:sp>
      <p:sp>
        <p:nvSpPr>
          <p:cNvPr id="445" name="Google Shape;445;p42"/>
          <p:cNvSpPr txBox="1"/>
          <p:nvPr/>
        </p:nvSpPr>
        <p:spPr>
          <a:xfrm>
            <a:off x="3229375" y="2384525"/>
            <a:ext cx="30513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 sz="3100" u="none" cap="none" strike="noStrike">
                <a:solidFill>
                  <a:schemeClr val="dk1"/>
                </a:solidFill>
                <a:latin typeface="Comic Sans MS"/>
                <a:ea typeface="Comic Sans MS"/>
                <a:cs typeface="Comic Sans MS"/>
                <a:sym typeface="Comic Sans MS"/>
              </a:rPr>
              <a:t>Questions ?</a:t>
            </a:r>
            <a:endParaRPr b="1" i="0" sz="31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Introduction</a:t>
            </a:r>
            <a:endParaRPr/>
          </a:p>
        </p:txBody>
      </p:sp>
      <p:sp>
        <p:nvSpPr>
          <p:cNvPr id="266" name="Google Shape;266;p2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sz="1800"/>
              <a:t>Shape grammars in computation are a specific class of production systems that generate geometric shapes. Typically , shapes are 2D or 3D .</a:t>
            </a:r>
            <a:r>
              <a:rPr b="0" i="0" lang="en" sz="1800">
                <a:solidFill>
                  <a:srgbClr val="363636"/>
                </a:solidFill>
                <a:latin typeface="Calibri"/>
                <a:ea typeface="Calibri"/>
                <a:cs typeface="Calibri"/>
                <a:sym typeface="Calibri"/>
              </a:rPr>
              <a:t> </a:t>
            </a:r>
            <a:r>
              <a:rPr lang="en" sz="1800"/>
              <a:t>thus shape grammars are a way to study 2- and 3-dimensional languages. The foundation of shape grammars has been defined in a seminal article by </a:t>
            </a:r>
            <a:r>
              <a:rPr lang="en" sz="1800">
                <a:solidFill>
                  <a:schemeClr val="lt1"/>
                </a:solidFill>
                <a:latin typeface="Calibri"/>
                <a:ea typeface="Calibri"/>
                <a:cs typeface="Calibri"/>
                <a:sym typeface="Calibri"/>
              </a:rPr>
              <a:t>G</a:t>
            </a:r>
            <a:r>
              <a:rPr b="0" i="0" lang="en" sz="1800" strike="noStrike">
                <a:solidFill>
                  <a:schemeClr val="lt1"/>
                </a:solidFill>
                <a:latin typeface="Calibri"/>
                <a:ea typeface="Calibri"/>
                <a:cs typeface="Calibri"/>
                <a:sym typeface="Calibri"/>
              </a:rPr>
              <a:t>eorge Stiny</a:t>
            </a:r>
            <a:r>
              <a:rPr b="0" i="0" lang="en" sz="1800">
                <a:solidFill>
                  <a:schemeClr val="lt1"/>
                </a:solidFill>
                <a:latin typeface="Calibri"/>
                <a:ea typeface="Calibri"/>
                <a:cs typeface="Calibri"/>
                <a:sym typeface="Calibri"/>
              </a:rPr>
              <a:t> </a:t>
            </a:r>
            <a:r>
              <a:rPr lang="en" sz="1800"/>
              <a:t>and James Gips in </a:t>
            </a:r>
            <a:r>
              <a:rPr lang="en" sz="1800"/>
              <a:t>1971</a:t>
            </a:r>
            <a:r>
              <a:rPr lang="en" sz="1800"/>
              <a:t>.</a:t>
            </a:r>
            <a:endParaRPr/>
          </a:p>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1297500" y="393750"/>
            <a:ext cx="7038900" cy="90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600"/>
              <a:t>Formal definition</a:t>
            </a:r>
            <a:endParaRPr sz="2600"/>
          </a:p>
        </p:txBody>
      </p:sp>
      <p:sp>
        <p:nvSpPr>
          <p:cNvPr id="272" name="Google Shape;272;p27"/>
          <p:cNvSpPr txBox="1"/>
          <p:nvPr>
            <p:ph idx="1" type="body"/>
          </p:nvPr>
        </p:nvSpPr>
        <p:spPr>
          <a:xfrm>
            <a:off x="1209375" y="1303050"/>
            <a:ext cx="6847500" cy="3014100"/>
          </a:xfrm>
          <a:prstGeom prst="rect">
            <a:avLst/>
          </a:prstGeom>
          <a:blipFill rotWithShape="1">
            <a:blip r:embed="rId3">
              <a:alphaModFix/>
            </a:blip>
            <a:stretch>
              <a:fillRect b="0" l="-178" r="0" t="0"/>
            </a:stretch>
          </a:blip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1500"/>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600"/>
              <a:t>Stages of shape grammar development</a:t>
            </a:r>
            <a:endParaRPr/>
          </a:p>
        </p:txBody>
      </p:sp>
      <p:sp>
        <p:nvSpPr>
          <p:cNvPr id="278" name="Google Shape;278;p28"/>
          <p:cNvSpPr txBox="1"/>
          <p:nvPr>
            <p:ph idx="1" type="body"/>
          </p:nvPr>
        </p:nvSpPr>
        <p:spPr>
          <a:xfrm>
            <a:off x="1297500" y="1753817"/>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sz="2000"/>
              <a:t>Shapes</a:t>
            </a:r>
            <a:endParaRPr/>
          </a:p>
          <a:p>
            <a:pPr indent="-311150" lvl="0" marL="457200" rtl="0" algn="l">
              <a:lnSpc>
                <a:spcPct val="115000"/>
              </a:lnSpc>
              <a:spcBef>
                <a:spcPts val="0"/>
              </a:spcBef>
              <a:spcAft>
                <a:spcPts val="0"/>
              </a:spcAft>
              <a:buSzPts val="1300"/>
              <a:buChar char="●"/>
            </a:pPr>
            <a:r>
              <a:rPr lang="en" sz="2000"/>
              <a:t>Special relations  </a:t>
            </a:r>
            <a:endParaRPr/>
          </a:p>
          <a:p>
            <a:pPr indent="-311150" lvl="0" marL="457200" rtl="0" algn="l">
              <a:lnSpc>
                <a:spcPct val="115000"/>
              </a:lnSpc>
              <a:spcBef>
                <a:spcPts val="0"/>
              </a:spcBef>
              <a:spcAft>
                <a:spcPts val="0"/>
              </a:spcAft>
              <a:buSzPts val="1300"/>
              <a:buChar char="●"/>
            </a:pPr>
            <a:r>
              <a:rPr lang="en" sz="2000"/>
              <a:t>Shape rules</a:t>
            </a:r>
            <a:endParaRPr/>
          </a:p>
          <a:p>
            <a:pPr indent="-311150" lvl="0" marL="457200" rtl="0" algn="l">
              <a:lnSpc>
                <a:spcPct val="115000"/>
              </a:lnSpc>
              <a:spcBef>
                <a:spcPts val="0"/>
              </a:spcBef>
              <a:spcAft>
                <a:spcPts val="0"/>
              </a:spcAft>
              <a:buSzPts val="1300"/>
              <a:buChar char="●"/>
            </a:pPr>
            <a:r>
              <a:rPr lang="en" sz="2000"/>
              <a:t>Derivation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600"/>
              <a:t>Shapes</a:t>
            </a:r>
            <a:endParaRPr/>
          </a:p>
        </p:txBody>
      </p:sp>
      <p:pic>
        <p:nvPicPr>
          <p:cNvPr id="284" name="Google Shape;284;p29"/>
          <p:cNvPicPr preferRelativeResize="0"/>
          <p:nvPr/>
        </p:nvPicPr>
        <p:blipFill rotWithShape="1">
          <a:blip r:embed="rId3">
            <a:alphaModFix/>
          </a:blip>
          <a:srcRect b="0" l="0" r="0" t="0"/>
          <a:stretch/>
        </p:blipFill>
        <p:spPr>
          <a:xfrm>
            <a:off x="1408026" y="1092199"/>
            <a:ext cx="6928374" cy="37507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600"/>
              <a:t>Special relations  </a:t>
            </a:r>
            <a:br>
              <a:rPr lang="en" sz="2600"/>
            </a:br>
            <a:endParaRPr sz="2600"/>
          </a:p>
        </p:txBody>
      </p:sp>
      <p:sp>
        <p:nvSpPr>
          <p:cNvPr id="290" name="Google Shape;290;p30"/>
          <p:cNvSpPr txBox="1"/>
          <p:nvPr>
            <p:ph idx="1" type="body"/>
          </p:nvPr>
        </p:nvSpPr>
        <p:spPr>
          <a:xfrm>
            <a:off x="1083733" y="1016000"/>
            <a:ext cx="7857000" cy="39369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 sz="2000"/>
              <a:t>Spatial relations constrain the ways that a shape in a vocabulary can be combined with one another. They are simply compositional ideas and are the key to shape grammars. They also provide contexts to adding and subtracting shapes to create designs </a:t>
            </a:r>
            <a:r>
              <a:rPr lang="en" sz="1400"/>
              <a:t>(Knight 1999b).</a:t>
            </a:r>
            <a:endParaRPr/>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rPr lang="en" sz="1400"/>
              <a:t>Spatial Relation can be achieved using shape grammar</a:t>
            </a:r>
            <a:endParaRPr/>
          </a:p>
        </p:txBody>
      </p:sp>
      <p:pic>
        <p:nvPicPr>
          <p:cNvPr id="291" name="Google Shape;291;p30"/>
          <p:cNvPicPr preferRelativeResize="0"/>
          <p:nvPr/>
        </p:nvPicPr>
        <p:blipFill rotWithShape="1">
          <a:blip r:embed="rId3">
            <a:alphaModFix/>
          </a:blip>
          <a:srcRect b="0" l="0" r="0" t="0"/>
          <a:stretch/>
        </p:blipFill>
        <p:spPr>
          <a:xfrm>
            <a:off x="1297500" y="2822403"/>
            <a:ext cx="4580017" cy="14098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1276235" y="606401"/>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600"/>
              <a:t>Shape rules</a:t>
            </a:r>
            <a:endParaRPr/>
          </a:p>
        </p:txBody>
      </p:sp>
      <p:sp>
        <p:nvSpPr>
          <p:cNvPr id="297" name="Google Shape;297;p31"/>
          <p:cNvSpPr txBox="1"/>
          <p:nvPr>
            <p:ph idx="1" type="body"/>
          </p:nvPr>
        </p:nvSpPr>
        <p:spPr>
          <a:xfrm>
            <a:off x="1083733" y="1007533"/>
            <a:ext cx="7780800" cy="3742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sz="1800"/>
          </a:p>
          <a:p>
            <a:pPr indent="0" lvl="0" marL="146050" rtl="0" algn="l">
              <a:lnSpc>
                <a:spcPct val="115000"/>
              </a:lnSpc>
              <a:spcBef>
                <a:spcPts val="0"/>
              </a:spcBef>
              <a:spcAft>
                <a:spcPts val="0"/>
              </a:spcAft>
              <a:buSzPts val="1300"/>
              <a:buNone/>
            </a:pPr>
            <a:r>
              <a:t/>
            </a:r>
            <a:endParaRPr sz="1800"/>
          </a:p>
          <a:p>
            <a:pPr indent="0" lvl="0" marL="146050" rtl="0" algn="l">
              <a:lnSpc>
                <a:spcPct val="115000"/>
              </a:lnSpc>
              <a:spcBef>
                <a:spcPts val="0"/>
              </a:spcBef>
              <a:spcAft>
                <a:spcPts val="0"/>
              </a:spcAft>
              <a:buSzPts val="1300"/>
              <a:buNone/>
            </a:pPr>
            <a:r>
              <a:rPr lang="en" sz="1800"/>
              <a:t>Shape rules are transformations of one shape to another that allow parts of the shapes to be defined and changed recursively to conform to given spatial relationships (Cha and Gero 2001, p.5). Each rule specifies a condition, and associates with that condition an action which may be taken in response.</a:t>
            </a:r>
            <a:endParaRPr/>
          </a:p>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297500" y="393750"/>
            <a:ext cx="7038900" cy="534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Shape rules</a:t>
            </a:r>
            <a:endParaRPr/>
          </a:p>
        </p:txBody>
      </p:sp>
      <p:sp>
        <p:nvSpPr>
          <p:cNvPr id="303" name="Google Shape;303;p32"/>
          <p:cNvSpPr/>
          <p:nvPr/>
        </p:nvSpPr>
        <p:spPr>
          <a:xfrm>
            <a:off x="1498750" y="1389325"/>
            <a:ext cx="549900" cy="460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04" name="Google Shape;304;p32"/>
          <p:cNvCxnSpPr/>
          <p:nvPr/>
        </p:nvCxnSpPr>
        <p:spPr>
          <a:xfrm>
            <a:off x="2261191" y="1619691"/>
            <a:ext cx="482100" cy="0"/>
          </a:xfrm>
          <a:prstGeom prst="straightConnector1">
            <a:avLst/>
          </a:prstGeom>
          <a:noFill/>
          <a:ln cap="flat" cmpd="sng" w="9525">
            <a:solidFill>
              <a:schemeClr val="lt1"/>
            </a:solidFill>
            <a:prstDash val="solid"/>
            <a:round/>
            <a:headEnd len="sm" w="sm" type="none"/>
            <a:tailEnd len="med" w="med" type="triangle"/>
          </a:ln>
        </p:spPr>
      </p:cxnSp>
      <p:sp>
        <p:nvSpPr>
          <p:cNvPr id="305" name="Google Shape;305;p32"/>
          <p:cNvSpPr/>
          <p:nvPr/>
        </p:nvSpPr>
        <p:spPr>
          <a:xfrm>
            <a:off x="3181976" y="1089850"/>
            <a:ext cx="549900" cy="460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32"/>
          <p:cNvSpPr/>
          <p:nvPr/>
        </p:nvSpPr>
        <p:spPr>
          <a:xfrm>
            <a:off x="1498750" y="2310800"/>
            <a:ext cx="549900" cy="460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07" name="Google Shape;307;p32"/>
          <p:cNvCxnSpPr/>
          <p:nvPr/>
        </p:nvCxnSpPr>
        <p:spPr>
          <a:xfrm>
            <a:off x="2261190" y="2541177"/>
            <a:ext cx="482100" cy="0"/>
          </a:xfrm>
          <a:prstGeom prst="straightConnector1">
            <a:avLst/>
          </a:prstGeom>
          <a:noFill/>
          <a:ln cap="flat" cmpd="sng" w="9525">
            <a:solidFill>
              <a:schemeClr val="lt1"/>
            </a:solidFill>
            <a:prstDash val="solid"/>
            <a:round/>
            <a:headEnd len="sm" w="sm" type="none"/>
            <a:tailEnd len="med" w="med" type="triangle"/>
          </a:ln>
        </p:spPr>
      </p:cxnSp>
      <p:sp>
        <p:nvSpPr>
          <p:cNvPr id="308" name="Google Shape;308;p32"/>
          <p:cNvSpPr/>
          <p:nvPr/>
        </p:nvSpPr>
        <p:spPr>
          <a:xfrm>
            <a:off x="3130524" y="2204450"/>
            <a:ext cx="719700" cy="6735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p32"/>
          <p:cNvSpPr/>
          <p:nvPr/>
        </p:nvSpPr>
        <p:spPr>
          <a:xfrm>
            <a:off x="1489000" y="3292100"/>
            <a:ext cx="549900" cy="4608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10" name="Google Shape;310;p32"/>
          <p:cNvCxnSpPr/>
          <p:nvPr/>
        </p:nvCxnSpPr>
        <p:spPr>
          <a:xfrm>
            <a:off x="2261190" y="3522481"/>
            <a:ext cx="482100" cy="0"/>
          </a:xfrm>
          <a:prstGeom prst="straightConnector1">
            <a:avLst/>
          </a:prstGeom>
          <a:noFill/>
          <a:ln cap="flat" cmpd="sng" w="9525">
            <a:solidFill>
              <a:schemeClr val="lt1"/>
            </a:solidFill>
            <a:prstDash val="solid"/>
            <a:round/>
            <a:headEnd len="sm" w="sm" type="none"/>
            <a:tailEnd len="med" w="med" type="triangle"/>
          </a:ln>
        </p:spPr>
      </p:cxnSp>
      <p:sp>
        <p:nvSpPr>
          <p:cNvPr id="311" name="Google Shape;311;p32"/>
          <p:cNvSpPr/>
          <p:nvPr/>
        </p:nvSpPr>
        <p:spPr>
          <a:xfrm>
            <a:off x="3013681" y="3091693"/>
            <a:ext cx="953400" cy="861600"/>
          </a:xfrm>
          <a:prstGeom prst="diamond">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idx="1" type="body"/>
          </p:nvPr>
        </p:nvSpPr>
        <p:spPr>
          <a:xfrm>
            <a:off x="1297500" y="772634"/>
            <a:ext cx="7038900" cy="3716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i="0" lang="en" sz="1400">
                <a:solidFill>
                  <a:schemeClr val="lt1"/>
                </a:solidFill>
                <a:latin typeface="Verdana"/>
                <a:ea typeface="Verdana"/>
                <a:cs typeface="Verdana"/>
                <a:sym typeface="Verdana"/>
              </a:rPr>
              <a:t>Suppose you have this design: </a:t>
            </a:r>
            <a:endParaRPr b="1" sz="1400"/>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rPr b="1" i="0" lang="en" sz="1400">
                <a:solidFill>
                  <a:schemeClr val="lt1"/>
                </a:solidFill>
                <a:latin typeface="Verdana"/>
                <a:ea typeface="Verdana"/>
                <a:cs typeface="Verdana"/>
                <a:sym typeface="Verdana"/>
              </a:rPr>
              <a:t>and you modify it to produce this design:</a:t>
            </a:r>
            <a:endParaRPr b="1" sz="1400"/>
          </a:p>
          <a:p>
            <a:pPr indent="0" lvl="0" marL="146050" rtl="0" algn="l">
              <a:lnSpc>
                <a:spcPct val="115000"/>
              </a:lnSpc>
              <a:spcBef>
                <a:spcPts val="0"/>
              </a:spcBef>
              <a:spcAft>
                <a:spcPts val="0"/>
              </a:spcAft>
              <a:buSzPts val="1300"/>
              <a:buNone/>
            </a:pPr>
            <a:r>
              <a:rPr b="1" i="0" lang="en" sz="1400">
                <a:solidFill>
                  <a:schemeClr val="lt1"/>
                </a:solidFill>
                <a:latin typeface="Verdana"/>
                <a:ea typeface="Verdana"/>
                <a:cs typeface="Verdana"/>
                <a:sym typeface="Verdana"/>
              </a:rPr>
              <a:t> </a:t>
            </a:r>
            <a:endParaRPr b="1" sz="1400"/>
          </a:p>
          <a:p>
            <a:pPr indent="0" lvl="0" marL="146050" rtl="0" algn="l">
              <a:lnSpc>
                <a:spcPct val="115000"/>
              </a:lnSpc>
              <a:spcBef>
                <a:spcPts val="0"/>
              </a:spcBef>
              <a:spcAft>
                <a:spcPts val="0"/>
              </a:spcAft>
              <a:buSzPts val="1300"/>
              <a:buNone/>
            </a:pPr>
            <a:r>
              <a:t/>
            </a:r>
            <a:endParaRPr b="1"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rPr b="1" i="0" lang="en" sz="1400">
                <a:solidFill>
                  <a:schemeClr val="lt1"/>
                </a:solidFill>
                <a:latin typeface="Verdana"/>
                <a:ea typeface="Verdana"/>
                <a:cs typeface="Verdana"/>
                <a:sym typeface="Verdana"/>
              </a:rPr>
              <a:t>We can describe the transformation graphically, like this:</a:t>
            </a:r>
            <a:endParaRPr b="1" sz="1400"/>
          </a:p>
          <a:p>
            <a:pPr indent="0" lvl="0" marL="146050" rtl="0" algn="l">
              <a:lnSpc>
                <a:spcPct val="115000"/>
              </a:lnSpc>
              <a:spcBef>
                <a:spcPts val="0"/>
              </a:spcBef>
              <a:spcAft>
                <a:spcPts val="0"/>
              </a:spcAft>
              <a:buSzPts val="1300"/>
              <a:buNone/>
            </a:pPr>
            <a:r>
              <a:t/>
            </a:r>
            <a:endParaRPr b="1" i="0" sz="1400">
              <a:solidFill>
                <a:schemeClr val="lt1"/>
              </a:solidFill>
              <a:latin typeface="Verdana"/>
              <a:ea typeface="Verdana"/>
              <a:cs typeface="Verdana"/>
              <a:sym typeface="Verdana"/>
            </a:endParaRPr>
          </a:p>
          <a:p>
            <a:pPr indent="0" lvl="0" marL="146050" rtl="0" algn="l">
              <a:lnSpc>
                <a:spcPct val="115000"/>
              </a:lnSpc>
              <a:spcBef>
                <a:spcPts val="0"/>
              </a:spcBef>
              <a:spcAft>
                <a:spcPts val="0"/>
              </a:spcAft>
              <a:buSzPts val="1300"/>
              <a:buNone/>
            </a:pPr>
            <a:r>
              <a:t/>
            </a:r>
            <a:endParaRPr b="1" sz="1400">
              <a:solidFill>
                <a:schemeClr val="lt1"/>
              </a:solidFill>
            </a:endParaRPr>
          </a:p>
        </p:txBody>
      </p:sp>
      <p:sp>
        <p:nvSpPr>
          <p:cNvPr id="317" name="Google Shape;317;p33"/>
          <p:cNvSpPr/>
          <p:nvPr/>
        </p:nvSpPr>
        <p:spPr>
          <a:xfrm>
            <a:off x="1903227" y="1261758"/>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8" name="Google Shape;318;p33"/>
          <p:cNvSpPr/>
          <p:nvPr/>
        </p:nvSpPr>
        <p:spPr>
          <a:xfrm>
            <a:off x="1903227" y="2402977"/>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9" name="Google Shape;319;p33"/>
          <p:cNvSpPr/>
          <p:nvPr/>
        </p:nvSpPr>
        <p:spPr>
          <a:xfrm rot="5400000">
            <a:off x="1917515" y="2381682"/>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0" name="Google Shape;320;p33"/>
          <p:cNvSpPr/>
          <p:nvPr/>
        </p:nvSpPr>
        <p:spPr>
          <a:xfrm>
            <a:off x="1917403" y="3756849"/>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321" name="Google Shape;321;p33"/>
          <p:cNvCxnSpPr/>
          <p:nvPr/>
        </p:nvCxnSpPr>
        <p:spPr>
          <a:xfrm>
            <a:off x="2948761" y="3944690"/>
            <a:ext cx="545700" cy="0"/>
          </a:xfrm>
          <a:prstGeom prst="straightConnector1">
            <a:avLst/>
          </a:prstGeom>
          <a:noFill/>
          <a:ln cap="flat" cmpd="sng" w="9525">
            <a:solidFill>
              <a:schemeClr val="lt1"/>
            </a:solidFill>
            <a:prstDash val="solid"/>
            <a:round/>
            <a:headEnd len="sm" w="sm" type="none"/>
            <a:tailEnd len="med" w="med" type="triangle"/>
          </a:ln>
        </p:spPr>
      </p:cxnSp>
      <p:sp>
        <p:nvSpPr>
          <p:cNvPr id="322" name="Google Shape;322;p33"/>
          <p:cNvSpPr/>
          <p:nvPr/>
        </p:nvSpPr>
        <p:spPr>
          <a:xfrm>
            <a:off x="3742660" y="3756849"/>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3" name="Google Shape;323;p33"/>
          <p:cNvSpPr/>
          <p:nvPr/>
        </p:nvSpPr>
        <p:spPr>
          <a:xfrm rot="5400000">
            <a:off x="3742772" y="3756820"/>
            <a:ext cx="829200" cy="375600"/>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4" name="Google Shape;324;p33"/>
          <p:cNvSpPr txBox="1"/>
          <p:nvPr>
            <p:ph type="title"/>
          </p:nvPr>
        </p:nvSpPr>
        <p:spPr>
          <a:xfrm>
            <a:off x="1122240" y="249313"/>
            <a:ext cx="7038900" cy="534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Derivation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