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329" r:id="rId5"/>
    <p:sldId id="271" r:id="rId6"/>
    <p:sldId id="270" r:id="rId7"/>
    <p:sldId id="267" r:id="rId8"/>
    <p:sldId id="272" r:id="rId9"/>
    <p:sldId id="268" r:id="rId10"/>
    <p:sldId id="273" r:id="rId11"/>
    <p:sldId id="274" r:id="rId12"/>
    <p:sldId id="281"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8" r:id="rId42"/>
    <p:sldId id="314" r:id="rId43"/>
    <p:sldId id="319" r:id="rId44"/>
    <p:sldId id="315" r:id="rId45"/>
    <p:sldId id="316" r:id="rId46"/>
    <p:sldId id="317" r:id="rId47"/>
    <p:sldId id="320" r:id="rId48"/>
    <p:sldId id="321" r:id="rId49"/>
    <p:sldId id="322" r:id="rId50"/>
    <p:sldId id="323" r:id="rId51"/>
    <p:sldId id="324" r:id="rId52"/>
    <p:sldId id="325" r:id="rId53"/>
    <p:sldId id="326" r:id="rId54"/>
    <p:sldId id="327" r:id="rId55"/>
    <p:sldId id="328" r:id="rId56"/>
    <p:sldId id="26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4" autoAdjust="0"/>
  </p:normalViewPr>
  <p:slideViewPr>
    <p:cSldViewPr>
      <p:cViewPr varScale="1">
        <p:scale>
          <a:sx n="85" d="100"/>
          <a:sy n="85" d="100"/>
        </p:scale>
        <p:origin x="137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4A75DF-1092-4B48-B3D6-990187A91AC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646B9FF-1503-4384-B225-D04608AC820B}">
      <dgm:prSet phldrT="[Text]"/>
      <dgm:spPr/>
      <dgm:t>
        <a:bodyPr/>
        <a:lstStyle/>
        <a:p>
          <a:r>
            <a:rPr lang="en-US" dirty="0"/>
            <a:t>Components</a:t>
          </a:r>
        </a:p>
      </dgm:t>
    </dgm:pt>
    <dgm:pt modelId="{A955C978-F1E8-4BBB-9593-69CA58EC5F74}" type="parTrans" cxnId="{2FC0F948-AE9A-4B14-8F07-C96C10795637}">
      <dgm:prSet/>
      <dgm:spPr/>
      <dgm:t>
        <a:bodyPr/>
        <a:lstStyle/>
        <a:p>
          <a:endParaRPr lang="en-US"/>
        </a:p>
      </dgm:t>
    </dgm:pt>
    <dgm:pt modelId="{C8A06D11-6247-49E9-893C-3C42F5E7B2DA}" type="sibTrans" cxnId="{2FC0F948-AE9A-4B14-8F07-C96C10795637}">
      <dgm:prSet/>
      <dgm:spPr/>
      <dgm:t>
        <a:bodyPr/>
        <a:lstStyle/>
        <a:p>
          <a:endParaRPr lang="en-US"/>
        </a:p>
      </dgm:t>
    </dgm:pt>
    <dgm:pt modelId="{9B379A52-8718-4B1F-AC3C-435566AF055E}">
      <dgm:prSet phldrT="[Text]"/>
      <dgm:spPr/>
      <dgm:t>
        <a:bodyPr/>
        <a:lstStyle/>
        <a:p>
          <a:r>
            <a:rPr lang="en-US" dirty="0"/>
            <a:t>Clients</a:t>
          </a:r>
        </a:p>
      </dgm:t>
    </dgm:pt>
    <dgm:pt modelId="{C9CC96CE-1297-4099-8E45-30F41350F095}" type="parTrans" cxnId="{CE5BF479-E646-4B6B-A3BB-3657DE2A477A}">
      <dgm:prSet/>
      <dgm:spPr/>
      <dgm:t>
        <a:bodyPr/>
        <a:lstStyle/>
        <a:p>
          <a:endParaRPr lang="en-US"/>
        </a:p>
      </dgm:t>
    </dgm:pt>
    <dgm:pt modelId="{F9F04EB0-D6A0-4EF2-995A-BFC3B2A843A2}" type="sibTrans" cxnId="{CE5BF479-E646-4B6B-A3BB-3657DE2A477A}">
      <dgm:prSet/>
      <dgm:spPr/>
      <dgm:t>
        <a:bodyPr/>
        <a:lstStyle/>
        <a:p>
          <a:endParaRPr lang="en-US"/>
        </a:p>
      </dgm:t>
    </dgm:pt>
    <dgm:pt modelId="{C051BF5B-14BA-4CB8-AB90-25A79F47CF0C}">
      <dgm:prSet phldrT="[Text]"/>
      <dgm:spPr/>
      <dgm:t>
        <a:bodyPr/>
        <a:lstStyle/>
        <a:p>
          <a:r>
            <a:rPr lang="en-US" dirty="0"/>
            <a:t>Datacenter</a:t>
          </a:r>
        </a:p>
      </dgm:t>
    </dgm:pt>
    <dgm:pt modelId="{C2FC524F-7A7B-49B1-AD1B-4DC6252AFF40}" type="parTrans" cxnId="{7B7DDA8D-216B-4826-973C-72F02230CED4}">
      <dgm:prSet/>
      <dgm:spPr/>
      <dgm:t>
        <a:bodyPr/>
        <a:lstStyle/>
        <a:p>
          <a:endParaRPr lang="en-US"/>
        </a:p>
      </dgm:t>
    </dgm:pt>
    <dgm:pt modelId="{01928865-B34D-432C-B7DF-E8B5994FC9B0}" type="sibTrans" cxnId="{7B7DDA8D-216B-4826-973C-72F02230CED4}">
      <dgm:prSet/>
      <dgm:spPr/>
      <dgm:t>
        <a:bodyPr/>
        <a:lstStyle/>
        <a:p>
          <a:endParaRPr lang="en-US"/>
        </a:p>
      </dgm:t>
    </dgm:pt>
    <dgm:pt modelId="{D8E4C9EC-1A61-4EA5-93EF-EBCD79E290E8}">
      <dgm:prSet phldrT="[Text]"/>
      <dgm:spPr/>
      <dgm:t>
        <a:bodyPr/>
        <a:lstStyle/>
        <a:p>
          <a:r>
            <a:rPr lang="en-US" dirty="0"/>
            <a:t>Distributed server</a:t>
          </a:r>
        </a:p>
      </dgm:t>
    </dgm:pt>
    <dgm:pt modelId="{3D6E3EA9-3C95-4AE1-96CB-1353AE4AA33E}" type="parTrans" cxnId="{88CD10D9-9900-430E-8172-CDA520737AD5}">
      <dgm:prSet/>
      <dgm:spPr/>
      <dgm:t>
        <a:bodyPr/>
        <a:lstStyle/>
        <a:p>
          <a:endParaRPr lang="en-US"/>
        </a:p>
      </dgm:t>
    </dgm:pt>
    <dgm:pt modelId="{E524E1CB-931F-4134-8A47-7306FA2D453C}" type="sibTrans" cxnId="{88CD10D9-9900-430E-8172-CDA520737AD5}">
      <dgm:prSet/>
      <dgm:spPr/>
      <dgm:t>
        <a:bodyPr/>
        <a:lstStyle/>
        <a:p>
          <a:endParaRPr lang="en-US"/>
        </a:p>
      </dgm:t>
    </dgm:pt>
    <dgm:pt modelId="{CCA72278-0B1F-409F-BB00-96B5A8DF9562}" type="pres">
      <dgm:prSet presAssocID="{F34A75DF-1092-4B48-B3D6-990187A91AC8}" presName="hierChild1" presStyleCnt="0">
        <dgm:presLayoutVars>
          <dgm:chPref val="1"/>
          <dgm:dir/>
          <dgm:animOne val="branch"/>
          <dgm:animLvl val="lvl"/>
          <dgm:resizeHandles/>
        </dgm:presLayoutVars>
      </dgm:prSet>
      <dgm:spPr/>
    </dgm:pt>
    <dgm:pt modelId="{68F2C9BF-C4DF-4EF7-9238-6CCE898F6A53}" type="pres">
      <dgm:prSet presAssocID="{3646B9FF-1503-4384-B225-D04608AC820B}" presName="hierRoot1" presStyleCnt="0"/>
      <dgm:spPr/>
    </dgm:pt>
    <dgm:pt modelId="{5A044570-1848-4A2C-B001-4E7C7A3AFDD3}" type="pres">
      <dgm:prSet presAssocID="{3646B9FF-1503-4384-B225-D04608AC820B}" presName="composite" presStyleCnt="0"/>
      <dgm:spPr/>
    </dgm:pt>
    <dgm:pt modelId="{F685F551-705A-42B6-88AA-0371422B94E2}" type="pres">
      <dgm:prSet presAssocID="{3646B9FF-1503-4384-B225-D04608AC820B}" presName="background" presStyleLbl="node0" presStyleIdx="0" presStyleCnt="1"/>
      <dgm:spPr/>
    </dgm:pt>
    <dgm:pt modelId="{EF7829D1-3706-4492-AFAC-2FEE8110B33C}" type="pres">
      <dgm:prSet presAssocID="{3646B9FF-1503-4384-B225-D04608AC820B}" presName="text" presStyleLbl="fgAcc0" presStyleIdx="0" presStyleCnt="1" custScaleX="126667">
        <dgm:presLayoutVars>
          <dgm:chPref val="3"/>
        </dgm:presLayoutVars>
      </dgm:prSet>
      <dgm:spPr/>
    </dgm:pt>
    <dgm:pt modelId="{875F9AC0-BED0-46A5-941D-4CD0E51DD3EB}" type="pres">
      <dgm:prSet presAssocID="{3646B9FF-1503-4384-B225-D04608AC820B}" presName="hierChild2" presStyleCnt="0"/>
      <dgm:spPr/>
    </dgm:pt>
    <dgm:pt modelId="{82378D2C-F231-47F8-8BD6-61F1E1A453EE}" type="pres">
      <dgm:prSet presAssocID="{C9CC96CE-1297-4099-8E45-30F41350F095}" presName="Name10" presStyleLbl="parChTrans1D2" presStyleIdx="0" presStyleCnt="3"/>
      <dgm:spPr/>
    </dgm:pt>
    <dgm:pt modelId="{5EA75448-BC70-4739-AC7D-94EC5714E821}" type="pres">
      <dgm:prSet presAssocID="{9B379A52-8718-4B1F-AC3C-435566AF055E}" presName="hierRoot2" presStyleCnt="0"/>
      <dgm:spPr/>
    </dgm:pt>
    <dgm:pt modelId="{2A286845-638D-4563-ADA0-2551670DCBFC}" type="pres">
      <dgm:prSet presAssocID="{9B379A52-8718-4B1F-AC3C-435566AF055E}" presName="composite2" presStyleCnt="0"/>
      <dgm:spPr/>
    </dgm:pt>
    <dgm:pt modelId="{2D4AA4C7-62D4-48F2-9C13-814812FCCE35}" type="pres">
      <dgm:prSet presAssocID="{9B379A52-8718-4B1F-AC3C-435566AF055E}" presName="background2" presStyleLbl="node2" presStyleIdx="0" presStyleCnt="3"/>
      <dgm:spPr/>
    </dgm:pt>
    <dgm:pt modelId="{A5995E2E-A473-47A3-BF67-BB7F62457CF5}" type="pres">
      <dgm:prSet presAssocID="{9B379A52-8718-4B1F-AC3C-435566AF055E}" presName="text2" presStyleLbl="fgAcc2" presStyleIdx="0" presStyleCnt="3" custLinFactNeighborY="-882">
        <dgm:presLayoutVars>
          <dgm:chPref val="3"/>
        </dgm:presLayoutVars>
      </dgm:prSet>
      <dgm:spPr/>
    </dgm:pt>
    <dgm:pt modelId="{F21535D3-9DDE-4201-8B9C-300EE33187E4}" type="pres">
      <dgm:prSet presAssocID="{9B379A52-8718-4B1F-AC3C-435566AF055E}" presName="hierChild3" presStyleCnt="0"/>
      <dgm:spPr/>
    </dgm:pt>
    <dgm:pt modelId="{8BAFEEDE-0897-4A1F-941A-8A8F372263FD}" type="pres">
      <dgm:prSet presAssocID="{C2FC524F-7A7B-49B1-AD1B-4DC6252AFF40}" presName="Name10" presStyleLbl="parChTrans1D2" presStyleIdx="1" presStyleCnt="3"/>
      <dgm:spPr/>
    </dgm:pt>
    <dgm:pt modelId="{25B29DBE-A014-4E3E-8EF3-C6F41ADE9A97}" type="pres">
      <dgm:prSet presAssocID="{C051BF5B-14BA-4CB8-AB90-25A79F47CF0C}" presName="hierRoot2" presStyleCnt="0"/>
      <dgm:spPr/>
    </dgm:pt>
    <dgm:pt modelId="{E4D3B7C2-C435-44DC-92E7-54ECA11E49FD}" type="pres">
      <dgm:prSet presAssocID="{C051BF5B-14BA-4CB8-AB90-25A79F47CF0C}" presName="composite2" presStyleCnt="0"/>
      <dgm:spPr/>
    </dgm:pt>
    <dgm:pt modelId="{A2371F50-FD63-4151-BD03-9A8DF917FF5B}" type="pres">
      <dgm:prSet presAssocID="{C051BF5B-14BA-4CB8-AB90-25A79F47CF0C}" presName="background2" presStyleLbl="node2" presStyleIdx="1" presStyleCnt="3"/>
      <dgm:spPr/>
    </dgm:pt>
    <dgm:pt modelId="{607097F6-9B62-462B-AFAD-D7D46B26F402}" type="pres">
      <dgm:prSet presAssocID="{C051BF5B-14BA-4CB8-AB90-25A79F47CF0C}" presName="text2" presStyleLbl="fgAcc2" presStyleIdx="1" presStyleCnt="3">
        <dgm:presLayoutVars>
          <dgm:chPref val="3"/>
        </dgm:presLayoutVars>
      </dgm:prSet>
      <dgm:spPr/>
    </dgm:pt>
    <dgm:pt modelId="{7B19F25F-8E10-4148-BF30-37E2C219070B}" type="pres">
      <dgm:prSet presAssocID="{C051BF5B-14BA-4CB8-AB90-25A79F47CF0C}" presName="hierChild3" presStyleCnt="0"/>
      <dgm:spPr/>
    </dgm:pt>
    <dgm:pt modelId="{247CBB22-B49D-4648-9780-5601FBB445B8}" type="pres">
      <dgm:prSet presAssocID="{3D6E3EA9-3C95-4AE1-96CB-1353AE4AA33E}" presName="Name10" presStyleLbl="parChTrans1D2" presStyleIdx="2" presStyleCnt="3"/>
      <dgm:spPr/>
    </dgm:pt>
    <dgm:pt modelId="{3D426422-BD36-48FD-A52F-90973100CC08}" type="pres">
      <dgm:prSet presAssocID="{D8E4C9EC-1A61-4EA5-93EF-EBCD79E290E8}" presName="hierRoot2" presStyleCnt="0"/>
      <dgm:spPr/>
    </dgm:pt>
    <dgm:pt modelId="{8C05C551-0332-4173-9DE3-9F3DECF35A3D}" type="pres">
      <dgm:prSet presAssocID="{D8E4C9EC-1A61-4EA5-93EF-EBCD79E290E8}" presName="composite2" presStyleCnt="0"/>
      <dgm:spPr/>
    </dgm:pt>
    <dgm:pt modelId="{8A1F110E-93FD-4AEC-B423-335BA8AB3FB3}" type="pres">
      <dgm:prSet presAssocID="{D8E4C9EC-1A61-4EA5-93EF-EBCD79E290E8}" presName="background2" presStyleLbl="node2" presStyleIdx="2" presStyleCnt="3"/>
      <dgm:spPr/>
    </dgm:pt>
    <dgm:pt modelId="{149417D3-4627-49F6-9ED0-6CEBB8BDD9E7}" type="pres">
      <dgm:prSet presAssocID="{D8E4C9EC-1A61-4EA5-93EF-EBCD79E290E8}" presName="text2" presStyleLbl="fgAcc2" presStyleIdx="2" presStyleCnt="3">
        <dgm:presLayoutVars>
          <dgm:chPref val="3"/>
        </dgm:presLayoutVars>
      </dgm:prSet>
      <dgm:spPr/>
    </dgm:pt>
    <dgm:pt modelId="{C2A5D5F7-1300-4746-BE4E-922E9EF347A5}" type="pres">
      <dgm:prSet presAssocID="{D8E4C9EC-1A61-4EA5-93EF-EBCD79E290E8}" presName="hierChild3" presStyleCnt="0"/>
      <dgm:spPr/>
    </dgm:pt>
  </dgm:ptLst>
  <dgm:cxnLst>
    <dgm:cxn modelId="{82A32916-DD74-445E-A8BE-CDC3F5F82FB2}" type="presOf" srcId="{3646B9FF-1503-4384-B225-D04608AC820B}" destId="{EF7829D1-3706-4492-AFAC-2FEE8110B33C}" srcOrd="0" destOrd="0" presId="urn:microsoft.com/office/officeart/2005/8/layout/hierarchy1"/>
    <dgm:cxn modelId="{D7ED193D-5877-4EE2-85E9-0B79CDB753A1}" type="presOf" srcId="{D8E4C9EC-1A61-4EA5-93EF-EBCD79E290E8}" destId="{149417D3-4627-49F6-9ED0-6CEBB8BDD9E7}" srcOrd="0" destOrd="0" presId="urn:microsoft.com/office/officeart/2005/8/layout/hierarchy1"/>
    <dgm:cxn modelId="{2FF06442-CC4B-4350-9DBA-66EA305C1ADE}" type="presOf" srcId="{F34A75DF-1092-4B48-B3D6-990187A91AC8}" destId="{CCA72278-0B1F-409F-BB00-96B5A8DF9562}" srcOrd="0" destOrd="0" presId="urn:microsoft.com/office/officeart/2005/8/layout/hierarchy1"/>
    <dgm:cxn modelId="{2FC0F948-AE9A-4B14-8F07-C96C10795637}" srcId="{F34A75DF-1092-4B48-B3D6-990187A91AC8}" destId="{3646B9FF-1503-4384-B225-D04608AC820B}" srcOrd="0" destOrd="0" parTransId="{A955C978-F1E8-4BBB-9593-69CA58EC5F74}" sibTransId="{C8A06D11-6247-49E9-893C-3C42F5E7B2DA}"/>
    <dgm:cxn modelId="{CE5BF479-E646-4B6B-A3BB-3657DE2A477A}" srcId="{3646B9FF-1503-4384-B225-D04608AC820B}" destId="{9B379A52-8718-4B1F-AC3C-435566AF055E}" srcOrd="0" destOrd="0" parTransId="{C9CC96CE-1297-4099-8E45-30F41350F095}" sibTransId="{F9F04EB0-D6A0-4EF2-995A-BFC3B2A843A2}"/>
    <dgm:cxn modelId="{7B7DDA8D-216B-4826-973C-72F02230CED4}" srcId="{3646B9FF-1503-4384-B225-D04608AC820B}" destId="{C051BF5B-14BA-4CB8-AB90-25A79F47CF0C}" srcOrd="1" destOrd="0" parTransId="{C2FC524F-7A7B-49B1-AD1B-4DC6252AFF40}" sibTransId="{01928865-B34D-432C-B7DF-E8B5994FC9B0}"/>
    <dgm:cxn modelId="{DF320EA4-F730-4525-9097-E3357F2F0E77}" type="presOf" srcId="{9B379A52-8718-4B1F-AC3C-435566AF055E}" destId="{A5995E2E-A473-47A3-BF67-BB7F62457CF5}" srcOrd="0" destOrd="0" presId="urn:microsoft.com/office/officeart/2005/8/layout/hierarchy1"/>
    <dgm:cxn modelId="{9C3DCBC0-384C-4A54-B022-313494F51533}" type="presOf" srcId="{C9CC96CE-1297-4099-8E45-30F41350F095}" destId="{82378D2C-F231-47F8-8BD6-61F1E1A453EE}" srcOrd="0" destOrd="0" presId="urn:microsoft.com/office/officeart/2005/8/layout/hierarchy1"/>
    <dgm:cxn modelId="{ACC9AFD7-7330-41F7-903A-794BA8097F06}" type="presOf" srcId="{C2FC524F-7A7B-49B1-AD1B-4DC6252AFF40}" destId="{8BAFEEDE-0897-4A1F-941A-8A8F372263FD}" srcOrd="0" destOrd="0" presId="urn:microsoft.com/office/officeart/2005/8/layout/hierarchy1"/>
    <dgm:cxn modelId="{88CD10D9-9900-430E-8172-CDA520737AD5}" srcId="{3646B9FF-1503-4384-B225-D04608AC820B}" destId="{D8E4C9EC-1A61-4EA5-93EF-EBCD79E290E8}" srcOrd="2" destOrd="0" parTransId="{3D6E3EA9-3C95-4AE1-96CB-1353AE4AA33E}" sibTransId="{E524E1CB-931F-4134-8A47-7306FA2D453C}"/>
    <dgm:cxn modelId="{5C4CCAE2-CE86-4D1E-B8F0-3DE842C5236F}" type="presOf" srcId="{C051BF5B-14BA-4CB8-AB90-25A79F47CF0C}" destId="{607097F6-9B62-462B-AFAD-D7D46B26F402}" srcOrd="0" destOrd="0" presId="urn:microsoft.com/office/officeart/2005/8/layout/hierarchy1"/>
    <dgm:cxn modelId="{C20B83F0-BF6D-4BDD-A4DB-D49C1B0A2F9A}" type="presOf" srcId="{3D6E3EA9-3C95-4AE1-96CB-1353AE4AA33E}" destId="{247CBB22-B49D-4648-9780-5601FBB445B8}" srcOrd="0" destOrd="0" presId="urn:microsoft.com/office/officeart/2005/8/layout/hierarchy1"/>
    <dgm:cxn modelId="{5646A23D-BDAC-419A-AAD5-20CF0E05F683}" type="presParOf" srcId="{CCA72278-0B1F-409F-BB00-96B5A8DF9562}" destId="{68F2C9BF-C4DF-4EF7-9238-6CCE898F6A53}" srcOrd="0" destOrd="0" presId="urn:microsoft.com/office/officeart/2005/8/layout/hierarchy1"/>
    <dgm:cxn modelId="{A7249E15-63FE-4123-8B5A-67FC81921643}" type="presParOf" srcId="{68F2C9BF-C4DF-4EF7-9238-6CCE898F6A53}" destId="{5A044570-1848-4A2C-B001-4E7C7A3AFDD3}" srcOrd="0" destOrd="0" presId="urn:microsoft.com/office/officeart/2005/8/layout/hierarchy1"/>
    <dgm:cxn modelId="{610DBA92-8979-4224-BEC0-B69C2E5A3629}" type="presParOf" srcId="{5A044570-1848-4A2C-B001-4E7C7A3AFDD3}" destId="{F685F551-705A-42B6-88AA-0371422B94E2}" srcOrd="0" destOrd="0" presId="urn:microsoft.com/office/officeart/2005/8/layout/hierarchy1"/>
    <dgm:cxn modelId="{DAD500DD-C9FE-4A9A-833A-2ED6B4EDC600}" type="presParOf" srcId="{5A044570-1848-4A2C-B001-4E7C7A3AFDD3}" destId="{EF7829D1-3706-4492-AFAC-2FEE8110B33C}" srcOrd="1" destOrd="0" presId="urn:microsoft.com/office/officeart/2005/8/layout/hierarchy1"/>
    <dgm:cxn modelId="{74C9807F-1229-4887-8624-0AE94CB7D5DE}" type="presParOf" srcId="{68F2C9BF-C4DF-4EF7-9238-6CCE898F6A53}" destId="{875F9AC0-BED0-46A5-941D-4CD0E51DD3EB}" srcOrd="1" destOrd="0" presId="urn:microsoft.com/office/officeart/2005/8/layout/hierarchy1"/>
    <dgm:cxn modelId="{E268F5C5-DC9F-49BF-8EC2-0B05445C0FC5}" type="presParOf" srcId="{875F9AC0-BED0-46A5-941D-4CD0E51DD3EB}" destId="{82378D2C-F231-47F8-8BD6-61F1E1A453EE}" srcOrd="0" destOrd="0" presId="urn:microsoft.com/office/officeart/2005/8/layout/hierarchy1"/>
    <dgm:cxn modelId="{D0F0433E-EFF9-4261-B370-974FEE23E88C}" type="presParOf" srcId="{875F9AC0-BED0-46A5-941D-4CD0E51DD3EB}" destId="{5EA75448-BC70-4739-AC7D-94EC5714E821}" srcOrd="1" destOrd="0" presId="urn:microsoft.com/office/officeart/2005/8/layout/hierarchy1"/>
    <dgm:cxn modelId="{A1A25FF0-161B-4D6A-8079-0DA997FE62E9}" type="presParOf" srcId="{5EA75448-BC70-4739-AC7D-94EC5714E821}" destId="{2A286845-638D-4563-ADA0-2551670DCBFC}" srcOrd="0" destOrd="0" presId="urn:microsoft.com/office/officeart/2005/8/layout/hierarchy1"/>
    <dgm:cxn modelId="{3401A9CF-9159-4DDA-A7DD-427A7C77539F}" type="presParOf" srcId="{2A286845-638D-4563-ADA0-2551670DCBFC}" destId="{2D4AA4C7-62D4-48F2-9C13-814812FCCE35}" srcOrd="0" destOrd="0" presId="urn:microsoft.com/office/officeart/2005/8/layout/hierarchy1"/>
    <dgm:cxn modelId="{717BD40E-2434-44B0-BF7F-B76A9BC10C33}" type="presParOf" srcId="{2A286845-638D-4563-ADA0-2551670DCBFC}" destId="{A5995E2E-A473-47A3-BF67-BB7F62457CF5}" srcOrd="1" destOrd="0" presId="urn:microsoft.com/office/officeart/2005/8/layout/hierarchy1"/>
    <dgm:cxn modelId="{CE774943-8A7D-49AE-A69D-5DA4E072F326}" type="presParOf" srcId="{5EA75448-BC70-4739-AC7D-94EC5714E821}" destId="{F21535D3-9DDE-4201-8B9C-300EE33187E4}" srcOrd="1" destOrd="0" presId="urn:microsoft.com/office/officeart/2005/8/layout/hierarchy1"/>
    <dgm:cxn modelId="{056AD19D-2337-48DF-B0C1-E6DAB91BAFBE}" type="presParOf" srcId="{875F9AC0-BED0-46A5-941D-4CD0E51DD3EB}" destId="{8BAFEEDE-0897-4A1F-941A-8A8F372263FD}" srcOrd="2" destOrd="0" presId="urn:microsoft.com/office/officeart/2005/8/layout/hierarchy1"/>
    <dgm:cxn modelId="{CBD239D2-F4DA-43EF-AA37-702A0792EB79}" type="presParOf" srcId="{875F9AC0-BED0-46A5-941D-4CD0E51DD3EB}" destId="{25B29DBE-A014-4E3E-8EF3-C6F41ADE9A97}" srcOrd="3" destOrd="0" presId="urn:microsoft.com/office/officeart/2005/8/layout/hierarchy1"/>
    <dgm:cxn modelId="{300C5690-DB41-430B-B1B4-3AD8B1A2625D}" type="presParOf" srcId="{25B29DBE-A014-4E3E-8EF3-C6F41ADE9A97}" destId="{E4D3B7C2-C435-44DC-92E7-54ECA11E49FD}" srcOrd="0" destOrd="0" presId="urn:microsoft.com/office/officeart/2005/8/layout/hierarchy1"/>
    <dgm:cxn modelId="{8A4605FF-FB9B-4A0E-9DE2-3761826D131E}" type="presParOf" srcId="{E4D3B7C2-C435-44DC-92E7-54ECA11E49FD}" destId="{A2371F50-FD63-4151-BD03-9A8DF917FF5B}" srcOrd="0" destOrd="0" presId="urn:microsoft.com/office/officeart/2005/8/layout/hierarchy1"/>
    <dgm:cxn modelId="{263164B3-63BA-424B-8E6C-3B1753890693}" type="presParOf" srcId="{E4D3B7C2-C435-44DC-92E7-54ECA11E49FD}" destId="{607097F6-9B62-462B-AFAD-D7D46B26F402}" srcOrd="1" destOrd="0" presId="urn:microsoft.com/office/officeart/2005/8/layout/hierarchy1"/>
    <dgm:cxn modelId="{86B7D118-6E26-4DAD-A175-55104FD58706}" type="presParOf" srcId="{25B29DBE-A014-4E3E-8EF3-C6F41ADE9A97}" destId="{7B19F25F-8E10-4148-BF30-37E2C219070B}" srcOrd="1" destOrd="0" presId="urn:microsoft.com/office/officeart/2005/8/layout/hierarchy1"/>
    <dgm:cxn modelId="{1AABE2FC-CFDB-4BEA-B8FA-C31BDA1CC5B9}" type="presParOf" srcId="{875F9AC0-BED0-46A5-941D-4CD0E51DD3EB}" destId="{247CBB22-B49D-4648-9780-5601FBB445B8}" srcOrd="4" destOrd="0" presId="urn:microsoft.com/office/officeart/2005/8/layout/hierarchy1"/>
    <dgm:cxn modelId="{C0FBABDA-7A0D-47BC-8E0D-04068CC07637}" type="presParOf" srcId="{875F9AC0-BED0-46A5-941D-4CD0E51DD3EB}" destId="{3D426422-BD36-48FD-A52F-90973100CC08}" srcOrd="5" destOrd="0" presId="urn:microsoft.com/office/officeart/2005/8/layout/hierarchy1"/>
    <dgm:cxn modelId="{277C1CF9-C864-4579-8DA1-454A72BAECF0}" type="presParOf" srcId="{3D426422-BD36-48FD-A52F-90973100CC08}" destId="{8C05C551-0332-4173-9DE3-9F3DECF35A3D}" srcOrd="0" destOrd="0" presId="urn:microsoft.com/office/officeart/2005/8/layout/hierarchy1"/>
    <dgm:cxn modelId="{6F52AAE7-E583-4799-868E-6E14C6687968}" type="presParOf" srcId="{8C05C551-0332-4173-9DE3-9F3DECF35A3D}" destId="{8A1F110E-93FD-4AEC-B423-335BA8AB3FB3}" srcOrd="0" destOrd="0" presId="urn:microsoft.com/office/officeart/2005/8/layout/hierarchy1"/>
    <dgm:cxn modelId="{D1AA4241-332B-456C-8C09-CBAABC4D8FB9}" type="presParOf" srcId="{8C05C551-0332-4173-9DE3-9F3DECF35A3D}" destId="{149417D3-4627-49F6-9ED0-6CEBB8BDD9E7}" srcOrd="1" destOrd="0" presId="urn:microsoft.com/office/officeart/2005/8/layout/hierarchy1"/>
    <dgm:cxn modelId="{EDD478FA-0628-4F18-BFA8-8B071DCDB31D}" type="presParOf" srcId="{3D426422-BD36-48FD-A52F-90973100CC08}" destId="{C2A5D5F7-1300-4746-BE4E-922E9EF347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CBB22-B49D-4648-9780-5601FBB445B8}">
      <dsp:nvSpPr>
        <dsp:cNvPr id="0" name=""/>
        <dsp:cNvSpPr/>
      </dsp:nvSpPr>
      <dsp:spPr>
        <a:xfrm>
          <a:off x="2952750" y="1692195"/>
          <a:ext cx="2095499" cy="498633"/>
        </a:xfrm>
        <a:custGeom>
          <a:avLst/>
          <a:gdLst/>
          <a:ahLst/>
          <a:cxnLst/>
          <a:rect l="0" t="0" r="0" b="0"/>
          <a:pathLst>
            <a:path>
              <a:moveTo>
                <a:pt x="0" y="0"/>
              </a:moveTo>
              <a:lnTo>
                <a:pt x="0" y="339804"/>
              </a:lnTo>
              <a:lnTo>
                <a:pt x="2095499" y="339804"/>
              </a:lnTo>
              <a:lnTo>
                <a:pt x="2095499" y="4986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AFEEDE-0897-4A1F-941A-8A8F372263FD}">
      <dsp:nvSpPr>
        <dsp:cNvPr id="0" name=""/>
        <dsp:cNvSpPr/>
      </dsp:nvSpPr>
      <dsp:spPr>
        <a:xfrm>
          <a:off x="2907030" y="1692195"/>
          <a:ext cx="91440" cy="498633"/>
        </a:xfrm>
        <a:custGeom>
          <a:avLst/>
          <a:gdLst/>
          <a:ahLst/>
          <a:cxnLst/>
          <a:rect l="0" t="0" r="0" b="0"/>
          <a:pathLst>
            <a:path>
              <a:moveTo>
                <a:pt x="45720" y="0"/>
              </a:moveTo>
              <a:lnTo>
                <a:pt x="45720" y="4986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8D2C-F231-47F8-8BD6-61F1E1A453EE}">
      <dsp:nvSpPr>
        <dsp:cNvPr id="0" name=""/>
        <dsp:cNvSpPr/>
      </dsp:nvSpPr>
      <dsp:spPr>
        <a:xfrm>
          <a:off x="857250" y="1692195"/>
          <a:ext cx="2095499" cy="489031"/>
        </a:xfrm>
        <a:custGeom>
          <a:avLst/>
          <a:gdLst/>
          <a:ahLst/>
          <a:cxnLst/>
          <a:rect l="0" t="0" r="0" b="0"/>
          <a:pathLst>
            <a:path>
              <a:moveTo>
                <a:pt x="2095499" y="0"/>
              </a:moveTo>
              <a:lnTo>
                <a:pt x="2095499" y="330201"/>
              </a:lnTo>
              <a:lnTo>
                <a:pt x="0" y="330201"/>
              </a:lnTo>
              <a:lnTo>
                <a:pt x="0" y="4890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5F551-705A-42B6-88AA-0371422B94E2}">
      <dsp:nvSpPr>
        <dsp:cNvPr id="0" name=""/>
        <dsp:cNvSpPr/>
      </dsp:nvSpPr>
      <dsp:spPr>
        <a:xfrm>
          <a:off x="1866897" y="603488"/>
          <a:ext cx="2171705" cy="1088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7829D1-3706-4492-AFAC-2FEE8110B33C}">
      <dsp:nvSpPr>
        <dsp:cNvPr id="0" name=""/>
        <dsp:cNvSpPr/>
      </dsp:nvSpPr>
      <dsp:spPr>
        <a:xfrm>
          <a:off x="2057397" y="784463"/>
          <a:ext cx="2171705" cy="10887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Components</a:t>
          </a:r>
        </a:p>
      </dsp:txBody>
      <dsp:txXfrm>
        <a:off x="2089284" y="816350"/>
        <a:ext cx="2107931" cy="1024933"/>
      </dsp:txXfrm>
    </dsp:sp>
    <dsp:sp modelId="{2D4AA4C7-62D4-48F2-9C13-814812FCCE35}">
      <dsp:nvSpPr>
        <dsp:cNvPr id="0" name=""/>
        <dsp:cNvSpPr/>
      </dsp:nvSpPr>
      <dsp:spPr>
        <a:xfrm>
          <a:off x="0" y="2181226"/>
          <a:ext cx="1714499" cy="1088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995E2E-A473-47A3-BF67-BB7F62457CF5}">
      <dsp:nvSpPr>
        <dsp:cNvPr id="0" name=""/>
        <dsp:cNvSpPr/>
      </dsp:nvSpPr>
      <dsp:spPr>
        <a:xfrm>
          <a:off x="190500" y="2362201"/>
          <a:ext cx="1714499" cy="10887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Clients</a:t>
          </a:r>
        </a:p>
      </dsp:txBody>
      <dsp:txXfrm>
        <a:off x="222387" y="2394088"/>
        <a:ext cx="1650725" cy="1024933"/>
      </dsp:txXfrm>
    </dsp:sp>
    <dsp:sp modelId="{A2371F50-FD63-4151-BD03-9A8DF917FF5B}">
      <dsp:nvSpPr>
        <dsp:cNvPr id="0" name=""/>
        <dsp:cNvSpPr/>
      </dsp:nvSpPr>
      <dsp:spPr>
        <a:xfrm>
          <a:off x="2095500" y="2190829"/>
          <a:ext cx="1714499" cy="1088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7097F6-9B62-462B-AFAD-D7D46B26F402}">
      <dsp:nvSpPr>
        <dsp:cNvPr id="0" name=""/>
        <dsp:cNvSpPr/>
      </dsp:nvSpPr>
      <dsp:spPr>
        <a:xfrm>
          <a:off x="2286000" y="2371804"/>
          <a:ext cx="1714499" cy="10887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Datacenter</a:t>
          </a:r>
        </a:p>
      </dsp:txBody>
      <dsp:txXfrm>
        <a:off x="2317887" y="2403691"/>
        <a:ext cx="1650725" cy="1024933"/>
      </dsp:txXfrm>
    </dsp:sp>
    <dsp:sp modelId="{8A1F110E-93FD-4AEC-B423-335BA8AB3FB3}">
      <dsp:nvSpPr>
        <dsp:cNvPr id="0" name=""/>
        <dsp:cNvSpPr/>
      </dsp:nvSpPr>
      <dsp:spPr>
        <a:xfrm>
          <a:off x="4191000" y="2190829"/>
          <a:ext cx="1714499" cy="1088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9417D3-4627-49F6-9ED0-6CEBB8BDD9E7}">
      <dsp:nvSpPr>
        <dsp:cNvPr id="0" name=""/>
        <dsp:cNvSpPr/>
      </dsp:nvSpPr>
      <dsp:spPr>
        <a:xfrm>
          <a:off x="4381499" y="2371804"/>
          <a:ext cx="1714499" cy="10887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Distributed server</a:t>
          </a:r>
        </a:p>
      </dsp:txBody>
      <dsp:txXfrm>
        <a:off x="4413386" y="2403691"/>
        <a:ext cx="1650725" cy="10249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Lecture 2</a:t>
            </a:r>
            <a:br>
              <a:rPr lang="en-US" dirty="0"/>
            </a:br>
            <a:r>
              <a:rPr lang="en-US" b="1" i="1" dirty="0"/>
              <a:t>Cloud Computing Fundamentals</a:t>
            </a:r>
            <a:endParaRPr lang="en-US" dirty="0"/>
          </a:p>
        </p:txBody>
      </p:sp>
      <p:sp>
        <p:nvSpPr>
          <p:cNvPr id="4" name="Subtitle 3"/>
          <p:cNvSpPr>
            <a:spLocks noGrp="1"/>
          </p:cNvSpPr>
          <p:nvPr>
            <p:ph type="subTitle" idx="1"/>
          </p:nvPr>
        </p:nvSpPr>
        <p:spPr/>
        <p:txBody>
          <a:bodyPr/>
          <a:lstStyle/>
          <a:p>
            <a:r>
              <a:rPr lang="en-US" dirty="0"/>
              <a:t>Dr. Mohamed ElAraby</a:t>
            </a:r>
          </a:p>
        </p:txBody>
      </p:sp>
    </p:spTree>
    <p:extLst>
      <p:ext uri="{BB962C8B-B14F-4D97-AF65-F5344CB8AC3E}">
        <p14:creationId xmlns:p14="http://schemas.microsoft.com/office/powerpoint/2010/main" val="172269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Essential Characteristics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81125"/>
            <a:ext cx="6543675"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45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Cloud Deployment Models</a:t>
            </a:r>
          </a:p>
        </p:txBody>
      </p:sp>
      <p:sp>
        <p:nvSpPr>
          <p:cNvPr id="6" name="Content Placeholder 2"/>
          <p:cNvSpPr>
            <a:spLocks noGrp="1"/>
          </p:cNvSpPr>
          <p:nvPr>
            <p:ph idx="1"/>
          </p:nvPr>
        </p:nvSpPr>
        <p:spPr>
          <a:xfrm>
            <a:off x="990600" y="1609416"/>
            <a:ext cx="7239000" cy="4846320"/>
          </a:xfrm>
        </p:spPr>
        <p:txBody>
          <a:bodyPr/>
          <a:lstStyle/>
          <a:p>
            <a:r>
              <a:rPr lang="en-US" dirty="0"/>
              <a:t>Deployment models define the type of access to the cloud </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67000"/>
            <a:ext cx="8153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7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320040"/>
            <a:ext cx="8229600" cy="1143000"/>
          </a:xfrm>
        </p:spPr>
        <p:txBody>
          <a:bodyPr/>
          <a:lstStyle/>
          <a:p>
            <a:r>
              <a:rPr lang="en-US" dirty="0"/>
              <a:t>Public computing</a:t>
            </a:r>
          </a:p>
        </p:txBody>
      </p:sp>
      <p:sp>
        <p:nvSpPr>
          <p:cNvPr id="11" name="Content Placeholder 2"/>
          <p:cNvSpPr>
            <a:spLocks noGrp="1"/>
          </p:cNvSpPr>
          <p:nvPr>
            <p:ph idx="1"/>
          </p:nvPr>
        </p:nvSpPr>
        <p:spPr>
          <a:xfrm>
            <a:off x="533400" y="1371600"/>
            <a:ext cx="8229600" cy="4846320"/>
          </a:xfrm>
        </p:spPr>
        <p:txBody>
          <a:bodyPr/>
          <a:lstStyle/>
          <a:p>
            <a:r>
              <a:rPr lang="en-US" dirty="0"/>
              <a:t>The </a:t>
            </a:r>
            <a:r>
              <a:rPr lang="en-US" b="1" dirty="0"/>
              <a:t>Public Cloud </a:t>
            </a:r>
            <a:r>
              <a:rPr lang="en-US" dirty="0"/>
              <a:t>allows systems and services to be easily accessible to general public, e.g., </a:t>
            </a:r>
            <a:r>
              <a:rPr lang="en-US" b="1" dirty="0"/>
              <a:t>Google, Amazon, Microsoft </a:t>
            </a:r>
            <a:r>
              <a:rPr lang="en-US" dirty="0"/>
              <a:t>offers cloud services via Internet. </a:t>
            </a:r>
          </a:p>
          <a:p>
            <a:endParaRPr lang="en-US"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4400" y="3276600"/>
            <a:ext cx="7467600"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20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Cloud Benefits</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4400" y="1391444"/>
            <a:ext cx="7436111" cy="516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196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Cloud Benefits</a:t>
            </a:r>
          </a:p>
        </p:txBody>
      </p:sp>
      <p:sp>
        <p:nvSpPr>
          <p:cNvPr id="3" name="Content Placeholder 2"/>
          <p:cNvSpPr>
            <a:spLocks noGrp="1"/>
          </p:cNvSpPr>
          <p:nvPr>
            <p:ph idx="1"/>
          </p:nvPr>
        </p:nvSpPr>
        <p:spPr/>
        <p:txBody>
          <a:bodyPr>
            <a:normAutofit/>
          </a:bodyPr>
          <a:lstStyle/>
          <a:p>
            <a:r>
              <a:rPr lang="en-US" sz="2800" dirty="0"/>
              <a:t>COST EFFECTIVE </a:t>
            </a:r>
          </a:p>
          <a:p>
            <a:pPr lvl="1"/>
            <a:r>
              <a:rPr lang="en-US" sz="2400" dirty="0"/>
              <a:t>Since </a:t>
            </a:r>
            <a:r>
              <a:rPr lang="en-US" sz="2400" b="1" dirty="0"/>
              <a:t>public cloud </a:t>
            </a:r>
            <a:r>
              <a:rPr lang="en-US" sz="2400" dirty="0"/>
              <a:t>share same resources with large number of consumer, it has low cost. </a:t>
            </a:r>
          </a:p>
          <a:p>
            <a:r>
              <a:rPr lang="en-US" sz="2800" dirty="0"/>
              <a:t>RELIABILITY </a:t>
            </a:r>
          </a:p>
          <a:p>
            <a:pPr lvl="1"/>
            <a:r>
              <a:rPr lang="en-US" sz="2400" dirty="0"/>
              <a:t>Since </a:t>
            </a:r>
            <a:r>
              <a:rPr lang="en-US" sz="2400" b="1" dirty="0"/>
              <a:t>public cloud </a:t>
            </a:r>
            <a:r>
              <a:rPr lang="en-US" sz="2400" dirty="0"/>
              <a:t>employs large number of resources from different locations, if any of the resource fail, public cloud can employ another one. </a:t>
            </a:r>
          </a:p>
          <a:p>
            <a:r>
              <a:rPr lang="en-US" sz="2800" dirty="0"/>
              <a:t>FLEXIBILITY </a:t>
            </a:r>
          </a:p>
          <a:p>
            <a:pPr lvl="1"/>
            <a:r>
              <a:rPr lang="en-US" sz="2400" dirty="0"/>
              <a:t>It is also very easy to integrate public cloud with private cloud, hence gives consumers a flexible approach. </a:t>
            </a:r>
          </a:p>
          <a:p>
            <a:endParaRPr lang="en-US" sz="2800" dirty="0"/>
          </a:p>
        </p:txBody>
      </p:sp>
    </p:spTree>
    <p:extLst>
      <p:ext uri="{BB962C8B-B14F-4D97-AF65-F5344CB8AC3E}">
        <p14:creationId xmlns:p14="http://schemas.microsoft.com/office/powerpoint/2010/main" val="3937525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Public Cloud Benefits(Cont.)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LOCATION INDEPENDENCE </a:t>
            </a:r>
          </a:p>
          <a:p>
            <a:pPr lvl="1"/>
            <a:r>
              <a:rPr lang="en-US" dirty="0"/>
              <a:t>Since, </a:t>
            </a:r>
            <a:r>
              <a:rPr lang="en-US" b="1" dirty="0"/>
              <a:t>public cloud </a:t>
            </a:r>
            <a:r>
              <a:rPr lang="en-US" dirty="0"/>
              <a:t>services are delivered through Internet, therefore ensures location independence. </a:t>
            </a:r>
          </a:p>
          <a:p>
            <a:r>
              <a:rPr lang="en-US" dirty="0"/>
              <a:t>UTILITY STYLE COSTING </a:t>
            </a:r>
          </a:p>
          <a:p>
            <a:pPr lvl="1"/>
            <a:r>
              <a:rPr lang="en-US" dirty="0"/>
              <a:t>Public cloud is also based on </a:t>
            </a:r>
            <a:r>
              <a:rPr lang="en-US" b="1" dirty="0"/>
              <a:t>pay-per-use </a:t>
            </a:r>
            <a:r>
              <a:rPr lang="en-US" dirty="0"/>
              <a:t>model and resources are accessible whenever consumer needs it. </a:t>
            </a:r>
          </a:p>
          <a:p>
            <a:r>
              <a:rPr lang="en-US" dirty="0"/>
              <a:t>HIGH SCALABILITY </a:t>
            </a:r>
          </a:p>
          <a:p>
            <a:pPr lvl="1"/>
            <a:r>
              <a:rPr lang="en-US" dirty="0"/>
              <a:t>Cloud resources are made available on demand from a pool of resources, i.e., they can be scaled up or down according the requirement </a:t>
            </a:r>
          </a:p>
          <a:p>
            <a:pPr marL="0" indent="0">
              <a:buNone/>
            </a:pPr>
            <a:endParaRPr lang="en-US" dirty="0"/>
          </a:p>
          <a:p>
            <a:endParaRPr lang="en-US" dirty="0"/>
          </a:p>
        </p:txBody>
      </p:sp>
    </p:spTree>
    <p:extLst>
      <p:ext uri="{BB962C8B-B14F-4D97-AF65-F5344CB8AC3E}">
        <p14:creationId xmlns:p14="http://schemas.microsoft.com/office/powerpoint/2010/main" val="396918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Cloud Disadvantages</a:t>
            </a:r>
          </a:p>
        </p:txBody>
      </p:sp>
      <p:sp>
        <p:nvSpPr>
          <p:cNvPr id="3" name="Content Placeholder 2"/>
          <p:cNvSpPr>
            <a:spLocks noGrp="1"/>
          </p:cNvSpPr>
          <p:nvPr>
            <p:ph idx="1"/>
          </p:nvPr>
        </p:nvSpPr>
        <p:spPr/>
        <p:txBody>
          <a:bodyPr/>
          <a:lstStyle/>
          <a:p>
            <a:r>
              <a:rPr lang="en-US" dirty="0"/>
              <a:t>Here are the disadvantages of public cloud model: </a:t>
            </a:r>
          </a:p>
          <a:p>
            <a:pPr lvl="1"/>
            <a:r>
              <a:rPr lang="en-US" dirty="0"/>
              <a:t>LOW SECURITY </a:t>
            </a:r>
          </a:p>
          <a:p>
            <a:pPr lvl="2"/>
            <a:r>
              <a:rPr lang="en-US" dirty="0"/>
              <a:t>In </a:t>
            </a:r>
            <a:r>
              <a:rPr lang="en-US" b="1" dirty="0"/>
              <a:t>public cloud model, </a:t>
            </a:r>
            <a:r>
              <a:rPr lang="en-US" dirty="0"/>
              <a:t>data is hosted off-site and resources are shared publicly, therefore does not ensure higher level of security. </a:t>
            </a:r>
          </a:p>
          <a:p>
            <a:pPr lvl="1"/>
            <a:r>
              <a:rPr lang="en-US" dirty="0"/>
              <a:t>LESS CUSTOMIZABLE </a:t>
            </a:r>
          </a:p>
          <a:p>
            <a:pPr lvl="2"/>
            <a:r>
              <a:rPr lang="en-US" dirty="0"/>
              <a:t>It is comparatively less customizable than private cloud. </a:t>
            </a:r>
          </a:p>
          <a:p>
            <a:endParaRPr lang="en-US" dirty="0"/>
          </a:p>
        </p:txBody>
      </p:sp>
    </p:spTree>
    <p:extLst>
      <p:ext uri="{BB962C8B-B14F-4D97-AF65-F5344CB8AC3E}">
        <p14:creationId xmlns:p14="http://schemas.microsoft.com/office/powerpoint/2010/main" val="27875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Cloud</a:t>
            </a:r>
          </a:p>
        </p:txBody>
      </p:sp>
      <p:sp>
        <p:nvSpPr>
          <p:cNvPr id="3" name="Content Placeholder 2"/>
          <p:cNvSpPr>
            <a:spLocks noGrp="1"/>
          </p:cNvSpPr>
          <p:nvPr>
            <p:ph idx="1"/>
          </p:nvPr>
        </p:nvSpPr>
        <p:spPr/>
        <p:txBody>
          <a:bodyPr/>
          <a:lstStyle/>
          <a:p>
            <a:r>
              <a:rPr lang="en-US" dirty="0"/>
              <a:t>The </a:t>
            </a:r>
            <a:r>
              <a:rPr lang="en-US" b="1" dirty="0"/>
              <a:t>Private Cloud </a:t>
            </a:r>
            <a:r>
              <a:rPr lang="en-US" dirty="0"/>
              <a:t>allows systems and services to be accessible with in an organization. The Private Cloud is operated only within a single organization. However, It may be managed internally or by third-party.</a:t>
            </a:r>
          </a:p>
          <a:p>
            <a:endParaRPr lang="en-US" dirty="0"/>
          </a:p>
        </p:txBody>
      </p:sp>
    </p:spTree>
    <p:extLst>
      <p:ext uri="{BB962C8B-B14F-4D97-AF65-F5344CB8AC3E}">
        <p14:creationId xmlns:p14="http://schemas.microsoft.com/office/powerpoint/2010/main" val="306248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Private cloud computing</a:t>
            </a:r>
            <a:r>
              <a:rPr lang="en-US" dirty="0">
                <a:solidFill>
                  <a:srgbClr val="FF0000"/>
                </a:solidFill>
              </a:rPr>
              <a:t>**</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1295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520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Cloud benefits</a:t>
            </a:r>
          </a:p>
        </p:txBody>
      </p:sp>
      <p:sp>
        <p:nvSpPr>
          <p:cNvPr id="3" name="Content Placeholder 2"/>
          <p:cNvSpPr>
            <a:spLocks noGrp="1"/>
          </p:cNvSpPr>
          <p:nvPr>
            <p:ph idx="1"/>
          </p:nvPr>
        </p:nvSpPr>
        <p:spPr/>
        <p:txBody>
          <a:bodyPr/>
          <a:lstStyle/>
          <a:p>
            <a:r>
              <a:rPr lang="en-US" dirty="0"/>
              <a:t>There are many benefits of deploying cloud as private cloud model. The following diagram shows some of those benefits:</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124200"/>
            <a:ext cx="762000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38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Motivation for Cloud Computing</a:t>
            </a:r>
          </a:p>
          <a:p>
            <a:r>
              <a:rPr lang="en-US" dirty="0"/>
              <a:t>Cloud Computing Def.</a:t>
            </a:r>
          </a:p>
          <a:p>
            <a:r>
              <a:rPr lang="en-US" dirty="0"/>
              <a:t>Principles of Cloud computing (5-4-3)</a:t>
            </a:r>
          </a:p>
          <a:p>
            <a:pPr lvl="1"/>
            <a:r>
              <a:rPr lang="en-US" dirty="0"/>
              <a:t>Five Essential Characteristics</a:t>
            </a:r>
          </a:p>
          <a:p>
            <a:pPr lvl="1"/>
            <a:r>
              <a:rPr lang="en-US" dirty="0"/>
              <a:t>Four Cloud Deployment Models</a:t>
            </a:r>
          </a:p>
          <a:p>
            <a:pPr lvl="1"/>
            <a:r>
              <a:rPr lang="en-US" dirty="0"/>
              <a:t>Three Service Offering Models</a:t>
            </a:r>
          </a:p>
          <a:p>
            <a:r>
              <a:rPr lang="en-US" dirty="0"/>
              <a:t>Basic Components of Cloud Computing</a:t>
            </a:r>
          </a:p>
          <a:p>
            <a:r>
              <a:rPr lang="en-US" dirty="0"/>
              <a:t>Cloud service provider</a:t>
            </a:r>
          </a:p>
        </p:txBody>
      </p:sp>
    </p:spTree>
    <p:extLst>
      <p:ext uri="{BB962C8B-B14F-4D97-AF65-F5344CB8AC3E}">
        <p14:creationId xmlns:p14="http://schemas.microsoft.com/office/powerpoint/2010/main" val="1271932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Cloud benefits</a:t>
            </a:r>
          </a:p>
        </p:txBody>
      </p:sp>
      <p:sp>
        <p:nvSpPr>
          <p:cNvPr id="3" name="Content Placeholder 2"/>
          <p:cNvSpPr>
            <a:spLocks noGrp="1"/>
          </p:cNvSpPr>
          <p:nvPr>
            <p:ph idx="1"/>
          </p:nvPr>
        </p:nvSpPr>
        <p:spPr/>
        <p:txBody>
          <a:bodyPr>
            <a:normAutofit fontScale="85000" lnSpcReduction="10000"/>
          </a:bodyPr>
          <a:lstStyle/>
          <a:p>
            <a:r>
              <a:rPr lang="en-US" dirty="0"/>
              <a:t>HIGHER SECURITY AND PRIVACY </a:t>
            </a:r>
          </a:p>
          <a:p>
            <a:pPr lvl="1"/>
            <a:r>
              <a:rPr lang="en-US" b="1" dirty="0"/>
              <a:t>Private cloud </a:t>
            </a:r>
            <a:r>
              <a:rPr lang="en-US" dirty="0"/>
              <a:t>operations are not available to general public and resources are shared from distinct pool of </a:t>
            </a:r>
            <a:r>
              <a:rPr lang="en-US" b="1" dirty="0"/>
              <a:t>resources, therefore, ensures high security and privacy. </a:t>
            </a:r>
            <a:endParaRPr lang="en-US" dirty="0"/>
          </a:p>
          <a:p>
            <a:r>
              <a:rPr lang="en-US" dirty="0"/>
              <a:t>MORE CONTROL </a:t>
            </a:r>
          </a:p>
          <a:p>
            <a:pPr lvl="1"/>
            <a:r>
              <a:rPr lang="en-US" b="1" dirty="0"/>
              <a:t>Private clouds </a:t>
            </a:r>
            <a:r>
              <a:rPr lang="en-US" dirty="0"/>
              <a:t>have more control on its resources and hardware than public cloud because it is accessed only within an organization. </a:t>
            </a:r>
          </a:p>
          <a:p>
            <a:r>
              <a:rPr lang="en-US" dirty="0"/>
              <a:t>COST AND ENERGY EFFICIENCY </a:t>
            </a:r>
          </a:p>
          <a:p>
            <a:pPr lvl="1"/>
            <a:r>
              <a:rPr lang="en-US" b="1" dirty="0"/>
              <a:t>Private cloud </a:t>
            </a:r>
            <a:r>
              <a:rPr lang="en-US" dirty="0"/>
              <a:t>resources are not as cost effective as public clouds but they offer more efficiency than public cloud.  </a:t>
            </a:r>
          </a:p>
          <a:p>
            <a:endParaRPr lang="en-US" dirty="0"/>
          </a:p>
        </p:txBody>
      </p:sp>
    </p:spTree>
    <p:extLst>
      <p:ext uri="{BB962C8B-B14F-4D97-AF65-F5344CB8AC3E}">
        <p14:creationId xmlns:p14="http://schemas.microsoft.com/office/powerpoint/2010/main" val="3626889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Private Cloud disadvantages </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Here are the disadvantages of using private cloud model: </a:t>
            </a:r>
          </a:p>
          <a:p>
            <a:pPr lvl="1"/>
            <a:r>
              <a:rPr lang="en-US" dirty="0"/>
              <a:t>RESTRICTED AREA </a:t>
            </a:r>
          </a:p>
          <a:p>
            <a:pPr lvl="2"/>
            <a:r>
              <a:rPr lang="en-US" dirty="0"/>
              <a:t>Private cloud is only accessible locally and is very difficult to deploy globally. </a:t>
            </a:r>
          </a:p>
          <a:p>
            <a:pPr lvl="1"/>
            <a:r>
              <a:rPr lang="en-US" dirty="0"/>
              <a:t>INFLEXIBLE PRICING </a:t>
            </a:r>
          </a:p>
          <a:p>
            <a:pPr lvl="2"/>
            <a:r>
              <a:rPr lang="en-US" dirty="0"/>
              <a:t>In order to fulfill demand, purchasing new hardware is very costly. </a:t>
            </a:r>
          </a:p>
          <a:p>
            <a:pPr lvl="1"/>
            <a:r>
              <a:rPr lang="en-US" dirty="0"/>
              <a:t>LIMITED SCALABILITY </a:t>
            </a:r>
          </a:p>
          <a:p>
            <a:pPr lvl="2"/>
            <a:r>
              <a:rPr lang="en-US" dirty="0"/>
              <a:t>Private cloud can be scaled only within capacity of internal hosted resources.</a:t>
            </a:r>
          </a:p>
          <a:p>
            <a:endParaRPr lang="en-US" dirty="0"/>
          </a:p>
        </p:txBody>
      </p:sp>
    </p:spTree>
    <p:extLst>
      <p:ext uri="{BB962C8B-B14F-4D97-AF65-F5344CB8AC3E}">
        <p14:creationId xmlns:p14="http://schemas.microsoft.com/office/powerpoint/2010/main" val="320193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Cloud </a:t>
            </a:r>
          </a:p>
        </p:txBody>
      </p:sp>
      <p:sp>
        <p:nvSpPr>
          <p:cNvPr id="3" name="Content Placeholder 2"/>
          <p:cNvSpPr>
            <a:spLocks noGrp="1"/>
          </p:cNvSpPr>
          <p:nvPr>
            <p:ph idx="1"/>
          </p:nvPr>
        </p:nvSpPr>
        <p:spPr/>
        <p:txBody>
          <a:bodyPr/>
          <a:lstStyle/>
          <a:p>
            <a:r>
              <a:rPr lang="en-US" dirty="0"/>
              <a:t>The </a:t>
            </a:r>
            <a:r>
              <a:rPr lang="en-US" b="1" dirty="0"/>
              <a:t>Hybrid Cloud </a:t>
            </a:r>
            <a:r>
              <a:rPr lang="en-US" dirty="0"/>
              <a:t>is a mixture of </a:t>
            </a:r>
            <a:r>
              <a:rPr lang="en-US" b="1" dirty="0"/>
              <a:t>public </a:t>
            </a:r>
            <a:r>
              <a:rPr lang="en-US" dirty="0"/>
              <a:t>and </a:t>
            </a:r>
            <a:r>
              <a:rPr lang="en-US" b="1" dirty="0"/>
              <a:t>private </a:t>
            </a:r>
            <a:r>
              <a:rPr lang="en-US" dirty="0"/>
              <a:t>cloud. </a:t>
            </a:r>
            <a:r>
              <a:rPr lang="en-US" dirty="0">
                <a:highlight>
                  <a:srgbClr val="FFFF00"/>
                </a:highlight>
              </a:rPr>
              <a:t>Non-critical </a:t>
            </a:r>
            <a:r>
              <a:rPr lang="en-US" dirty="0"/>
              <a:t>activities are performed using public cloud while the </a:t>
            </a:r>
            <a:r>
              <a:rPr lang="en-US" dirty="0">
                <a:highlight>
                  <a:srgbClr val="FFFF00"/>
                </a:highlight>
              </a:rPr>
              <a:t>critical</a:t>
            </a:r>
            <a:r>
              <a:rPr lang="en-US" dirty="0"/>
              <a:t> activities are performed using private cloud. </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0"/>
            <a:ext cx="6705600" cy="255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4449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Cloud benefits</a:t>
            </a:r>
          </a:p>
        </p:txBody>
      </p:sp>
      <p:sp>
        <p:nvSpPr>
          <p:cNvPr id="3" name="Content Placeholder 2"/>
          <p:cNvSpPr>
            <a:spLocks noGrp="1"/>
          </p:cNvSpPr>
          <p:nvPr>
            <p:ph idx="1"/>
          </p:nvPr>
        </p:nvSpPr>
        <p:spPr/>
        <p:txBody>
          <a:bodyPr/>
          <a:lstStyle/>
          <a:p>
            <a:endParaRPr lang="en-US" dirty="0"/>
          </a:p>
          <a:p>
            <a:r>
              <a:rPr lang="en-US" dirty="0"/>
              <a:t>There are many benefits of deploying cloud as hybrid cloud model. The following diagram shows some of those benefits: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33800"/>
            <a:ext cx="77724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4243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Cloud benefits</a:t>
            </a:r>
          </a:p>
        </p:txBody>
      </p:sp>
      <p:sp>
        <p:nvSpPr>
          <p:cNvPr id="3" name="Content Placeholder 2"/>
          <p:cNvSpPr>
            <a:spLocks noGrp="1"/>
          </p:cNvSpPr>
          <p:nvPr>
            <p:ph idx="1"/>
          </p:nvPr>
        </p:nvSpPr>
        <p:spPr/>
        <p:txBody>
          <a:bodyPr>
            <a:normAutofit fontScale="85000" lnSpcReduction="20000"/>
          </a:bodyPr>
          <a:lstStyle/>
          <a:p>
            <a:r>
              <a:rPr lang="en-US" dirty="0"/>
              <a:t>SCALABILITY </a:t>
            </a:r>
          </a:p>
          <a:p>
            <a:pPr lvl="1"/>
            <a:r>
              <a:rPr lang="en-US" dirty="0"/>
              <a:t>It offers both features of public cloud scalability and private cloud scalability. </a:t>
            </a:r>
          </a:p>
          <a:p>
            <a:r>
              <a:rPr lang="en-US" dirty="0"/>
              <a:t>FLEXIBILITY </a:t>
            </a:r>
          </a:p>
          <a:p>
            <a:pPr lvl="1"/>
            <a:r>
              <a:rPr lang="en-US" dirty="0"/>
              <a:t>It offers both secure resources and scalable public resources. </a:t>
            </a:r>
          </a:p>
          <a:p>
            <a:r>
              <a:rPr lang="en-US" dirty="0"/>
              <a:t>COST EFFICIENCIES </a:t>
            </a:r>
          </a:p>
          <a:p>
            <a:pPr lvl="1"/>
            <a:r>
              <a:rPr lang="en-US" dirty="0">
                <a:highlight>
                  <a:srgbClr val="0000FF"/>
                </a:highlight>
              </a:rPr>
              <a:t>Public cloud </a:t>
            </a:r>
            <a:r>
              <a:rPr lang="en-US" dirty="0"/>
              <a:t>are more cost effective than private, therefore hybrid cloud can have this saving. </a:t>
            </a:r>
          </a:p>
          <a:p>
            <a:r>
              <a:rPr lang="en-US" dirty="0"/>
              <a:t>SECURITY </a:t>
            </a:r>
          </a:p>
          <a:p>
            <a:pPr lvl="1"/>
            <a:r>
              <a:rPr lang="en-US" dirty="0"/>
              <a:t>Private cloud in hybrid cloud ensures higher degree of security. </a:t>
            </a:r>
          </a:p>
          <a:p>
            <a:endParaRPr lang="en-US" dirty="0"/>
          </a:p>
        </p:txBody>
      </p:sp>
    </p:spTree>
    <p:extLst>
      <p:ext uri="{BB962C8B-B14F-4D97-AF65-F5344CB8AC3E}">
        <p14:creationId xmlns:p14="http://schemas.microsoft.com/office/powerpoint/2010/main" val="1633183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rmAutofit/>
          </a:bodyPr>
          <a:lstStyle/>
          <a:p>
            <a:endParaRPr lang="en-US" dirty="0"/>
          </a:p>
          <a:p>
            <a:r>
              <a:rPr lang="en-US" dirty="0"/>
              <a:t>NETWORKING ISSUES </a:t>
            </a:r>
          </a:p>
          <a:p>
            <a:pPr lvl="1"/>
            <a:r>
              <a:rPr lang="en-US" dirty="0"/>
              <a:t>Networking becomes complex due to presence of private and public cloud. </a:t>
            </a:r>
          </a:p>
          <a:p>
            <a:r>
              <a:rPr lang="en-US" dirty="0"/>
              <a:t>SECURITY COMPLIANCE </a:t>
            </a:r>
          </a:p>
          <a:p>
            <a:pPr lvl="1"/>
            <a:r>
              <a:rPr lang="en-US" dirty="0"/>
              <a:t>It is necessary to ensure that cloud services are compliant with organization's security policies. </a:t>
            </a:r>
          </a:p>
          <a:p>
            <a:endParaRPr lang="en-US" dirty="0"/>
          </a:p>
        </p:txBody>
      </p:sp>
    </p:spTree>
    <p:extLst>
      <p:ext uri="{BB962C8B-B14F-4D97-AF65-F5344CB8AC3E}">
        <p14:creationId xmlns:p14="http://schemas.microsoft.com/office/powerpoint/2010/main" val="830897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Cloud</a:t>
            </a:r>
          </a:p>
        </p:txBody>
      </p:sp>
      <p:sp>
        <p:nvSpPr>
          <p:cNvPr id="3" name="Content Placeholder 2"/>
          <p:cNvSpPr>
            <a:spLocks noGrp="1"/>
          </p:cNvSpPr>
          <p:nvPr>
            <p:ph idx="1"/>
          </p:nvPr>
        </p:nvSpPr>
        <p:spPr/>
        <p:txBody>
          <a:bodyPr/>
          <a:lstStyle/>
          <a:p>
            <a:r>
              <a:rPr lang="en-US" dirty="0"/>
              <a:t>The </a:t>
            </a:r>
            <a:r>
              <a:rPr lang="en-US" b="1" dirty="0"/>
              <a:t>Community Cloud </a:t>
            </a:r>
            <a:r>
              <a:rPr lang="en-US" dirty="0"/>
              <a:t>allows system and services to be accessible by group of organizations. It shares the infrastructure between several organizations from a specific community. It may be managed internally or by the third-party.</a:t>
            </a:r>
          </a:p>
        </p:txBody>
      </p:sp>
    </p:spTree>
    <p:extLst>
      <p:ext uri="{BB962C8B-B14F-4D97-AF65-F5344CB8AC3E}">
        <p14:creationId xmlns:p14="http://schemas.microsoft.com/office/powerpoint/2010/main" val="4108405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800" y="896144"/>
            <a:ext cx="7543800" cy="558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076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Community Cloud Benefits </a:t>
            </a:r>
          </a:p>
        </p:txBody>
      </p:sp>
      <p:sp>
        <p:nvSpPr>
          <p:cNvPr id="3" name="Content Placeholder 2"/>
          <p:cNvSpPr>
            <a:spLocks noGrp="1"/>
          </p:cNvSpPr>
          <p:nvPr>
            <p:ph idx="1"/>
          </p:nvPr>
        </p:nvSpPr>
        <p:spPr/>
        <p:txBody>
          <a:bodyPr>
            <a:normAutofit fontScale="92500" lnSpcReduction="10000"/>
          </a:bodyPr>
          <a:lstStyle/>
          <a:p>
            <a:r>
              <a:rPr lang="en-US" dirty="0"/>
              <a:t>There are many benefits of deploying cloud as </a:t>
            </a:r>
            <a:r>
              <a:rPr lang="en-US" b="1" dirty="0"/>
              <a:t>community cloud </a:t>
            </a:r>
            <a:r>
              <a:rPr lang="en-US" dirty="0"/>
              <a:t>model. The following diagram shows some of those benefits: </a:t>
            </a:r>
          </a:p>
          <a:p>
            <a:pPr lvl="1"/>
            <a:r>
              <a:rPr lang="en-US" dirty="0"/>
              <a:t>COST EFFECTIVE </a:t>
            </a:r>
          </a:p>
          <a:p>
            <a:pPr lvl="2"/>
            <a:r>
              <a:rPr lang="en-US" b="1" dirty="0"/>
              <a:t>Community cloud </a:t>
            </a:r>
            <a:r>
              <a:rPr lang="en-US" dirty="0"/>
              <a:t>offers same advantage as that of private cloud at low cost. Sharing Between Organizations Community cloud provides an infrastructure to share cloud resources and capabilities among several organizations. </a:t>
            </a:r>
          </a:p>
          <a:p>
            <a:pPr lvl="1"/>
            <a:r>
              <a:rPr lang="en-US" dirty="0"/>
              <a:t>SECURITY </a:t>
            </a:r>
          </a:p>
          <a:p>
            <a:pPr lvl="2"/>
            <a:r>
              <a:rPr lang="en-US" dirty="0"/>
              <a:t>Community cloud is comparatively more secure than the public cloud. </a:t>
            </a:r>
          </a:p>
          <a:p>
            <a:endParaRPr lang="en-US" dirty="0"/>
          </a:p>
        </p:txBody>
      </p:sp>
    </p:spTree>
    <p:extLst>
      <p:ext uri="{BB962C8B-B14F-4D97-AF65-F5344CB8AC3E}">
        <p14:creationId xmlns:p14="http://schemas.microsoft.com/office/powerpoint/2010/main" val="3646333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Community Cloud Disadvantages</a:t>
            </a:r>
          </a:p>
        </p:txBody>
      </p:sp>
      <p:sp>
        <p:nvSpPr>
          <p:cNvPr id="3" name="Content Placeholder 2"/>
          <p:cNvSpPr>
            <a:spLocks noGrp="1"/>
          </p:cNvSpPr>
          <p:nvPr>
            <p:ph idx="1"/>
          </p:nvPr>
        </p:nvSpPr>
        <p:spPr/>
        <p:txBody>
          <a:bodyPr/>
          <a:lstStyle/>
          <a:p>
            <a:r>
              <a:rPr lang="en-US" dirty="0"/>
              <a:t>Since all data is housed at one location, one must be careful in storing data in community cloud because it might be accessible by others. </a:t>
            </a:r>
          </a:p>
          <a:p>
            <a:r>
              <a:rPr lang="en-US" dirty="0"/>
              <a:t> It is also challenging to allocate responsibilities of governance, security and cost. </a:t>
            </a:r>
          </a:p>
          <a:p>
            <a:endParaRPr lang="en-US" dirty="0"/>
          </a:p>
        </p:txBody>
      </p:sp>
    </p:spTree>
    <p:extLst>
      <p:ext uri="{BB962C8B-B14F-4D97-AF65-F5344CB8AC3E}">
        <p14:creationId xmlns:p14="http://schemas.microsoft.com/office/powerpoint/2010/main" val="6385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Motivation for Cloud Computing</a:t>
            </a:r>
          </a:p>
        </p:txBody>
      </p:sp>
      <p:sp>
        <p:nvSpPr>
          <p:cNvPr id="3" name="Content Placeholder 2"/>
          <p:cNvSpPr>
            <a:spLocks noGrp="1"/>
          </p:cNvSpPr>
          <p:nvPr>
            <p:ph idx="1"/>
          </p:nvPr>
        </p:nvSpPr>
        <p:spPr>
          <a:xfrm>
            <a:off x="76200" y="1722437"/>
            <a:ext cx="8991600" cy="4525963"/>
          </a:xfrm>
        </p:spPr>
        <p:txBody>
          <a:bodyPr>
            <a:noAutofit/>
          </a:bodyPr>
          <a:lstStyle/>
          <a:p>
            <a:r>
              <a:rPr lang="en-US" sz="2800" dirty="0"/>
              <a:t>Enterprises require enormous computing power resources </a:t>
            </a:r>
            <a:r>
              <a:rPr lang="en-US" b="1" dirty="0">
                <a:solidFill>
                  <a:srgbClr val="FF0000"/>
                </a:solidFill>
              </a:rPr>
              <a:t>=</a:t>
            </a:r>
            <a:r>
              <a:rPr lang="en-US" sz="2800" dirty="0"/>
              <a:t> Costs of Computing resources (HW, SW, networking, storage)   </a:t>
            </a:r>
            <a:r>
              <a:rPr lang="en-US" b="1" dirty="0">
                <a:solidFill>
                  <a:srgbClr val="FF0000"/>
                </a:solidFill>
              </a:rPr>
              <a:t>+</a:t>
            </a:r>
            <a:r>
              <a:rPr lang="en-US" sz="2800" dirty="0"/>
              <a:t>  operational  </a:t>
            </a:r>
            <a:r>
              <a:rPr lang="en-US" sz="2800" b="1" dirty="0">
                <a:solidFill>
                  <a:srgbClr val="FF0000"/>
                </a:solidFill>
              </a:rPr>
              <a:t>+</a:t>
            </a:r>
            <a:r>
              <a:rPr lang="en-US" sz="2800" dirty="0"/>
              <a:t>  maintain cost</a:t>
            </a:r>
          </a:p>
          <a:p>
            <a:pPr marL="0" indent="0">
              <a:buNone/>
            </a:pPr>
            <a:endParaRPr lang="en-US" sz="2800" dirty="0"/>
          </a:p>
          <a:p>
            <a:r>
              <a:rPr lang="en-US" sz="2800" dirty="0"/>
              <a:t>Rent cost </a:t>
            </a:r>
            <a:r>
              <a:rPr lang="en-US" sz="3600" b="1" dirty="0">
                <a:solidFill>
                  <a:srgbClr val="FF0000"/>
                </a:solidFill>
              </a:rPr>
              <a:t>&lt;</a:t>
            </a:r>
            <a:r>
              <a:rPr lang="en-US" sz="2800" dirty="0"/>
              <a:t> Buying computing infrastructure </a:t>
            </a:r>
            <a:r>
              <a:rPr lang="en-US" sz="3600" b="1" dirty="0">
                <a:solidFill>
                  <a:srgbClr val="FF0000"/>
                </a:solidFill>
              </a:rPr>
              <a:t>+ </a:t>
            </a:r>
            <a:r>
              <a:rPr lang="en-US" sz="2800" dirty="0"/>
              <a:t>operational</a:t>
            </a:r>
          </a:p>
          <a:p>
            <a:endParaRPr lang="en-US" sz="2800" dirty="0"/>
          </a:p>
          <a:p>
            <a:r>
              <a:rPr lang="en-US" sz="2800" dirty="0"/>
              <a:t>Easy to get the required computing resources from provider/supplier when needed.</a:t>
            </a:r>
          </a:p>
          <a:p>
            <a:r>
              <a:rPr lang="en-US" sz="2800" dirty="0"/>
              <a:t>Paying only for the consumed services.</a:t>
            </a:r>
          </a:p>
        </p:txBody>
      </p:sp>
    </p:spTree>
    <p:extLst>
      <p:ext uri="{BB962C8B-B14F-4D97-AF65-F5344CB8AC3E}">
        <p14:creationId xmlns:p14="http://schemas.microsoft.com/office/powerpoint/2010/main" val="4151389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dirty="0"/>
            </a:br>
            <a:r>
              <a:rPr lang="en-US" dirty="0"/>
              <a:t>Service Models</a:t>
            </a:r>
            <a:br>
              <a:rPr lang="en-US" dirty="0"/>
            </a:br>
            <a:endParaRPr lang="en-US" dirty="0"/>
          </a:p>
        </p:txBody>
      </p:sp>
      <p:sp>
        <p:nvSpPr>
          <p:cNvPr id="3" name="Content Placeholder 2"/>
          <p:cNvSpPr>
            <a:spLocks noGrp="1"/>
          </p:cNvSpPr>
          <p:nvPr>
            <p:ph idx="1"/>
          </p:nvPr>
        </p:nvSpPr>
        <p:spPr/>
        <p:txBody>
          <a:bodyPr/>
          <a:lstStyle/>
          <a:p>
            <a:r>
              <a:rPr lang="en-US" b="1" dirty="0"/>
              <a:t>Service Models </a:t>
            </a:r>
            <a:r>
              <a:rPr lang="en-US" dirty="0"/>
              <a:t>are the reference models on which the Cloud Computing is based. These can be categorized into three basic service models as listed below: </a:t>
            </a:r>
          </a:p>
          <a:p>
            <a:pPr marL="400050" lvl="1" indent="0">
              <a:buNone/>
            </a:pPr>
            <a:r>
              <a:rPr lang="en-US" sz="3200" dirty="0"/>
              <a:t>1. Infrastructure as a Service (IaaS) </a:t>
            </a:r>
          </a:p>
          <a:p>
            <a:pPr marL="400050" lvl="1" indent="0">
              <a:buNone/>
            </a:pPr>
            <a:r>
              <a:rPr lang="en-US" sz="3200" dirty="0"/>
              <a:t>2. Platform as a Service (PaaS) </a:t>
            </a:r>
          </a:p>
          <a:p>
            <a:pPr marL="400050" lvl="1" indent="0">
              <a:buNone/>
            </a:pPr>
            <a:r>
              <a:rPr lang="en-US" sz="3200" dirty="0"/>
              <a:t>3. Software as a Service (SaaS) </a:t>
            </a:r>
          </a:p>
          <a:p>
            <a:endParaRPr lang="en-US" dirty="0"/>
          </a:p>
        </p:txBody>
      </p:sp>
    </p:spTree>
    <p:extLst>
      <p:ext uri="{BB962C8B-B14F-4D97-AF65-F5344CB8AC3E}">
        <p14:creationId xmlns:p14="http://schemas.microsoft.com/office/powerpoint/2010/main" val="1467982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Service model</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1371600"/>
            <a:ext cx="6324600"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734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as a Service (SaaS).</a:t>
            </a:r>
          </a:p>
        </p:txBody>
      </p:sp>
      <p:sp>
        <p:nvSpPr>
          <p:cNvPr id="3" name="Content Placeholder 2"/>
          <p:cNvSpPr>
            <a:spLocks noGrp="1"/>
          </p:cNvSpPr>
          <p:nvPr>
            <p:ph idx="1"/>
          </p:nvPr>
        </p:nvSpPr>
        <p:spPr/>
        <p:txBody>
          <a:bodyPr/>
          <a:lstStyle/>
          <a:p>
            <a:r>
              <a:rPr lang="en-US" dirty="0"/>
              <a:t>SaaS provides both the server hardware and software to an organization without any of the complications of managing an IT system. </a:t>
            </a:r>
          </a:p>
          <a:p>
            <a:r>
              <a:rPr lang="en-US" dirty="0"/>
              <a:t>The simplest example of SaaS service would be email for an organization.</a:t>
            </a:r>
          </a:p>
          <a:p>
            <a:endParaRPr lang="en-US" dirty="0"/>
          </a:p>
        </p:txBody>
      </p:sp>
    </p:spTree>
    <p:extLst>
      <p:ext uri="{BB962C8B-B14F-4D97-AF65-F5344CB8AC3E}">
        <p14:creationId xmlns:p14="http://schemas.microsoft.com/office/powerpoint/2010/main" val="22088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as a Service (Cont..)</a:t>
            </a:r>
          </a:p>
        </p:txBody>
      </p:sp>
      <p:sp>
        <p:nvSpPr>
          <p:cNvPr id="3" name="Content Placeholder 2"/>
          <p:cNvSpPr>
            <a:spLocks noGrp="1"/>
          </p:cNvSpPr>
          <p:nvPr>
            <p:ph idx="1"/>
          </p:nvPr>
        </p:nvSpPr>
        <p:spPr>
          <a:xfrm>
            <a:off x="457200" y="1447800"/>
            <a:ext cx="8229600" cy="4525963"/>
          </a:xfrm>
        </p:spPr>
        <p:txBody>
          <a:bodyPr>
            <a:noAutofit/>
          </a:bodyPr>
          <a:lstStyle/>
          <a:p>
            <a:r>
              <a:rPr lang="en-US" sz="2600" dirty="0"/>
              <a:t>SaaS is also known as the On-Demand software because organizations choose the software that they need from a whole host of software offered by cloud service providers.</a:t>
            </a:r>
          </a:p>
          <a:p>
            <a:r>
              <a:rPr lang="en-US" sz="2600" dirty="0"/>
              <a:t>The early leader in offering SaaS service was IBM in 2003. At that time this service was known as On-Demand software. </a:t>
            </a:r>
          </a:p>
          <a:p>
            <a:r>
              <a:rPr lang="en-US" sz="2600" dirty="0"/>
              <a:t>The term SaaS evolved over a period of time and came into vogue in 2005 when Amazon launched the Elastic Compute Cloud (EC2). </a:t>
            </a:r>
          </a:p>
          <a:p>
            <a:r>
              <a:rPr lang="en-US" sz="2600" dirty="0"/>
              <a:t>Today, some of the major commercial SaaS providers are Amazon, Google, Microsoft and </a:t>
            </a:r>
            <a:r>
              <a:rPr lang="en-US" sz="2600" dirty="0" err="1"/>
              <a:t>SalesForce</a:t>
            </a:r>
            <a:r>
              <a:rPr lang="en-US" sz="2600" dirty="0"/>
              <a:t>.</a:t>
            </a:r>
          </a:p>
          <a:p>
            <a:endParaRPr lang="en-US" sz="2600" dirty="0"/>
          </a:p>
        </p:txBody>
      </p:sp>
    </p:spTree>
    <p:extLst>
      <p:ext uri="{BB962C8B-B14F-4D97-AF65-F5344CB8AC3E}">
        <p14:creationId xmlns:p14="http://schemas.microsoft.com/office/powerpoint/2010/main" val="1749254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Platform as a Service (</a:t>
            </a:r>
            <a:r>
              <a:rPr lang="en-US" dirty="0" err="1"/>
              <a:t>PaaS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Platform as a Service (</a:t>
            </a:r>
            <a:r>
              <a:rPr lang="en-US" dirty="0" err="1"/>
              <a:t>PaaS</a:t>
            </a:r>
            <a:r>
              <a:rPr lang="en-US" dirty="0"/>
              <a:t>) is a cloud based service that gives the subscriber more freedom in the choice of computing platform that they want to use. </a:t>
            </a:r>
          </a:p>
          <a:p>
            <a:r>
              <a:rPr lang="en-US" dirty="0"/>
              <a:t>The </a:t>
            </a:r>
            <a:r>
              <a:rPr lang="en-US" dirty="0" err="1"/>
              <a:t>PaaS</a:t>
            </a:r>
            <a:r>
              <a:rPr lang="en-US" dirty="0"/>
              <a:t> user must have adequate computer specialists to manage the platform that they subscribe to as opposed to a </a:t>
            </a:r>
            <a:r>
              <a:rPr lang="en-US" dirty="0" err="1"/>
              <a:t>SaaS</a:t>
            </a:r>
            <a:r>
              <a:rPr lang="en-US" dirty="0"/>
              <a:t> user. </a:t>
            </a:r>
            <a:r>
              <a:rPr lang="en-US" dirty="0" err="1"/>
              <a:t>PaaS</a:t>
            </a:r>
            <a:r>
              <a:rPr lang="en-US" dirty="0"/>
              <a:t> brings the same level of flexibility that a cloud platform provides with regard to availability of resources and elasticity of demand.</a:t>
            </a:r>
          </a:p>
        </p:txBody>
      </p:sp>
    </p:spTree>
    <p:extLst>
      <p:ext uri="{BB962C8B-B14F-4D97-AF65-F5344CB8AC3E}">
        <p14:creationId xmlns:p14="http://schemas.microsoft.com/office/powerpoint/2010/main" val="604822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Platform as a Service (Cont.)</a:t>
            </a:r>
          </a:p>
        </p:txBody>
      </p:sp>
      <p:sp>
        <p:nvSpPr>
          <p:cNvPr id="3" name="Content Placeholder 2"/>
          <p:cNvSpPr>
            <a:spLocks noGrp="1"/>
          </p:cNvSpPr>
          <p:nvPr>
            <p:ph idx="1"/>
          </p:nvPr>
        </p:nvSpPr>
        <p:spPr/>
        <p:txBody>
          <a:bodyPr>
            <a:normAutofit fontScale="92500" lnSpcReduction="10000"/>
          </a:bodyPr>
          <a:lstStyle/>
          <a:p>
            <a:r>
              <a:rPr lang="en-US" dirty="0" err="1"/>
              <a:t>PaaS</a:t>
            </a:r>
            <a:r>
              <a:rPr lang="en-US" dirty="0"/>
              <a:t> provides the customer a platform, such as the Windows operating system with the necessary server capacity to run the applications for the customer.</a:t>
            </a:r>
          </a:p>
          <a:p>
            <a:r>
              <a:rPr lang="en-US" dirty="0"/>
              <a:t>The </a:t>
            </a:r>
            <a:r>
              <a:rPr lang="en-US" dirty="0" err="1"/>
              <a:t>PaaS</a:t>
            </a:r>
            <a:r>
              <a:rPr lang="en-US" dirty="0"/>
              <a:t> cloud service provider manages the system for its upkeep and provisioning of tools such as .NET and Java whereas the customer is responsible  for the selection of applications that run on the platform of their choice using the available tools.</a:t>
            </a:r>
          </a:p>
        </p:txBody>
      </p:sp>
    </p:spTree>
    <p:extLst>
      <p:ext uri="{BB962C8B-B14F-4D97-AF65-F5344CB8AC3E}">
        <p14:creationId xmlns:p14="http://schemas.microsoft.com/office/powerpoint/2010/main" val="2317853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Platform as a Service (Cont.)</a:t>
            </a:r>
          </a:p>
        </p:txBody>
      </p:sp>
      <p:sp>
        <p:nvSpPr>
          <p:cNvPr id="3" name="Content Placeholder 2"/>
          <p:cNvSpPr>
            <a:spLocks noGrp="1"/>
          </p:cNvSpPr>
          <p:nvPr>
            <p:ph idx="1"/>
          </p:nvPr>
        </p:nvSpPr>
        <p:spPr/>
        <p:txBody>
          <a:bodyPr>
            <a:normAutofit lnSpcReduction="10000"/>
          </a:bodyPr>
          <a:lstStyle/>
          <a:p>
            <a:r>
              <a:rPr lang="en-US" dirty="0"/>
              <a:t>the customer is responsible for the security challenges associated with the applications that they run. </a:t>
            </a:r>
          </a:p>
          <a:p>
            <a:pPr marL="0" indent="0">
              <a:buNone/>
            </a:pPr>
            <a:r>
              <a:rPr lang="en-US" dirty="0"/>
              <a:t>  For example, a customer running a SQL Server database on the platform should be aware of the vulnerabilities of the database system. Hence, the customer should have the expertise to manage such applications on the platform used.  </a:t>
            </a:r>
          </a:p>
          <a:p>
            <a:endParaRPr lang="en-US" dirty="0"/>
          </a:p>
          <a:p>
            <a:endParaRPr lang="en-US" dirty="0"/>
          </a:p>
        </p:txBody>
      </p:sp>
    </p:spTree>
    <p:extLst>
      <p:ext uri="{BB962C8B-B14F-4D97-AF65-F5344CB8AC3E}">
        <p14:creationId xmlns:p14="http://schemas.microsoft.com/office/powerpoint/2010/main" val="2216633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Platform as a Service (Cont.)</a:t>
            </a:r>
          </a:p>
        </p:txBody>
      </p:sp>
      <p:sp>
        <p:nvSpPr>
          <p:cNvPr id="3" name="Content Placeholder 2"/>
          <p:cNvSpPr>
            <a:spLocks noGrp="1"/>
          </p:cNvSpPr>
          <p:nvPr>
            <p:ph idx="1"/>
          </p:nvPr>
        </p:nvSpPr>
        <p:spPr/>
        <p:txBody>
          <a:bodyPr>
            <a:normAutofit lnSpcReduction="10000"/>
          </a:bodyPr>
          <a:lstStyle/>
          <a:p>
            <a:r>
              <a:rPr lang="en-US" dirty="0"/>
              <a:t>The benefit to the customer is that if their hardware needs change or if they require a Linux/UNIX platform for some other applications, then provisioning them takes only a few days as opposed to few weeks to make the new system operational. </a:t>
            </a:r>
          </a:p>
          <a:p>
            <a:r>
              <a:rPr lang="en-US" dirty="0"/>
              <a:t>Major </a:t>
            </a:r>
            <a:r>
              <a:rPr lang="en-US" dirty="0" err="1"/>
              <a:t>PaaS</a:t>
            </a:r>
            <a:r>
              <a:rPr lang="en-US" dirty="0"/>
              <a:t> cloud service providers are Google App Engine, Salesforce.com and Windows Azure.</a:t>
            </a:r>
          </a:p>
          <a:p>
            <a:pPr marL="0" indent="0">
              <a:buNone/>
            </a:pPr>
            <a:endParaRPr lang="en-US" dirty="0"/>
          </a:p>
        </p:txBody>
      </p:sp>
    </p:spTree>
    <p:extLst>
      <p:ext uri="{BB962C8B-B14F-4D97-AF65-F5344CB8AC3E}">
        <p14:creationId xmlns:p14="http://schemas.microsoft.com/office/powerpoint/2010/main" val="102180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Infrastructure as a Service (</a:t>
            </a:r>
            <a:r>
              <a:rPr lang="en-US" dirty="0" err="1"/>
              <a:t>IaaS</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err="1"/>
              <a:t>IaaS</a:t>
            </a:r>
            <a:r>
              <a:rPr lang="en-US" dirty="0"/>
              <a:t> provides the customer the same features as </a:t>
            </a:r>
            <a:r>
              <a:rPr lang="en-US" dirty="0" err="1"/>
              <a:t>PaaS</a:t>
            </a:r>
            <a:r>
              <a:rPr lang="en-US" dirty="0"/>
              <a:t> but the customer is fully responsible for the control of the leased infrastructure.</a:t>
            </a:r>
          </a:p>
          <a:p>
            <a:r>
              <a:rPr lang="en-US" dirty="0"/>
              <a:t> </a:t>
            </a:r>
            <a:r>
              <a:rPr lang="en-US" dirty="0" err="1"/>
              <a:t>IaaS</a:t>
            </a:r>
            <a:r>
              <a:rPr lang="en-US" dirty="0"/>
              <a:t> may be viewed as the computing system of the customer that is not owned by them. Unlike </a:t>
            </a:r>
            <a:r>
              <a:rPr lang="en-US" dirty="0" err="1"/>
              <a:t>PaaS</a:t>
            </a:r>
            <a:r>
              <a:rPr lang="en-US" dirty="0"/>
              <a:t>, </a:t>
            </a:r>
            <a:r>
              <a:rPr lang="en-US" dirty="0" err="1"/>
              <a:t>IaaS</a:t>
            </a:r>
            <a:r>
              <a:rPr lang="en-US" dirty="0"/>
              <a:t> requires the organization to have the necessary people with extensive computing expertise. </a:t>
            </a:r>
            <a:r>
              <a:rPr lang="en-US" dirty="0" err="1"/>
              <a:t>IaaS</a:t>
            </a:r>
            <a:r>
              <a:rPr lang="en-US" dirty="0"/>
              <a:t> is also known as “utility computing” since the organization needs the computing resources but does not invest in it directly but acquires the resources just like it would acquire a utility such as electricity and water.</a:t>
            </a:r>
          </a:p>
        </p:txBody>
      </p:sp>
    </p:spTree>
    <p:extLst>
      <p:ext uri="{BB962C8B-B14F-4D97-AF65-F5344CB8AC3E}">
        <p14:creationId xmlns:p14="http://schemas.microsoft.com/office/powerpoint/2010/main" val="2972534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Infrastructure as a Service (Cont.)</a:t>
            </a:r>
          </a:p>
        </p:txBody>
      </p:sp>
      <p:sp>
        <p:nvSpPr>
          <p:cNvPr id="3" name="Content Placeholder 2"/>
          <p:cNvSpPr>
            <a:spLocks noGrp="1"/>
          </p:cNvSpPr>
          <p:nvPr>
            <p:ph idx="1"/>
          </p:nvPr>
        </p:nvSpPr>
        <p:spPr/>
        <p:txBody>
          <a:bodyPr>
            <a:normAutofit/>
          </a:bodyPr>
          <a:lstStyle/>
          <a:p>
            <a:r>
              <a:rPr lang="en-US" dirty="0"/>
              <a:t>The </a:t>
            </a:r>
            <a:r>
              <a:rPr lang="en-US" dirty="0" err="1"/>
              <a:t>IaaS</a:t>
            </a:r>
            <a:r>
              <a:rPr lang="en-US" dirty="0"/>
              <a:t> customer would be responsible for all security aspects of the system that they use except physical security, which would be handled by the cloud provider.</a:t>
            </a:r>
          </a:p>
          <a:p>
            <a:r>
              <a:rPr lang="en-US" dirty="0"/>
              <a:t>Amazon, Rackspace, Xerox and IBM are examples of </a:t>
            </a:r>
            <a:r>
              <a:rPr lang="en-US" dirty="0" err="1"/>
              <a:t>IaaS</a:t>
            </a:r>
            <a:r>
              <a:rPr lang="en-US" dirty="0"/>
              <a:t> providers.</a:t>
            </a:r>
          </a:p>
        </p:txBody>
      </p:sp>
    </p:spTree>
    <p:extLst>
      <p:ext uri="{BB962C8B-B14F-4D97-AF65-F5344CB8AC3E}">
        <p14:creationId xmlns:p14="http://schemas.microsoft.com/office/powerpoint/2010/main" val="206009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Motivation for Cloud Computing</a:t>
            </a:r>
          </a:p>
        </p:txBody>
      </p:sp>
      <p:sp>
        <p:nvSpPr>
          <p:cNvPr id="3" name="Content Placeholder 2"/>
          <p:cNvSpPr>
            <a:spLocks noGrp="1"/>
          </p:cNvSpPr>
          <p:nvPr>
            <p:ph idx="1"/>
          </p:nvPr>
        </p:nvSpPr>
        <p:spPr>
          <a:xfrm>
            <a:off x="381000" y="1600200"/>
            <a:ext cx="8382000" cy="4525963"/>
          </a:xfrm>
        </p:spPr>
        <p:txBody>
          <a:bodyPr>
            <a:noAutofit/>
          </a:bodyPr>
          <a:lstStyle/>
          <a:p>
            <a:r>
              <a:rPr lang="en-US" sz="2800" dirty="0"/>
              <a:t>Cloud computing is very economical and saves a lot of money.</a:t>
            </a:r>
          </a:p>
          <a:p>
            <a:r>
              <a:rPr lang="en-US" sz="2800" dirty="0"/>
              <a:t>Losing or damaging, our data and files stay safe, secured as these are not in our local machine.</a:t>
            </a:r>
          </a:p>
          <a:p>
            <a:r>
              <a:rPr lang="en-US" sz="2800" dirty="0"/>
              <a:t>The cloud represents the Internet-based computing resources, and the accessibility is through some secure support of connectivity.</a:t>
            </a:r>
          </a:p>
        </p:txBody>
      </p:sp>
    </p:spTree>
    <p:extLst>
      <p:ext uri="{BB962C8B-B14F-4D97-AF65-F5344CB8AC3E}">
        <p14:creationId xmlns:p14="http://schemas.microsoft.com/office/powerpoint/2010/main" val="583098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Infrastructure as a Service (Cont.)</a:t>
            </a:r>
          </a:p>
        </p:txBody>
      </p:sp>
      <p:sp>
        <p:nvSpPr>
          <p:cNvPr id="3" name="Content Placeholder 2"/>
          <p:cNvSpPr>
            <a:spLocks noGrp="1"/>
          </p:cNvSpPr>
          <p:nvPr>
            <p:ph idx="1"/>
          </p:nvPr>
        </p:nvSpPr>
        <p:spPr/>
        <p:txBody>
          <a:bodyPr/>
          <a:lstStyle/>
          <a:p>
            <a:r>
              <a:rPr lang="en-US" dirty="0"/>
              <a:t>Typical use for </a:t>
            </a:r>
            <a:r>
              <a:rPr lang="en-US" dirty="0" err="1"/>
              <a:t>IaaS</a:t>
            </a:r>
            <a:r>
              <a:rPr lang="en-US" dirty="0"/>
              <a:t> is when a developer builds an application on a virtual machine of the cloud service provider and customizes the application to the needs of various customers by running them on multiple virtual servers</a:t>
            </a:r>
          </a:p>
        </p:txBody>
      </p:sp>
    </p:spTree>
    <p:extLst>
      <p:ext uri="{BB962C8B-B14F-4D97-AF65-F5344CB8AC3E}">
        <p14:creationId xmlns:p14="http://schemas.microsoft.com/office/powerpoint/2010/main" val="1754751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SPI</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90624"/>
            <a:ext cx="7870840" cy="551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26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2000" y="1066800"/>
            <a:ext cx="693419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670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PaaS</a:t>
            </a:r>
            <a:r>
              <a:rPr lang="en-US" dirty="0"/>
              <a:t> vs. </a:t>
            </a:r>
            <a:r>
              <a:rPr lang="en-US" dirty="0" err="1"/>
              <a:t>IaaS</a:t>
            </a:r>
            <a:endParaRPr lang="en-US" dirty="0"/>
          </a:p>
        </p:txBody>
      </p:sp>
      <p:sp>
        <p:nvSpPr>
          <p:cNvPr id="3" name="Content Placeholder 2"/>
          <p:cNvSpPr>
            <a:spLocks noGrp="1"/>
          </p:cNvSpPr>
          <p:nvPr>
            <p:ph idx="1"/>
          </p:nvPr>
        </p:nvSpPr>
        <p:spPr/>
        <p:txBody>
          <a:bodyPr>
            <a:normAutofit/>
          </a:bodyPr>
          <a:lstStyle/>
          <a:p>
            <a:r>
              <a:rPr lang="en-US" dirty="0"/>
              <a:t>The amount of control that users have:</a:t>
            </a:r>
          </a:p>
          <a:p>
            <a:pPr lvl="1"/>
            <a:r>
              <a:rPr lang="en-US" dirty="0" err="1"/>
              <a:t>PaaS</a:t>
            </a:r>
            <a:r>
              <a:rPr lang="en-US" dirty="0"/>
              <a:t> allows vendors to manage everything, </a:t>
            </a:r>
          </a:p>
          <a:p>
            <a:pPr lvl="1"/>
            <a:r>
              <a:rPr lang="en-US" dirty="0" err="1"/>
              <a:t>IaaS</a:t>
            </a:r>
            <a:r>
              <a:rPr lang="en-US" dirty="0"/>
              <a:t> requires more management from the customer side. </a:t>
            </a:r>
          </a:p>
          <a:p>
            <a:pPr marL="457200" lvl="1" indent="0">
              <a:buNone/>
            </a:pPr>
            <a:r>
              <a:rPr lang="en-US" dirty="0"/>
              <a:t>Generally speaking, organizations that already have a software package or application for a specific purpose and want to install and run it in the cloud should opt to use </a:t>
            </a:r>
            <a:r>
              <a:rPr lang="en-US" dirty="0" err="1"/>
              <a:t>IaaS</a:t>
            </a:r>
            <a:r>
              <a:rPr lang="en-US" dirty="0"/>
              <a:t> instead of </a:t>
            </a:r>
            <a:r>
              <a:rPr lang="en-US" dirty="0" err="1"/>
              <a:t>PaaS</a:t>
            </a:r>
            <a:r>
              <a:rPr lang="en-US" dirty="0"/>
              <a:t>.</a:t>
            </a:r>
          </a:p>
        </p:txBody>
      </p:sp>
    </p:spTree>
    <p:extLst>
      <p:ext uri="{BB962C8B-B14F-4D97-AF65-F5344CB8AC3E}">
        <p14:creationId xmlns:p14="http://schemas.microsoft.com/office/powerpoint/2010/main" val="1963199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Cloud service provider</a:t>
            </a:r>
            <a:endParaRPr lang="en-US" dirty="0"/>
          </a:p>
        </p:txBody>
      </p:sp>
      <p:sp>
        <p:nvSpPr>
          <p:cNvPr id="3" name="Content Placeholder 2"/>
          <p:cNvSpPr>
            <a:spLocks noGrp="1"/>
          </p:cNvSpPr>
          <p:nvPr>
            <p:ph idx="1"/>
          </p:nvPr>
        </p:nvSpPr>
        <p:spPr/>
        <p:txBody>
          <a:bodyPr>
            <a:normAutofit lnSpcReduction="10000"/>
          </a:bodyPr>
          <a:lstStyle/>
          <a:p>
            <a:r>
              <a:rPr lang="en-US" i="1" dirty="0"/>
              <a:t>“Cloud service provider” is an organization that provides cloud services. The provider may be an external provider or internal to the consumer organization, for example, the IT department.</a:t>
            </a:r>
          </a:p>
          <a:p>
            <a:r>
              <a:rPr lang="en-US" i="1" dirty="0"/>
              <a:t>“Cloud consumer” or </a:t>
            </a:r>
            <a:r>
              <a:rPr lang="en-US" dirty="0"/>
              <a:t>“</a:t>
            </a:r>
            <a:r>
              <a:rPr lang="en-US" i="1" dirty="0"/>
              <a:t>consumer” is an individual or an organization that is a customer of a cloud. Also, a cloud itself may be a customer of another cloud.</a:t>
            </a:r>
            <a:endParaRPr lang="en-US" dirty="0"/>
          </a:p>
        </p:txBody>
      </p:sp>
    </p:spTree>
    <p:extLst>
      <p:ext uri="{BB962C8B-B14F-4D97-AF65-F5344CB8AC3E}">
        <p14:creationId xmlns:p14="http://schemas.microsoft.com/office/powerpoint/2010/main" val="1104675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service providers(Cont.)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Amazon        </a:t>
            </a:r>
          </a:p>
          <a:p>
            <a:pPr marL="514350" indent="-514350">
              <a:buFont typeface="+mj-lt"/>
              <a:buAutoNum type="arabicPeriod"/>
            </a:pPr>
            <a:r>
              <a:rPr lang="en-US" dirty="0"/>
              <a:t>Google</a:t>
            </a:r>
          </a:p>
          <a:p>
            <a:pPr marL="514350" indent="-514350">
              <a:buFont typeface="+mj-lt"/>
              <a:buAutoNum type="arabicPeriod"/>
            </a:pPr>
            <a:r>
              <a:rPr lang="en-US" dirty="0"/>
              <a:t>Microsoft</a:t>
            </a:r>
          </a:p>
          <a:p>
            <a:pPr marL="514350" indent="-514350">
              <a:buFont typeface="+mj-lt"/>
              <a:buAutoNum type="arabicPeriod"/>
            </a:pPr>
            <a:r>
              <a:rPr lang="en-US" dirty="0"/>
              <a:t>Salesforce.com</a:t>
            </a:r>
          </a:p>
          <a:p>
            <a:pPr marL="514350" indent="-514350">
              <a:buFont typeface="+mj-lt"/>
              <a:buAutoNum type="arabicPeriod"/>
            </a:pPr>
            <a:r>
              <a:rPr lang="en-US" dirty="0"/>
              <a:t>Rackspace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371600"/>
            <a:ext cx="1981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609" y="3200400"/>
            <a:ext cx="1447800"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236" y="1773382"/>
            <a:ext cx="90054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418" y="4419600"/>
            <a:ext cx="214312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868757"/>
            <a:ext cx="2161743" cy="56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976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service providers(Cont.)</a:t>
            </a:r>
          </a:p>
        </p:txBody>
      </p:sp>
      <p:sp>
        <p:nvSpPr>
          <p:cNvPr id="3" name="Content Placeholder 2"/>
          <p:cNvSpPr>
            <a:spLocks noGrp="1"/>
          </p:cNvSpPr>
          <p:nvPr>
            <p:ph idx="1"/>
          </p:nvPr>
        </p:nvSpPr>
        <p:spPr/>
        <p:txBody>
          <a:bodyPr/>
          <a:lstStyle/>
          <a:p>
            <a:pPr marL="0" indent="0">
              <a:buNone/>
            </a:pPr>
            <a:r>
              <a:rPr lang="en-US" dirty="0"/>
              <a:t>6.  IBM</a:t>
            </a:r>
          </a:p>
          <a:p>
            <a:pPr marL="514350" indent="-514350">
              <a:buAutoNum type="arabicPeriod" startAt="7"/>
            </a:pPr>
            <a:r>
              <a:rPr lang="en-US" dirty="0"/>
              <a:t>EMC</a:t>
            </a:r>
          </a:p>
          <a:p>
            <a:pPr marL="514350" indent="-514350">
              <a:buAutoNum type="arabicPeriod" startAt="7"/>
            </a:pPr>
            <a:r>
              <a:rPr lang="en-US" dirty="0"/>
              <a:t>Apple</a:t>
            </a:r>
          </a:p>
          <a:p>
            <a:pPr marL="514350" indent="-514350">
              <a:buAutoNum type="arabicPeriod" startAt="7"/>
            </a:pPr>
            <a:r>
              <a:rPr lang="en-US" dirty="0"/>
              <a:t>AT &amp; T</a:t>
            </a:r>
          </a:p>
          <a:p>
            <a:pPr marL="514350" indent="-514350">
              <a:buAutoNum type="arabicPeriod" startAt="7"/>
            </a:pPr>
            <a:r>
              <a:rPr lang="en-US" dirty="0"/>
              <a:t> VMware</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609725"/>
            <a:ext cx="16192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159" y="2965305"/>
            <a:ext cx="14287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0279" y="4800600"/>
            <a:ext cx="313848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965305"/>
            <a:ext cx="26765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8909" y="1600200"/>
            <a:ext cx="1524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279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Basic Components of Cloud Computing</a:t>
            </a:r>
            <a:br>
              <a:rPr lang="en-US" dirty="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rtl="1">
              <a:buNone/>
            </a:pPr>
            <a:endParaRPr lang="en-US" dirty="0"/>
          </a:p>
          <a:p>
            <a:pPr marL="0" indent="0" rtl="1">
              <a:buNone/>
            </a:pPr>
            <a:r>
              <a:rPr lang="en-US" dirty="0"/>
              <a:t>cloud computing components is made of  several element such as:</a:t>
            </a:r>
          </a:p>
          <a:p>
            <a:pPr marL="0" indent="0" algn="l" rtl="1">
              <a:buNone/>
            </a:pPr>
            <a:r>
              <a:rPr lang="en-US" dirty="0"/>
              <a:t> </a:t>
            </a:r>
          </a:p>
          <a:p>
            <a:pPr algn="r" rtl="1"/>
            <a:endParaRPr lang="en-US" dirty="0"/>
          </a:p>
        </p:txBody>
      </p:sp>
      <p:graphicFrame>
        <p:nvGraphicFramePr>
          <p:cNvPr id="5" name="Diagram 4"/>
          <p:cNvGraphicFramePr/>
          <p:nvPr>
            <p:extLst>
              <p:ext uri="{D42A27DB-BD31-4B8C-83A1-F6EECF244321}">
                <p14:modId xmlns:p14="http://schemas.microsoft.com/office/powerpoint/2010/main" val="187408895"/>
              </p:ext>
            </p:extLst>
          </p:nvPr>
        </p:nvGraphicFramePr>
        <p:xfrm>
          <a:off x="1524000" y="2489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0309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a:t>
            </a:r>
          </a:p>
        </p:txBody>
      </p:sp>
      <p:sp>
        <p:nvSpPr>
          <p:cNvPr id="3" name="Content Placeholder 2"/>
          <p:cNvSpPr>
            <a:spLocks noGrp="1"/>
          </p:cNvSpPr>
          <p:nvPr>
            <p:ph idx="1"/>
          </p:nvPr>
        </p:nvSpPr>
        <p:spPr>
          <a:xfrm>
            <a:off x="533400" y="1447800"/>
            <a:ext cx="8229600" cy="4525963"/>
          </a:xfrm>
        </p:spPr>
        <p:txBody>
          <a:bodyPr>
            <a:normAutofit/>
          </a:bodyPr>
          <a:lstStyle/>
          <a:p>
            <a:pPr marL="0" indent="0" rtl="1">
              <a:buNone/>
            </a:pPr>
            <a:r>
              <a:rPr lang="en-US" dirty="0"/>
              <a:t> </a:t>
            </a:r>
          </a:p>
          <a:p>
            <a:pPr marL="0" indent="0" rtl="1">
              <a:buNone/>
            </a:pPr>
            <a:r>
              <a:rPr lang="en-US" dirty="0">
                <a:solidFill>
                  <a:srgbClr val="C00000"/>
                </a:solidFill>
              </a:rPr>
              <a:t>Cloud Computing client     </a:t>
            </a:r>
            <a:r>
              <a:rPr lang="ar-DZ" dirty="0"/>
              <a:t> </a:t>
            </a:r>
            <a:endParaRPr lang="en-US" dirty="0"/>
          </a:p>
          <a:p>
            <a:pPr marL="400050" lvl="1" indent="0" rtl="1">
              <a:buNone/>
            </a:pPr>
            <a:r>
              <a:rPr lang="en-US" dirty="0"/>
              <a:t>       Clients are the device that the end user interact            to manage their information on cloud.</a:t>
            </a:r>
          </a:p>
          <a:p>
            <a:pPr marL="0" indent="0">
              <a:buNone/>
            </a:pPr>
            <a:r>
              <a:rPr lang="en-US" dirty="0"/>
              <a:t>  </a:t>
            </a:r>
            <a:r>
              <a:rPr lang="en-US" dirty="0">
                <a:solidFill>
                  <a:srgbClr val="FF0000"/>
                </a:solidFill>
              </a:rPr>
              <a:t>- </a:t>
            </a:r>
            <a:r>
              <a:rPr lang="en-US" dirty="0"/>
              <a:t>they generally divide into 3 categories</a:t>
            </a:r>
          </a:p>
          <a:p>
            <a:pPr marL="857250" lvl="1" indent="-457200">
              <a:buFont typeface="Wingdings" pitchFamily="2" charset="2"/>
              <a:buChar char="Ø"/>
            </a:pPr>
            <a:r>
              <a:rPr lang="en-US" dirty="0"/>
              <a:t> MOBILE  </a:t>
            </a:r>
          </a:p>
          <a:p>
            <a:pPr marL="857250" lvl="1" indent="-457200">
              <a:buFont typeface="Wingdings"/>
              <a:buChar char="Ø"/>
            </a:pPr>
            <a:r>
              <a:rPr lang="en-US" dirty="0"/>
              <a:t>THIN  </a:t>
            </a:r>
          </a:p>
          <a:p>
            <a:pPr marL="857250" lvl="1" indent="-457200">
              <a:buFont typeface="Wingdings"/>
              <a:buChar char="Ø"/>
            </a:pPr>
            <a:r>
              <a:rPr lang="en-US" dirty="0"/>
              <a:t> THICK</a:t>
            </a:r>
          </a:p>
        </p:txBody>
      </p:sp>
    </p:spTree>
    <p:extLst>
      <p:ext uri="{BB962C8B-B14F-4D97-AF65-F5344CB8AC3E}">
        <p14:creationId xmlns:p14="http://schemas.microsoft.com/office/powerpoint/2010/main" val="1175141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Clients type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C00000"/>
                </a:solidFill>
              </a:rPr>
              <a:t>1-MOBILE CLIENTS:</a:t>
            </a:r>
          </a:p>
          <a:p>
            <a:pPr marL="400050" lvl="1" indent="0">
              <a:buNone/>
            </a:pPr>
            <a:r>
              <a:rPr lang="en-US" dirty="0"/>
              <a:t>Mobile device include (PDA, SMARTPHONE, or IPHONE)</a:t>
            </a:r>
          </a:p>
          <a:p>
            <a:pPr marL="0" indent="0" rtl="1">
              <a:buNone/>
            </a:pPr>
            <a:r>
              <a:rPr lang="en-US" dirty="0"/>
              <a:t> now these device are portable and work on wireless access of network, through Internet. </a:t>
            </a:r>
            <a:br>
              <a:rPr lang="en-US" dirty="0"/>
            </a:br>
            <a:r>
              <a:rPr lang="ar-DZ" dirty="0"/>
              <a:t> </a:t>
            </a:r>
            <a:endParaRPr lang="en-US" dirty="0"/>
          </a:p>
          <a:p>
            <a:pPr marL="0" indent="0" rtl="1">
              <a:buNone/>
            </a:pPr>
            <a:r>
              <a:rPr lang="en-US" dirty="0">
                <a:solidFill>
                  <a:srgbClr val="C00000"/>
                </a:solidFill>
              </a:rPr>
              <a:t>  2- THIN CLIENTS</a:t>
            </a:r>
            <a:r>
              <a:rPr lang="ar-DZ" dirty="0"/>
              <a:t> </a:t>
            </a:r>
            <a:endParaRPr lang="en-US" dirty="0"/>
          </a:p>
          <a:p>
            <a:pPr marL="0" indent="0" rtl="1">
              <a:buNone/>
            </a:pPr>
            <a:r>
              <a:rPr lang="en-US" dirty="0"/>
              <a:t>   Now thin computers are that do not have internal hard drives, but rather the server </a:t>
            </a:r>
          </a:p>
          <a:p>
            <a:pPr marL="0" indent="0" rtl="1">
              <a:buNone/>
            </a:pPr>
            <a:r>
              <a:rPr lang="en-US" dirty="0"/>
              <a:t>   do all there work and then display the information.</a:t>
            </a:r>
          </a:p>
          <a:p>
            <a:pPr marL="0" indent="0" rtl="1">
              <a:buNone/>
            </a:pPr>
            <a:r>
              <a:rPr lang="ar-DZ" dirty="0"/>
              <a:t> </a:t>
            </a:r>
            <a:endParaRPr lang="en-US" dirty="0"/>
          </a:p>
          <a:p>
            <a:pPr marL="0" indent="0" rtl="1">
              <a:buNone/>
            </a:pPr>
            <a:r>
              <a:rPr lang="en-US" dirty="0"/>
              <a:t>  -</a:t>
            </a:r>
          </a:p>
        </p:txBody>
      </p:sp>
    </p:spTree>
    <p:extLst>
      <p:ext uri="{BB962C8B-B14F-4D97-AF65-F5344CB8AC3E}">
        <p14:creationId xmlns:p14="http://schemas.microsoft.com/office/powerpoint/2010/main" val="321659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Motivation for Cloud Computing</a:t>
            </a:r>
          </a:p>
        </p:txBody>
      </p:sp>
      <p:sp>
        <p:nvSpPr>
          <p:cNvPr id="3" name="Content Placeholder 2"/>
          <p:cNvSpPr>
            <a:spLocks noGrp="1"/>
          </p:cNvSpPr>
          <p:nvPr>
            <p:ph idx="1"/>
          </p:nvPr>
        </p:nvSpPr>
        <p:spPr>
          <a:xfrm>
            <a:off x="381000" y="1600200"/>
            <a:ext cx="8382000" cy="4525963"/>
          </a:xfrm>
        </p:spPr>
        <p:txBody>
          <a:bodyPr>
            <a:noAutofit/>
          </a:bodyPr>
          <a:lstStyle/>
          <a:p>
            <a:r>
              <a:rPr lang="en-US" sz="2800" dirty="0"/>
              <a:t>Computing solution growing in popularity, especially among individuals and small- / medium-sized companies.</a:t>
            </a:r>
          </a:p>
          <a:p>
            <a:r>
              <a:rPr lang="en-US" sz="2800" dirty="0"/>
              <a:t>Subscribed to rather than owned.</a:t>
            </a:r>
          </a:p>
          <a:p>
            <a:r>
              <a:rPr lang="en-US" sz="2800" dirty="0"/>
              <a:t>Increase capacity or add capabilities on the fly without investing in : </a:t>
            </a:r>
          </a:p>
          <a:p>
            <a:pPr lvl="1"/>
            <a:r>
              <a:rPr lang="en-US" sz="2400" dirty="0"/>
              <a:t>New infrastructure, </a:t>
            </a:r>
          </a:p>
          <a:p>
            <a:pPr lvl="1"/>
            <a:r>
              <a:rPr lang="en-US" sz="2400" dirty="0"/>
              <a:t>Training new personnel,</a:t>
            </a:r>
          </a:p>
          <a:p>
            <a:pPr lvl="1"/>
            <a:r>
              <a:rPr lang="en-US" sz="2400" dirty="0"/>
              <a:t>Licensing new software.</a:t>
            </a:r>
          </a:p>
          <a:p>
            <a:r>
              <a:rPr lang="en-US" sz="2800" dirty="0"/>
              <a:t>Pay-per-use service model.</a:t>
            </a:r>
          </a:p>
        </p:txBody>
      </p:sp>
    </p:spTree>
    <p:extLst>
      <p:ext uri="{BB962C8B-B14F-4D97-AF65-F5344CB8AC3E}">
        <p14:creationId xmlns:p14="http://schemas.microsoft.com/office/powerpoint/2010/main" val="2246901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 type</a:t>
            </a:r>
          </a:p>
        </p:txBody>
      </p:sp>
      <p:sp>
        <p:nvSpPr>
          <p:cNvPr id="3" name="Content Placeholder 2"/>
          <p:cNvSpPr>
            <a:spLocks noGrp="1"/>
          </p:cNvSpPr>
          <p:nvPr>
            <p:ph idx="1"/>
          </p:nvPr>
        </p:nvSpPr>
        <p:spPr/>
        <p:txBody>
          <a:bodyPr/>
          <a:lstStyle/>
          <a:p>
            <a:pPr marL="0" indent="0" rtl="1">
              <a:buNone/>
            </a:pPr>
            <a:r>
              <a:rPr lang="en-US" dirty="0">
                <a:solidFill>
                  <a:srgbClr val="C00000"/>
                </a:solidFill>
              </a:rPr>
              <a:t>3-THICK CLIENTS</a:t>
            </a:r>
            <a:r>
              <a:rPr lang="ar-DZ" dirty="0"/>
              <a:t> </a:t>
            </a:r>
            <a:endParaRPr lang="en-US" dirty="0"/>
          </a:p>
          <a:p>
            <a:pPr marL="0" indent="0" rtl="1">
              <a:buNone/>
            </a:pPr>
            <a:r>
              <a:rPr lang="en-US" dirty="0"/>
              <a:t>   Now these are regular computer that do contain internal hard disk, and use web browser </a:t>
            </a:r>
          </a:p>
          <a:p>
            <a:pPr marL="0" indent="0" rtl="1">
              <a:buNone/>
            </a:pPr>
            <a:r>
              <a:rPr lang="en-US" dirty="0"/>
              <a:t>   (Firefox, opera, internet explorer)to connect to the cloud.</a:t>
            </a:r>
          </a:p>
          <a:p>
            <a:endParaRPr lang="en-US" dirty="0"/>
          </a:p>
        </p:txBody>
      </p:sp>
    </p:spTree>
    <p:extLst>
      <p:ext uri="{BB962C8B-B14F-4D97-AF65-F5344CB8AC3E}">
        <p14:creationId xmlns:p14="http://schemas.microsoft.com/office/powerpoint/2010/main" val="3599723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using Thin Clients</a:t>
            </a:r>
          </a:p>
        </p:txBody>
      </p:sp>
      <p:sp>
        <p:nvSpPr>
          <p:cNvPr id="3" name="Content Placeholder 2"/>
          <p:cNvSpPr>
            <a:spLocks noGrp="1"/>
          </p:cNvSpPr>
          <p:nvPr>
            <p:ph idx="1"/>
          </p:nvPr>
        </p:nvSpPr>
        <p:spPr/>
        <p:txBody>
          <a:bodyPr>
            <a:normAutofit/>
          </a:bodyPr>
          <a:lstStyle/>
          <a:p>
            <a:pPr marL="0" indent="0" rtl="1">
              <a:buNone/>
            </a:pPr>
            <a:r>
              <a:rPr lang="en-US" dirty="0">
                <a:solidFill>
                  <a:srgbClr val="C00000"/>
                </a:solidFill>
              </a:rPr>
              <a:t>Some benefits of using Thin Clients are</a:t>
            </a:r>
            <a:r>
              <a:rPr lang="ar-DZ" dirty="0"/>
              <a:t> </a:t>
            </a:r>
            <a:endParaRPr lang="en-US" dirty="0"/>
          </a:p>
          <a:p>
            <a:pPr marL="857250" lvl="1" indent="-457200">
              <a:buFont typeface="Wingdings" pitchFamily="2" charset="2"/>
              <a:buChar char="Ø"/>
            </a:pPr>
            <a:r>
              <a:rPr lang="en-US" dirty="0"/>
              <a:t>   Lower Hardware cost</a:t>
            </a:r>
            <a:r>
              <a:rPr lang="ar-DZ" dirty="0"/>
              <a:t> </a:t>
            </a:r>
            <a:endParaRPr lang="en-US" dirty="0"/>
          </a:p>
          <a:p>
            <a:pPr marL="857250" lvl="1" indent="-457200">
              <a:buFont typeface="Wingdings" pitchFamily="2" charset="2"/>
              <a:buChar char="Ø"/>
            </a:pPr>
            <a:r>
              <a:rPr lang="en-US" dirty="0"/>
              <a:t>   Lower IT cost</a:t>
            </a:r>
            <a:r>
              <a:rPr lang="ar-DZ" dirty="0"/>
              <a:t> </a:t>
            </a:r>
            <a:endParaRPr lang="en-US" dirty="0"/>
          </a:p>
          <a:p>
            <a:pPr marL="857250" lvl="1" indent="-457200">
              <a:buFont typeface="Wingdings" pitchFamily="2" charset="2"/>
              <a:buChar char="Ø"/>
            </a:pPr>
            <a:r>
              <a:rPr lang="en-US" dirty="0"/>
              <a:t>   Security</a:t>
            </a:r>
            <a:r>
              <a:rPr lang="ar-DZ" dirty="0"/>
              <a:t> </a:t>
            </a:r>
            <a:endParaRPr lang="en-US" dirty="0"/>
          </a:p>
          <a:p>
            <a:pPr marL="857250" lvl="1" indent="-457200">
              <a:buFont typeface="Wingdings" pitchFamily="2" charset="2"/>
              <a:buChar char="Ø"/>
            </a:pPr>
            <a:r>
              <a:rPr lang="en-US" dirty="0"/>
              <a:t>   Less power consumption</a:t>
            </a:r>
            <a:r>
              <a:rPr lang="ar-DZ" dirty="0"/>
              <a:t> </a:t>
            </a:r>
            <a:endParaRPr lang="en-US" dirty="0"/>
          </a:p>
          <a:p>
            <a:pPr marL="857250" lvl="1" indent="-457200">
              <a:buFont typeface="Wingdings" pitchFamily="2" charset="2"/>
              <a:buChar char="Ø"/>
            </a:pPr>
            <a:r>
              <a:rPr lang="en-US" dirty="0"/>
              <a:t>   Less noise</a:t>
            </a:r>
            <a:r>
              <a:rPr lang="ar-DZ" dirty="0"/>
              <a:t> </a:t>
            </a:r>
            <a:endParaRPr lang="en-US" dirty="0"/>
          </a:p>
          <a:p>
            <a:pPr marL="857250" lvl="1" indent="-457200">
              <a:buFont typeface="Wingdings" pitchFamily="2" charset="2"/>
              <a:buChar char="Ø"/>
            </a:pPr>
            <a:r>
              <a:rPr lang="en-US" dirty="0"/>
              <a:t>   Ease of replacement of hardware</a:t>
            </a:r>
          </a:p>
        </p:txBody>
      </p:sp>
    </p:spTree>
    <p:extLst>
      <p:ext uri="{BB962C8B-B14F-4D97-AF65-F5344CB8AC3E}">
        <p14:creationId xmlns:p14="http://schemas.microsoft.com/office/powerpoint/2010/main" val="452771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ar-DZ" dirty="0"/>
              <a:t> </a:t>
            </a:r>
            <a:br>
              <a:rPr lang="en-US" dirty="0"/>
            </a:br>
            <a:r>
              <a:rPr lang="en-US" dirty="0"/>
              <a:t>b) DATACENTRE</a:t>
            </a:r>
            <a:br>
              <a:rPr lang="en-US" dirty="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2800" dirty="0"/>
              <a:t>Now datacenter is collection of server where application to which you subscribe is housed, it could be a large room in basement, or room full of server which you access through internet.</a:t>
            </a:r>
          </a:p>
          <a:p>
            <a:pPr>
              <a:buFont typeface="Wingdings" pitchFamily="2" charset="2"/>
              <a:buChar char="q"/>
            </a:pPr>
            <a:r>
              <a:rPr lang="en-US" sz="2800" dirty="0"/>
              <a:t>Now the growing  trend in IT sector is using visualization </a:t>
            </a:r>
            <a:r>
              <a:rPr lang="en-US" sz="2800" dirty="0" err="1"/>
              <a:t>ie</a:t>
            </a:r>
            <a:r>
              <a:rPr lang="en-US" sz="2800" dirty="0"/>
              <a:t> (using virtual server) in this software can be installed allowing multiple instances of virtual server to be used in this way we can have half dozen of virtual server running on one physical server. </a:t>
            </a:r>
          </a:p>
          <a:p>
            <a:pPr marL="0" indent="0">
              <a:buNone/>
            </a:pPr>
            <a:endParaRPr lang="en-US" sz="2800" dirty="0"/>
          </a:p>
        </p:txBody>
      </p:sp>
    </p:spTree>
    <p:extLst>
      <p:ext uri="{BB962C8B-B14F-4D97-AF65-F5344CB8AC3E}">
        <p14:creationId xmlns:p14="http://schemas.microsoft.com/office/powerpoint/2010/main" val="3294577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DZ" dirty="0"/>
              <a:t> </a:t>
            </a:r>
            <a:br>
              <a:rPr lang="en-US" dirty="0"/>
            </a:br>
            <a:r>
              <a:rPr lang="en-US" dirty="0"/>
              <a:t> DATACENTRE</a:t>
            </a:r>
            <a:br>
              <a:rPr lang="en-US" dirty="0"/>
            </a:br>
            <a:endParaRPr lang="en-US" dirty="0"/>
          </a:p>
        </p:txBody>
      </p:sp>
      <p:sp>
        <p:nvSpPr>
          <p:cNvPr id="3" name="Content Placeholder 2"/>
          <p:cNvSpPr>
            <a:spLocks noGrp="1"/>
          </p:cNvSpPr>
          <p:nvPr>
            <p:ph idx="1"/>
          </p:nvPr>
        </p:nvSpPr>
        <p:spPr/>
        <p:txBody>
          <a:bodyPr/>
          <a:lstStyle/>
          <a:p>
            <a:pPr marL="0" indent="0" rtl="1">
              <a:buNone/>
            </a:pPr>
            <a:r>
              <a:rPr lang="en-US" dirty="0">
                <a:solidFill>
                  <a:srgbClr val="FF0000"/>
                </a:solidFill>
              </a:rPr>
              <a:t>NOTE:</a:t>
            </a:r>
            <a:r>
              <a:rPr lang="en-US" dirty="0"/>
              <a:t> (The number of virtual server that can exist on a physical server depend on the SIZE &amp; SPEED of the physical server which runs the application of the virtual server).</a:t>
            </a:r>
          </a:p>
          <a:p>
            <a:pPr marL="0" indent="0">
              <a:buNone/>
            </a:pPr>
            <a:endParaRPr lang="en-US" dirty="0"/>
          </a:p>
          <a:p>
            <a:endParaRPr lang="en-US" dirty="0"/>
          </a:p>
        </p:txBody>
      </p:sp>
    </p:spTree>
    <p:extLst>
      <p:ext uri="{BB962C8B-B14F-4D97-AF65-F5344CB8AC3E}">
        <p14:creationId xmlns:p14="http://schemas.microsoft.com/office/powerpoint/2010/main" val="18531888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 DISTRIBUTED CLIENTS</a:t>
            </a:r>
            <a:br>
              <a:rPr lang="en-US" dirty="0"/>
            </a:br>
            <a:endParaRPr lang="en-US" dirty="0"/>
          </a:p>
        </p:txBody>
      </p:sp>
      <p:sp>
        <p:nvSpPr>
          <p:cNvPr id="3" name="Content Placeholder 2"/>
          <p:cNvSpPr>
            <a:spLocks noGrp="1"/>
          </p:cNvSpPr>
          <p:nvPr>
            <p:ph idx="1"/>
          </p:nvPr>
        </p:nvSpPr>
        <p:spPr/>
        <p:txBody>
          <a:bodyPr/>
          <a:lstStyle/>
          <a:p>
            <a:r>
              <a:rPr lang="en-US" dirty="0"/>
              <a:t> Now the server don't have to be housed in same location often server are in dispersed geographically location but to you the cloud </a:t>
            </a:r>
            <a:r>
              <a:rPr lang="en-US" dirty="0" err="1"/>
              <a:t>subscriber,these</a:t>
            </a:r>
            <a:r>
              <a:rPr lang="en-US" dirty="0"/>
              <a:t> server acts if they are humming right away next to each other. This gives the service provider more flexibility in option and security.</a:t>
            </a:r>
          </a:p>
        </p:txBody>
      </p:sp>
    </p:spTree>
    <p:extLst>
      <p:ext uri="{BB962C8B-B14F-4D97-AF65-F5344CB8AC3E}">
        <p14:creationId xmlns:p14="http://schemas.microsoft.com/office/powerpoint/2010/main" val="1253589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 DISTRIBUTED CLIENTS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rtl="1">
              <a:buNone/>
            </a:pPr>
            <a:r>
              <a:rPr lang="en-US" dirty="0">
                <a:solidFill>
                  <a:srgbClr val="FF0000"/>
                </a:solidFill>
              </a:rPr>
              <a:t>FOR EXAMPLE:</a:t>
            </a:r>
          </a:p>
          <a:p>
            <a:pPr marL="0" indent="0" rtl="1">
              <a:buNone/>
            </a:pPr>
            <a:r>
              <a:rPr lang="ar-DZ" dirty="0"/>
              <a:t> </a:t>
            </a:r>
            <a:endParaRPr lang="en-US" dirty="0"/>
          </a:p>
          <a:p>
            <a:pPr marL="0" indent="0" rtl="1">
              <a:buNone/>
            </a:pPr>
            <a:r>
              <a:rPr lang="en-US" dirty="0"/>
              <a:t>   Amazon has there cloud solution in servers all the world, if something goes wrong for instance causing a failure on one site, the service will not be stopped it would be accessed through another site also if the cloud needs more hardware they  did not need throw more server in the safe room they can add them at another site and simply make it as part of the cloud</a:t>
            </a:r>
          </a:p>
          <a:p>
            <a:pPr marL="0" indent="0">
              <a:buNone/>
            </a:pPr>
            <a:endParaRPr lang="en-US" dirty="0"/>
          </a:p>
        </p:txBody>
      </p:sp>
    </p:spTree>
    <p:extLst>
      <p:ext uri="{BB962C8B-B14F-4D97-AF65-F5344CB8AC3E}">
        <p14:creationId xmlns:p14="http://schemas.microsoft.com/office/powerpoint/2010/main" val="3384695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545" y="2967335"/>
            <a:ext cx="4928914"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Any Question?</a:t>
            </a:r>
          </a:p>
        </p:txBody>
      </p:sp>
    </p:spTree>
    <p:extLst>
      <p:ext uri="{BB962C8B-B14F-4D97-AF65-F5344CB8AC3E}">
        <p14:creationId xmlns:p14="http://schemas.microsoft.com/office/powerpoint/2010/main" val="390639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Def.</a:t>
            </a:r>
          </a:p>
        </p:txBody>
      </p:sp>
      <p:sp>
        <p:nvSpPr>
          <p:cNvPr id="3" name="Content Placeholder 2"/>
          <p:cNvSpPr>
            <a:spLocks noGrp="1"/>
          </p:cNvSpPr>
          <p:nvPr>
            <p:ph idx="1"/>
          </p:nvPr>
        </p:nvSpPr>
        <p:spPr>
          <a:xfrm>
            <a:off x="381000" y="1600200"/>
            <a:ext cx="8382000" cy="4525963"/>
          </a:xfrm>
        </p:spPr>
        <p:txBody>
          <a:bodyPr>
            <a:normAutofit/>
          </a:bodyPr>
          <a:lstStyle/>
          <a:p>
            <a:pPr marL="0" indent="0" algn="ctr">
              <a:buNone/>
            </a:pPr>
            <a:endParaRPr lang="en-US" dirty="0"/>
          </a:p>
          <a:p>
            <a:pPr marL="0" indent="0" algn="ctr">
              <a:buNone/>
            </a:pPr>
            <a:endParaRPr lang="en-US" dirty="0"/>
          </a:p>
          <a:p>
            <a:pPr marL="0" indent="0" algn="ctr">
              <a:buNone/>
            </a:pPr>
            <a:r>
              <a:rPr lang="en-US" dirty="0"/>
              <a:t>Storing and accessing (data and programs) over the Internet from a remote location or computer instead of our computer’s hard drive. </a:t>
            </a:r>
          </a:p>
        </p:txBody>
      </p:sp>
    </p:spTree>
    <p:extLst>
      <p:ext uri="{BB962C8B-B14F-4D97-AF65-F5344CB8AC3E}">
        <p14:creationId xmlns:p14="http://schemas.microsoft.com/office/powerpoint/2010/main" val="50495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Def.</a:t>
            </a:r>
          </a:p>
        </p:txBody>
      </p:sp>
      <p:sp>
        <p:nvSpPr>
          <p:cNvPr id="3" name="Content Placeholder 2"/>
          <p:cNvSpPr>
            <a:spLocks noGrp="1"/>
          </p:cNvSpPr>
          <p:nvPr>
            <p:ph idx="1"/>
          </p:nvPr>
        </p:nvSpPr>
        <p:spPr>
          <a:xfrm>
            <a:off x="381000" y="1600200"/>
            <a:ext cx="8382000" cy="4525963"/>
          </a:xfrm>
        </p:spPr>
        <p:txBody>
          <a:bodyPr>
            <a:normAutofit/>
          </a:bodyPr>
          <a:lstStyle/>
          <a:p>
            <a:r>
              <a:rPr lang="en-US" dirty="0"/>
              <a:t>National Institute of Standards &amp; Technology (NIST):</a:t>
            </a:r>
          </a:p>
          <a:p>
            <a:pPr marL="457200" lvl="1" indent="0">
              <a:buNone/>
            </a:pPr>
            <a:r>
              <a:rPr lang="en-US"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p>
        </p:txBody>
      </p:sp>
    </p:spTree>
    <p:extLst>
      <p:ext uri="{BB962C8B-B14F-4D97-AF65-F5344CB8AC3E}">
        <p14:creationId xmlns:p14="http://schemas.microsoft.com/office/powerpoint/2010/main" val="336267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Def.</a:t>
            </a:r>
          </a:p>
        </p:txBody>
      </p:sp>
      <p:sp>
        <p:nvSpPr>
          <p:cNvPr id="3" name="Content Placeholder 2"/>
          <p:cNvSpPr>
            <a:spLocks noGrp="1"/>
          </p:cNvSpPr>
          <p:nvPr>
            <p:ph idx="1"/>
          </p:nvPr>
        </p:nvSpPr>
        <p:spPr>
          <a:xfrm>
            <a:off x="381000" y="1600200"/>
            <a:ext cx="8382000" cy="4525963"/>
          </a:xfrm>
        </p:spPr>
        <p:txBody>
          <a:bodyPr>
            <a:normAutofit/>
          </a:bodyPr>
          <a:lstStyle/>
          <a:p>
            <a:r>
              <a:rPr lang="en-US" dirty="0"/>
              <a:t>Cloud computing from two other perspectives as:</a:t>
            </a:r>
          </a:p>
          <a:p>
            <a:pPr lvl="1"/>
            <a:r>
              <a:rPr lang="en-US" dirty="0"/>
              <a:t>Cloud Computing Is a Service</a:t>
            </a:r>
          </a:p>
          <a:p>
            <a:pPr marL="914400" lvl="2" indent="0">
              <a:buNone/>
            </a:pPr>
            <a:r>
              <a:rPr lang="en-US" dirty="0"/>
              <a:t>The simplest thing that any computer does is allow us to store and retrieve information. </a:t>
            </a:r>
          </a:p>
          <a:p>
            <a:pPr lvl="1"/>
            <a:r>
              <a:rPr lang="en-US" dirty="0"/>
              <a:t>Cloud Computing Is a Platform</a:t>
            </a:r>
          </a:p>
          <a:p>
            <a:pPr marL="914400" lvl="2" indent="0">
              <a:buNone/>
            </a:pPr>
            <a:r>
              <a:rPr lang="en-US" dirty="0"/>
              <a:t>The World Wide Web (WWW) can be considered as the operating system for all our Internet-based applications. </a:t>
            </a:r>
          </a:p>
          <a:p>
            <a:pPr marL="914400" lvl="2" indent="0">
              <a:buNone/>
            </a:pPr>
            <a:r>
              <a:rPr lang="en-US" dirty="0"/>
              <a:t>Such as Google Docs, Microsoft Office 2.0 online.</a:t>
            </a:r>
          </a:p>
        </p:txBody>
      </p:sp>
    </p:spTree>
    <p:extLst>
      <p:ext uri="{BB962C8B-B14F-4D97-AF65-F5344CB8AC3E}">
        <p14:creationId xmlns:p14="http://schemas.microsoft.com/office/powerpoint/2010/main" val="125029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Cloud computing (5-4-3)</a:t>
            </a:r>
          </a:p>
        </p:txBody>
      </p:sp>
      <p:sp>
        <p:nvSpPr>
          <p:cNvPr id="3" name="Content Placeholder 2"/>
          <p:cNvSpPr>
            <a:spLocks noGrp="1"/>
          </p:cNvSpPr>
          <p:nvPr>
            <p:ph idx="1"/>
          </p:nvPr>
        </p:nvSpPr>
        <p:spPr/>
        <p:txBody>
          <a:bodyPr>
            <a:normAutofit lnSpcReduction="10000"/>
          </a:bodyPr>
          <a:lstStyle/>
          <a:p>
            <a:pPr marL="0" indent="0">
              <a:buNone/>
            </a:pPr>
            <a:r>
              <a:rPr lang="en-US" dirty="0"/>
              <a:t>NIST describe</a:t>
            </a:r>
          </a:p>
          <a:p>
            <a:pPr marL="514350" indent="-514350">
              <a:buAutoNum type="alphaLcParenBoth"/>
            </a:pPr>
            <a:r>
              <a:rPr lang="en-US" dirty="0"/>
              <a:t>The five essential characteristic features </a:t>
            </a:r>
            <a:r>
              <a:rPr lang="en-US" dirty="0">
                <a:highlight>
                  <a:srgbClr val="FFFF00"/>
                </a:highlight>
              </a:rPr>
              <a:t>that promote </a:t>
            </a:r>
            <a:r>
              <a:rPr lang="en-US" dirty="0"/>
              <a:t>cloud computing, </a:t>
            </a:r>
          </a:p>
          <a:p>
            <a:pPr marL="514350" indent="-514350">
              <a:buAutoNum type="alphaLcParenBoth"/>
            </a:pPr>
            <a:r>
              <a:rPr lang="en-US" dirty="0"/>
              <a:t>The four deployment models that are used to narrate the cloud computing opportunities for customers while looking at architectural models,</a:t>
            </a:r>
          </a:p>
          <a:p>
            <a:pPr marL="514350" indent="-514350">
              <a:buAutoNum type="alphaLcParenBoth"/>
            </a:pPr>
            <a:r>
              <a:rPr lang="en-US" dirty="0"/>
              <a:t>The three important and basic service offering models of cloud computing.</a:t>
            </a:r>
          </a:p>
        </p:txBody>
      </p:sp>
    </p:spTree>
    <p:extLst>
      <p:ext uri="{BB962C8B-B14F-4D97-AF65-F5344CB8AC3E}">
        <p14:creationId xmlns:p14="http://schemas.microsoft.com/office/powerpoint/2010/main" val="4274208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2512</Words>
  <Application>Microsoft Office PowerPoint</Application>
  <PresentationFormat>On-screen Show (4:3)</PresentationFormat>
  <Paragraphs>230</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Wingdings</vt:lpstr>
      <vt:lpstr>Office Theme</vt:lpstr>
      <vt:lpstr>Lecture 2 Cloud Computing Fundamentals</vt:lpstr>
      <vt:lpstr>Agenda</vt:lpstr>
      <vt:lpstr>Motivation for Cloud Computing</vt:lpstr>
      <vt:lpstr>Motivation for Cloud Computing</vt:lpstr>
      <vt:lpstr>Motivation for Cloud Computing</vt:lpstr>
      <vt:lpstr>Cloud Computing Def.</vt:lpstr>
      <vt:lpstr>Cloud Computing Def.</vt:lpstr>
      <vt:lpstr>Cloud Computing Def.</vt:lpstr>
      <vt:lpstr>Principles of Cloud computing (5-4-3)</vt:lpstr>
      <vt:lpstr>Five Essential Characteristics</vt:lpstr>
      <vt:lpstr>Four Cloud Deployment Models</vt:lpstr>
      <vt:lpstr>Public computing</vt:lpstr>
      <vt:lpstr>Public Cloud Benefits</vt:lpstr>
      <vt:lpstr>Public Cloud Benefits</vt:lpstr>
      <vt:lpstr> Public Cloud Benefits(Cont.) </vt:lpstr>
      <vt:lpstr>Public Cloud Disadvantages</vt:lpstr>
      <vt:lpstr>Private Cloud</vt:lpstr>
      <vt:lpstr>Private cloud computing**</vt:lpstr>
      <vt:lpstr>Private Cloud benefits</vt:lpstr>
      <vt:lpstr>Private Cloud benefits</vt:lpstr>
      <vt:lpstr>Private Cloud disadvantages </vt:lpstr>
      <vt:lpstr>Hybrid Cloud </vt:lpstr>
      <vt:lpstr>Hybrid Cloud benefits</vt:lpstr>
      <vt:lpstr>Hybrid Cloud benefits</vt:lpstr>
      <vt:lpstr>Disadvantages</vt:lpstr>
      <vt:lpstr>Community Cloud</vt:lpstr>
      <vt:lpstr>PowerPoint Presentation</vt:lpstr>
      <vt:lpstr>Community Cloud Benefits </vt:lpstr>
      <vt:lpstr>Community Cloud Disadvantages</vt:lpstr>
      <vt:lpstr> Service Models </vt:lpstr>
      <vt:lpstr>Service model</vt:lpstr>
      <vt:lpstr>Software as a Service (SaaS).</vt:lpstr>
      <vt:lpstr>Software as a Service (Cont..)</vt:lpstr>
      <vt:lpstr>Platform as a Service (PaaS)</vt:lpstr>
      <vt:lpstr>Platform as a Service (Cont.)</vt:lpstr>
      <vt:lpstr>Platform as a Service (Cont.)</vt:lpstr>
      <vt:lpstr>Platform as a Service (Cont.)</vt:lpstr>
      <vt:lpstr>Infrastructure as a Service (IaaS)</vt:lpstr>
      <vt:lpstr>Infrastructure as a Service (Cont.)</vt:lpstr>
      <vt:lpstr>Infrastructure as a Service (Cont.)</vt:lpstr>
      <vt:lpstr>SPI</vt:lpstr>
      <vt:lpstr>PowerPoint Presentation</vt:lpstr>
      <vt:lpstr>PaaS vs. IaaS</vt:lpstr>
      <vt:lpstr>Cloud service provider</vt:lpstr>
      <vt:lpstr>Cloud service providers(Cont.)</vt:lpstr>
      <vt:lpstr>Cloud service providers(Cont.)</vt:lpstr>
      <vt:lpstr> Basic Components of Cloud Computing </vt:lpstr>
      <vt:lpstr>Clients</vt:lpstr>
      <vt:lpstr>Clients type</vt:lpstr>
      <vt:lpstr>Clients type</vt:lpstr>
      <vt:lpstr>benefits of using Thin Clients</vt:lpstr>
      <vt:lpstr>  b) DATACENTRE </vt:lpstr>
      <vt:lpstr>   DATACENTRE </vt:lpstr>
      <vt:lpstr> c) DISTRIBUTED CLIENTS </vt:lpstr>
      <vt:lpstr> c) DISTRIBUTED CLIENTS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Mohamed</dc:creator>
  <cp:lastModifiedBy>mahmoudkhaled</cp:lastModifiedBy>
  <cp:revision>48</cp:revision>
  <dcterms:created xsi:type="dcterms:W3CDTF">2006-08-16T00:00:00Z</dcterms:created>
  <dcterms:modified xsi:type="dcterms:W3CDTF">2022-04-02T14:28:03Z</dcterms:modified>
</cp:coreProperties>
</file>