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330" r:id="rId5"/>
    <p:sldId id="331" r:id="rId6"/>
    <p:sldId id="332" r:id="rId7"/>
    <p:sldId id="334" r:id="rId8"/>
    <p:sldId id="333" r:id="rId9"/>
    <p:sldId id="336" r:id="rId10"/>
    <p:sldId id="335" r:id="rId11"/>
    <p:sldId id="337" r:id="rId12"/>
    <p:sldId id="339" r:id="rId13"/>
    <p:sldId id="341" r:id="rId14"/>
    <p:sldId id="342" r:id="rId15"/>
    <p:sldId id="340" r:id="rId16"/>
    <p:sldId id="343" r:id="rId17"/>
    <p:sldId id="34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54" autoAdjust="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130425"/>
            <a:ext cx="68580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Cloud </a:t>
            </a:r>
            <a:r>
              <a:rPr lang="en-US" b="1" i="1" dirty="0" smtClean="0"/>
              <a:t>Computing </a:t>
            </a:r>
            <a:r>
              <a:rPr lang="en-US" b="1" i="1" dirty="0"/>
              <a:t>Architecture </a:t>
            </a:r>
            <a:r>
              <a:rPr lang="en-US" b="1" i="1" dirty="0" smtClean="0"/>
              <a:t>&amp; Management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Mohamed ElAraby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9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</a:t>
            </a:r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Public Cloud Access </a:t>
            </a:r>
            <a:r>
              <a:rPr lang="en-US" sz="2800" dirty="0" smtClean="0"/>
              <a:t>Networking</a:t>
            </a:r>
          </a:p>
          <a:p>
            <a:r>
              <a:rPr lang="en-US" sz="2800" dirty="0"/>
              <a:t>Private Cloud Access </a:t>
            </a:r>
            <a:r>
              <a:rPr lang="en-US" sz="2800" dirty="0" smtClean="0"/>
              <a:t>Networking</a:t>
            </a:r>
          </a:p>
          <a:p>
            <a:r>
              <a:rPr lang="en-US" sz="2800" dirty="0" err="1"/>
              <a:t>Intracloud</a:t>
            </a:r>
            <a:r>
              <a:rPr lang="en-US" sz="2800" dirty="0"/>
              <a:t> Networking for Public Cloud </a:t>
            </a:r>
            <a:r>
              <a:rPr lang="en-US" sz="2800" dirty="0" smtClean="0"/>
              <a:t>Services</a:t>
            </a:r>
          </a:p>
          <a:p>
            <a:r>
              <a:rPr lang="en-US" sz="2800" dirty="0"/>
              <a:t>Private </a:t>
            </a:r>
            <a:r>
              <a:rPr lang="en-US" sz="2800" dirty="0" err="1"/>
              <a:t>Intracloud</a:t>
            </a:r>
            <a:r>
              <a:rPr lang="en-US" sz="2800" dirty="0"/>
              <a:t> </a:t>
            </a:r>
            <a:r>
              <a:rPr lang="en-US" sz="2800" dirty="0" smtClean="0"/>
              <a:t>Networking</a:t>
            </a:r>
          </a:p>
          <a:p>
            <a:r>
              <a:rPr lang="en-US" sz="2800" dirty="0"/>
              <a:t>New Facets in Private </a:t>
            </a:r>
            <a:r>
              <a:rPr lang="en-US" sz="2800" dirty="0" smtClean="0"/>
              <a:t>Networks</a:t>
            </a:r>
          </a:p>
          <a:p>
            <a:r>
              <a:rPr lang="en-US" sz="2800" dirty="0"/>
              <a:t>Path for Internet Traffic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290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on </a:t>
            </a:r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A stand-alone </a:t>
            </a:r>
            <a:r>
              <a:rPr lang="en-US" sz="2800" dirty="0" smtClean="0"/>
              <a:t>application</a:t>
            </a:r>
          </a:p>
          <a:p>
            <a:pPr lvl="1"/>
            <a:r>
              <a:rPr lang="en-US" sz="2400" dirty="0" smtClean="0"/>
              <a:t>Developed </a:t>
            </a:r>
            <a:r>
              <a:rPr lang="en-US" sz="2400" dirty="0"/>
              <a:t>to be run on a single system </a:t>
            </a:r>
            <a:r>
              <a:rPr lang="en-US" sz="2400" dirty="0" smtClean="0"/>
              <a:t>without network</a:t>
            </a:r>
            <a:endParaRPr lang="en-US" sz="2400" dirty="0"/>
          </a:p>
          <a:p>
            <a:pPr lvl="1"/>
            <a:r>
              <a:rPr lang="en-US" sz="2400" dirty="0"/>
              <a:t>Use only </a:t>
            </a:r>
            <a:r>
              <a:rPr lang="en-US" sz="2400" dirty="0"/>
              <a:t>the machine in which they are </a:t>
            </a:r>
            <a:r>
              <a:rPr lang="en-US" sz="2400" dirty="0" smtClean="0"/>
              <a:t>installed</a:t>
            </a:r>
            <a:endParaRPr lang="en-US" sz="2400" dirty="0"/>
          </a:p>
          <a:p>
            <a:pPr lvl="1"/>
            <a:r>
              <a:rPr lang="en-US" sz="2400" dirty="0" smtClean="0"/>
              <a:t>Totally </a:t>
            </a:r>
            <a:r>
              <a:rPr lang="en-US" sz="2400" dirty="0"/>
              <a:t>dependent on </a:t>
            </a:r>
            <a:r>
              <a:rPr lang="en-US" sz="2400" dirty="0" smtClean="0"/>
              <a:t>resources </a:t>
            </a:r>
            <a:r>
              <a:rPr lang="en-US" sz="2400" dirty="0"/>
              <a:t>or </a:t>
            </a:r>
            <a:r>
              <a:rPr lang="en-US" sz="2400" dirty="0" smtClean="0"/>
              <a:t>features within system </a:t>
            </a:r>
            <a:endParaRPr lang="en-US" sz="2400" dirty="0"/>
          </a:p>
          <a:p>
            <a:pPr lvl="1"/>
            <a:r>
              <a:rPr lang="en-US" sz="2400" dirty="0"/>
              <a:t>self-sustaining, </a:t>
            </a:r>
            <a:r>
              <a:rPr lang="en-US" sz="2400" dirty="0" smtClean="0"/>
              <a:t>no data/processing </a:t>
            </a:r>
            <a:r>
              <a:rPr lang="en-US" sz="2400" dirty="0"/>
              <a:t>power of other </a:t>
            </a:r>
            <a:r>
              <a:rPr lang="en-US" sz="2400" dirty="0" smtClean="0"/>
              <a:t>systems</a:t>
            </a:r>
            <a:endParaRPr lang="en-US" sz="2400" dirty="0"/>
          </a:p>
          <a:p>
            <a:r>
              <a:rPr lang="en-US" sz="2800" dirty="0"/>
              <a:t>Web </a:t>
            </a:r>
            <a:r>
              <a:rPr lang="en-US" sz="2800" dirty="0" smtClean="0"/>
              <a:t>application</a:t>
            </a:r>
          </a:p>
          <a:p>
            <a:pPr lvl="1"/>
            <a:r>
              <a:rPr lang="en-US" sz="2400" dirty="0" smtClean="0"/>
              <a:t>Client </a:t>
            </a:r>
            <a:r>
              <a:rPr lang="en-US" sz="2400" dirty="0"/>
              <a:t>server </a:t>
            </a:r>
            <a:r>
              <a:rPr lang="en-US" sz="2400" dirty="0" smtClean="0"/>
              <a:t>architecture</a:t>
            </a:r>
            <a:r>
              <a:rPr lang="en-US" sz="2400" dirty="0"/>
              <a:t>, Totally </a:t>
            </a:r>
            <a:r>
              <a:rPr lang="en-US" sz="2400" dirty="0"/>
              <a:t>dependent on the network for its working</a:t>
            </a:r>
            <a:r>
              <a:rPr lang="en-US" sz="2400" dirty="0"/>
              <a:t>.</a:t>
            </a:r>
          </a:p>
          <a:p>
            <a:r>
              <a:rPr lang="en-US" sz="2800" dirty="0" smtClean="0"/>
              <a:t>Cloud application</a:t>
            </a:r>
          </a:p>
          <a:p>
            <a:pPr lvl="1"/>
            <a:r>
              <a:rPr lang="en-US" sz="2400" dirty="0" smtClean="0"/>
              <a:t>Elastic, multitenant, quantitative measurement, multi-platforms, handle peak load transactions.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7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application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8363"/>
            <a:ext cx="8508936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9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</a:t>
            </a:r>
            <a:r>
              <a:rPr lang="en-US" dirty="0" smtClean="0"/>
              <a:t>application features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81138"/>
            <a:ext cx="8663412" cy="499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3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</a:t>
            </a:r>
            <a:r>
              <a:rPr lang="en-US" dirty="0" smtClean="0"/>
              <a:t>application features: </a:t>
            </a:r>
            <a:br>
              <a:rPr lang="en-US" dirty="0" smtClean="0"/>
            </a:br>
            <a:r>
              <a:rPr lang="en-US" dirty="0" err="1" smtClean="0"/>
              <a:t>Multitenancy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00"/>
            <a:ext cx="889574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Managing the infrastructure of the cloud </a:t>
            </a:r>
          </a:p>
          <a:p>
            <a:r>
              <a:rPr lang="en-US" sz="2800" dirty="0" smtClean="0"/>
              <a:t>Managing </a:t>
            </a:r>
            <a:r>
              <a:rPr lang="en-US" sz="2800" dirty="0"/>
              <a:t>the cloud application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849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Migrating Application to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Cloud </a:t>
            </a:r>
            <a:r>
              <a:rPr lang="en-US" sz="2800" dirty="0" smtClean="0"/>
              <a:t>migration: moving </a:t>
            </a:r>
            <a:r>
              <a:rPr lang="en-US" sz="2800" dirty="0"/>
              <a:t>one or more enterprise applications and their IT environments from the traditional hosting type to the cloud environment, either public, private, or hybrid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Phases of Cloud </a:t>
            </a:r>
            <a:r>
              <a:rPr lang="en-US" sz="2800" dirty="0" smtClean="0"/>
              <a:t>Migration:</a:t>
            </a:r>
          </a:p>
          <a:p>
            <a:pPr lvl="1"/>
            <a:r>
              <a:rPr lang="en-US" i="1" dirty="0"/>
              <a:t>Evaluation</a:t>
            </a:r>
          </a:p>
          <a:p>
            <a:pPr lvl="1"/>
            <a:r>
              <a:rPr lang="en-US" sz="2800" i="1" dirty="0" smtClean="0"/>
              <a:t>Migration strategy</a:t>
            </a:r>
          </a:p>
          <a:p>
            <a:pPr lvl="1"/>
            <a:r>
              <a:rPr lang="en-US" sz="2800" i="1" dirty="0" smtClean="0"/>
              <a:t>Prototyping</a:t>
            </a:r>
          </a:p>
          <a:p>
            <a:pPr lvl="1"/>
            <a:r>
              <a:rPr lang="en-US" sz="2800" i="1" dirty="0" smtClean="0"/>
              <a:t>Provisioning</a:t>
            </a:r>
          </a:p>
          <a:p>
            <a:pPr lvl="1"/>
            <a:r>
              <a:rPr lang="en-US" sz="2800" i="1" dirty="0" smtClean="0"/>
              <a:t>Testing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98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Migrating Application to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2437"/>
            <a:ext cx="8077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Approaches for Cloud </a:t>
            </a:r>
            <a:r>
              <a:rPr lang="en-US" sz="2800" dirty="0" smtClean="0"/>
              <a:t>Migration</a:t>
            </a:r>
          </a:p>
          <a:p>
            <a:pPr lvl="1"/>
            <a:r>
              <a:rPr lang="en-US" sz="2400" i="1" dirty="0"/>
              <a:t>Migrate existing applications </a:t>
            </a:r>
            <a:endParaRPr lang="en-US" sz="2400" i="1" dirty="0" smtClean="0"/>
          </a:p>
          <a:p>
            <a:pPr lvl="1"/>
            <a:r>
              <a:rPr lang="en-US" sz="2400" i="1" dirty="0"/>
              <a:t>Start from scratch </a:t>
            </a:r>
            <a:endParaRPr lang="en-US" sz="2400" i="1" dirty="0" smtClean="0"/>
          </a:p>
          <a:p>
            <a:pPr lvl="1"/>
            <a:r>
              <a:rPr lang="en-US" sz="2400" i="1" dirty="0"/>
              <a:t>Separate company </a:t>
            </a:r>
            <a:endParaRPr lang="en-US" sz="2400" i="1" dirty="0" smtClean="0"/>
          </a:p>
          <a:p>
            <a:pPr lvl="1"/>
            <a:r>
              <a:rPr lang="en-US" sz="2400" i="1" dirty="0"/>
              <a:t>Buy an existing cloud </a:t>
            </a:r>
            <a:r>
              <a:rPr lang="en-US" sz="2400" i="1" dirty="0" smtClean="0"/>
              <a:t>vendor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7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545" y="2967335"/>
            <a:ext cx="492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639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 </a:t>
            </a:r>
            <a:r>
              <a:rPr lang="en-US" dirty="0"/>
              <a:t>an overview of the cloud </a:t>
            </a:r>
            <a:r>
              <a:rPr lang="en-US" dirty="0" smtClean="0"/>
              <a:t>architecture.</a:t>
            </a:r>
            <a:endParaRPr lang="en-US" dirty="0"/>
          </a:p>
          <a:p>
            <a:r>
              <a:rPr lang="en-US" dirty="0"/>
              <a:t>Give an insight on the anatomy of the </a:t>
            </a:r>
            <a:r>
              <a:rPr lang="en-US" dirty="0" smtClean="0"/>
              <a:t>cloud.</a:t>
            </a:r>
            <a:endParaRPr lang="en-US" dirty="0"/>
          </a:p>
          <a:p>
            <a:r>
              <a:rPr lang="en-US" dirty="0"/>
              <a:t>Describe the role of network connectivity in the </a:t>
            </a:r>
            <a:r>
              <a:rPr lang="en-US" dirty="0" smtClean="0"/>
              <a:t>cloud.</a:t>
            </a:r>
            <a:endParaRPr lang="en-US" dirty="0"/>
          </a:p>
          <a:p>
            <a:r>
              <a:rPr lang="en-US" dirty="0"/>
              <a:t>Give a description about applications in the </a:t>
            </a:r>
            <a:r>
              <a:rPr lang="en-US" dirty="0" smtClean="0"/>
              <a:t>cloud.</a:t>
            </a:r>
            <a:endParaRPr lang="en-US" dirty="0"/>
          </a:p>
          <a:p>
            <a:r>
              <a:rPr lang="en-US" dirty="0"/>
              <a:t>Give a detailed description about managing the </a:t>
            </a:r>
            <a:r>
              <a:rPr lang="en-US" dirty="0" smtClean="0"/>
              <a:t>cloud.</a:t>
            </a:r>
            <a:endParaRPr lang="en-US" dirty="0"/>
          </a:p>
          <a:p>
            <a:r>
              <a:rPr lang="en-US" dirty="0"/>
              <a:t>Provide an overview about application migration to the </a:t>
            </a:r>
            <a:r>
              <a:rPr lang="en-US" dirty="0" smtClean="0"/>
              <a:t>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3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22437"/>
            <a:ext cx="8991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Architecture is the hierarchical view of describing a technology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Includes the </a:t>
            </a:r>
            <a:r>
              <a:rPr lang="en-US" sz="2800" dirty="0"/>
              <a:t>components over which the existing technology is built and the components that are dependent on the technology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Another topic that is related to architecture is anatomy. </a:t>
            </a:r>
            <a:endParaRPr lang="en-US" sz="2800" dirty="0" smtClean="0"/>
          </a:p>
          <a:p>
            <a:r>
              <a:rPr lang="en-US" sz="2800" dirty="0"/>
              <a:t>Anatomy describes the core structure of the cloud.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cloud is a completely Internet-dependent technology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3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22437"/>
            <a:ext cx="8991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Cloud management </a:t>
            </a:r>
            <a:r>
              <a:rPr lang="en-US" sz="2800" dirty="0"/>
              <a:t>discusses the important management issues and ways in which the current cloud scenario is managed.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way an application and infrastructure in the cloud are managed. </a:t>
            </a:r>
            <a:endParaRPr lang="en-US" sz="2800" dirty="0" smtClean="0"/>
          </a:p>
          <a:p>
            <a:r>
              <a:rPr lang="en-US" sz="2800" dirty="0" smtClean="0"/>
              <a:t>Management </a:t>
            </a:r>
            <a:r>
              <a:rPr lang="en-US" sz="2800" dirty="0"/>
              <a:t>is important </a:t>
            </a:r>
            <a:r>
              <a:rPr lang="en-US" sz="2800" dirty="0" smtClean="0"/>
              <a:t>due to </a:t>
            </a:r>
            <a:r>
              <a:rPr lang="en-US" sz="2800" dirty="0"/>
              <a:t>the quality of service (</a:t>
            </a:r>
            <a:r>
              <a:rPr lang="en-US" sz="2800" dirty="0" err="1"/>
              <a:t>QoS</a:t>
            </a:r>
            <a:r>
              <a:rPr lang="en-US" sz="2800" dirty="0"/>
              <a:t>) factors that are involved in the cloud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These </a:t>
            </a:r>
            <a:r>
              <a:rPr lang="en-US" sz="2800" dirty="0" err="1"/>
              <a:t>QoS</a:t>
            </a:r>
            <a:r>
              <a:rPr lang="en-US" sz="2800" dirty="0"/>
              <a:t> factors form the basis for cloud computing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9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22437"/>
            <a:ext cx="8991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Application migration </a:t>
            </a:r>
            <a:r>
              <a:rPr lang="en-US" sz="2800" dirty="0"/>
              <a:t>to the cloud also plays a very important role. </a:t>
            </a:r>
            <a:endParaRPr lang="en-US" sz="2800" dirty="0" smtClean="0"/>
          </a:p>
          <a:p>
            <a:r>
              <a:rPr lang="en-US" sz="2800" dirty="0" smtClean="0"/>
              <a:t>Not </a:t>
            </a:r>
            <a:r>
              <a:rPr lang="en-US" sz="2800" dirty="0"/>
              <a:t>all applications can be directly deployed to the cloud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An </a:t>
            </a:r>
            <a:r>
              <a:rPr lang="en-US" sz="2800" dirty="0"/>
              <a:t>application needs to be properly migrated to the cloud to be considered a proper cloud application that will have all the properties of the cloud.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02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22437"/>
            <a:ext cx="8991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Cloud architecture describes </a:t>
            </a:r>
            <a:r>
              <a:rPr lang="en-US" sz="2800" dirty="0"/>
              <a:t>its working mechanism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Cloud </a:t>
            </a:r>
            <a:r>
              <a:rPr lang="en-US" sz="2800" dirty="0"/>
              <a:t>is completely dependent on </a:t>
            </a:r>
            <a:r>
              <a:rPr lang="en-US" sz="2800" dirty="0" smtClean="0"/>
              <a:t>Internet </a:t>
            </a:r>
            <a:r>
              <a:rPr lang="en-US" sz="2800" dirty="0"/>
              <a:t>for its </a:t>
            </a:r>
            <a:r>
              <a:rPr lang="en-US" sz="2800" dirty="0" smtClean="0"/>
              <a:t>functioning.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cloud architecture can be divided into four layers based on </a:t>
            </a:r>
            <a:r>
              <a:rPr lang="en-US" sz="2800" b="1" dirty="0"/>
              <a:t>the access of the cloud by the </a:t>
            </a:r>
            <a:r>
              <a:rPr lang="en-US" sz="2800" b="1" dirty="0" smtClean="0"/>
              <a:t>user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/>
              <a:t>Layer 1 (User/Client Layer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Layer 2 (Network Layer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Layer 3 (Cloud Management Layer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Layer 4 (Hardware Resource Layer)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129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Cloud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17070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2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70037"/>
            <a:ext cx="8991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Cloud anatomy </a:t>
            </a:r>
            <a:r>
              <a:rPr lang="en-US" sz="2800" dirty="0" smtClean="0"/>
              <a:t>defined </a:t>
            </a:r>
            <a:r>
              <a:rPr lang="en-US" sz="2800" dirty="0"/>
              <a:t>as the structure of the cloud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Cloud anatomy </a:t>
            </a:r>
            <a:r>
              <a:rPr lang="en-US" sz="2800" dirty="0"/>
              <a:t>cannot be considered as </a:t>
            </a:r>
            <a:r>
              <a:rPr lang="en-US" sz="2800" dirty="0"/>
              <a:t>cloud </a:t>
            </a:r>
            <a:r>
              <a:rPr lang="en-US" sz="2800" dirty="0" smtClean="0"/>
              <a:t>arch.</a:t>
            </a:r>
          </a:p>
          <a:p>
            <a:r>
              <a:rPr lang="en-US" sz="2800" dirty="0" smtClean="0"/>
              <a:t>May </a:t>
            </a:r>
            <a:r>
              <a:rPr lang="en-US" sz="2800" dirty="0"/>
              <a:t>not include any dependency on which or over which the technology works, </a:t>
            </a:r>
            <a:endParaRPr lang="en-US" sz="2800" dirty="0" smtClean="0"/>
          </a:p>
          <a:p>
            <a:r>
              <a:rPr lang="en-US" sz="2800" dirty="0" smtClean="0"/>
              <a:t>Whereas </a:t>
            </a:r>
            <a:r>
              <a:rPr lang="en-US" sz="2800" dirty="0"/>
              <a:t>architecture wholly defines and describes the technology over which it is working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Architecture is a hierarchical structural view that defines the technology as well as the technology over which it is dependent or/and the technology </a:t>
            </a:r>
            <a:r>
              <a:rPr lang="en-US" sz="2600" dirty="0"/>
              <a:t>that are dependent on it</a:t>
            </a:r>
            <a:r>
              <a:rPr lang="en-US" sz="2600" dirty="0" smtClean="0"/>
              <a:t>.</a:t>
            </a:r>
          </a:p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Anatomy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can be considered as a part of architecture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97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14450"/>
            <a:ext cx="5194156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584</Words>
  <Application>Microsoft Office PowerPoint</Application>
  <PresentationFormat>On-screen Show (4:3)</PresentationFormat>
  <Paragraphs>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Lecture 3 Cloud Computing Architecture &amp; Management</vt:lpstr>
      <vt:lpstr>Objectives</vt:lpstr>
      <vt:lpstr>Introduction</vt:lpstr>
      <vt:lpstr>Introduction</vt:lpstr>
      <vt:lpstr>Introduction</vt:lpstr>
      <vt:lpstr>Cloud Architecture</vt:lpstr>
      <vt:lpstr>Cloud Architecture</vt:lpstr>
      <vt:lpstr>Anatomy of the Cloud</vt:lpstr>
      <vt:lpstr>Cloud Structure</vt:lpstr>
      <vt:lpstr>Network Connectivity</vt:lpstr>
      <vt:lpstr>Applications on Cloud</vt:lpstr>
      <vt:lpstr>Cloud application</vt:lpstr>
      <vt:lpstr>Cloud application features</vt:lpstr>
      <vt:lpstr>Cloud application features:  Multitenancy</vt:lpstr>
      <vt:lpstr>Managing the Cloud</vt:lpstr>
      <vt:lpstr>Migrating Application to Cloud</vt:lpstr>
      <vt:lpstr>Migrating Application to Cloud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Mohamed</dc:creator>
  <cp:lastModifiedBy>dell</cp:lastModifiedBy>
  <cp:revision>62</cp:revision>
  <dcterms:created xsi:type="dcterms:W3CDTF">2006-08-16T00:00:00Z</dcterms:created>
  <dcterms:modified xsi:type="dcterms:W3CDTF">2019-10-07T23:30:08Z</dcterms:modified>
</cp:coreProperties>
</file>