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4"/>
  </p:notesMasterIdLst>
  <p:sldIdLst>
    <p:sldId id="256" r:id="rId2"/>
    <p:sldId id="277" r:id="rId3"/>
    <p:sldId id="286" r:id="rId4"/>
    <p:sldId id="287" r:id="rId5"/>
    <p:sldId id="288" r:id="rId6"/>
    <p:sldId id="289" r:id="rId7"/>
    <p:sldId id="290" r:id="rId8"/>
    <p:sldId id="291" r:id="rId9"/>
    <p:sldId id="258" r:id="rId10"/>
    <p:sldId id="259" r:id="rId11"/>
    <p:sldId id="260" r:id="rId12"/>
    <p:sldId id="261" r:id="rId13"/>
    <p:sldId id="262" r:id="rId14"/>
    <p:sldId id="263" r:id="rId15"/>
    <p:sldId id="299" r:id="rId16"/>
    <p:sldId id="301" r:id="rId17"/>
    <p:sldId id="302" r:id="rId18"/>
    <p:sldId id="303" r:id="rId19"/>
    <p:sldId id="273" r:id="rId20"/>
    <p:sldId id="292" r:id="rId21"/>
    <p:sldId id="280" r:id="rId22"/>
    <p:sldId id="279" r:id="rId23"/>
    <p:sldId id="295" r:id="rId24"/>
    <p:sldId id="296" r:id="rId25"/>
    <p:sldId id="282" r:id="rId26"/>
    <p:sldId id="281" r:id="rId27"/>
    <p:sldId id="283" r:id="rId28"/>
    <p:sldId id="293" r:id="rId29"/>
    <p:sldId id="294" r:id="rId30"/>
    <p:sldId id="284" r:id="rId31"/>
    <p:sldId id="285" r:id="rId32"/>
    <p:sldId id="29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C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09667-3AE9-47D2-A6CE-22901BD27C3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02545-25E3-4CAE-8D4C-0AD922021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9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C5FD-406F-48E8-9FFC-C5C0181F26C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E4F-201F-4FBC-AA1D-85ACC771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8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C5FD-406F-48E8-9FFC-C5C0181F26C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E4F-201F-4FBC-AA1D-85ACC771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3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C5FD-406F-48E8-9FFC-C5C0181F26C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E4F-201F-4FBC-AA1D-85ACC771CD2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711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C5FD-406F-48E8-9FFC-C5C0181F26C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E4F-201F-4FBC-AA1D-85ACC771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30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C5FD-406F-48E8-9FFC-C5C0181F26C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E4F-201F-4FBC-AA1D-85ACC771CD2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6009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C5FD-406F-48E8-9FFC-C5C0181F26C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E4F-201F-4FBC-AA1D-85ACC771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59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C5FD-406F-48E8-9FFC-C5C0181F26C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E4F-201F-4FBC-AA1D-85ACC771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35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C5FD-406F-48E8-9FFC-C5C0181F26C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E4F-201F-4FBC-AA1D-85ACC771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2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C5FD-406F-48E8-9FFC-C5C0181F26C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E4F-201F-4FBC-AA1D-85ACC771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9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C5FD-406F-48E8-9FFC-C5C0181F26C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E4F-201F-4FBC-AA1D-85ACC771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9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C5FD-406F-48E8-9FFC-C5C0181F26C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E4F-201F-4FBC-AA1D-85ACC771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9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C5FD-406F-48E8-9FFC-C5C0181F26C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E4F-201F-4FBC-AA1D-85ACC771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3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C5FD-406F-48E8-9FFC-C5C0181F26C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E4F-201F-4FBC-AA1D-85ACC771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C5FD-406F-48E8-9FFC-C5C0181F26C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E4F-201F-4FBC-AA1D-85ACC771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4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C5FD-406F-48E8-9FFC-C5C0181F26C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E4F-201F-4FBC-AA1D-85ACC771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5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E4F-201F-4FBC-AA1D-85ACC771CD2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C5FD-406F-48E8-9FFC-C5C0181F26C2}" type="datetimeFigureOut">
              <a:rPr lang="en-US" smtClean="0"/>
              <a:t>6/4/2021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7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C5FD-406F-48E8-9FFC-C5C0181F26C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719E4F-201F-4FBC-AA1D-85ACC771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6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F6A6-C377-4EAA-8C44-FDE5B70E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" y="2404534"/>
            <a:ext cx="9733280" cy="1646302"/>
          </a:xfrm>
        </p:spPr>
        <p:txBody>
          <a:bodyPr/>
          <a:lstStyle/>
          <a:p>
            <a:r>
              <a:rPr lang="en-US" sz="4800" dirty="0"/>
              <a:t>Knowledgebase Representation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DC74-6E3B-449D-B836-C52F88E78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167" y="4374683"/>
            <a:ext cx="7766936" cy="1096899"/>
          </a:xfrm>
        </p:spPr>
        <p:txBody>
          <a:bodyPr>
            <a:normAutofit/>
          </a:bodyPr>
          <a:lstStyle/>
          <a:p>
            <a:r>
              <a:rPr lang="en-US" sz="4000" dirty="0"/>
              <a:t>Fuzzy Expert Systems</a:t>
            </a:r>
          </a:p>
        </p:txBody>
      </p:sp>
    </p:spTree>
    <p:extLst>
      <p:ext uri="{BB962C8B-B14F-4D97-AF65-F5344CB8AC3E}">
        <p14:creationId xmlns:p14="http://schemas.microsoft.com/office/powerpoint/2010/main" val="234367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1A3F9E-9D3F-4BB6-AE46-12782E7D66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67" r="22592"/>
          <a:stretch/>
        </p:blipFill>
        <p:spPr>
          <a:xfrm>
            <a:off x="807141" y="1466849"/>
            <a:ext cx="6698559" cy="48097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308A98-CFD6-4B14-A5CD-1FA71E77E1E2}"/>
              </a:ext>
            </a:extLst>
          </p:cNvPr>
          <p:cNvSpPr txBox="1"/>
          <p:nvPr/>
        </p:nvSpPr>
        <p:spPr>
          <a:xfrm>
            <a:off x="1304925" y="581386"/>
            <a:ext cx="5076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Membership functions</a:t>
            </a:r>
          </a:p>
        </p:txBody>
      </p:sp>
    </p:spTree>
    <p:extLst>
      <p:ext uri="{BB962C8B-B14F-4D97-AF65-F5344CB8AC3E}">
        <p14:creationId xmlns:p14="http://schemas.microsoft.com/office/powerpoint/2010/main" val="377374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860BB0-9CC7-4A5A-9AE1-E9F385A198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11" r="25563"/>
          <a:stretch/>
        </p:blipFill>
        <p:spPr>
          <a:xfrm>
            <a:off x="301901" y="1847850"/>
            <a:ext cx="6841849" cy="45428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A33147-A8C4-45B9-B889-517C3C179A72}"/>
              </a:ext>
            </a:extLst>
          </p:cNvPr>
          <p:cNvSpPr txBox="1"/>
          <p:nvPr/>
        </p:nvSpPr>
        <p:spPr>
          <a:xfrm>
            <a:off x="1304925" y="581386"/>
            <a:ext cx="5076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Membership functions</a:t>
            </a:r>
          </a:p>
        </p:txBody>
      </p:sp>
    </p:spTree>
    <p:extLst>
      <p:ext uri="{BB962C8B-B14F-4D97-AF65-F5344CB8AC3E}">
        <p14:creationId xmlns:p14="http://schemas.microsoft.com/office/powerpoint/2010/main" val="3148499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AFD701-2209-4B7F-BBAC-FA3EC6E06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17" r="27287"/>
          <a:stretch/>
        </p:blipFill>
        <p:spPr>
          <a:xfrm>
            <a:off x="539612" y="1657350"/>
            <a:ext cx="6899413" cy="50671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8C0283-52C6-4DE3-A9D3-E926E3124201}"/>
              </a:ext>
            </a:extLst>
          </p:cNvPr>
          <p:cNvSpPr txBox="1"/>
          <p:nvPr/>
        </p:nvSpPr>
        <p:spPr>
          <a:xfrm>
            <a:off x="1266825" y="581386"/>
            <a:ext cx="5076825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Membership functions</a:t>
            </a:r>
          </a:p>
        </p:txBody>
      </p:sp>
    </p:spTree>
    <p:extLst>
      <p:ext uri="{BB962C8B-B14F-4D97-AF65-F5344CB8AC3E}">
        <p14:creationId xmlns:p14="http://schemas.microsoft.com/office/powerpoint/2010/main" val="2453040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E6753E-F35C-4225-AF93-D2C2721DA0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31" t="22290" r="8946" b="26507"/>
          <a:stretch/>
        </p:blipFill>
        <p:spPr>
          <a:xfrm>
            <a:off x="1219200" y="1962150"/>
            <a:ext cx="7724775" cy="29241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3E9C2E-D4F8-4BB1-9144-35D9741BC4AF}"/>
              </a:ext>
            </a:extLst>
          </p:cNvPr>
          <p:cNvSpPr txBox="1"/>
          <p:nvPr/>
        </p:nvSpPr>
        <p:spPr>
          <a:xfrm>
            <a:off x="762000" y="685800"/>
            <a:ext cx="4829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Fuzzy Rules</a:t>
            </a:r>
          </a:p>
        </p:txBody>
      </p:sp>
    </p:spTree>
    <p:extLst>
      <p:ext uri="{BB962C8B-B14F-4D97-AF65-F5344CB8AC3E}">
        <p14:creationId xmlns:p14="http://schemas.microsoft.com/office/powerpoint/2010/main" val="33164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74041C-7567-4F3F-989E-9A7F2BBAE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44" r="9239" b="26568"/>
          <a:stretch/>
        </p:blipFill>
        <p:spPr>
          <a:xfrm>
            <a:off x="417443" y="1533525"/>
            <a:ext cx="8555107" cy="3971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1F67F4-73C8-4F69-B160-25949A21910C}"/>
              </a:ext>
            </a:extLst>
          </p:cNvPr>
          <p:cNvSpPr txBox="1"/>
          <p:nvPr/>
        </p:nvSpPr>
        <p:spPr>
          <a:xfrm>
            <a:off x="762000" y="685800"/>
            <a:ext cx="4829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Fuzzy Rules</a:t>
            </a:r>
          </a:p>
        </p:txBody>
      </p:sp>
    </p:spTree>
    <p:extLst>
      <p:ext uri="{BB962C8B-B14F-4D97-AF65-F5344CB8AC3E}">
        <p14:creationId xmlns:p14="http://schemas.microsoft.com/office/powerpoint/2010/main" val="2247499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E89AFD69-D778-4541-93B7-BAE7FE056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Example: Fuzzy Conjunction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2F62E52F-732C-4320-971D-2DB238304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1301" y="1833565"/>
            <a:ext cx="5867400" cy="533400"/>
          </a:xfrm>
        </p:spPr>
        <p:txBody>
          <a:bodyPr>
            <a:normAutofit fontScale="92500"/>
          </a:bodyPr>
          <a:lstStyle/>
          <a:p>
            <a:pPr eaLnBrk="1" hangingPunct="1">
              <a:buFontTx/>
              <a:buNone/>
            </a:pPr>
            <a:r>
              <a:rPr lang="en-US" altLang="en-US" sz="2400" dirty="0"/>
              <a:t>Calculate A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B given that A is .4 and B is 20</a:t>
            </a:r>
          </a:p>
        </p:txBody>
      </p:sp>
      <p:graphicFrame>
        <p:nvGraphicFramePr>
          <p:cNvPr id="17414" name="Object 4">
            <a:extLst>
              <a:ext uri="{FF2B5EF4-FFF2-40B4-BE49-F238E27FC236}">
                <a16:creationId xmlns:a16="http://schemas.microsoft.com/office/drawing/2014/main" id="{60476E31-98CD-4D46-90F1-1F66165BEF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157479"/>
              </p:ext>
            </p:extLst>
          </p:nvPr>
        </p:nvGraphicFramePr>
        <p:xfrm>
          <a:off x="1381125" y="2683007"/>
          <a:ext cx="6096000" cy="23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295290" imgH="2059229" progId="Visio.Drawing.11">
                  <p:embed/>
                </p:oleObj>
              </mc:Choice>
              <mc:Fallback>
                <p:oleObj name="Visio" r:id="rId2" imgW="5295290" imgH="2059229" progId="Visio.Drawing.11">
                  <p:embed/>
                  <p:pic>
                    <p:nvPicPr>
                      <p:cNvPr id="17414" name="Object 4">
                        <a:extLst>
                          <a:ext uri="{FF2B5EF4-FFF2-40B4-BE49-F238E27FC236}">
                            <a16:creationId xmlns:a16="http://schemas.microsoft.com/office/drawing/2014/main" id="{60476E31-98CD-4D46-90F1-1F66165BEF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2683007"/>
                        <a:ext cx="6096000" cy="237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5">
            <a:extLst>
              <a:ext uri="{FF2B5EF4-FFF2-40B4-BE49-F238E27FC236}">
                <a16:creationId xmlns:a16="http://schemas.microsoft.com/office/drawing/2014/main" id="{7A7FA80E-98CE-4B10-9FBE-B9659F2F1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343400"/>
            <a:ext cx="5867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/>
            <a:endParaRPr lang="en-US" altLang="en-US" sz="2000"/>
          </a:p>
          <a:p>
            <a:pPr lvl="1" eaLnBrk="1" hangingPunct="1"/>
            <a:endParaRPr lang="en-US" altLang="en-US" sz="2000"/>
          </a:p>
          <a:p>
            <a:pPr lvl="1" eaLnBrk="1" hangingPunct="1"/>
            <a:endParaRPr lang="en-US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4473623F-F72E-4769-810A-651B7C22CC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Example: Fuzzy Conjunction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68D455C0-D446-436A-B8A3-A383545780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9150" y="1512886"/>
            <a:ext cx="5867400" cy="533400"/>
          </a:xfrm>
        </p:spPr>
        <p:txBody>
          <a:bodyPr>
            <a:normAutofit fontScale="92500"/>
          </a:bodyPr>
          <a:lstStyle/>
          <a:p>
            <a:pPr eaLnBrk="1" hangingPunct="1">
              <a:buFontTx/>
              <a:buNone/>
            </a:pPr>
            <a:r>
              <a:rPr lang="en-US" altLang="en-US" sz="2400" dirty="0"/>
              <a:t>Calculate A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B given that A is .4 and B is 20</a:t>
            </a:r>
          </a:p>
        </p:txBody>
      </p:sp>
      <p:graphicFrame>
        <p:nvGraphicFramePr>
          <p:cNvPr id="19462" name="Object 4">
            <a:extLst>
              <a:ext uri="{FF2B5EF4-FFF2-40B4-BE49-F238E27FC236}">
                <a16:creationId xmlns:a16="http://schemas.microsoft.com/office/drawing/2014/main" id="{B7279A5D-D8E4-4EA3-A1ED-7938D25DB1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913298"/>
              </p:ext>
            </p:extLst>
          </p:nvPr>
        </p:nvGraphicFramePr>
        <p:xfrm>
          <a:off x="1600200" y="2032796"/>
          <a:ext cx="6096000" cy="23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295290" imgH="2059229" progId="Visio.Drawing.11">
                  <p:embed/>
                </p:oleObj>
              </mc:Choice>
              <mc:Fallback>
                <p:oleObj name="Visio" r:id="rId2" imgW="5295290" imgH="2059229" progId="Visio.Drawing.11">
                  <p:embed/>
                  <p:pic>
                    <p:nvPicPr>
                      <p:cNvPr id="19462" name="Object 4">
                        <a:extLst>
                          <a:ext uri="{FF2B5EF4-FFF2-40B4-BE49-F238E27FC236}">
                            <a16:creationId xmlns:a16="http://schemas.microsoft.com/office/drawing/2014/main" id="{B7279A5D-D8E4-4EA3-A1ED-7938D25DB1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32796"/>
                        <a:ext cx="6096000" cy="237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5">
            <a:extLst>
              <a:ext uri="{FF2B5EF4-FFF2-40B4-BE49-F238E27FC236}">
                <a16:creationId xmlns:a16="http://schemas.microsoft.com/office/drawing/2014/main" id="{04053960-2159-4CFA-9D72-1A5158CC2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475" y="4505329"/>
            <a:ext cx="6019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/>
            <a:r>
              <a:rPr lang="en-US" altLang="en-US" sz="2400" dirty="0"/>
              <a:t>Determine degrees of membership:</a:t>
            </a:r>
          </a:p>
          <a:p>
            <a:pPr lvl="2" eaLnBrk="1" hangingPunct="1"/>
            <a:r>
              <a:rPr lang="en-US" altLang="en-US" dirty="0"/>
              <a:t>A = 0.7</a:t>
            </a:r>
          </a:p>
          <a:p>
            <a:pPr lvl="1" eaLnBrk="1" hangingPunct="1"/>
            <a:endParaRPr lang="en-US" altLang="en-US" sz="2400" dirty="0"/>
          </a:p>
        </p:txBody>
      </p:sp>
      <p:sp>
        <p:nvSpPr>
          <p:cNvPr id="19464" name="Line 6">
            <a:extLst>
              <a:ext uri="{FF2B5EF4-FFF2-40B4-BE49-F238E27FC236}">
                <a16:creationId xmlns:a16="http://schemas.microsoft.com/office/drawing/2014/main" id="{00B09C48-821A-45FD-AACA-571F91594E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6075" y="2962275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8">
            <a:extLst>
              <a:ext uri="{FF2B5EF4-FFF2-40B4-BE49-F238E27FC236}">
                <a16:creationId xmlns:a16="http://schemas.microsoft.com/office/drawing/2014/main" id="{9C538395-9C03-4B41-9F32-FD3BAE1EAE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95475" y="3000375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Text Box 10">
            <a:extLst>
              <a:ext uri="{FF2B5EF4-FFF2-40B4-BE49-F238E27FC236}">
                <a16:creationId xmlns:a16="http://schemas.microsoft.com/office/drawing/2014/main" id="{CE9D6563-4703-4EF2-B46E-E8AE9A07C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75" y="2870200"/>
            <a:ext cx="501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0.7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1697C978-8C5D-490E-A404-68E412F92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Example: Fuzzy Conjunction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0CFA698E-3A72-4F2E-8B52-B8C028A335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7300" y="1523999"/>
            <a:ext cx="5867400" cy="533400"/>
          </a:xfrm>
        </p:spPr>
        <p:txBody>
          <a:bodyPr>
            <a:normAutofit fontScale="92500"/>
          </a:bodyPr>
          <a:lstStyle/>
          <a:p>
            <a:pPr eaLnBrk="1" hangingPunct="1">
              <a:buFontTx/>
              <a:buNone/>
            </a:pPr>
            <a:r>
              <a:rPr lang="en-US" altLang="en-US" sz="2400" dirty="0"/>
              <a:t>Calculate A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B given that A is .4 and B is 20</a:t>
            </a:r>
          </a:p>
        </p:txBody>
      </p:sp>
      <p:graphicFrame>
        <p:nvGraphicFramePr>
          <p:cNvPr id="20486" name="Object 4">
            <a:extLst>
              <a:ext uri="{FF2B5EF4-FFF2-40B4-BE49-F238E27FC236}">
                <a16:creationId xmlns:a16="http://schemas.microsoft.com/office/drawing/2014/main" id="{FD3ECC19-39FA-4E84-81C0-EEF37A152E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339268"/>
              </p:ext>
            </p:extLst>
          </p:nvPr>
        </p:nvGraphicFramePr>
        <p:xfrm>
          <a:off x="2076450" y="2074863"/>
          <a:ext cx="6096000" cy="23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295290" imgH="2059229" progId="Visio.Drawing.11">
                  <p:embed/>
                </p:oleObj>
              </mc:Choice>
              <mc:Fallback>
                <p:oleObj name="Visio" r:id="rId2" imgW="5295290" imgH="2059229" progId="Visio.Drawing.11">
                  <p:embed/>
                  <p:pic>
                    <p:nvPicPr>
                      <p:cNvPr id="20486" name="Object 4">
                        <a:extLst>
                          <a:ext uri="{FF2B5EF4-FFF2-40B4-BE49-F238E27FC236}">
                            <a16:creationId xmlns:a16="http://schemas.microsoft.com/office/drawing/2014/main" id="{FD3ECC19-39FA-4E84-81C0-EEF37A152E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2074863"/>
                        <a:ext cx="6096000" cy="237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5">
            <a:extLst>
              <a:ext uri="{FF2B5EF4-FFF2-40B4-BE49-F238E27FC236}">
                <a16:creationId xmlns:a16="http://schemas.microsoft.com/office/drawing/2014/main" id="{8C760144-7C8B-47E5-B8F3-8FEB5A29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5" y="4681535"/>
            <a:ext cx="6019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/>
            <a:r>
              <a:rPr lang="en-US" altLang="en-US" sz="2400" dirty="0"/>
              <a:t>Determine degrees of membership:</a:t>
            </a:r>
          </a:p>
          <a:p>
            <a:pPr lvl="2" eaLnBrk="1" hangingPunct="1"/>
            <a:r>
              <a:rPr lang="en-US" altLang="en-US" dirty="0"/>
              <a:t>A = 0.7    B = 0.9</a:t>
            </a:r>
          </a:p>
          <a:p>
            <a:pPr lvl="1" eaLnBrk="1" hangingPunct="1"/>
            <a:endParaRPr lang="en-US" altLang="en-US" sz="2400" dirty="0"/>
          </a:p>
        </p:txBody>
      </p:sp>
      <p:sp>
        <p:nvSpPr>
          <p:cNvPr id="20488" name="Line 6">
            <a:extLst>
              <a:ext uri="{FF2B5EF4-FFF2-40B4-BE49-F238E27FC236}">
                <a16:creationId xmlns:a16="http://schemas.microsoft.com/office/drawing/2014/main" id="{E8FF967A-7E28-40DA-B767-F372C40AF0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1850" y="2997199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7">
            <a:extLst>
              <a:ext uri="{FF2B5EF4-FFF2-40B4-BE49-F238E27FC236}">
                <a16:creationId xmlns:a16="http://schemas.microsoft.com/office/drawing/2014/main" id="{7D075BB9-36C2-4AA2-90C5-3749EB0933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7050" y="2616199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8">
            <a:extLst>
              <a:ext uri="{FF2B5EF4-FFF2-40B4-BE49-F238E27FC236}">
                <a16:creationId xmlns:a16="http://schemas.microsoft.com/office/drawing/2014/main" id="{60AEC48C-F9DA-4A20-AD66-787CD079B34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81250" y="2997199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9">
            <a:extLst>
              <a:ext uri="{FF2B5EF4-FFF2-40B4-BE49-F238E27FC236}">
                <a16:creationId xmlns:a16="http://schemas.microsoft.com/office/drawing/2014/main" id="{27345EB8-F975-4B74-8551-46055237E3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57850" y="2616199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Text Box 10">
            <a:extLst>
              <a:ext uri="{FF2B5EF4-FFF2-40B4-BE49-F238E27FC236}">
                <a16:creationId xmlns:a16="http://schemas.microsoft.com/office/drawing/2014/main" id="{7CE62137-88FE-435E-9551-A3B8DBFD2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9600" y="2889249"/>
            <a:ext cx="501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0.7</a:t>
            </a:r>
          </a:p>
        </p:txBody>
      </p:sp>
      <p:sp>
        <p:nvSpPr>
          <p:cNvPr id="20493" name="Text Box 11">
            <a:extLst>
              <a:ext uri="{FF2B5EF4-FFF2-40B4-BE49-F238E27FC236}">
                <a16:creationId xmlns:a16="http://schemas.microsoft.com/office/drawing/2014/main" id="{BC692C1D-D749-4F53-8873-8F89DAC93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450" y="2539999"/>
            <a:ext cx="501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0.9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>
            <a:extLst>
              <a:ext uri="{FF2B5EF4-FFF2-40B4-BE49-F238E27FC236}">
                <a16:creationId xmlns:a16="http://schemas.microsoft.com/office/drawing/2014/main" id="{857DF110-C238-4FAE-85FE-6A63669DC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091" y="652463"/>
            <a:ext cx="8596668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Example: Fuzzy Conjunction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6C318AC9-BE87-4D3C-9F0F-40A83AF78A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2440" y="1497806"/>
            <a:ext cx="5867400" cy="533400"/>
          </a:xfrm>
        </p:spPr>
        <p:txBody>
          <a:bodyPr>
            <a:normAutofit fontScale="92500"/>
          </a:bodyPr>
          <a:lstStyle/>
          <a:p>
            <a:pPr eaLnBrk="1" hangingPunct="1">
              <a:buFontTx/>
              <a:buNone/>
            </a:pPr>
            <a:r>
              <a:rPr lang="en-US" altLang="en-US" sz="2400" dirty="0"/>
              <a:t>Calculate A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B given that A is .4 and B is 20</a:t>
            </a:r>
          </a:p>
        </p:txBody>
      </p:sp>
      <p:graphicFrame>
        <p:nvGraphicFramePr>
          <p:cNvPr id="21510" name="Object 4">
            <a:extLst>
              <a:ext uri="{FF2B5EF4-FFF2-40B4-BE49-F238E27FC236}">
                <a16:creationId xmlns:a16="http://schemas.microsoft.com/office/drawing/2014/main" id="{507EED6D-BFC8-4770-9223-3C240631CA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420520"/>
              </p:ext>
            </p:extLst>
          </p:nvPr>
        </p:nvGraphicFramePr>
        <p:xfrm>
          <a:off x="1343025" y="1973263"/>
          <a:ext cx="6096000" cy="23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295290" imgH="2059229" progId="Visio.Drawing.11">
                  <p:embed/>
                </p:oleObj>
              </mc:Choice>
              <mc:Fallback>
                <p:oleObj name="Visio" r:id="rId2" imgW="5295290" imgH="2059229" progId="Visio.Drawing.11">
                  <p:embed/>
                  <p:pic>
                    <p:nvPicPr>
                      <p:cNvPr id="21510" name="Object 4">
                        <a:extLst>
                          <a:ext uri="{FF2B5EF4-FFF2-40B4-BE49-F238E27FC236}">
                            <a16:creationId xmlns:a16="http://schemas.microsoft.com/office/drawing/2014/main" id="{507EED6D-BFC8-4770-9223-3C240631CA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1973263"/>
                        <a:ext cx="6096000" cy="237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5">
            <a:extLst>
              <a:ext uri="{FF2B5EF4-FFF2-40B4-BE49-F238E27FC236}">
                <a16:creationId xmlns:a16="http://schemas.microsoft.com/office/drawing/2014/main" id="{8172EF65-BFFF-43F3-BA99-7B3602791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5" y="4750593"/>
            <a:ext cx="6019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/>
            <a:r>
              <a:rPr lang="en-US" altLang="en-US" sz="2400" dirty="0"/>
              <a:t>Determine degrees of membership:</a:t>
            </a:r>
          </a:p>
          <a:p>
            <a:pPr lvl="2" eaLnBrk="1" hangingPunct="1"/>
            <a:r>
              <a:rPr lang="en-US" altLang="en-US" dirty="0"/>
              <a:t>A = 0.7    B = 0.9</a:t>
            </a:r>
          </a:p>
          <a:p>
            <a:pPr lvl="1" eaLnBrk="1" hangingPunct="1"/>
            <a:r>
              <a:rPr lang="en-US" altLang="en-US" sz="2400" dirty="0"/>
              <a:t>Apply Fuzzy AND</a:t>
            </a:r>
          </a:p>
          <a:p>
            <a:pPr lvl="2" eaLnBrk="1" hangingPunct="1"/>
            <a:r>
              <a:rPr lang="en-US" altLang="en-US" dirty="0"/>
              <a:t>A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B = min(A, B) = 0.7</a:t>
            </a:r>
          </a:p>
          <a:p>
            <a:pPr lvl="1" eaLnBrk="1" hangingPunct="1"/>
            <a:endParaRPr lang="en-US" altLang="en-US" sz="2400" dirty="0"/>
          </a:p>
        </p:txBody>
      </p:sp>
      <p:sp>
        <p:nvSpPr>
          <p:cNvPr id="21512" name="Line 6">
            <a:extLst>
              <a:ext uri="{FF2B5EF4-FFF2-40B4-BE49-F238E27FC236}">
                <a16:creationId xmlns:a16="http://schemas.microsoft.com/office/drawing/2014/main" id="{DC0AD180-B85A-46A4-A8E9-4867DE414E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8425" y="2895599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7">
            <a:extLst>
              <a:ext uri="{FF2B5EF4-FFF2-40B4-BE49-F238E27FC236}">
                <a16:creationId xmlns:a16="http://schemas.microsoft.com/office/drawing/2014/main" id="{C526E6C3-F0D4-4C8D-8B73-7DBCCFFE29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43625" y="2514599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Line 8">
            <a:extLst>
              <a:ext uri="{FF2B5EF4-FFF2-40B4-BE49-F238E27FC236}">
                <a16:creationId xmlns:a16="http://schemas.microsoft.com/office/drawing/2014/main" id="{B5CFC7F6-CE9A-4CA9-9837-947F48E7E8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47825" y="2895599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Line 9">
            <a:extLst>
              <a:ext uri="{FF2B5EF4-FFF2-40B4-BE49-F238E27FC236}">
                <a16:creationId xmlns:a16="http://schemas.microsoft.com/office/drawing/2014/main" id="{827129BF-360A-49D3-A4CA-C339AC1EDE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24425" y="2514599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Text Box 10">
            <a:extLst>
              <a:ext uri="{FF2B5EF4-FFF2-40B4-BE49-F238E27FC236}">
                <a16:creationId xmlns:a16="http://schemas.microsoft.com/office/drawing/2014/main" id="{4B8B1991-E6C6-4A5B-B5CA-3BA4D7BC2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2787649"/>
            <a:ext cx="501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0.7</a:t>
            </a:r>
          </a:p>
        </p:txBody>
      </p:sp>
      <p:sp>
        <p:nvSpPr>
          <p:cNvPr id="21517" name="Text Box 11">
            <a:extLst>
              <a:ext uri="{FF2B5EF4-FFF2-40B4-BE49-F238E27FC236}">
                <a16:creationId xmlns:a16="http://schemas.microsoft.com/office/drawing/2014/main" id="{CC2EA68C-F43D-4452-A0DF-DB10E76E6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025" y="2438399"/>
            <a:ext cx="501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0.9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183B85-5E14-4E5A-929C-295B1BFA8D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21"/>
          <a:stretch/>
        </p:blipFill>
        <p:spPr>
          <a:xfrm>
            <a:off x="735082" y="1419224"/>
            <a:ext cx="8351768" cy="51319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22654C-D84F-426F-8A5D-0FE93DFF0F73}"/>
              </a:ext>
            </a:extLst>
          </p:cNvPr>
          <p:cNvSpPr txBox="1">
            <a:spLocks noChangeArrowheads="1"/>
          </p:cNvSpPr>
          <p:nvPr/>
        </p:nvSpPr>
        <p:spPr>
          <a:xfrm>
            <a:off x="612632" y="376238"/>
            <a:ext cx="8596668" cy="1320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Example: Fuzzy Conjunction</a:t>
            </a:r>
            <a:endParaRPr lang="en-US" altLang="en-US" b="1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02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CE2C-B51D-4A18-95D6-E2B92630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What is Fuzzy Logic?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D8DA6-4B93-480D-B71E-6BAD905E7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684" y="1488613"/>
            <a:ext cx="8596668" cy="388077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word </a:t>
            </a:r>
            <a:r>
              <a:rPr lang="en-US" b="1" dirty="0"/>
              <a:t>fuzzy</a:t>
            </a:r>
            <a:r>
              <a:rPr lang="en-US" dirty="0"/>
              <a:t> </a:t>
            </a:r>
            <a:r>
              <a:rPr lang="en-US" dirty="0">
                <a:solidFill>
                  <a:schemeClr val="tx1"/>
                </a:solidFill>
              </a:rPr>
              <a:t>refers to things which are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clear or are </a:t>
            </a:r>
            <a:r>
              <a:rPr lang="en-US" dirty="0">
                <a:solidFill>
                  <a:srgbClr val="FF0000"/>
                </a:solidFill>
              </a:rPr>
              <a:t>vague</a:t>
            </a:r>
            <a:r>
              <a:rPr lang="en-US" dirty="0"/>
              <a:t>. </a:t>
            </a:r>
            <a:r>
              <a:rPr lang="en-US" dirty="0">
                <a:solidFill>
                  <a:schemeClr val="tx1"/>
                </a:solidFill>
              </a:rPr>
              <a:t>Any event, process, or function that is changing continuously cannot always be defined as either </a:t>
            </a:r>
            <a:r>
              <a:rPr lang="en-US" dirty="0">
                <a:solidFill>
                  <a:srgbClr val="FF0000"/>
                </a:solidFill>
              </a:rPr>
              <a:t>true or false</a:t>
            </a:r>
            <a:r>
              <a:rPr lang="en-US" dirty="0"/>
              <a:t>, </a:t>
            </a:r>
            <a:r>
              <a:rPr lang="en-US" dirty="0">
                <a:solidFill>
                  <a:schemeClr val="tx1"/>
                </a:solidFill>
              </a:rPr>
              <a:t>which means that we need to define such activities in a Fuzzy manner.</a:t>
            </a:r>
          </a:p>
          <a:p>
            <a:r>
              <a:rPr lang="en-US" dirty="0">
                <a:solidFill>
                  <a:schemeClr val="tx1"/>
                </a:solidFill>
              </a:rPr>
              <a:t>Fuzzy logic is based on the idea that all things admit of degrees. Temperature, height, speed, distance, beauty, all come on a sliding scale.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46853-A5CF-4D3E-97BB-0D55EAA7D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14" y="3548265"/>
            <a:ext cx="8056908" cy="296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2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A46509-49F7-4849-86C7-3286951F1CDB}"/>
              </a:ext>
            </a:extLst>
          </p:cNvPr>
          <p:cNvSpPr txBox="1"/>
          <p:nvPr/>
        </p:nvSpPr>
        <p:spPr>
          <a:xfrm>
            <a:off x="762000" y="685800"/>
            <a:ext cx="4829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Fuzzy Inference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42B77B-D6EA-4C9B-9A65-4D02F41A8A5B}"/>
              </a:ext>
            </a:extLst>
          </p:cNvPr>
          <p:cNvSpPr txBox="1"/>
          <p:nvPr/>
        </p:nvSpPr>
        <p:spPr>
          <a:xfrm>
            <a:off x="762000" y="1743372"/>
            <a:ext cx="90344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Fuzzy inference can be defined as a process of mapping from a given input to an output, using the theory of fuzzy sets.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1EF7A-0CEB-4936-9EFA-65ABDABA79BF}"/>
              </a:ext>
            </a:extLst>
          </p:cNvPr>
          <p:cNvSpPr txBox="1"/>
          <p:nvPr/>
        </p:nvSpPr>
        <p:spPr>
          <a:xfrm>
            <a:off x="761999" y="2807166"/>
            <a:ext cx="91344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 most commonly used fuzzy inference technique is the so-called Mamdani method.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84BA8-57E1-4AD7-B18F-1ABF671FAFCA}"/>
              </a:ext>
            </a:extLst>
          </p:cNvPr>
          <p:cNvSpPr txBox="1"/>
          <p:nvPr/>
        </p:nvSpPr>
        <p:spPr>
          <a:xfrm>
            <a:off x="761999" y="3622833"/>
            <a:ext cx="87106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Mamdani fuzzy model has been proposed in 1975 by E. Mamdani [14]. It is one of the first fuzzy systems and one of the most used ones. </a:t>
            </a:r>
          </a:p>
        </p:txBody>
      </p:sp>
    </p:spTree>
    <p:extLst>
      <p:ext uri="{BB962C8B-B14F-4D97-AF65-F5344CB8AC3E}">
        <p14:creationId xmlns:p14="http://schemas.microsoft.com/office/powerpoint/2010/main" val="4177464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E9C22C-67A2-43AF-9D62-CED3702C7897}"/>
              </a:ext>
            </a:extLst>
          </p:cNvPr>
          <p:cNvSpPr txBox="1"/>
          <p:nvPr/>
        </p:nvSpPr>
        <p:spPr>
          <a:xfrm>
            <a:off x="681038" y="896421"/>
            <a:ext cx="6105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Mamdani Fuzzy Model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418E0E-8C33-4225-8AA9-25A0CC688A0F}"/>
              </a:ext>
            </a:extLst>
          </p:cNvPr>
          <p:cNvSpPr txBox="1"/>
          <p:nvPr/>
        </p:nvSpPr>
        <p:spPr>
          <a:xfrm>
            <a:off x="681038" y="1674674"/>
            <a:ext cx="95345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Mamdani-style fuzzy inference process is performed in four steps:</a:t>
            </a:r>
          </a:p>
          <a:p>
            <a:r>
              <a:rPr lang="en-US" dirty="0"/>
              <a:t>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1) Fuzzification: </a:t>
            </a:r>
            <a:r>
              <a:rPr lang="en-US" dirty="0"/>
              <a:t>is to take the crisp inputs and determine the degree to which these inputs      belong to each of the appropriate fuzzy sets.</a:t>
            </a:r>
          </a:p>
          <a:p>
            <a:endParaRPr lang="en-US" dirty="0"/>
          </a:p>
          <a:p>
            <a:r>
              <a:rPr lang="en-US" sz="2000" b="1" dirty="0">
                <a:solidFill>
                  <a:srgbClr val="C00000"/>
                </a:solidFill>
              </a:rPr>
              <a:t>2) Rule evaluation: </a:t>
            </a:r>
            <a:r>
              <a:rPr lang="en-US" dirty="0"/>
              <a:t>is to take the fuzzified inputs, and apply them to the antecedents of the fuzzy rules.</a:t>
            </a:r>
          </a:p>
          <a:p>
            <a:endParaRPr lang="en-US" dirty="0"/>
          </a:p>
          <a:p>
            <a:r>
              <a:rPr lang="en-US" sz="2000" b="1" dirty="0">
                <a:solidFill>
                  <a:srgbClr val="C00000"/>
                </a:solidFill>
              </a:rPr>
              <a:t>3) Aggregation: </a:t>
            </a:r>
            <a:r>
              <a:rPr lang="en-US" dirty="0"/>
              <a:t>is the process of unification of the outputs of all rules.</a:t>
            </a:r>
          </a:p>
          <a:p>
            <a:endParaRPr lang="en-US" dirty="0"/>
          </a:p>
          <a:p>
            <a:r>
              <a:rPr lang="en-US" sz="2000" b="1" dirty="0">
                <a:solidFill>
                  <a:srgbClr val="C00000"/>
                </a:solidFill>
              </a:rPr>
              <a:t>4) Defuzzification: </a:t>
            </a:r>
            <a:r>
              <a:rPr lang="en-US" dirty="0"/>
              <a:t>the final output of a fuzzy system has to be a crisp number. The input for the defuzzification process is the aggregate output fuzzy set and the output is a single number.</a:t>
            </a:r>
          </a:p>
        </p:txBody>
      </p:sp>
    </p:spTree>
    <p:extLst>
      <p:ext uri="{BB962C8B-B14F-4D97-AF65-F5344CB8AC3E}">
        <p14:creationId xmlns:p14="http://schemas.microsoft.com/office/powerpoint/2010/main" val="1740620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B6F9D2-F73C-4FA2-8A3D-2294733D1835}"/>
              </a:ext>
            </a:extLst>
          </p:cNvPr>
          <p:cNvSpPr txBox="1"/>
          <p:nvPr/>
        </p:nvSpPr>
        <p:spPr>
          <a:xfrm>
            <a:off x="495300" y="1419225"/>
            <a:ext cx="90201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Rule1: </a:t>
            </a:r>
            <a:r>
              <a:rPr lang="en-US" dirty="0"/>
              <a:t>IF temperature is low AND wind blowing is strongly </a:t>
            </a:r>
          </a:p>
          <a:p>
            <a:r>
              <a:rPr lang="en-US" dirty="0"/>
              <a:t>          THEN weather is cold 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Rule2:</a:t>
            </a:r>
            <a:r>
              <a:rPr lang="en-US" dirty="0"/>
              <a:t> IF temperature is medium OR wind blowing is gentle </a:t>
            </a:r>
          </a:p>
          <a:p>
            <a:r>
              <a:rPr lang="en-US" dirty="0"/>
              <a:t>          THEN weather is average 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Rule3:</a:t>
            </a:r>
            <a:r>
              <a:rPr lang="en-US" dirty="0"/>
              <a:t> IF temperature is high OR wind blowing is gentle</a:t>
            </a:r>
          </a:p>
          <a:p>
            <a:r>
              <a:rPr lang="en-US" dirty="0"/>
              <a:t>          THEN weather is hot </a:t>
            </a:r>
          </a:p>
          <a:p>
            <a:endParaRPr lang="en-US" dirty="0"/>
          </a:p>
          <a:p>
            <a:r>
              <a:rPr lang="en-US" dirty="0"/>
              <a:t>The input data are: temperature value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25</a:t>
            </a:r>
            <a:r>
              <a:rPr lang="en-US" dirty="0"/>
              <a:t> degrees and the wind speed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35</a:t>
            </a:r>
            <a:r>
              <a:rPr lang="en-US" dirty="0"/>
              <a:t> km/h.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6B34C-F94A-454B-95E9-4EDF3EB7FA3B}"/>
              </a:ext>
            </a:extLst>
          </p:cNvPr>
          <p:cNvSpPr txBox="1"/>
          <p:nvPr/>
        </p:nvSpPr>
        <p:spPr>
          <a:xfrm>
            <a:off x="666750" y="647700"/>
            <a:ext cx="8639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48219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B6F9D2-F73C-4FA2-8A3D-2294733D1835}"/>
              </a:ext>
            </a:extLst>
          </p:cNvPr>
          <p:cNvSpPr txBox="1"/>
          <p:nvPr/>
        </p:nvSpPr>
        <p:spPr>
          <a:xfrm>
            <a:off x="495300" y="1419225"/>
            <a:ext cx="83153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Rule1: IF </a:t>
            </a:r>
            <a:r>
              <a:rPr lang="en-US" b="1" dirty="0">
                <a:solidFill>
                  <a:srgbClr val="C00000"/>
                </a:solidFill>
              </a:rPr>
              <a:t>temperature</a:t>
            </a:r>
            <a:r>
              <a:rPr lang="en-US" dirty="0"/>
              <a:t> is low AND </a:t>
            </a:r>
            <a:r>
              <a:rPr lang="en-US" b="1" dirty="0">
                <a:solidFill>
                  <a:srgbClr val="C00000"/>
                </a:solidFill>
              </a:rPr>
              <a:t>wind</a:t>
            </a:r>
            <a:r>
              <a:rPr lang="en-US" dirty="0"/>
              <a:t> blowing is strongly </a:t>
            </a:r>
          </a:p>
          <a:p>
            <a:r>
              <a:rPr lang="en-US" dirty="0"/>
              <a:t>          THEN </a:t>
            </a:r>
            <a:r>
              <a:rPr lang="en-US" b="1" dirty="0">
                <a:solidFill>
                  <a:srgbClr val="C00000"/>
                </a:solidFill>
              </a:rPr>
              <a:t>weather</a:t>
            </a:r>
            <a:r>
              <a:rPr lang="en-US" dirty="0"/>
              <a:t> is cold </a:t>
            </a:r>
          </a:p>
          <a:p>
            <a:endParaRPr lang="en-US" dirty="0"/>
          </a:p>
          <a:p>
            <a:r>
              <a:rPr lang="en-US" dirty="0"/>
              <a:t>Rule2: IF </a:t>
            </a:r>
            <a:r>
              <a:rPr lang="en-US" b="1" dirty="0">
                <a:solidFill>
                  <a:srgbClr val="C00000"/>
                </a:solidFill>
              </a:rPr>
              <a:t>temperature</a:t>
            </a:r>
            <a:r>
              <a:rPr lang="en-US" dirty="0"/>
              <a:t> is medium OR </a:t>
            </a:r>
            <a:r>
              <a:rPr lang="en-US" b="1" dirty="0">
                <a:solidFill>
                  <a:srgbClr val="C00000"/>
                </a:solidFill>
              </a:rPr>
              <a:t>wind</a:t>
            </a:r>
            <a:r>
              <a:rPr lang="en-US" dirty="0"/>
              <a:t> blowing is gentle </a:t>
            </a:r>
          </a:p>
          <a:p>
            <a:r>
              <a:rPr lang="en-US" dirty="0"/>
              <a:t>          THEN </a:t>
            </a:r>
            <a:r>
              <a:rPr lang="en-US" b="1" dirty="0">
                <a:solidFill>
                  <a:srgbClr val="C00000"/>
                </a:solidFill>
              </a:rPr>
              <a:t>weather</a:t>
            </a:r>
            <a:r>
              <a:rPr lang="en-US" dirty="0"/>
              <a:t> is average </a:t>
            </a:r>
          </a:p>
          <a:p>
            <a:endParaRPr lang="en-US" dirty="0"/>
          </a:p>
          <a:p>
            <a:r>
              <a:rPr lang="en-US" dirty="0"/>
              <a:t>Rule3: IF </a:t>
            </a:r>
            <a:r>
              <a:rPr lang="en-US" b="1" dirty="0">
                <a:solidFill>
                  <a:srgbClr val="C00000"/>
                </a:solidFill>
              </a:rPr>
              <a:t>temperature</a:t>
            </a:r>
            <a:r>
              <a:rPr lang="en-US" dirty="0"/>
              <a:t> is high OR </a:t>
            </a:r>
            <a:r>
              <a:rPr lang="en-US" b="1" dirty="0">
                <a:solidFill>
                  <a:srgbClr val="C00000"/>
                </a:solidFill>
              </a:rPr>
              <a:t>wind</a:t>
            </a:r>
            <a:r>
              <a:rPr lang="en-US" dirty="0"/>
              <a:t> blowing is gentle</a:t>
            </a:r>
          </a:p>
          <a:p>
            <a:r>
              <a:rPr lang="en-US" dirty="0"/>
              <a:t>          THEN </a:t>
            </a:r>
            <a:r>
              <a:rPr lang="en-US" b="1" dirty="0">
                <a:solidFill>
                  <a:srgbClr val="C00000"/>
                </a:solidFill>
              </a:rPr>
              <a:t>weather</a:t>
            </a:r>
            <a:r>
              <a:rPr lang="en-US" dirty="0"/>
              <a:t> is hot </a:t>
            </a:r>
          </a:p>
          <a:p>
            <a:endParaRPr lang="en-US" dirty="0"/>
          </a:p>
          <a:p>
            <a:r>
              <a:rPr lang="en-US" dirty="0"/>
              <a:t>The input data are: temperature value is 25 degrees and the wind speed is 35 km/h.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6B34C-F94A-454B-95E9-4EDF3EB7FA3B}"/>
              </a:ext>
            </a:extLst>
          </p:cNvPr>
          <p:cNvSpPr txBox="1"/>
          <p:nvPr/>
        </p:nvSpPr>
        <p:spPr>
          <a:xfrm>
            <a:off x="666750" y="647700"/>
            <a:ext cx="8639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Linguistic variables</a:t>
            </a:r>
          </a:p>
        </p:txBody>
      </p:sp>
    </p:spTree>
    <p:extLst>
      <p:ext uri="{BB962C8B-B14F-4D97-AF65-F5344CB8AC3E}">
        <p14:creationId xmlns:p14="http://schemas.microsoft.com/office/powerpoint/2010/main" val="3562573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B6F9D2-F73C-4FA2-8A3D-2294733D1835}"/>
              </a:ext>
            </a:extLst>
          </p:cNvPr>
          <p:cNvSpPr txBox="1"/>
          <p:nvPr/>
        </p:nvSpPr>
        <p:spPr>
          <a:xfrm>
            <a:off x="495300" y="1419225"/>
            <a:ext cx="83153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Rule1: IF </a:t>
            </a:r>
            <a:r>
              <a:rPr lang="en-US" dirty="0">
                <a:solidFill>
                  <a:srgbClr val="FF0000"/>
                </a:solidFill>
              </a:rPr>
              <a:t>temperature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low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wind</a:t>
            </a:r>
            <a:r>
              <a:rPr lang="en-US" dirty="0"/>
              <a:t> blowing is </a:t>
            </a:r>
            <a:r>
              <a:rPr lang="en-US" dirty="0">
                <a:solidFill>
                  <a:srgbClr val="00B050"/>
                </a:solidFill>
              </a:rPr>
              <a:t>strongly</a:t>
            </a:r>
            <a:r>
              <a:rPr lang="en-US" dirty="0"/>
              <a:t> </a:t>
            </a:r>
          </a:p>
          <a:p>
            <a:r>
              <a:rPr lang="en-US" dirty="0"/>
              <a:t>          THEN </a:t>
            </a:r>
            <a:r>
              <a:rPr lang="en-US" dirty="0">
                <a:solidFill>
                  <a:srgbClr val="7030A0"/>
                </a:solidFill>
              </a:rPr>
              <a:t>weather</a:t>
            </a:r>
            <a:r>
              <a:rPr lang="en-US" dirty="0"/>
              <a:t> is </a:t>
            </a:r>
            <a:r>
              <a:rPr lang="en-US" dirty="0">
                <a:solidFill>
                  <a:srgbClr val="7030A0"/>
                </a:solidFill>
              </a:rPr>
              <a:t>cold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Rule2: IF </a:t>
            </a:r>
            <a:r>
              <a:rPr lang="en-US" dirty="0">
                <a:solidFill>
                  <a:srgbClr val="FF0000"/>
                </a:solidFill>
              </a:rPr>
              <a:t>temperature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medium</a:t>
            </a:r>
            <a:r>
              <a:rPr lang="en-US" dirty="0"/>
              <a:t> OR </a:t>
            </a:r>
            <a:r>
              <a:rPr lang="en-US" dirty="0">
                <a:solidFill>
                  <a:srgbClr val="00B050"/>
                </a:solidFill>
              </a:rPr>
              <a:t>wind</a:t>
            </a:r>
            <a:r>
              <a:rPr lang="en-US" dirty="0"/>
              <a:t> blowing is </a:t>
            </a:r>
            <a:r>
              <a:rPr lang="en-US" dirty="0">
                <a:solidFill>
                  <a:srgbClr val="00B050"/>
                </a:solidFill>
              </a:rPr>
              <a:t>gentle</a:t>
            </a:r>
            <a:r>
              <a:rPr lang="en-US" dirty="0"/>
              <a:t> </a:t>
            </a:r>
          </a:p>
          <a:p>
            <a:r>
              <a:rPr lang="en-US" dirty="0"/>
              <a:t>          THEN </a:t>
            </a:r>
            <a:r>
              <a:rPr lang="en-US" dirty="0">
                <a:solidFill>
                  <a:srgbClr val="7030A0"/>
                </a:solidFill>
              </a:rPr>
              <a:t>weather</a:t>
            </a:r>
            <a:r>
              <a:rPr lang="en-US" dirty="0"/>
              <a:t> is </a:t>
            </a:r>
            <a:r>
              <a:rPr lang="en-US" dirty="0">
                <a:solidFill>
                  <a:srgbClr val="7030A0"/>
                </a:solidFill>
              </a:rPr>
              <a:t>average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Rule3: IF </a:t>
            </a:r>
            <a:r>
              <a:rPr lang="en-US" dirty="0">
                <a:solidFill>
                  <a:srgbClr val="FF0000"/>
                </a:solidFill>
              </a:rPr>
              <a:t>temperature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high</a:t>
            </a:r>
            <a:r>
              <a:rPr lang="en-US" dirty="0"/>
              <a:t> OR </a:t>
            </a:r>
            <a:r>
              <a:rPr lang="en-US" dirty="0">
                <a:solidFill>
                  <a:srgbClr val="00B050"/>
                </a:solidFill>
              </a:rPr>
              <a:t>wind</a:t>
            </a:r>
            <a:r>
              <a:rPr lang="en-US" dirty="0"/>
              <a:t> blowing is </a:t>
            </a:r>
            <a:r>
              <a:rPr lang="en-US" dirty="0">
                <a:solidFill>
                  <a:srgbClr val="00B050"/>
                </a:solidFill>
              </a:rPr>
              <a:t>gentle</a:t>
            </a:r>
          </a:p>
          <a:p>
            <a:r>
              <a:rPr lang="en-US" dirty="0"/>
              <a:t>          THEN </a:t>
            </a:r>
            <a:r>
              <a:rPr lang="en-US" dirty="0">
                <a:solidFill>
                  <a:srgbClr val="7030A0"/>
                </a:solidFill>
              </a:rPr>
              <a:t>weather</a:t>
            </a:r>
            <a:r>
              <a:rPr lang="en-US" dirty="0"/>
              <a:t> is </a:t>
            </a:r>
            <a:r>
              <a:rPr lang="en-US" dirty="0">
                <a:solidFill>
                  <a:srgbClr val="7030A0"/>
                </a:solidFill>
              </a:rPr>
              <a:t>hot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 input data are: temperature value is 25 degrees and the wind speed is 35 km/h.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6B34C-F94A-454B-95E9-4EDF3EB7FA3B}"/>
              </a:ext>
            </a:extLst>
          </p:cNvPr>
          <p:cNvSpPr txBox="1"/>
          <p:nvPr/>
        </p:nvSpPr>
        <p:spPr>
          <a:xfrm>
            <a:off x="666750" y="647700"/>
            <a:ext cx="8639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Linguistic values</a:t>
            </a:r>
          </a:p>
        </p:txBody>
      </p:sp>
    </p:spTree>
    <p:extLst>
      <p:ext uri="{BB962C8B-B14F-4D97-AF65-F5344CB8AC3E}">
        <p14:creationId xmlns:p14="http://schemas.microsoft.com/office/powerpoint/2010/main" val="3848995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B6F9D2-F73C-4FA2-8A3D-2294733D1835}"/>
              </a:ext>
            </a:extLst>
          </p:cNvPr>
          <p:cNvSpPr txBox="1"/>
          <p:nvPr/>
        </p:nvSpPr>
        <p:spPr>
          <a:xfrm>
            <a:off x="828674" y="1352550"/>
            <a:ext cx="83153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Temperature</a:t>
            </a:r>
            <a:r>
              <a:rPr lang="en-US" dirty="0"/>
              <a:t> : x </a:t>
            </a:r>
          </a:p>
          <a:p>
            <a:r>
              <a:rPr lang="en-US" dirty="0"/>
              <a:t>    fuzzy sets: </a:t>
            </a:r>
            <a:r>
              <a:rPr lang="en-US" b="1" dirty="0"/>
              <a:t>low, medium, high</a:t>
            </a:r>
            <a:r>
              <a:rPr lang="en-US" dirty="0"/>
              <a:t>: A1, A2, A3 </a:t>
            </a:r>
          </a:p>
          <a:p>
            <a:r>
              <a:rPr lang="en-US" dirty="0"/>
              <a:t>    universe of discourse: X </a:t>
            </a:r>
          </a:p>
          <a:p>
            <a:r>
              <a:rPr lang="en-US" dirty="0"/>
              <a:t>•   </a:t>
            </a:r>
            <a:r>
              <a:rPr lang="en-US" dirty="0">
                <a:solidFill>
                  <a:srgbClr val="C00000"/>
                </a:solidFill>
              </a:rPr>
              <a:t>Wind</a:t>
            </a:r>
            <a:r>
              <a:rPr lang="en-US" dirty="0"/>
              <a:t>: y</a:t>
            </a:r>
          </a:p>
          <a:p>
            <a:r>
              <a:rPr lang="en-US" dirty="0"/>
              <a:t>    fuzzy sets: </a:t>
            </a:r>
            <a:r>
              <a:rPr lang="en-US" b="1" dirty="0"/>
              <a:t>strongly and gentle</a:t>
            </a:r>
            <a:r>
              <a:rPr lang="en-US" dirty="0"/>
              <a:t>: B1, B2 </a:t>
            </a:r>
          </a:p>
          <a:p>
            <a:r>
              <a:rPr lang="en-US" dirty="0"/>
              <a:t>    universe of discourse: Y</a:t>
            </a:r>
          </a:p>
          <a:p>
            <a:r>
              <a:rPr lang="en-US" dirty="0"/>
              <a:t> • </a:t>
            </a:r>
            <a:r>
              <a:rPr lang="en-US" dirty="0">
                <a:solidFill>
                  <a:srgbClr val="C00000"/>
                </a:solidFill>
              </a:rPr>
              <a:t>Weather</a:t>
            </a:r>
            <a:r>
              <a:rPr lang="en-US" dirty="0"/>
              <a:t>: z </a:t>
            </a:r>
          </a:p>
          <a:p>
            <a:r>
              <a:rPr lang="en-US" dirty="0"/>
              <a:t>    fuzzy sets: </a:t>
            </a:r>
            <a:r>
              <a:rPr lang="en-US" b="1" dirty="0"/>
              <a:t>cold, average and hot</a:t>
            </a:r>
            <a:r>
              <a:rPr lang="en-US" dirty="0"/>
              <a:t>: C1, C2, C3</a:t>
            </a:r>
          </a:p>
          <a:p>
            <a:r>
              <a:rPr lang="en-US" dirty="0"/>
              <a:t>    universe of discourse: Z</a:t>
            </a:r>
          </a:p>
          <a:p>
            <a:endParaRPr lang="en-US" dirty="0"/>
          </a:p>
          <a:p>
            <a:r>
              <a:rPr lang="en-US" dirty="0"/>
              <a:t>Rule1: </a:t>
            </a:r>
          </a:p>
          <a:p>
            <a:r>
              <a:rPr lang="en-US" dirty="0"/>
              <a:t>     IF x is A1 AND y is B1 </a:t>
            </a:r>
          </a:p>
          <a:p>
            <a:r>
              <a:rPr lang="en-US" dirty="0"/>
              <a:t>     THEN z is C1 </a:t>
            </a:r>
          </a:p>
          <a:p>
            <a:r>
              <a:rPr lang="en-US" dirty="0"/>
              <a:t>Rule2: </a:t>
            </a:r>
          </a:p>
          <a:p>
            <a:r>
              <a:rPr lang="en-US" dirty="0"/>
              <a:t>     IF x is A2 OR y is B2 </a:t>
            </a:r>
          </a:p>
          <a:p>
            <a:r>
              <a:rPr lang="en-US" dirty="0"/>
              <a:t>     THEN z is C2 </a:t>
            </a:r>
          </a:p>
          <a:p>
            <a:r>
              <a:rPr lang="en-US" dirty="0"/>
              <a:t>Rule3: </a:t>
            </a:r>
          </a:p>
          <a:p>
            <a:r>
              <a:rPr lang="en-US" dirty="0"/>
              <a:t>     IF x is A3 OR y is B2 </a:t>
            </a:r>
          </a:p>
          <a:p>
            <a:r>
              <a:rPr lang="en-US" dirty="0"/>
              <a:t>     THEN z is C3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6B34C-F94A-454B-95E9-4EDF3EB7FA3B}"/>
              </a:ext>
            </a:extLst>
          </p:cNvPr>
          <p:cNvSpPr txBox="1"/>
          <p:nvPr/>
        </p:nvSpPr>
        <p:spPr>
          <a:xfrm>
            <a:off x="666750" y="647700"/>
            <a:ext cx="8639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Fuzzy Rules</a:t>
            </a:r>
          </a:p>
        </p:txBody>
      </p:sp>
    </p:spTree>
    <p:extLst>
      <p:ext uri="{BB962C8B-B14F-4D97-AF65-F5344CB8AC3E}">
        <p14:creationId xmlns:p14="http://schemas.microsoft.com/office/powerpoint/2010/main" val="2874491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36477A-F3C1-40CE-9225-0E3154E32C10}"/>
              </a:ext>
            </a:extLst>
          </p:cNvPr>
          <p:cNvSpPr txBox="1"/>
          <p:nvPr/>
        </p:nvSpPr>
        <p:spPr>
          <a:xfrm>
            <a:off x="681037" y="275242"/>
            <a:ext cx="62058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Step 1. Fuzzification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9DE5B-480C-4673-8498-85AFABF77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66" t="28445" r="32167" b="28889"/>
          <a:stretch/>
        </p:blipFill>
        <p:spPr>
          <a:xfrm>
            <a:off x="257486" y="1086311"/>
            <a:ext cx="7186614" cy="5172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EB6D7-9A40-4500-8E3C-D058DE499B0E}"/>
              </a:ext>
            </a:extLst>
          </p:cNvPr>
          <p:cNvSpPr txBox="1"/>
          <p:nvPr/>
        </p:nvSpPr>
        <p:spPr>
          <a:xfrm>
            <a:off x="2838064" y="3364914"/>
            <a:ext cx="41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9954B-0E3A-4E91-8538-0F09179F9AF8}"/>
              </a:ext>
            </a:extLst>
          </p:cNvPr>
          <p:cNvSpPr txBox="1"/>
          <p:nvPr/>
        </p:nvSpPr>
        <p:spPr>
          <a:xfrm>
            <a:off x="5125901" y="3483173"/>
            <a:ext cx="41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82ABF1-531D-41C0-B52C-2B68EEFAE7FE}"/>
              </a:ext>
            </a:extLst>
          </p:cNvPr>
          <p:cNvSpPr txBox="1"/>
          <p:nvPr/>
        </p:nvSpPr>
        <p:spPr>
          <a:xfrm>
            <a:off x="6572561" y="3873489"/>
            <a:ext cx="61055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µA1(x)=0; </a:t>
            </a:r>
          </a:p>
          <a:p>
            <a:r>
              <a:rPr lang="es-ES" dirty="0"/>
              <a:t>µA2(x)=0.4; </a:t>
            </a:r>
          </a:p>
          <a:p>
            <a:r>
              <a:rPr lang="es-ES" dirty="0"/>
              <a:t>µA3(x)=0.15; </a:t>
            </a:r>
          </a:p>
          <a:p>
            <a:r>
              <a:rPr lang="es-ES" dirty="0"/>
              <a:t>µB1(y)=0.8; </a:t>
            </a:r>
          </a:p>
          <a:p>
            <a:r>
              <a:rPr lang="es-ES" dirty="0"/>
              <a:t>µB2(y)=0;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85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19EEAC-91D9-490F-9E1E-BE330CDCA8E4}"/>
              </a:ext>
            </a:extLst>
          </p:cNvPr>
          <p:cNvSpPr txBox="1"/>
          <p:nvPr/>
        </p:nvSpPr>
        <p:spPr>
          <a:xfrm>
            <a:off x="709613" y="563046"/>
            <a:ext cx="6105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Step 2. Rules 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4E11C-D466-4C21-B147-7A151F5F7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85" t="17361" r="27500" b="58432"/>
          <a:stretch/>
        </p:blipFill>
        <p:spPr>
          <a:xfrm>
            <a:off x="585358" y="1763537"/>
            <a:ext cx="9121445" cy="269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19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D314FF-B76B-479F-A2F9-F6C9C30FA4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85" t="41337" r="27500" b="35561"/>
          <a:stretch/>
        </p:blipFill>
        <p:spPr>
          <a:xfrm>
            <a:off x="633205" y="1780400"/>
            <a:ext cx="9179615" cy="2592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7A65EE-1156-4F63-88D2-99F69FEAB6A2}"/>
              </a:ext>
            </a:extLst>
          </p:cNvPr>
          <p:cNvSpPr txBox="1"/>
          <p:nvPr/>
        </p:nvSpPr>
        <p:spPr>
          <a:xfrm>
            <a:off x="633205" y="753546"/>
            <a:ext cx="6105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Step 2. Rules evaluation</a:t>
            </a:r>
          </a:p>
        </p:txBody>
      </p:sp>
    </p:spTree>
    <p:extLst>
      <p:ext uri="{BB962C8B-B14F-4D97-AF65-F5344CB8AC3E}">
        <p14:creationId xmlns:p14="http://schemas.microsoft.com/office/powerpoint/2010/main" val="832073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6E351A-D23F-4354-B111-E6053E4FC49E}"/>
              </a:ext>
            </a:extLst>
          </p:cNvPr>
          <p:cNvSpPr txBox="1"/>
          <p:nvPr/>
        </p:nvSpPr>
        <p:spPr>
          <a:xfrm>
            <a:off x="604838" y="648771"/>
            <a:ext cx="6105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Step 2. Rules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3F0F5-BBE1-46A6-A62C-1E57388BB4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28" t="54167" r="21485" b="18332"/>
          <a:stretch/>
        </p:blipFill>
        <p:spPr>
          <a:xfrm>
            <a:off x="347663" y="1990725"/>
            <a:ext cx="9193178" cy="248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6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D29047-652D-469A-822A-93298AF7A6D9}"/>
              </a:ext>
            </a:extLst>
          </p:cNvPr>
          <p:cNvSpPr txBox="1"/>
          <p:nvPr/>
        </p:nvSpPr>
        <p:spPr>
          <a:xfrm>
            <a:off x="1033462" y="1133772"/>
            <a:ext cx="8872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Fuzzy logic is a set of mathematical principles for knowledge representation based on degrees of membership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0865E-FD33-4E4E-988B-A108018BA3C2}"/>
              </a:ext>
            </a:extLst>
          </p:cNvPr>
          <p:cNvSpPr txBox="1"/>
          <p:nvPr/>
        </p:nvSpPr>
        <p:spPr>
          <a:xfrm>
            <a:off x="1033462" y="2023592"/>
            <a:ext cx="87963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Unlike two-valued Boolean logic, fuzzy logic is multi-valued. It deals with degrees of membership and degrees of truth.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7A20FA-AB60-4DBF-99AE-2D88012356DE}"/>
              </a:ext>
            </a:extLst>
          </p:cNvPr>
          <p:cNvSpPr txBox="1"/>
          <p:nvPr/>
        </p:nvSpPr>
        <p:spPr>
          <a:xfrm>
            <a:off x="995362" y="2995063"/>
            <a:ext cx="88725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Fuzzy logic uses the continuum of logical values between 0 (completely false) and 1 (completely true). Instead of just black and white, it employs the spectrum of </a:t>
            </a:r>
            <a:r>
              <a:rPr lang="en-US" dirty="0" err="1"/>
              <a:t>colours</a:t>
            </a:r>
            <a:r>
              <a:rPr lang="en-US" dirty="0"/>
              <a:t>, accepting that things can be partly true and partly false at the same time.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EAD9B5-55EA-4BD2-8A70-BBBF75A10E58}"/>
              </a:ext>
            </a:extLst>
          </p:cNvPr>
          <p:cNvSpPr txBox="1"/>
          <p:nvPr/>
        </p:nvSpPr>
        <p:spPr>
          <a:xfrm>
            <a:off x="1085851" y="367063"/>
            <a:ext cx="6105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Fuzzy logic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D6EA78-4065-4BEA-BB09-B3F2F292E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59" t="65094" r="7919" b="7124"/>
          <a:stretch/>
        </p:blipFill>
        <p:spPr>
          <a:xfrm>
            <a:off x="757237" y="4450156"/>
            <a:ext cx="8753475" cy="157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96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576F4D-35CE-4076-B888-15A56DAEB290}"/>
              </a:ext>
            </a:extLst>
          </p:cNvPr>
          <p:cNvSpPr txBox="1"/>
          <p:nvPr/>
        </p:nvSpPr>
        <p:spPr>
          <a:xfrm>
            <a:off x="566738" y="448746"/>
            <a:ext cx="6105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Step 3. Results aggregation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9DE61-EFF8-4D08-8242-34A09004D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16" t="24028" r="27656" b="11110"/>
          <a:stretch/>
        </p:blipFill>
        <p:spPr>
          <a:xfrm>
            <a:off x="1343023" y="2192291"/>
            <a:ext cx="5924551" cy="4665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79EF2F-4C88-4389-9D66-1E673447323A}"/>
              </a:ext>
            </a:extLst>
          </p:cNvPr>
          <p:cNvSpPr txBox="1"/>
          <p:nvPr/>
        </p:nvSpPr>
        <p:spPr>
          <a:xfrm>
            <a:off x="566738" y="1385499"/>
            <a:ext cx="7110411" cy="651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have obtained the following results: </a:t>
            </a:r>
          </a:p>
          <a:p>
            <a:r>
              <a:rPr lang="en-US" dirty="0"/>
              <a:t>µC1(z)=0; µC2(z)=0.4; µC3(x)=0.15.</a:t>
            </a:r>
          </a:p>
        </p:txBody>
      </p:sp>
    </p:spTree>
    <p:extLst>
      <p:ext uri="{BB962C8B-B14F-4D97-AF65-F5344CB8AC3E}">
        <p14:creationId xmlns:p14="http://schemas.microsoft.com/office/powerpoint/2010/main" val="783466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B81D87-6242-45B1-8A14-7284322DCD6C}"/>
              </a:ext>
            </a:extLst>
          </p:cNvPr>
          <p:cNvSpPr txBox="1"/>
          <p:nvPr/>
        </p:nvSpPr>
        <p:spPr>
          <a:xfrm>
            <a:off x="604837" y="429696"/>
            <a:ext cx="8339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Step 4. Defuzzification (</a:t>
            </a:r>
            <a:r>
              <a:rPr lang="en-US" sz="2800" b="1" dirty="0">
                <a:solidFill>
                  <a:srgbClr val="FF0000"/>
                </a:solidFill>
              </a:rPr>
              <a:t>C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entre </a:t>
            </a:r>
            <a:r>
              <a:rPr lang="en-US" sz="2800" b="1" dirty="0">
                <a:solidFill>
                  <a:srgbClr val="FF0000"/>
                </a:solidFill>
              </a:rPr>
              <a:t>o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f </a:t>
            </a:r>
            <a:r>
              <a:rPr lang="en-US" sz="2800" b="1" dirty="0">
                <a:solidFill>
                  <a:srgbClr val="FF0000"/>
                </a:solidFill>
              </a:rPr>
              <a:t>G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ravity)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C59A4-55E3-4006-B1BC-5F3559A14C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50" t="32917" r="23593" b="49225"/>
          <a:stretch/>
        </p:blipFill>
        <p:spPr>
          <a:xfrm>
            <a:off x="464094" y="4093130"/>
            <a:ext cx="8748695" cy="1593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D39139-53F1-4C41-A44F-E7CCA8436F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25" t="60442" r="27656" b="11110"/>
          <a:stretch/>
        </p:blipFill>
        <p:spPr>
          <a:xfrm>
            <a:off x="2107140" y="1094582"/>
            <a:ext cx="7105649" cy="299854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FA6497-9E1A-4D67-8805-946B1BC025E7}"/>
              </a:ext>
            </a:extLst>
          </p:cNvPr>
          <p:cNvCxnSpPr>
            <a:cxnSpLocks/>
          </p:cNvCxnSpPr>
          <p:nvPr/>
        </p:nvCxnSpPr>
        <p:spPr>
          <a:xfrm flipV="1">
            <a:off x="3705225" y="2802972"/>
            <a:ext cx="0" cy="8014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3414FE-AE73-44C1-A59B-C2850F18C1D3}"/>
              </a:ext>
            </a:extLst>
          </p:cNvPr>
          <p:cNvCxnSpPr>
            <a:cxnSpLocks/>
          </p:cNvCxnSpPr>
          <p:nvPr/>
        </p:nvCxnSpPr>
        <p:spPr>
          <a:xfrm flipV="1">
            <a:off x="4124325" y="2802972"/>
            <a:ext cx="0" cy="8014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2DB64A-AF03-4A4E-9866-735F26E35EAC}"/>
              </a:ext>
            </a:extLst>
          </p:cNvPr>
          <p:cNvCxnSpPr>
            <a:cxnSpLocks/>
          </p:cNvCxnSpPr>
          <p:nvPr/>
        </p:nvCxnSpPr>
        <p:spPr>
          <a:xfrm flipV="1">
            <a:off x="4552950" y="2796068"/>
            <a:ext cx="0" cy="8083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3FE80A-5E84-4FA0-BC71-074E71159A0F}"/>
              </a:ext>
            </a:extLst>
          </p:cNvPr>
          <p:cNvCxnSpPr/>
          <p:nvPr/>
        </p:nvCxnSpPr>
        <p:spPr>
          <a:xfrm flipV="1">
            <a:off x="5010150" y="2823331"/>
            <a:ext cx="0" cy="8165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4D0BFD-D0CF-49E9-B7AE-B4043DB21EFE}"/>
              </a:ext>
            </a:extLst>
          </p:cNvPr>
          <p:cNvCxnSpPr/>
          <p:nvPr/>
        </p:nvCxnSpPr>
        <p:spPr>
          <a:xfrm flipV="1">
            <a:off x="5867400" y="2802971"/>
            <a:ext cx="0" cy="8165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D049DC-F9A4-4A21-81B1-003EE4465662}"/>
              </a:ext>
            </a:extLst>
          </p:cNvPr>
          <p:cNvCxnSpPr/>
          <p:nvPr/>
        </p:nvCxnSpPr>
        <p:spPr>
          <a:xfrm flipV="1">
            <a:off x="5438775" y="2804281"/>
            <a:ext cx="0" cy="8165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421490-CFF2-4051-AF8C-A27EBF6B0DEB}"/>
              </a:ext>
            </a:extLst>
          </p:cNvPr>
          <p:cNvCxnSpPr/>
          <p:nvPr/>
        </p:nvCxnSpPr>
        <p:spPr>
          <a:xfrm flipV="1">
            <a:off x="6286500" y="2777016"/>
            <a:ext cx="0" cy="8165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550B54-3439-4CA2-BEDE-9D91646E44E5}"/>
              </a:ext>
            </a:extLst>
          </p:cNvPr>
          <p:cNvCxnSpPr/>
          <p:nvPr/>
        </p:nvCxnSpPr>
        <p:spPr>
          <a:xfrm flipV="1">
            <a:off x="6691312" y="2796065"/>
            <a:ext cx="0" cy="8165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3226A1-59F3-4AD4-87A0-C859AFC54482}"/>
              </a:ext>
            </a:extLst>
          </p:cNvPr>
          <p:cNvCxnSpPr/>
          <p:nvPr/>
        </p:nvCxnSpPr>
        <p:spPr>
          <a:xfrm flipV="1">
            <a:off x="7096125" y="2787851"/>
            <a:ext cx="0" cy="8165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5B1916-6DE3-4B50-8937-141E25023967}"/>
              </a:ext>
            </a:extLst>
          </p:cNvPr>
          <p:cNvCxnSpPr/>
          <p:nvPr/>
        </p:nvCxnSpPr>
        <p:spPr>
          <a:xfrm flipV="1">
            <a:off x="7485741" y="2804281"/>
            <a:ext cx="0" cy="8165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EF365D-3A4C-4EF7-B999-0747F818C908}"/>
              </a:ext>
            </a:extLst>
          </p:cNvPr>
          <p:cNvSpPr txBox="1"/>
          <p:nvPr/>
        </p:nvSpPr>
        <p:spPr>
          <a:xfrm>
            <a:off x="3545518" y="3571620"/>
            <a:ext cx="416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5DCE03-E766-4CD3-88C7-88A179514E4A}"/>
              </a:ext>
            </a:extLst>
          </p:cNvPr>
          <p:cNvSpPr txBox="1"/>
          <p:nvPr/>
        </p:nvSpPr>
        <p:spPr>
          <a:xfrm>
            <a:off x="3933824" y="3570765"/>
            <a:ext cx="416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C89EAF-50C9-4C3A-8061-5B7B666325F3}"/>
              </a:ext>
            </a:extLst>
          </p:cNvPr>
          <p:cNvSpPr txBox="1"/>
          <p:nvPr/>
        </p:nvSpPr>
        <p:spPr>
          <a:xfrm>
            <a:off x="4362448" y="3579585"/>
            <a:ext cx="416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BBE9FA-A411-4FE8-B771-7BC8D9D0F1FA}"/>
              </a:ext>
            </a:extLst>
          </p:cNvPr>
          <p:cNvSpPr txBox="1"/>
          <p:nvPr/>
        </p:nvSpPr>
        <p:spPr>
          <a:xfrm>
            <a:off x="4791072" y="3570060"/>
            <a:ext cx="416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215ABA-CD63-4406-A503-3A571CD171F8}"/>
              </a:ext>
            </a:extLst>
          </p:cNvPr>
          <p:cNvSpPr txBox="1"/>
          <p:nvPr/>
        </p:nvSpPr>
        <p:spPr>
          <a:xfrm>
            <a:off x="5286370" y="3571987"/>
            <a:ext cx="416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57D01-C751-467D-9D4F-42258B730AC6}"/>
              </a:ext>
            </a:extLst>
          </p:cNvPr>
          <p:cNvSpPr txBox="1"/>
          <p:nvPr/>
        </p:nvSpPr>
        <p:spPr>
          <a:xfrm>
            <a:off x="5695627" y="3570337"/>
            <a:ext cx="416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D94DD3-8F71-428B-BABE-2FB19EC4488D}"/>
              </a:ext>
            </a:extLst>
          </p:cNvPr>
          <p:cNvSpPr txBox="1"/>
          <p:nvPr/>
        </p:nvSpPr>
        <p:spPr>
          <a:xfrm>
            <a:off x="6138756" y="3591467"/>
            <a:ext cx="416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70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8C026B-F570-4311-9B86-4E360FDD0CB8}"/>
              </a:ext>
            </a:extLst>
          </p:cNvPr>
          <p:cNvSpPr txBox="1"/>
          <p:nvPr/>
        </p:nvSpPr>
        <p:spPr>
          <a:xfrm>
            <a:off x="6509369" y="3598558"/>
            <a:ext cx="416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80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DA174-5AEF-41A4-B8F2-52731CE46D2F}"/>
              </a:ext>
            </a:extLst>
          </p:cNvPr>
          <p:cNvSpPr txBox="1"/>
          <p:nvPr/>
        </p:nvSpPr>
        <p:spPr>
          <a:xfrm>
            <a:off x="6955244" y="3598558"/>
            <a:ext cx="416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522388-ACAA-4860-98BF-2F6AE391E35D}"/>
              </a:ext>
            </a:extLst>
          </p:cNvPr>
          <p:cNvSpPr txBox="1"/>
          <p:nvPr/>
        </p:nvSpPr>
        <p:spPr>
          <a:xfrm>
            <a:off x="7391761" y="3618227"/>
            <a:ext cx="416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9C14C9-B7AE-40C8-8617-AF0A05DA4533}"/>
              </a:ext>
            </a:extLst>
          </p:cNvPr>
          <p:cNvSpPr/>
          <p:nvPr/>
        </p:nvSpPr>
        <p:spPr>
          <a:xfrm>
            <a:off x="7219950" y="3637277"/>
            <a:ext cx="200745" cy="161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31EFFE-78FD-4343-B65B-8E71B8838075}"/>
              </a:ext>
            </a:extLst>
          </p:cNvPr>
          <p:cNvSpPr/>
          <p:nvPr/>
        </p:nvSpPr>
        <p:spPr>
          <a:xfrm>
            <a:off x="5001876" y="3757940"/>
            <a:ext cx="86552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75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155377-B82B-47FB-8B4A-3D801476B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50" t="24306" r="26016" b="15000"/>
          <a:stretch/>
        </p:blipFill>
        <p:spPr>
          <a:xfrm>
            <a:off x="1866900" y="1123950"/>
            <a:ext cx="6124575" cy="41624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11866D-BE11-4A85-99C9-CE5F36F7E2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50" t="50028" r="23593" b="42499"/>
          <a:stretch/>
        </p:blipFill>
        <p:spPr>
          <a:xfrm>
            <a:off x="368844" y="5400675"/>
            <a:ext cx="8748695" cy="666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F31BC3-0B67-4088-B004-6E3D67D18CC4}"/>
              </a:ext>
            </a:extLst>
          </p:cNvPr>
          <p:cNvSpPr txBox="1"/>
          <p:nvPr/>
        </p:nvSpPr>
        <p:spPr>
          <a:xfrm>
            <a:off x="604837" y="429696"/>
            <a:ext cx="8339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Step 4. Defuzzification (</a:t>
            </a:r>
            <a:r>
              <a:rPr lang="en-US" sz="2800" b="1" dirty="0">
                <a:solidFill>
                  <a:srgbClr val="FF0000"/>
                </a:solidFill>
              </a:rPr>
              <a:t>C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entre </a:t>
            </a:r>
            <a:r>
              <a:rPr lang="en-US" sz="2800" b="1" dirty="0">
                <a:solidFill>
                  <a:srgbClr val="FF0000"/>
                </a:solidFill>
              </a:rPr>
              <a:t>o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f </a:t>
            </a:r>
            <a:r>
              <a:rPr lang="en-US" sz="2800" b="1" dirty="0">
                <a:solidFill>
                  <a:srgbClr val="FF0000"/>
                </a:solidFill>
              </a:rPr>
              <a:t>G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ravity) </a:t>
            </a:r>
          </a:p>
        </p:txBody>
      </p:sp>
    </p:spTree>
    <p:extLst>
      <p:ext uri="{BB962C8B-B14F-4D97-AF65-F5344CB8AC3E}">
        <p14:creationId xmlns:p14="http://schemas.microsoft.com/office/powerpoint/2010/main" val="177158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E6277-A831-4DB7-9642-6E80FD5BC5DF}"/>
              </a:ext>
            </a:extLst>
          </p:cNvPr>
          <p:cNvSpPr txBox="1"/>
          <p:nvPr/>
        </p:nvSpPr>
        <p:spPr>
          <a:xfrm>
            <a:off x="500063" y="1462772"/>
            <a:ext cx="9663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elements of the fuzzy set “tall men” are all men, but their degrees of membership depend on their height.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81C391-954D-4566-80DF-1770BD01D3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56" t="39028" r="38281" b="24941"/>
          <a:stretch/>
        </p:blipFill>
        <p:spPr>
          <a:xfrm>
            <a:off x="2552700" y="2306524"/>
            <a:ext cx="4781551" cy="40274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51F8C2-D677-4CCC-8EB2-454E0B056DAA}"/>
              </a:ext>
            </a:extLst>
          </p:cNvPr>
          <p:cNvSpPr txBox="1"/>
          <p:nvPr/>
        </p:nvSpPr>
        <p:spPr>
          <a:xfrm>
            <a:off x="500063" y="579232"/>
            <a:ext cx="6105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Fuzzy logic</a:t>
            </a:r>
          </a:p>
        </p:txBody>
      </p:sp>
    </p:spTree>
    <p:extLst>
      <p:ext uri="{BB962C8B-B14F-4D97-AF65-F5344CB8AC3E}">
        <p14:creationId xmlns:p14="http://schemas.microsoft.com/office/powerpoint/2010/main" val="416306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88FCCD-0626-4BAE-8974-8E2E1F5E7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19" t="40416" r="36874" b="11804"/>
          <a:stretch/>
        </p:blipFill>
        <p:spPr>
          <a:xfrm>
            <a:off x="1181100" y="1191088"/>
            <a:ext cx="6010275" cy="55879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2934BB-BB0E-4E57-9AE9-4230CE6543F9}"/>
              </a:ext>
            </a:extLst>
          </p:cNvPr>
          <p:cNvSpPr txBox="1"/>
          <p:nvPr/>
        </p:nvSpPr>
        <p:spPr>
          <a:xfrm>
            <a:off x="1085851" y="367063"/>
            <a:ext cx="6105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Crisp and fuzzy sets</a:t>
            </a:r>
          </a:p>
        </p:txBody>
      </p:sp>
    </p:spTree>
    <p:extLst>
      <p:ext uri="{BB962C8B-B14F-4D97-AF65-F5344CB8AC3E}">
        <p14:creationId xmlns:p14="http://schemas.microsoft.com/office/powerpoint/2010/main" val="382353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9FB71-BE44-430A-A411-99E318178C11}"/>
              </a:ext>
            </a:extLst>
          </p:cNvPr>
          <p:cNvSpPr txBox="1"/>
          <p:nvPr/>
        </p:nvSpPr>
        <p:spPr>
          <a:xfrm>
            <a:off x="985838" y="1743372"/>
            <a:ext cx="860583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 x-axis represents the </a:t>
            </a:r>
            <a:r>
              <a:rPr lang="en-US" sz="2000" dirty="0">
                <a:solidFill>
                  <a:srgbClr val="C00000"/>
                </a:solidFill>
              </a:rPr>
              <a:t>universe of discourse </a:t>
            </a:r>
            <a:r>
              <a:rPr lang="en-US" sz="2000" dirty="0"/>
              <a:t>− the range of all possible values applicable to a chosen variable. In our case, the variable is the man height. According to this representation, the universe of men’s heights consists of all tall men.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6692E-F5CC-4A8E-93FD-60E99A04BE3C}"/>
              </a:ext>
            </a:extLst>
          </p:cNvPr>
          <p:cNvSpPr txBox="1"/>
          <p:nvPr/>
        </p:nvSpPr>
        <p:spPr>
          <a:xfrm>
            <a:off x="985838" y="3266658"/>
            <a:ext cx="82629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 y-axis represents the </a:t>
            </a:r>
            <a:r>
              <a:rPr lang="en-US" sz="2000" dirty="0">
                <a:solidFill>
                  <a:srgbClr val="C00000"/>
                </a:solidFill>
              </a:rPr>
              <a:t>membership value </a:t>
            </a:r>
            <a:r>
              <a:rPr lang="en-US" sz="2000" dirty="0"/>
              <a:t>of the fuzzy set. In our case, the fuzzy set of “tall men” maps height values into corresponding membership values.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539DD-994F-4AFD-B753-8EC769577495}"/>
              </a:ext>
            </a:extLst>
          </p:cNvPr>
          <p:cNvSpPr txBox="1"/>
          <p:nvPr/>
        </p:nvSpPr>
        <p:spPr>
          <a:xfrm>
            <a:off x="1014413" y="620196"/>
            <a:ext cx="6105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Crisp and fuzzy sets</a:t>
            </a:r>
          </a:p>
        </p:txBody>
      </p:sp>
    </p:spTree>
    <p:extLst>
      <p:ext uri="{BB962C8B-B14F-4D97-AF65-F5344CB8AC3E}">
        <p14:creationId xmlns:p14="http://schemas.microsoft.com/office/powerpoint/2010/main" val="373004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D937C0-B02D-4CFE-AC8A-8B43F313E687}"/>
                  </a:ext>
                </a:extLst>
              </p:cNvPr>
              <p:cNvSpPr txBox="1"/>
              <p:nvPr/>
            </p:nvSpPr>
            <p:spPr>
              <a:xfrm>
                <a:off x="1033463" y="1462772"/>
                <a:ext cx="9072562" cy="2639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Crisp set A of X is defined as function </a:t>
                </a:r>
                <a:r>
                  <a:rPr lang="en-US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2000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(x) </a:t>
                </a:r>
                <a:r>
                  <a:rPr lang="en-US" sz="2000" dirty="0"/>
                  <a:t> called the characteristic function of A</a:t>
                </a:r>
              </a:p>
              <a:p>
                <a:pPr algn="ctr"/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2400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(x): X → {0, 1}, where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2400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(x)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1, 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𝑖𝑓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sz="24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∈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A</m:t>
                            </m:r>
                            <m:r>
                              <a:rPr lang="en-US" sz="24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0, 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𝑖𝑓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4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∉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A</m:t>
                            </m:r>
                          </m:e>
                        </m:eqArr>
                      </m:e>
                    </m:d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D937C0-B02D-4CFE-AC8A-8B43F313E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63" y="1462772"/>
                <a:ext cx="9072562" cy="2639697"/>
              </a:xfrm>
              <a:prstGeom prst="rect">
                <a:avLst/>
              </a:prstGeom>
              <a:blipFill>
                <a:blip r:embed="rId2"/>
                <a:stretch>
                  <a:fillRect l="-605" t="-1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B7551F6-13F4-445A-82C4-C4E7BD331DE1}"/>
              </a:ext>
            </a:extLst>
          </p:cNvPr>
          <p:cNvSpPr txBox="1"/>
          <p:nvPr/>
        </p:nvSpPr>
        <p:spPr>
          <a:xfrm>
            <a:off x="928688" y="3026793"/>
            <a:ext cx="8634412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In the fuzzy theory, fuzzy set A of universe X is defined by function µA(x) called the membership function of set 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algn="ctr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µ</a:t>
            </a:r>
            <a:r>
              <a:rPr lang="en-US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000" dirty="0"/>
              <a:t>(x): X → [0, 1], where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µ</a:t>
            </a:r>
            <a:r>
              <a:rPr lang="en-US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000" dirty="0"/>
              <a:t>(x) = 1 if x is totally in A;</a:t>
            </a:r>
          </a:p>
          <a:p>
            <a:pPr algn="ctr"/>
            <a:r>
              <a:rPr lang="en-US" sz="2000" dirty="0"/>
              <a:t>                                    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µ</a:t>
            </a:r>
            <a:r>
              <a:rPr lang="en-US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000" dirty="0"/>
              <a:t>(x) = 0 if x is not in A; </a:t>
            </a:r>
          </a:p>
          <a:p>
            <a:pPr algn="ctr"/>
            <a:r>
              <a:rPr lang="en-US" sz="2000" dirty="0"/>
              <a:t>                                      0 &lt;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µ</a:t>
            </a:r>
            <a:r>
              <a:rPr lang="en-US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000" dirty="0"/>
              <a:t>(x) &lt; 1 if x is partly in A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For any element x of universe X, membership function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µ</a:t>
            </a:r>
            <a:r>
              <a:rPr lang="en-US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000" dirty="0"/>
              <a:t>(x) equals the degree to which x is an element of set A. This degree, a value between 0 and 1, represents the </a:t>
            </a:r>
            <a:r>
              <a:rPr lang="en-US" sz="2000" dirty="0">
                <a:solidFill>
                  <a:srgbClr val="C00000"/>
                </a:solidFill>
              </a:rPr>
              <a:t>degree of membership</a:t>
            </a:r>
            <a:r>
              <a:rPr lang="en-US" sz="2000" dirty="0"/>
              <a:t>, also called </a:t>
            </a:r>
            <a:r>
              <a:rPr lang="en-US" sz="2000" dirty="0">
                <a:solidFill>
                  <a:srgbClr val="C00000"/>
                </a:solidFill>
              </a:rPr>
              <a:t>membership value</a:t>
            </a:r>
            <a:r>
              <a:rPr lang="en-US" sz="2000" dirty="0"/>
              <a:t>, of element x in set 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F2124-2E8A-463B-8B91-FE86A1CBD80E}"/>
              </a:ext>
            </a:extLst>
          </p:cNvPr>
          <p:cNvSpPr txBox="1"/>
          <p:nvPr/>
        </p:nvSpPr>
        <p:spPr>
          <a:xfrm>
            <a:off x="1014413" y="620196"/>
            <a:ext cx="6105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Crisp and fuzzy sets</a:t>
            </a:r>
          </a:p>
        </p:txBody>
      </p:sp>
    </p:spTree>
    <p:extLst>
      <p:ext uri="{BB962C8B-B14F-4D97-AF65-F5344CB8AC3E}">
        <p14:creationId xmlns:p14="http://schemas.microsoft.com/office/powerpoint/2010/main" val="289555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EFA768-214B-4D31-85DC-E616CB557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50" t="27050" r="36093" b="25695"/>
          <a:stretch/>
        </p:blipFill>
        <p:spPr>
          <a:xfrm>
            <a:off x="1581149" y="1319724"/>
            <a:ext cx="6105525" cy="53816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E33C89-A945-4FCE-9F60-C3354C0218BE}"/>
              </a:ext>
            </a:extLst>
          </p:cNvPr>
          <p:cNvSpPr txBox="1"/>
          <p:nvPr/>
        </p:nvSpPr>
        <p:spPr>
          <a:xfrm>
            <a:off x="852488" y="391596"/>
            <a:ext cx="6105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Crisp and fuzzy sets</a:t>
            </a:r>
          </a:p>
        </p:txBody>
      </p:sp>
    </p:spTree>
    <p:extLst>
      <p:ext uri="{BB962C8B-B14F-4D97-AF65-F5344CB8AC3E}">
        <p14:creationId xmlns:p14="http://schemas.microsoft.com/office/powerpoint/2010/main" val="147168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35FA49-16D0-44E1-BC84-F0312D7DA1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31" t="20119" r="12674"/>
          <a:stretch/>
        </p:blipFill>
        <p:spPr>
          <a:xfrm>
            <a:off x="647700" y="1609725"/>
            <a:ext cx="8134350" cy="44815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65BA08-0597-4427-972A-64FEDBDBCC55}"/>
              </a:ext>
            </a:extLst>
          </p:cNvPr>
          <p:cNvSpPr txBox="1"/>
          <p:nvPr/>
        </p:nvSpPr>
        <p:spPr>
          <a:xfrm>
            <a:off x="742950" y="742950"/>
            <a:ext cx="720090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Fuzzy linguistic variables</a:t>
            </a:r>
          </a:p>
        </p:txBody>
      </p:sp>
    </p:spTree>
    <p:extLst>
      <p:ext uri="{BB962C8B-B14F-4D97-AF65-F5344CB8AC3E}">
        <p14:creationId xmlns:p14="http://schemas.microsoft.com/office/powerpoint/2010/main" val="5282534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18506</TotalTime>
  <Words>1238</Words>
  <Application>Microsoft Office PowerPoint</Application>
  <PresentationFormat>Widescreen</PresentationFormat>
  <Paragraphs>150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Facet</vt:lpstr>
      <vt:lpstr>Microsoft Visio Drawing</vt:lpstr>
      <vt:lpstr>Knowledgebase Representation</vt:lpstr>
      <vt:lpstr>What is Fuzzy Logic?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Fuzzy Conjunction</vt:lpstr>
      <vt:lpstr>Example: Fuzzy Conjunction</vt:lpstr>
      <vt:lpstr>Example: Fuzzy Conjunction</vt:lpstr>
      <vt:lpstr>Example: Fuzzy Conjunction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Knowledgebase Representation</dc:title>
  <dc:creator>Ahmed Wagih</dc:creator>
  <cp:lastModifiedBy>Ahmed Wagih</cp:lastModifiedBy>
  <cp:revision>64</cp:revision>
  <dcterms:created xsi:type="dcterms:W3CDTF">2021-05-01T10:58:04Z</dcterms:created>
  <dcterms:modified xsi:type="dcterms:W3CDTF">2021-06-08T04:28:04Z</dcterms:modified>
</cp:coreProperties>
</file>