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E2C2-6E1C-4646-B506-850C9D4DE4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C741-5BC2-497C-A199-2E8179E8CF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E2C2-6E1C-4646-B506-850C9D4DE4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C741-5BC2-497C-A199-2E8179E8C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E2C2-6E1C-4646-B506-850C9D4DE4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C741-5BC2-497C-A199-2E8179E8C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E2C2-6E1C-4646-B506-850C9D4DE4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C741-5BC2-497C-A199-2E8179E8C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E2C2-6E1C-4646-B506-850C9D4DE4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748C741-5BC2-497C-A199-2E8179E8CF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E2C2-6E1C-4646-B506-850C9D4DE4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C741-5BC2-497C-A199-2E8179E8C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E2C2-6E1C-4646-B506-850C9D4DE4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C741-5BC2-497C-A199-2E8179E8C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E2C2-6E1C-4646-B506-850C9D4DE4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C741-5BC2-497C-A199-2E8179E8C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E2C2-6E1C-4646-B506-850C9D4DE4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C741-5BC2-497C-A199-2E8179E8C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E2C2-6E1C-4646-B506-850C9D4DE4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C741-5BC2-497C-A199-2E8179E8C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E2C2-6E1C-4646-B506-850C9D4DE4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C741-5BC2-497C-A199-2E8179E8C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5A0E2C2-6E1C-4646-B506-850C9D4DE4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48C741-5BC2-497C-A199-2E8179E8CF6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Camera Model</a:t>
            </a:r>
          </a:p>
        </p:txBody>
      </p:sp>
    </p:spTree>
    <p:extLst>
      <p:ext uri="{BB962C8B-B14F-4D97-AF65-F5344CB8AC3E}">
        <p14:creationId xmlns:p14="http://schemas.microsoft.com/office/powerpoint/2010/main" val="30688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78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59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16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12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98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=(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16</m:t>
                    </m:r>
                    <m:r>
                      <a:rPr lang="en-US" i="1">
                        <a:latin typeface="Cambria Math"/>
                      </a:rPr>
                      <m:t>,−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12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98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78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59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98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3. Apply R to the resulting point of step 1: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78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59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98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68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64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92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projection is accomplished by dropping the z-component so it is (2.68, 4.64)</a:t>
                </a:r>
              </a:p>
              <a:p>
                <a:r>
                  <a:rPr lang="en-US" dirty="0"/>
                  <a:t>For perspective projection, as we know, is the mapping: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)→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So, the perspective projection is: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68</m:t>
                        </m:r>
                        <m:r>
                          <a:rPr lang="en-US" i="1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10</m:t>
                            </m:r>
                            <m:r>
                              <a:rPr lang="en-US" i="1">
                                <a:latin typeface="Cambria Math"/>
                              </a:rPr>
                              <m:t>.</m:t>
                            </m:r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64</m:t>
                        </m:r>
                        <m:r>
                          <a:rPr lang="en-US" i="1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10</m:t>
                            </m:r>
                            <m:r>
                              <a:rPr lang="en-US" i="1">
                                <a:latin typeface="Cambria Math"/>
                              </a:rPr>
                              <m:t>.</m:t>
                            </m:r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05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82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17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dirty="0" smtClean="0"/>
              <a:t>1. translate </a:t>
            </a:r>
            <a:r>
              <a:rPr lang="en-US" dirty="0"/>
              <a:t>=</a:t>
            </a:r>
          </a:p>
          <a:p>
            <a:pPr marL="137160" indent="0">
              <a:buNone/>
            </a:pPr>
            <a:r>
              <a:rPr lang="en-US" dirty="0" smtClean="0"/>
              <a:t>     </a:t>
            </a:r>
            <a:r>
              <a:rPr lang="en-US" dirty="0"/>
              <a:t>1     0     0    -3</a:t>
            </a:r>
          </a:p>
          <a:p>
            <a:pPr marL="137160" indent="0">
              <a:buNone/>
            </a:pPr>
            <a:r>
              <a:rPr lang="en-US" dirty="0"/>
              <a:t>     0     1     0    -2</a:t>
            </a:r>
          </a:p>
          <a:p>
            <a:pPr marL="137160" indent="0">
              <a:buNone/>
            </a:pPr>
            <a:r>
              <a:rPr lang="en-US" dirty="0"/>
              <a:t>     0     0     1    -2</a:t>
            </a:r>
          </a:p>
          <a:p>
            <a:pPr marL="137160" indent="0">
              <a:buNone/>
            </a:pPr>
            <a:r>
              <a:rPr lang="en-US" dirty="0" smtClean="0"/>
              <a:t>     </a:t>
            </a:r>
            <a:r>
              <a:rPr lang="en-US" dirty="0"/>
              <a:t>0     0     0     </a:t>
            </a:r>
            <a:r>
              <a:rPr lang="en-US" dirty="0" smtClean="0"/>
              <a:t>1</a:t>
            </a:r>
          </a:p>
          <a:p>
            <a:pPr marL="137160" indent="0">
              <a:buNone/>
            </a:pPr>
            <a:r>
              <a:rPr lang="en-US" dirty="0" smtClean="0"/>
              <a:t>2. Rotation =</a:t>
            </a:r>
          </a:p>
          <a:p>
            <a:pPr marL="137160" indent="0">
              <a:buNone/>
            </a:pPr>
            <a:r>
              <a:rPr lang="en-US" dirty="0" smtClean="0"/>
              <a:t>    </a:t>
            </a:r>
            <a:r>
              <a:rPr lang="en-US" dirty="0"/>
              <a:t>0.7800   -0.5900   -0.2000         0</a:t>
            </a:r>
          </a:p>
          <a:p>
            <a:pPr marL="137160" indent="0">
              <a:buNone/>
            </a:pPr>
            <a:r>
              <a:rPr lang="en-US" dirty="0"/>
              <a:t>    0.1600   -0.1200    0.9800         0</a:t>
            </a:r>
          </a:p>
          <a:p>
            <a:pPr marL="137160" indent="0">
              <a:buNone/>
            </a:pPr>
            <a:r>
              <a:rPr lang="en-US" dirty="0"/>
              <a:t>    0.6000    0.8000         0      </a:t>
            </a:r>
            <a:r>
              <a:rPr lang="en-US" dirty="0" smtClean="0"/>
              <a:t>       </a:t>
            </a:r>
            <a:r>
              <a:rPr lang="en-US" dirty="0"/>
              <a:t>0</a:t>
            </a:r>
          </a:p>
          <a:p>
            <a:pPr marL="137160" indent="0">
              <a:buNone/>
            </a:pPr>
            <a:r>
              <a:rPr lang="en-US" dirty="0"/>
              <a:t>         0         0       </a:t>
            </a:r>
            <a:r>
              <a:rPr lang="en-US" dirty="0" smtClean="0"/>
              <a:t>          </a:t>
            </a:r>
            <a:r>
              <a:rPr lang="en-US" dirty="0"/>
              <a:t>0  </a:t>
            </a:r>
            <a:r>
              <a:rPr lang="en-US" dirty="0" smtClean="0"/>
              <a:t>          </a:t>
            </a:r>
            <a:r>
              <a:rPr lang="en-US" dirty="0"/>
              <a:t>1.0000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0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Perespective =</a:t>
            </a:r>
          </a:p>
          <a:p>
            <a:pPr marL="137160" indent="0">
              <a:buNone/>
            </a:pPr>
            <a:r>
              <a:rPr lang="pt-BR" dirty="0" smtClean="0"/>
              <a:t>    </a:t>
            </a:r>
            <a:r>
              <a:rPr lang="pt-BR" dirty="0"/>
              <a:t>1.0000         0         0         0</a:t>
            </a:r>
          </a:p>
          <a:p>
            <a:pPr marL="137160" indent="0">
              <a:buNone/>
            </a:pPr>
            <a:r>
              <a:rPr lang="pt-BR" dirty="0"/>
              <a:t>         0    1.0000         0         0</a:t>
            </a:r>
          </a:p>
          <a:p>
            <a:pPr marL="137160" indent="0">
              <a:buNone/>
            </a:pPr>
            <a:r>
              <a:rPr lang="pt-BR" dirty="0"/>
              <a:t>         0         0    1.0000         0</a:t>
            </a:r>
          </a:p>
          <a:p>
            <a:pPr marL="137160" indent="0">
              <a:buNone/>
            </a:pPr>
            <a:r>
              <a:rPr lang="pt-BR" dirty="0"/>
              <a:t>       </a:t>
            </a:r>
            <a:r>
              <a:rPr lang="pt-BR" dirty="0" smtClean="0"/>
              <a:t>  </a:t>
            </a:r>
            <a:r>
              <a:rPr lang="pt-BR" dirty="0"/>
              <a:t>0       </a:t>
            </a:r>
            <a:r>
              <a:rPr lang="pt-BR" dirty="0" smtClean="0"/>
              <a:t>  </a:t>
            </a:r>
            <a:r>
              <a:rPr lang="pt-BR" dirty="0"/>
              <a:t>0    0.2500         </a:t>
            </a:r>
            <a:r>
              <a:rPr lang="pt-BR" dirty="0" smtClean="0"/>
              <a:t>0</a:t>
            </a:r>
            <a:r>
              <a:rPr lang="en-US" dirty="0" smtClean="0"/>
              <a:t> </a:t>
            </a:r>
          </a:p>
          <a:p>
            <a:pPr marL="137160" indent="0">
              <a:buNone/>
            </a:pPr>
            <a:r>
              <a:rPr lang="en-US" dirty="0" smtClean="0"/>
              <a:t>Final matrix(</a:t>
            </a:r>
            <a:r>
              <a:rPr lang="pt-BR" dirty="0"/>
              <a:t>Perespective </a:t>
            </a:r>
            <a:r>
              <a:rPr lang="en-US" dirty="0" smtClean="0"/>
              <a:t>)=</a:t>
            </a:r>
            <a:r>
              <a:rPr lang="pt-BR" dirty="0" smtClean="0"/>
              <a:t> </a:t>
            </a:r>
            <a:r>
              <a:rPr lang="pt-BR" dirty="0"/>
              <a:t>Perespective </a:t>
            </a:r>
            <a:r>
              <a:rPr lang="pt-BR" dirty="0" smtClean="0"/>
              <a:t>*Rotation*Translation</a:t>
            </a:r>
          </a:p>
          <a:p>
            <a:pPr marL="137160" indent="0">
              <a:buNone/>
            </a:pPr>
            <a:r>
              <a:rPr lang="en-US" dirty="0" smtClean="0"/>
              <a:t>   0.7800   </a:t>
            </a:r>
            <a:r>
              <a:rPr lang="en-US" dirty="0"/>
              <a:t>-0.5900   -0.2000   -0.7600</a:t>
            </a:r>
          </a:p>
          <a:p>
            <a:pPr marL="137160" indent="0">
              <a:buNone/>
            </a:pPr>
            <a:r>
              <a:rPr lang="en-US" dirty="0"/>
              <a:t>    0.1600   -0.1200    0.9800   -2.2000</a:t>
            </a:r>
          </a:p>
          <a:p>
            <a:pPr marL="137160" indent="0">
              <a:buNone/>
            </a:pPr>
            <a:r>
              <a:rPr lang="en-US" dirty="0"/>
              <a:t>    0.6000    0.8000         0   -3.4000</a:t>
            </a:r>
          </a:p>
          <a:p>
            <a:pPr marL="137160" indent="0">
              <a:buNone/>
            </a:pPr>
            <a:r>
              <a:rPr lang="en-US" dirty="0"/>
              <a:t>    0.1500    0.2000         0   -0.8500</a:t>
            </a:r>
          </a:p>
        </p:txBody>
      </p:sp>
    </p:spTree>
    <p:extLst>
      <p:ext uri="{BB962C8B-B14F-4D97-AF65-F5344CB8AC3E}">
        <p14:creationId xmlns:p14="http://schemas.microsoft.com/office/powerpoint/2010/main" val="72536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Point After Rotation=Final*Point</a:t>
            </a:r>
          </a:p>
          <a:p>
            <a:r>
              <a:rPr lang="en-US" dirty="0"/>
              <a:t>Result =</a:t>
            </a:r>
          </a:p>
          <a:p>
            <a:pPr marL="137160" indent="0">
              <a:buNone/>
            </a:pPr>
            <a:r>
              <a:rPr lang="en-US" dirty="0" smtClean="0"/>
              <a:t>    </a:t>
            </a:r>
            <a:r>
              <a:rPr lang="en-US" dirty="0"/>
              <a:t>2.6800</a:t>
            </a:r>
          </a:p>
          <a:p>
            <a:pPr marL="137160" indent="0">
              <a:buNone/>
            </a:pPr>
            <a:r>
              <a:rPr lang="en-US" dirty="0"/>
              <a:t>    4.6400</a:t>
            </a:r>
          </a:p>
          <a:p>
            <a:pPr marL="137160" indent="0">
              <a:buNone/>
            </a:pPr>
            <a:r>
              <a:rPr lang="en-US" dirty="0"/>
              <a:t>   10.2000</a:t>
            </a:r>
          </a:p>
          <a:p>
            <a:pPr marL="137160" indent="0">
              <a:buNone/>
            </a:pPr>
            <a:r>
              <a:rPr lang="en-US" dirty="0"/>
              <a:t>    2.5500</a:t>
            </a:r>
            <a:endParaRPr lang="en-US" dirty="0" smtClean="0"/>
          </a:p>
          <a:p>
            <a:r>
              <a:rPr lang="en-US" dirty="0" smtClean="0"/>
              <a:t>Divide by forth element as it should be 1</a:t>
            </a:r>
          </a:p>
          <a:p>
            <a:r>
              <a:rPr lang="en-US" dirty="0"/>
              <a:t>Then Result=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1.0510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1.8196</a:t>
            </a:r>
          </a:p>
          <a:p>
            <a:pPr marL="137160" indent="0">
              <a:buNone/>
            </a:pPr>
            <a:r>
              <a:rPr lang="en-US" dirty="0"/>
              <a:t>   </a:t>
            </a:r>
            <a:r>
              <a:rPr lang="en-US" dirty="0" smtClean="0"/>
              <a:t>4.0000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</a:t>
            </a:r>
            <a:r>
              <a:rPr lang="en-US" dirty="0" smtClean="0"/>
              <a:t>1.0000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Parallel matrix</a:t>
            </a:r>
            <a:r>
              <a:rPr lang="fi-FI" dirty="0"/>
              <a:t> </a:t>
            </a:r>
            <a:r>
              <a:rPr lang="fi-FI" dirty="0" smtClean="0"/>
              <a:t>=</a:t>
            </a:r>
            <a:endParaRPr lang="fi-FI" dirty="0"/>
          </a:p>
          <a:p>
            <a:pPr marL="137160" indent="0">
              <a:buNone/>
            </a:pPr>
            <a:r>
              <a:rPr lang="fi-FI" dirty="0" smtClean="0"/>
              <a:t>     </a:t>
            </a:r>
            <a:r>
              <a:rPr lang="fi-FI" dirty="0"/>
              <a:t>1     0     0     0</a:t>
            </a:r>
          </a:p>
          <a:p>
            <a:pPr marL="137160" indent="0">
              <a:buNone/>
            </a:pPr>
            <a:r>
              <a:rPr lang="fi-FI" dirty="0"/>
              <a:t>     0     1     0     0</a:t>
            </a:r>
          </a:p>
          <a:p>
            <a:pPr marL="137160" indent="0">
              <a:buNone/>
            </a:pPr>
            <a:r>
              <a:rPr lang="fi-FI" dirty="0"/>
              <a:t>     0     0     0     0</a:t>
            </a:r>
          </a:p>
          <a:p>
            <a:pPr marL="137160" indent="0">
              <a:buNone/>
            </a:pPr>
            <a:r>
              <a:rPr lang="fi-FI" dirty="0" smtClean="0"/>
              <a:t>    </a:t>
            </a:r>
            <a:r>
              <a:rPr lang="fi-FI" dirty="0"/>
              <a:t>0     0     0     </a:t>
            </a:r>
            <a:r>
              <a:rPr lang="fi-FI" dirty="0" smtClean="0"/>
              <a:t>1</a:t>
            </a:r>
          </a:p>
          <a:p>
            <a:pPr marL="137160" indent="0">
              <a:buNone/>
            </a:pPr>
            <a:r>
              <a:rPr lang="fi-FI" dirty="0" smtClean="0"/>
              <a:t>Final result to parallel:</a:t>
            </a:r>
            <a:r>
              <a:rPr lang="pt-BR" dirty="0"/>
              <a:t> </a:t>
            </a:r>
            <a:r>
              <a:rPr lang="fi-FI" dirty="0"/>
              <a:t>parallel </a:t>
            </a:r>
            <a:r>
              <a:rPr lang="pt-BR" dirty="0" smtClean="0"/>
              <a:t>*Rotation</a:t>
            </a:r>
            <a:r>
              <a:rPr lang="pt-BR" dirty="0"/>
              <a:t> *Translation</a:t>
            </a:r>
            <a:r>
              <a:rPr lang="fi-FI" dirty="0"/>
              <a:t> </a:t>
            </a:r>
            <a:endParaRPr lang="pt-BR" dirty="0" smtClean="0"/>
          </a:p>
          <a:p>
            <a:pPr marL="137160" indent="0">
              <a:buNone/>
            </a:pPr>
            <a:r>
              <a:rPr lang="pt-BR" dirty="0"/>
              <a:t>0.7800   -0.5900   -0.2000   -0.7600</a:t>
            </a:r>
          </a:p>
          <a:p>
            <a:pPr marL="137160" indent="0">
              <a:buNone/>
            </a:pPr>
            <a:r>
              <a:rPr lang="pt-BR" dirty="0"/>
              <a:t> </a:t>
            </a:r>
            <a:r>
              <a:rPr lang="pt-BR" dirty="0" smtClean="0"/>
              <a:t>0.1600   </a:t>
            </a:r>
            <a:r>
              <a:rPr lang="pt-BR" dirty="0"/>
              <a:t>-0.1200    0.9800   -2.2000</a:t>
            </a:r>
          </a:p>
          <a:p>
            <a:pPr marL="13716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/>
              <a:t>0        </a:t>
            </a:r>
            <a:r>
              <a:rPr lang="pt-BR" dirty="0" smtClean="0"/>
              <a:t>    </a:t>
            </a:r>
            <a:r>
              <a:rPr lang="pt-BR" dirty="0"/>
              <a:t>0 </a:t>
            </a:r>
            <a:r>
              <a:rPr lang="pt-BR" dirty="0" smtClean="0"/>
              <a:t>                 </a:t>
            </a:r>
            <a:r>
              <a:rPr lang="pt-BR" dirty="0"/>
              <a:t>0         0</a:t>
            </a:r>
          </a:p>
          <a:p>
            <a:pPr marL="137160" indent="0">
              <a:buNone/>
            </a:pPr>
            <a:r>
              <a:rPr lang="pt-BR" dirty="0"/>
              <a:t>    </a:t>
            </a:r>
            <a:r>
              <a:rPr lang="pt-BR" dirty="0" smtClean="0"/>
              <a:t>0         </a:t>
            </a:r>
            <a:r>
              <a:rPr lang="pt-BR" dirty="0"/>
              <a:t>0     </a:t>
            </a:r>
            <a:r>
              <a:rPr lang="pt-BR" dirty="0" smtClean="0"/>
              <a:t>                </a:t>
            </a:r>
            <a:r>
              <a:rPr lang="pt-BR" dirty="0"/>
              <a:t>0    </a:t>
            </a:r>
            <a:r>
              <a:rPr lang="pt-BR" dirty="0" smtClean="0"/>
              <a:t>  1.0000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3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based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(</a:t>
            </a:r>
            <a:r>
              <a:rPr lang="pt-BR" dirty="0" smtClean="0"/>
              <a:t>Parallel)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2.6800</a:t>
            </a:r>
            <a:endParaRPr lang="en-US" dirty="0">
              <a:solidFill>
                <a:srgbClr val="FF0000"/>
              </a:solidFill>
            </a:endParaRPr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4.6400</a:t>
            </a:r>
          </a:p>
          <a:p>
            <a:pPr marL="137160" indent="0">
              <a:buNone/>
            </a:pP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0</a:t>
            </a:r>
          </a:p>
          <a:p>
            <a:pPr marL="137160" indent="0">
              <a:buNone/>
            </a:pPr>
            <a:r>
              <a:rPr lang="en-US" dirty="0"/>
              <a:t>    1.0000</a:t>
            </a:r>
          </a:p>
        </p:txBody>
      </p:sp>
    </p:spTree>
    <p:extLst>
      <p:ext uri="{BB962C8B-B14F-4D97-AF65-F5344CB8AC3E}">
        <p14:creationId xmlns:p14="http://schemas.microsoft.com/office/powerpoint/2010/main" val="23517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Model</a:t>
            </a:r>
          </a:p>
        </p:txBody>
      </p:sp>
      <p:pic>
        <p:nvPicPr>
          <p:cNvPr id="4" name="Picture 4" descr="asp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077200" cy="41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1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/>
              <a:t>Camera Model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33500"/>
            <a:ext cx="82296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				The </a:t>
            </a:r>
            <a:r>
              <a:rPr lang="en-IE" i="1" dirty="0" smtClean="0"/>
              <a:t>look vector</a:t>
            </a:r>
            <a:r>
              <a:rPr lang="en-IE" dirty="0" smtClean="0"/>
              <a:t> 						indicates the direction in 					which the camera is 				pointing</a:t>
            </a:r>
          </a:p>
          <a:p>
            <a:r>
              <a:rPr lang="en-IE" dirty="0" smtClean="0"/>
              <a:t>				The </a:t>
            </a:r>
            <a:r>
              <a:rPr lang="en-IE" i="1" dirty="0" smtClean="0"/>
              <a:t>up vector</a:t>
            </a:r>
            <a:r>
              <a:rPr lang="en-IE" dirty="0" smtClean="0"/>
              <a:t> 						determines how the camera is rotated</a:t>
            </a:r>
          </a:p>
          <a:p>
            <a:r>
              <a:rPr lang="en-IE" dirty="0" smtClean="0"/>
              <a:t>For example, is the camera held vertically or horizontally</a:t>
            </a:r>
            <a:endParaRPr lang="en-GB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76225" y="1316038"/>
            <a:ext cx="3381375" cy="2800350"/>
            <a:chOff x="1035" y="1734"/>
            <a:chExt cx="2400" cy="1764"/>
          </a:xfrm>
        </p:grpSpPr>
        <p:pic>
          <p:nvPicPr>
            <p:cNvPr id="6" name="Picture 4" descr="006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5" y="1734"/>
              <a:ext cx="1890" cy="1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091" y="1926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Up vector</a:t>
              </a: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715" y="2022"/>
              <a:ext cx="672" cy="192"/>
              <a:chOff x="192" y="3888"/>
              <a:chExt cx="672" cy="192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gray">
              <a:xfrm>
                <a:off x="192" y="3888"/>
                <a:ext cx="672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gray">
              <a:xfrm>
                <a:off x="192" y="3888"/>
                <a:ext cx="6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>
                    <a:latin typeface="Times New Roman" pitchFamily="18" charset="0"/>
                  </a:rPr>
                  <a:t>Look vector</a:t>
                </a:r>
              </a:p>
            </p:txBody>
          </p:sp>
        </p:grp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043" y="2934"/>
              <a:ext cx="483" cy="192"/>
              <a:chOff x="192" y="4656"/>
              <a:chExt cx="483" cy="192"/>
            </a:xfrm>
          </p:grpSpPr>
          <p:sp>
            <p:nvSpPr>
              <p:cNvPr id="13" name="Rectangle 10"/>
              <p:cNvSpPr>
                <a:spLocks noChangeArrowheads="1"/>
              </p:cNvSpPr>
              <p:nvPr/>
            </p:nvSpPr>
            <p:spPr bwMode="gray">
              <a:xfrm>
                <a:off x="192" y="4656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gray">
              <a:xfrm>
                <a:off x="192" y="4656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latin typeface="Times New Roman" pitchFamily="18" charset="0"/>
                  </a:rPr>
                  <a:t>Position</a:t>
                </a:r>
              </a:p>
            </p:txBody>
          </p:sp>
        </p:grp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 flipV="1">
              <a:off x="1851" y="2070"/>
              <a:ext cx="24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803" y="202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035" y="1974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Projection of up 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60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13189"/>
            <a:ext cx="8763000" cy="494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14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Model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1060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76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Model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7724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04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Model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058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12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projection of the point (12, 8, 6) at the camera view plane if the camera parameters are: COP=(3, 2, 2), VPN=(3, 4, 0), VUP=(1, 1, 1), D=4 if:</a:t>
            </a:r>
          </a:p>
          <a:p>
            <a:r>
              <a:rPr lang="en-US" dirty="0"/>
              <a:t>- Parallel projection is used</a:t>
            </a:r>
          </a:p>
          <a:p>
            <a:r>
              <a:rPr lang="en-US" dirty="0"/>
              <a:t>- Perspective projection is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8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0"/>
                <a:r>
                  <a:rPr lang="en-US" dirty="0"/>
                  <a:t>Translate COP to O</a:t>
                </a:r>
              </a:p>
              <a:p>
                <a:r>
                  <a:rPr lang="en-US" dirty="0"/>
                  <a:t>So the point becomes: (12, 8, 6)- (3, 2, 2)=(9, 6, 4)</a:t>
                </a:r>
              </a:p>
              <a:p>
                <a:pPr lvl="0"/>
                <a:r>
                  <a:rPr lang="en-US" dirty="0"/>
                  <a:t>Compute the basis vectors of the camera coordinate system to get the rotation matrix: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𝑉𝑃𝑁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r>
                      <a:rPr lang="en-US" i="1">
                        <a:latin typeface="Cambria Math"/>
                      </a:rPr>
                      <m:t>𝑉𝑈𝑃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4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=(</m:t>
                    </m:r>
                    <m:r>
                      <a:rPr lang="en-US" i="1">
                        <a:latin typeface="Cambria Math"/>
                      </a:rPr>
                      <m:t>4</m:t>
                    </m:r>
                    <m:r>
                      <a:rPr lang="en-US" i="1">
                        <a:latin typeface="Cambria Math"/>
                      </a:rPr>
                      <m:t>,−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,−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,−</m:t>
                            </m:r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,−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,−</m:t>
                            </m:r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,−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26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26</m:t>
                                </m:r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26</m:t>
                                </m:r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26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≅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78</m:t>
                        </m:r>
                        <m:r>
                          <a:rPr lang="en-US" i="1">
                            <a:latin typeface="Cambria Math"/>
                          </a:rPr>
                          <m:t>,−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59</m:t>
                        </m:r>
                        <m:r>
                          <a:rPr lang="en-US" i="1">
                            <a:latin typeface="Cambria Math"/>
                          </a:rPr>
                          <m:t>,−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6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526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329</TotalTime>
  <Words>671</Words>
  <Application>Microsoft Office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Camera Model</vt:lpstr>
      <vt:lpstr>Camera Model</vt:lpstr>
      <vt:lpstr>Camera Model</vt:lpstr>
      <vt:lpstr>Camera Model</vt:lpstr>
      <vt:lpstr>Camera Model</vt:lpstr>
      <vt:lpstr>Camera Model</vt:lpstr>
      <vt:lpstr>Camera Model</vt:lpstr>
      <vt:lpstr>Example</vt:lpstr>
      <vt:lpstr>Example</vt:lpstr>
      <vt:lpstr>Example</vt:lpstr>
      <vt:lpstr>Example</vt:lpstr>
      <vt:lpstr>Matrix based</vt:lpstr>
      <vt:lpstr>Matrix based</vt:lpstr>
      <vt:lpstr>Matrix based</vt:lpstr>
      <vt:lpstr>Matrix based</vt:lpstr>
      <vt:lpstr>Matrix based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Dr.Fared</dc:creator>
  <cp:lastModifiedBy>Dr.Fared</cp:lastModifiedBy>
  <cp:revision>13</cp:revision>
  <dcterms:created xsi:type="dcterms:W3CDTF">2020-03-19T21:08:48Z</dcterms:created>
  <dcterms:modified xsi:type="dcterms:W3CDTF">2020-03-27T15:59:55Z</dcterms:modified>
</cp:coreProperties>
</file>