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5"/>
  </p:notesMasterIdLst>
  <p:handoutMasterIdLst>
    <p:handoutMasterId r:id="rId26"/>
  </p:handoutMasterIdLst>
  <p:sldIdLst>
    <p:sldId id="323" r:id="rId2"/>
    <p:sldId id="260" r:id="rId3"/>
    <p:sldId id="261" r:id="rId4"/>
    <p:sldId id="262" r:id="rId5"/>
    <p:sldId id="263" r:id="rId6"/>
    <p:sldId id="266" r:id="rId7"/>
    <p:sldId id="267" r:id="rId8"/>
    <p:sldId id="268" r:id="rId9"/>
    <p:sldId id="269" r:id="rId10"/>
    <p:sldId id="270" r:id="rId11"/>
    <p:sldId id="311" r:id="rId12"/>
    <p:sldId id="275" r:id="rId13"/>
    <p:sldId id="276" r:id="rId14"/>
    <p:sldId id="277" r:id="rId15"/>
    <p:sldId id="278" r:id="rId16"/>
    <p:sldId id="279" r:id="rId17"/>
    <p:sldId id="280" r:id="rId18"/>
    <p:sldId id="312" r:id="rId19"/>
    <p:sldId id="313" r:id="rId20"/>
    <p:sldId id="281" r:id="rId21"/>
    <p:sldId id="282" r:id="rId22"/>
    <p:sldId id="283" r:id="rId23"/>
    <p:sldId id="286" r:id="rId24"/>
  </p:sldIdLst>
  <p:sldSz cx="13004800" cy="9753600"/>
  <p:notesSz cx="6858000" cy="9144000"/>
  <p:defaultTextStyle>
    <a:defPPr>
      <a:defRPr lang="en-US"/>
    </a:defPPr>
    <a:lvl1pPr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1pPr>
    <a:lvl2pPr marL="4572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2pPr>
    <a:lvl3pPr marL="9144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3pPr>
    <a:lvl4pPr marL="13716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4pPr>
    <a:lvl5pPr marL="18288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5pPr>
    <a:lvl6pPr marL="22860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6pPr>
    <a:lvl7pPr marL="27432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7pPr>
    <a:lvl8pPr marL="32004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8pPr>
    <a:lvl9pPr marL="36576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08"/>
    <a:srgbClr val="FF0808"/>
    <a:srgbClr val="0080FF"/>
    <a:srgbClr val="8000B0"/>
    <a:srgbClr val="800040"/>
    <a:srgbClr val="1771A9"/>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p:cViewPr varScale="1">
        <p:scale>
          <a:sx n="61" d="100"/>
          <a:sy n="61" d="100"/>
        </p:scale>
        <p:origin x="1104" y="5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Book Antiqua"/>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DB6858-583E-F04D-87BA-33BF7D87A4B2}" type="datetimeFigureOut">
              <a:rPr lang="en-US" smtClean="0">
                <a:latin typeface="Book Antiqua"/>
              </a:rPr>
              <a:pPr/>
              <a:t>2/28/2022</a:t>
            </a:fld>
            <a:endParaRPr lang="en-US" dirty="0">
              <a:latin typeface="Book Antiqu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Book Antiqu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08FCAA-BA79-9C45-8B8A-AE9928029AD7}"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3007650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Book Antiqu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Book Antiqua"/>
              </a:defRPr>
            </a:lvl1pPr>
          </a:lstStyle>
          <a:p>
            <a:fld id="{17AC82C3-C055-944A-848B-EB3234501512}" type="datetimeFigureOut">
              <a:rPr lang="en-US" smtClean="0"/>
              <a:pPr/>
              <a:t>2/28/2022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Book Antiqu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Book Antiqua"/>
              </a:defRPr>
            </a:lvl1pPr>
          </a:lstStyle>
          <a:p>
            <a:fld id="{4AB95105-031E-5A46-BC87-E7D3689E9227}" type="slidenum">
              <a:rPr lang="en-US" smtClean="0"/>
              <a:pPr/>
              <a:t>‹#›</a:t>
            </a:fld>
            <a:endParaRPr lang="en-US" dirty="0"/>
          </a:p>
        </p:txBody>
      </p:sp>
    </p:spTree>
    <p:extLst>
      <p:ext uri="{BB962C8B-B14F-4D97-AF65-F5344CB8AC3E}">
        <p14:creationId xmlns:p14="http://schemas.microsoft.com/office/powerpoint/2010/main" val="41069981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en.wikipedia.org/wiki/Application_software" TargetMode="External"/><Relationship Id="rId4" Type="http://schemas.openxmlformats.org/officeDocument/2006/relationships/hyperlink" Target="https://en.wikipedia.org/wiki/Database_management_syste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Rot="1" noChangeAspect="1" noChangeArrowheads="1" noTextEdit="1"/>
          </p:cNvSpPr>
          <p:nvPr>
            <p:ph type="sldImg"/>
          </p:nvPr>
        </p:nvSpPr>
        <p:spPr>
          <a:xfrm>
            <a:off x="679450" y="336550"/>
            <a:ext cx="5486400" cy="41148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679450" y="336550"/>
            <a:ext cx="5486400" cy="41148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679450" y="336550"/>
            <a:ext cx="5486400" cy="4114800"/>
          </a:xfrm>
          <a:ln cap="flat"/>
          <a:extLs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normAutofit/>
          </a:bodyPr>
          <a:lstStyle/>
          <a:p>
            <a:r>
              <a:rPr lang="en-CA" dirty="0"/>
              <a:t>Animated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Data independence</a:t>
            </a:r>
            <a:r>
              <a:rPr lang="en-US" sz="1200" b="0" i="0" kern="1200" dirty="0">
                <a:solidFill>
                  <a:schemeClr val="tx1"/>
                </a:solidFill>
                <a:effectLst/>
                <a:latin typeface="+mn-lt"/>
                <a:ea typeface="+mn-ea"/>
                <a:cs typeface="+mn-cs"/>
              </a:rPr>
              <a:t> is the type of </a:t>
            </a:r>
            <a:r>
              <a:rPr lang="en-US" sz="1200" b="0" i="0" u="none" strike="noStrike" kern="1200" dirty="0">
                <a:solidFill>
                  <a:schemeClr val="tx1"/>
                </a:solidFill>
                <a:effectLst/>
                <a:latin typeface="+mn-lt"/>
                <a:ea typeface="+mn-ea"/>
                <a:cs typeface="+mn-cs"/>
                <a:hlinkClick r:id="rId3" tooltip="Data"/>
              </a:rPr>
              <a:t>data</a:t>
            </a:r>
            <a:r>
              <a:rPr lang="en-US" sz="1200" b="0" i="0" kern="1200" dirty="0">
                <a:solidFill>
                  <a:schemeClr val="tx1"/>
                </a:solidFill>
                <a:effectLst/>
                <a:latin typeface="+mn-lt"/>
                <a:ea typeface="+mn-ea"/>
                <a:cs typeface="+mn-cs"/>
              </a:rPr>
              <a:t> transparency that matters for a </a:t>
            </a:r>
            <a:r>
              <a:rPr lang="en-US" sz="1200" b="0" i="0" kern="1200" dirty="0" err="1">
                <a:solidFill>
                  <a:schemeClr val="tx1"/>
                </a:solidFill>
                <a:effectLst/>
                <a:latin typeface="+mn-lt"/>
                <a:ea typeface="+mn-ea"/>
                <a:cs typeface="+mn-cs"/>
              </a:rPr>
              <a:t>centralised</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Database management system"/>
              </a:rPr>
              <a:t>DBMS</a:t>
            </a:r>
            <a:r>
              <a:rPr lang="en-US" sz="1200" b="0" i="0" kern="1200" dirty="0">
                <a:solidFill>
                  <a:schemeClr val="tx1"/>
                </a:solidFill>
                <a:effectLst/>
                <a:latin typeface="+mn-lt"/>
                <a:ea typeface="+mn-ea"/>
                <a:cs typeface="+mn-cs"/>
              </a:rPr>
              <a:t>. It refers to the immunity of user </a:t>
            </a:r>
            <a:r>
              <a:rPr lang="en-US" sz="1200" b="0" i="0" u="none" strike="noStrike" kern="1200" dirty="0">
                <a:solidFill>
                  <a:schemeClr val="tx1"/>
                </a:solidFill>
                <a:effectLst/>
                <a:latin typeface="+mn-lt"/>
                <a:ea typeface="+mn-ea"/>
                <a:cs typeface="+mn-cs"/>
                <a:hlinkClick r:id="rId5" tooltip="Application software"/>
              </a:rPr>
              <a:t>applications</a:t>
            </a:r>
            <a:r>
              <a:rPr lang="en-US" sz="1200" b="0" i="0" kern="1200" dirty="0">
                <a:solidFill>
                  <a:schemeClr val="tx1"/>
                </a:solidFill>
                <a:effectLst/>
                <a:latin typeface="+mn-lt"/>
                <a:ea typeface="+mn-ea"/>
                <a:cs typeface="+mn-cs"/>
              </a:rPr>
              <a:t> to changes made in the definition and organization of data.</a:t>
            </a:r>
          </a:p>
          <a:p>
            <a:r>
              <a:rPr lang="en-US" sz="1200" b="0" i="0" kern="1200" dirty="0">
                <a:solidFill>
                  <a:schemeClr val="tx1"/>
                </a:solidFill>
                <a:effectLst/>
                <a:latin typeface="+mn-lt"/>
                <a:ea typeface="+mn-ea"/>
                <a:cs typeface="+mn-cs"/>
              </a:rPr>
              <a:t>Physical data independence deals with hiding the details of the storage structure from user applications. The application should not be involved with these issues, since there is no difference in the operation carried out against the data.</a:t>
            </a:r>
          </a:p>
          <a:p>
            <a:endParaRPr lang="en-US" dirty="0"/>
          </a:p>
        </p:txBody>
      </p:sp>
      <p:sp>
        <p:nvSpPr>
          <p:cNvPr id="4" name="Slide Number Placeholder 3"/>
          <p:cNvSpPr>
            <a:spLocks noGrp="1"/>
          </p:cNvSpPr>
          <p:nvPr>
            <p:ph type="sldNum" sz="quarter" idx="10"/>
          </p:nvPr>
        </p:nvSpPr>
        <p:spPr/>
        <p:txBody>
          <a:bodyPr/>
          <a:lstStyle/>
          <a:p>
            <a:fld id="{4AB95105-031E-5A46-BC87-E7D3689E9227}" type="slidenum">
              <a:rPr lang="en-US" smtClean="0"/>
              <a:pPr/>
              <a:t>18</a:t>
            </a:fld>
            <a:endParaRPr lang="en-US" dirty="0"/>
          </a:p>
        </p:txBody>
      </p:sp>
    </p:spTree>
    <p:extLst>
      <p:ext uri="{BB962C8B-B14F-4D97-AF65-F5344CB8AC3E}">
        <p14:creationId xmlns:p14="http://schemas.microsoft.com/office/powerpoint/2010/main" val="3059003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ma14="http://schemas.microsoft.com/office/mac/drawingml/2011/main" xmlns="" val="1"/>
            </a:ext>
          </a:extLst>
        </p:spPr>
      </p:sp>
      <p:sp>
        <p:nvSpPr>
          <p:cNvPr id="880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en-US"/>
          </a:p>
        </p:txBody>
      </p:sp>
      <p:sp>
        <p:nvSpPr>
          <p:cNvPr id="20483" name="Rectangle 3"/>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CA"/>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Slide Number Placeholder 3"/>
          <p:cNvSpPr>
            <a:spLocks noGrp="1"/>
          </p:cNvSpPr>
          <p:nvPr>
            <p:ph type="sldNum" sz="quarter" idx="10"/>
          </p:nvPr>
        </p:nvSpPr>
        <p:spPr>
          <a:xfrm>
            <a:off x="11758984" y="9499600"/>
            <a:ext cx="864816" cy="304800"/>
          </a:xfrm>
          <a:prstGeom prst="rect">
            <a:avLst/>
          </a:prstGeom>
        </p:spPr>
        <p:txBody>
          <a:bodyPr/>
          <a:lstStyle>
            <a:lvl1pPr>
              <a:defRPr/>
            </a:lvl1pPr>
          </a:lstStyle>
          <a:p>
            <a:r>
              <a:rPr lang="en-US" dirty="0" err="1">
                <a:latin typeface="Book Antiqua"/>
              </a:rPr>
              <a:t>Ch.x</a:t>
            </a:r>
            <a:r>
              <a:rPr lang="en-US" dirty="0">
                <a:latin typeface="Book Antiqua"/>
              </a:rPr>
              <a:t>/</a:t>
            </a:r>
            <a:fld id="{B9BE72AF-AF1A-1E41-B881-D8119A052D15}"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11316502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a:xfrm>
            <a:off x="11758264" y="9499600"/>
            <a:ext cx="936824" cy="254000"/>
          </a:xfrm>
          <a:prstGeom prst="rect">
            <a:avLst/>
          </a:prstGeom>
        </p:spPr>
        <p:txBody>
          <a:bodyPr/>
          <a:lstStyle>
            <a:lvl1pPr>
              <a:defRPr>
                <a:latin typeface="Book Antiqua"/>
              </a:defRPr>
            </a:lvl1pPr>
          </a:lstStyle>
          <a:p>
            <a:fld id="{FDF4A1D1-6440-3F47-BC8E-C1E8499F2E5A}" type="slidenum">
              <a:rPr lang="en-US" smtClean="0"/>
              <a:pPr/>
              <a:t>‹#›</a:t>
            </a:fld>
            <a:endParaRPr lang="en-US" dirty="0"/>
          </a:p>
        </p:txBody>
      </p:sp>
    </p:spTree>
    <p:extLst>
      <p:ext uri="{BB962C8B-B14F-4D97-AF65-F5344CB8AC3E}">
        <p14:creationId xmlns:p14="http://schemas.microsoft.com/office/powerpoint/2010/main" val="16007135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2625" y="444500"/>
            <a:ext cx="3076575" cy="88138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342900" y="444500"/>
            <a:ext cx="9077325" cy="88138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a:xfrm>
            <a:off x="11758264" y="9499600"/>
            <a:ext cx="936824" cy="254000"/>
          </a:xfrm>
          <a:prstGeom prst="rect">
            <a:avLst/>
          </a:prstGeom>
        </p:spPr>
        <p:txBody>
          <a:bodyPr/>
          <a:lstStyle>
            <a:lvl1pPr>
              <a:defRPr>
                <a:latin typeface="Book Antiqua"/>
              </a:defRPr>
            </a:lvl1pPr>
          </a:lstStyle>
          <a:p>
            <a:fld id="{2F3FA9A2-5116-5544-A00E-FC7EF8204AF7}" type="slidenum">
              <a:rPr lang="en-US" smtClean="0"/>
              <a:pPr/>
              <a:t>‹#›</a:t>
            </a:fld>
            <a:endParaRPr lang="en-US" dirty="0"/>
          </a:p>
        </p:txBody>
      </p:sp>
    </p:spTree>
    <p:extLst>
      <p:ext uri="{BB962C8B-B14F-4D97-AF65-F5344CB8AC3E}">
        <p14:creationId xmlns:p14="http://schemas.microsoft.com/office/powerpoint/2010/main" val="12663644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a:xfrm>
            <a:off x="11758984" y="9499600"/>
            <a:ext cx="864816" cy="304800"/>
          </a:xfrm>
          <a:prstGeom prst="rect">
            <a:avLst/>
          </a:prstGeom>
        </p:spPr>
        <p:txBody>
          <a:bodyPr/>
          <a:lstStyle>
            <a:lvl1pPr>
              <a:defRPr/>
            </a:lvl1pPr>
          </a:lstStyle>
          <a:p>
            <a:r>
              <a:rPr lang="en-US" dirty="0">
                <a:latin typeface="Book Antiqua"/>
              </a:rPr>
              <a:t>Ch.1/</a:t>
            </a:r>
            <a:fld id="{D01B99BC-F82C-D046-99BD-FBA1D66F1CB4}"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40870083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Slide Number Placeholder 3"/>
          <p:cNvSpPr>
            <a:spLocks noGrp="1"/>
          </p:cNvSpPr>
          <p:nvPr>
            <p:ph type="sldNum" sz="quarter" idx="10"/>
          </p:nvPr>
        </p:nvSpPr>
        <p:spPr>
          <a:xfrm>
            <a:off x="11758264" y="9499600"/>
            <a:ext cx="936824" cy="254000"/>
          </a:xfrm>
          <a:prstGeom prst="rect">
            <a:avLst/>
          </a:prstGeom>
        </p:spPr>
        <p:txBody>
          <a:bodyPr/>
          <a:lstStyle>
            <a:lvl1pPr>
              <a:defRPr/>
            </a:lvl1pPr>
          </a:lstStyle>
          <a:p>
            <a:r>
              <a:rPr lang="en-US" dirty="0">
                <a:latin typeface="Book Antiqua"/>
              </a:rPr>
              <a:t>Ch.1/</a:t>
            </a:r>
            <a:fld id="{C12595A0-9662-7443-BA62-0D3B6483FF39}"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14207946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342900" y="2489200"/>
            <a:ext cx="60706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565900" y="2489200"/>
            <a:ext cx="60706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Slide Number Placeholder 4"/>
          <p:cNvSpPr>
            <a:spLocks noGrp="1"/>
          </p:cNvSpPr>
          <p:nvPr>
            <p:ph type="sldNum" sz="quarter" idx="10"/>
          </p:nvPr>
        </p:nvSpPr>
        <p:spPr>
          <a:xfrm>
            <a:off x="11758264" y="9499600"/>
            <a:ext cx="936824" cy="254000"/>
          </a:xfrm>
          <a:prstGeom prst="rect">
            <a:avLst/>
          </a:prstGeom>
        </p:spPr>
        <p:txBody>
          <a:bodyPr/>
          <a:lstStyle>
            <a:lvl1pPr>
              <a:defRPr/>
            </a:lvl1pPr>
          </a:lstStyle>
          <a:p>
            <a:r>
              <a:rPr lang="en-US" dirty="0">
                <a:latin typeface="Book Antiqua"/>
              </a:rPr>
              <a:t>Ch.1/</a:t>
            </a:r>
            <a:fld id="{F0ED71BB-118A-9E4C-B08B-8FE12AFF2AE2}"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29165538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Slide Number Placeholder 6"/>
          <p:cNvSpPr>
            <a:spLocks noGrp="1"/>
          </p:cNvSpPr>
          <p:nvPr>
            <p:ph type="sldNum" sz="quarter" idx="10"/>
          </p:nvPr>
        </p:nvSpPr>
        <p:spPr>
          <a:xfrm>
            <a:off x="11758264" y="9499600"/>
            <a:ext cx="936824" cy="254000"/>
          </a:xfrm>
          <a:prstGeom prst="rect">
            <a:avLst/>
          </a:prstGeom>
        </p:spPr>
        <p:txBody>
          <a:bodyPr/>
          <a:lstStyle>
            <a:lvl1pPr>
              <a:defRPr>
                <a:latin typeface="Book Antiqua"/>
              </a:defRPr>
            </a:lvl1pPr>
          </a:lstStyle>
          <a:p>
            <a:fld id="{65069F6B-CB1A-844B-A44A-5B7ABA595AA7}" type="slidenum">
              <a:rPr lang="en-US" smtClean="0"/>
              <a:pPr/>
              <a:t>‹#›</a:t>
            </a:fld>
            <a:endParaRPr lang="en-US" dirty="0"/>
          </a:p>
        </p:txBody>
      </p:sp>
    </p:spTree>
    <p:extLst>
      <p:ext uri="{BB962C8B-B14F-4D97-AF65-F5344CB8AC3E}">
        <p14:creationId xmlns:p14="http://schemas.microsoft.com/office/powerpoint/2010/main" val="19260596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Slide Number Placeholder 2"/>
          <p:cNvSpPr>
            <a:spLocks noGrp="1"/>
          </p:cNvSpPr>
          <p:nvPr>
            <p:ph type="sldNum" sz="quarter" idx="10"/>
          </p:nvPr>
        </p:nvSpPr>
        <p:spPr>
          <a:xfrm>
            <a:off x="11758264" y="9499600"/>
            <a:ext cx="936824" cy="254000"/>
          </a:xfrm>
          <a:prstGeom prst="rect">
            <a:avLst/>
          </a:prstGeom>
        </p:spPr>
        <p:txBody>
          <a:bodyPr/>
          <a:lstStyle>
            <a:lvl1pPr>
              <a:defRPr>
                <a:latin typeface="Book Antiqua"/>
              </a:defRPr>
            </a:lvl1pPr>
          </a:lstStyle>
          <a:p>
            <a:fld id="{8801E1DC-9A09-2845-A773-BB78DAEA5475}" type="slidenum">
              <a:rPr lang="en-US" smtClean="0"/>
              <a:pPr/>
              <a:t>‹#›</a:t>
            </a:fld>
            <a:endParaRPr lang="en-US" dirty="0"/>
          </a:p>
        </p:txBody>
      </p:sp>
    </p:spTree>
    <p:extLst>
      <p:ext uri="{BB962C8B-B14F-4D97-AF65-F5344CB8AC3E}">
        <p14:creationId xmlns:p14="http://schemas.microsoft.com/office/powerpoint/2010/main" val="8496551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58264" y="9499600"/>
            <a:ext cx="936824" cy="254000"/>
          </a:xfrm>
          <a:prstGeom prst="rect">
            <a:avLst/>
          </a:prstGeom>
        </p:spPr>
        <p:txBody>
          <a:bodyPr/>
          <a:lstStyle>
            <a:lvl1pPr>
              <a:defRPr>
                <a:latin typeface="Book Antiqua"/>
              </a:defRPr>
            </a:lvl1pPr>
          </a:lstStyle>
          <a:p>
            <a:fld id="{E37D4F0C-152B-054F-ABE3-C9D65816304B}" type="slidenum">
              <a:rPr lang="en-US" smtClean="0"/>
              <a:pPr/>
              <a:t>‹#›</a:t>
            </a:fld>
            <a:endParaRPr lang="en-US" dirty="0"/>
          </a:p>
        </p:txBody>
      </p:sp>
    </p:spTree>
    <p:extLst>
      <p:ext uri="{BB962C8B-B14F-4D97-AF65-F5344CB8AC3E}">
        <p14:creationId xmlns:p14="http://schemas.microsoft.com/office/powerpoint/2010/main" val="13993371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4"/>
          <p:cNvSpPr>
            <a:spLocks noGrp="1"/>
          </p:cNvSpPr>
          <p:nvPr>
            <p:ph type="sldNum" sz="quarter" idx="10"/>
          </p:nvPr>
        </p:nvSpPr>
        <p:spPr>
          <a:xfrm>
            <a:off x="11758264" y="9499600"/>
            <a:ext cx="936824" cy="254000"/>
          </a:xfrm>
          <a:prstGeom prst="rect">
            <a:avLst/>
          </a:prstGeom>
        </p:spPr>
        <p:txBody>
          <a:bodyPr/>
          <a:lstStyle>
            <a:lvl1pPr>
              <a:defRPr>
                <a:latin typeface="Book Antiqua"/>
              </a:defRPr>
            </a:lvl1pPr>
          </a:lstStyle>
          <a:p>
            <a:fld id="{97C1C413-B9D3-E347-8928-0B2F53448097}" type="slidenum">
              <a:rPr lang="en-US" smtClean="0"/>
              <a:pPr/>
              <a:t>‹#›</a:t>
            </a:fld>
            <a:endParaRPr lang="en-US" dirty="0"/>
          </a:p>
        </p:txBody>
      </p:sp>
    </p:spTree>
    <p:extLst>
      <p:ext uri="{BB962C8B-B14F-4D97-AF65-F5344CB8AC3E}">
        <p14:creationId xmlns:p14="http://schemas.microsoft.com/office/powerpoint/2010/main" val="27156462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4"/>
          <p:cNvSpPr>
            <a:spLocks noGrp="1"/>
          </p:cNvSpPr>
          <p:nvPr>
            <p:ph type="sldNum" sz="quarter" idx="10"/>
          </p:nvPr>
        </p:nvSpPr>
        <p:spPr>
          <a:xfrm>
            <a:off x="11758264" y="9499600"/>
            <a:ext cx="936824" cy="254000"/>
          </a:xfrm>
          <a:prstGeom prst="rect">
            <a:avLst/>
          </a:prstGeom>
        </p:spPr>
        <p:txBody>
          <a:bodyPr/>
          <a:lstStyle>
            <a:lvl1pPr>
              <a:defRPr>
                <a:latin typeface="Book Antiqua"/>
              </a:defRPr>
            </a:lvl1pPr>
          </a:lstStyle>
          <a:p>
            <a:fld id="{B604E31D-27C9-7146-8686-2BC96041BB70}" type="slidenum">
              <a:rPr lang="en-US" smtClean="0"/>
              <a:pPr/>
              <a:t>‹#›</a:t>
            </a:fld>
            <a:endParaRPr lang="en-US" dirty="0"/>
          </a:p>
        </p:txBody>
      </p:sp>
    </p:spTree>
    <p:extLst>
      <p:ext uri="{BB962C8B-B14F-4D97-AF65-F5344CB8AC3E}">
        <p14:creationId xmlns:p14="http://schemas.microsoft.com/office/powerpoint/2010/main" val="28946919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342900" y="2489200"/>
            <a:ext cx="12293600" cy="676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CA" dirty="0">
                <a:sym typeface="Palatino" charset="0"/>
              </a:rPr>
              <a:t>Click to edit Master text styles</a:t>
            </a:r>
          </a:p>
          <a:p>
            <a:pPr lvl="1"/>
            <a:r>
              <a:rPr lang="en-CA" dirty="0">
                <a:sym typeface="Palatino" charset="0"/>
              </a:rPr>
              <a:t>Second level</a:t>
            </a:r>
          </a:p>
          <a:p>
            <a:pPr lvl="2"/>
            <a:r>
              <a:rPr lang="en-CA" dirty="0">
                <a:sym typeface="Palatino" charset="0"/>
              </a:rPr>
              <a:t>Third level</a:t>
            </a:r>
          </a:p>
          <a:p>
            <a:pPr lvl="3"/>
            <a:r>
              <a:rPr lang="en-CA" dirty="0">
                <a:sym typeface="Palatino" charset="0"/>
              </a:rPr>
              <a:t>Fourth level</a:t>
            </a:r>
          </a:p>
          <a:p>
            <a:pPr lvl="4"/>
            <a:r>
              <a:rPr lang="en-CA" dirty="0">
                <a:sym typeface="Palatino" charset="0"/>
              </a:rPr>
              <a:t>Fifth level</a:t>
            </a:r>
            <a:endParaRPr lang="en-US" dirty="0">
              <a:sym typeface="Palatino" charset="0"/>
            </a:endParaRPr>
          </a:p>
        </p:txBody>
      </p:sp>
      <p:sp>
        <p:nvSpPr>
          <p:cNvPr id="2050" name="Rectangle 2"/>
          <p:cNvSpPr>
            <a:spLocks noGrp="1" noChangeArrowheads="1"/>
          </p:cNvSpPr>
          <p:nvPr>
            <p:ph type="title"/>
          </p:nvPr>
        </p:nvSpPr>
        <p:spPr bwMode="auto">
          <a:xfrm>
            <a:off x="355600" y="444500"/>
            <a:ext cx="122936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ctr" anchorCtr="0" compatLnSpc="1">
            <a:prstTxWarp prst="textNoShape">
              <a:avLst/>
            </a:prstTxWarp>
          </a:bodyPr>
          <a:lstStyle/>
          <a:p>
            <a:pPr lvl="0"/>
            <a:r>
              <a:rPr lang="en-CA">
                <a:sym typeface="Didot" charset="0"/>
              </a:rPr>
              <a:t>Click to edit Master title style</a:t>
            </a:r>
            <a:endParaRPr lang="en-US">
              <a:sym typeface="Didot" charset="0"/>
            </a:endParaRPr>
          </a:p>
        </p:txBody>
      </p:sp>
      <p:grpSp>
        <p:nvGrpSpPr>
          <p:cNvPr id="2051" name="Group 3"/>
          <p:cNvGrpSpPr>
            <a:grpSpLocks/>
          </p:cNvGrpSpPr>
          <p:nvPr/>
        </p:nvGrpSpPr>
        <p:grpSpPr bwMode="auto">
          <a:xfrm>
            <a:off x="404813" y="2235200"/>
            <a:ext cx="12193587" cy="50800"/>
            <a:chOff x="0" y="0"/>
            <a:chExt cx="7680" cy="32"/>
          </a:xfrm>
        </p:grpSpPr>
        <p:sp>
          <p:nvSpPr>
            <p:cNvPr id="2052" name="Line 4"/>
            <p:cNvSpPr>
              <a:spLocks noChangeShapeType="1"/>
            </p:cNvSpPr>
            <p:nvPr/>
          </p:nvSpPr>
          <p:spPr bwMode="auto">
            <a:xfrm>
              <a:off x="0" y="0"/>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sp>
          <p:nvSpPr>
            <p:cNvPr id="2053" name="Line 5"/>
            <p:cNvSpPr>
              <a:spLocks noChangeShapeType="1"/>
            </p:cNvSpPr>
            <p:nvPr/>
          </p:nvSpPr>
          <p:spPr bwMode="auto">
            <a:xfrm>
              <a:off x="0" y="32"/>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grpSp>
      <p:grpSp>
        <p:nvGrpSpPr>
          <p:cNvPr id="2054" name="Group 6"/>
          <p:cNvGrpSpPr>
            <a:grpSpLocks/>
          </p:cNvGrpSpPr>
          <p:nvPr/>
        </p:nvGrpSpPr>
        <p:grpSpPr bwMode="auto">
          <a:xfrm>
            <a:off x="393700" y="9347200"/>
            <a:ext cx="12192000" cy="50800"/>
            <a:chOff x="0" y="0"/>
            <a:chExt cx="7680" cy="32"/>
          </a:xfrm>
        </p:grpSpPr>
        <p:sp>
          <p:nvSpPr>
            <p:cNvPr id="2055" name="Line 7"/>
            <p:cNvSpPr>
              <a:spLocks noChangeShapeType="1"/>
            </p:cNvSpPr>
            <p:nvPr/>
          </p:nvSpPr>
          <p:spPr bwMode="auto">
            <a:xfrm>
              <a:off x="0" y="0"/>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sp>
          <p:nvSpPr>
            <p:cNvPr id="2056" name="Line 8"/>
            <p:cNvSpPr>
              <a:spLocks noChangeShapeType="1"/>
            </p:cNvSpPr>
            <p:nvPr/>
          </p:nvSpPr>
          <p:spPr bwMode="auto">
            <a:xfrm>
              <a:off x="0" y="32"/>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grpSp>
      <p:sp>
        <p:nvSpPr>
          <p:cNvPr id="2057" name="Rectangle 9"/>
          <p:cNvSpPr>
            <a:spLocks/>
          </p:cNvSpPr>
          <p:nvPr/>
        </p:nvSpPr>
        <p:spPr bwMode="auto">
          <a:xfrm>
            <a:off x="425590" y="9521567"/>
            <a:ext cx="1258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1200" dirty="0">
                <a:solidFill>
                  <a:schemeClr val="tx1"/>
                </a:solidFill>
                <a:latin typeface="Book Antiqua"/>
                <a:ea typeface="ＭＳ Ｐゴシック" charset="0"/>
                <a:cs typeface="Book Antiqua"/>
              </a:rPr>
              <a:t>Distributed DBMS</a:t>
            </a:r>
          </a:p>
        </p:txBody>
      </p:sp>
      <p:sp>
        <p:nvSpPr>
          <p:cNvPr id="2058" name="Rectangle 10"/>
          <p:cNvSpPr>
            <a:spLocks/>
          </p:cNvSpPr>
          <p:nvPr/>
        </p:nvSpPr>
        <p:spPr bwMode="auto">
          <a:xfrm>
            <a:off x="5571333" y="9521567"/>
            <a:ext cx="19002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1200" dirty="0">
                <a:solidFill>
                  <a:schemeClr val="tx1"/>
                </a:solidFill>
                <a:latin typeface="Book Antiqua"/>
                <a:ea typeface="ＭＳ Ｐゴシック" charset="0"/>
                <a:cs typeface="Book Antiqua"/>
              </a:rPr>
              <a:t>© M. T. Özsu &amp; P. </a:t>
            </a:r>
            <a:r>
              <a:rPr lang="en-US" sz="1200" dirty="0" err="1">
                <a:solidFill>
                  <a:schemeClr val="tx1"/>
                </a:solidFill>
                <a:latin typeface="Book Antiqua"/>
                <a:ea typeface="ＭＳ Ｐゴシック" charset="0"/>
                <a:cs typeface="Book Antiqua"/>
              </a:rPr>
              <a:t>Valduriez</a:t>
            </a:r>
            <a:endParaRPr lang="en-US" sz="1200" dirty="0">
              <a:solidFill>
                <a:schemeClr val="tx1"/>
              </a:solidFill>
              <a:latin typeface="Book Antiqua"/>
              <a:ea typeface="ＭＳ Ｐゴシック" charset="0"/>
              <a:cs typeface="Book Antiqua"/>
            </a:endParaRPr>
          </a:p>
        </p:txBody>
      </p:sp>
      <p:sp>
        <p:nvSpPr>
          <p:cNvPr id="13" name="Rectangle 10"/>
          <p:cNvSpPr>
            <a:spLocks/>
          </p:cNvSpPr>
          <p:nvPr userDrawn="1"/>
        </p:nvSpPr>
        <p:spPr bwMode="auto">
          <a:xfrm>
            <a:off x="11254928" y="9538899"/>
            <a:ext cx="14038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p>
            <a:pPr algn="r"/>
            <a:r>
              <a:rPr lang="en-US" sz="1200" dirty="0">
                <a:solidFill>
                  <a:schemeClr val="tx1"/>
                </a:solidFill>
                <a:latin typeface="Book Antiqua"/>
                <a:ea typeface="ＭＳ Ｐゴシック" charset="0"/>
                <a:cs typeface="Book Antiqua"/>
              </a:rPr>
              <a:t>Ch.1/</a:t>
            </a:r>
            <a:fld id="{5E48BB5D-946E-5F48-82DF-AC330131550D}" type="slidenum">
              <a:rPr lang="en-US" sz="1200" smtClean="0">
                <a:latin typeface="Book Antiqua"/>
                <a:cs typeface="Book Antiqua"/>
              </a:rPr>
              <a:pPr algn="r"/>
              <a:t>‹#›</a:t>
            </a:fld>
            <a:endParaRPr lang="en-US" sz="1200" dirty="0">
              <a:solidFill>
                <a:schemeClr val="tx1"/>
              </a:solidFill>
              <a:latin typeface="Book Antiqua"/>
              <a:ea typeface="ＭＳ Ｐゴシック" charset="0"/>
              <a:cs typeface="Book Antiqua"/>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hf hdr="0" ftr="0" dt="0"/>
  <p:txStyles>
    <p:titleStyle>
      <a:lvl1pPr algn="l" rtl="0" eaLnBrk="1" fontAlgn="base" hangingPunct="1">
        <a:lnSpc>
          <a:spcPct val="90000"/>
        </a:lnSpc>
        <a:spcBef>
          <a:spcPct val="0"/>
        </a:spcBef>
        <a:spcAft>
          <a:spcPct val="0"/>
        </a:spcAft>
        <a:defRPr sz="6400">
          <a:solidFill>
            <a:srgbClr val="253750"/>
          </a:solidFill>
          <a:latin typeface="+mj-lt"/>
          <a:ea typeface="+mj-ea"/>
          <a:cs typeface="+mj-cs"/>
          <a:sym typeface="Didot" charset="0"/>
        </a:defRPr>
      </a:lvl1pPr>
      <a:lvl2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2pPr>
      <a:lvl3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3pPr>
      <a:lvl4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4pPr>
      <a:lvl5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5pPr>
      <a:lvl6pPr marL="4572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6pPr>
      <a:lvl7pPr marL="9144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7pPr>
      <a:lvl8pPr marL="13716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8pPr>
      <a:lvl9pPr marL="18288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9pPr>
    </p:titleStyle>
    <p:body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Book Antiqua"/>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Book Antiqua"/>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Book Antiqua"/>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Book Antiqua"/>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Book Antiqua"/>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4724" y="2788568"/>
            <a:ext cx="11072292" cy="2592288"/>
          </a:xfrm>
        </p:spPr>
        <p:txBody>
          <a:bodyPr/>
          <a:lstStyle/>
          <a:p>
            <a:pPr algn="ctr"/>
            <a:r>
              <a:rPr lang="en-CA" dirty="0"/>
              <a:t>CSI5311 </a:t>
            </a:r>
            <a:br>
              <a:rPr lang="en-CA" dirty="0"/>
            </a:br>
            <a:r>
              <a:rPr lang="en-CA" dirty="0"/>
              <a:t>Distributed Databases and Transaction Processing</a:t>
            </a:r>
          </a:p>
        </p:txBody>
      </p:sp>
      <p:sp>
        <p:nvSpPr>
          <p:cNvPr id="3" name="Subtitle 2"/>
          <p:cNvSpPr>
            <a:spLocks noGrp="1"/>
          </p:cNvSpPr>
          <p:nvPr>
            <p:ph type="subTitle" idx="1"/>
          </p:nvPr>
        </p:nvSpPr>
        <p:spPr>
          <a:xfrm>
            <a:off x="1951039" y="5527675"/>
            <a:ext cx="9087866" cy="2805509"/>
          </a:xfrm>
        </p:spPr>
        <p:txBody>
          <a:bodyPr/>
          <a:lstStyle/>
          <a:p>
            <a:r>
              <a:rPr lang="en-CA" dirty="0" err="1"/>
              <a:t>Iluju</a:t>
            </a:r>
            <a:r>
              <a:rPr lang="en-CA" dirty="0"/>
              <a:t> </a:t>
            </a:r>
            <a:r>
              <a:rPr lang="en-CA" dirty="0" err="1"/>
              <a:t>Kiringa</a:t>
            </a:r>
            <a:endParaRPr lang="en-CA" dirty="0"/>
          </a:p>
          <a:p>
            <a:endParaRPr lang="en-CA" dirty="0"/>
          </a:p>
          <a:p>
            <a:r>
              <a:rPr lang="en-CA" dirty="0"/>
              <a:t>Text book: T. </a:t>
            </a:r>
            <a:r>
              <a:rPr lang="en-CA" dirty="0" err="1"/>
              <a:t>Ozsu</a:t>
            </a:r>
            <a:r>
              <a:rPr lang="en-CA" dirty="0"/>
              <a:t> and P. </a:t>
            </a:r>
            <a:r>
              <a:rPr lang="en-CA" dirty="0" err="1"/>
              <a:t>Valduriez</a:t>
            </a:r>
            <a:r>
              <a:rPr lang="en-CA" dirty="0"/>
              <a:t>, Principles of Distributed Database Systems, 3rd edition, Springer 2011</a:t>
            </a:r>
          </a:p>
          <a:p>
            <a:r>
              <a:rPr lang="en-CA" dirty="0"/>
              <a:t>Notes based on those by TO and PV</a:t>
            </a:r>
          </a:p>
        </p:txBody>
      </p:sp>
      <p:sp>
        <p:nvSpPr>
          <p:cNvPr id="4" name="Slide Number Placeholder 3"/>
          <p:cNvSpPr>
            <a:spLocks noGrp="1"/>
          </p:cNvSpPr>
          <p:nvPr>
            <p:ph type="sldNum" sz="quarter" idx="10"/>
          </p:nvPr>
        </p:nvSpPr>
        <p:spPr/>
        <p:txBody>
          <a:bodyPr/>
          <a:lstStyle/>
          <a:p>
            <a:r>
              <a:rPr lang="en-US">
                <a:latin typeface="Book Antiqua"/>
              </a:rPr>
              <a:t>Ch.x/</a:t>
            </a:r>
            <a:fld id="{B9BE72AF-AF1A-1E41-B881-D8119A052D15}" type="slidenum">
              <a:rPr lang="en-US" smtClean="0">
                <a:latin typeface="Book Antiqua"/>
              </a:rPr>
              <a:pPr/>
              <a:t>1</a:t>
            </a:fld>
            <a:endParaRPr lang="en-US" dirty="0">
              <a:latin typeface="Book Antiqua"/>
            </a:endParaRPr>
          </a:p>
        </p:txBody>
      </p:sp>
    </p:spTree>
    <p:extLst>
      <p:ext uri="{BB962C8B-B14F-4D97-AF65-F5344CB8AC3E}">
        <p14:creationId xmlns:p14="http://schemas.microsoft.com/office/powerpoint/2010/main" val="2869870168"/>
      </p:ext>
    </p:extLst>
  </p:cSld>
  <p:clrMapOvr>
    <a:masterClrMapping/>
  </p:clrMapOvr>
  <p:transition advTm="17194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dirty="0"/>
              <a:t>Implicit Assumptions</a:t>
            </a:r>
          </a:p>
        </p:txBody>
      </p:sp>
      <p:sp>
        <p:nvSpPr>
          <p:cNvPr id="21507" name="Rectangle 3"/>
          <p:cNvSpPr>
            <a:spLocks noGrp="1" noChangeArrowheads="1"/>
          </p:cNvSpPr>
          <p:nvPr>
            <p:ph idx="1"/>
          </p:nvPr>
        </p:nvSpPr>
        <p:spPr>
          <a:noFill/>
          <a:ln/>
        </p:spPr>
        <p:txBody>
          <a:bodyPr/>
          <a:lstStyle/>
          <a:p>
            <a:r>
              <a:rPr lang="en-US" dirty="0">
                <a:solidFill>
                  <a:schemeClr val="tx2"/>
                </a:solidFill>
              </a:rPr>
              <a:t>Data stored at a number of sites</a:t>
            </a:r>
            <a:r>
              <a:rPr lang="en-US" dirty="0"/>
              <a:t> </a:t>
            </a:r>
            <a:r>
              <a:rPr lang="en-US" dirty="0">
                <a:sym typeface="Wingdings" charset="2"/>
              </a:rPr>
              <a:t></a:t>
            </a:r>
            <a:r>
              <a:rPr lang="en-US" dirty="0"/>
              <a:t> each site </a:t>
            </a:r>
            <a:r>
              <a:rPr lang="en-US" i="1" dirty="0"/>
              <a:t>logically</a:t>
            </a:r>
            <a:r>
              <a:rPr lang="en-US" dirty="0"/>
              <a:t> consists of a single processor.</a:t>
            </a:r>
          </a:p>
          <a:p>
            <a:r>
              <a:rPr lang="en-US" dirty="0"/>
              <a:t>Processors at different </a:t>
            </a:r>
            <a:r>
              <a:rPr lang="en-US" dirty="0">
                <a:solidFill>
                  <a:schemeClr val="tx2"/>
                </a:solidFill>
              </a:rPr>
              <a:t>sites are interconnected by a computer network</a:t>
            </a:r>
            <a:r>
              <a:rPr lang="en-US" dirty="0"/>
              <a:t> </a:t>
            </a:r>
            <a:r>
              <a:rPr lang="en-US" dirty="0">
                <a:sym typeface="Wingdings" charset="2"/>
              </a:rPr>
              <a:t> </a:t>
            </a:r>
            <a:r>
              <a:rPr lang="en-US" dirty="0"/>
              <a:t>not a multiprocessor system</a:t>
            </a:r>
          </a:p>
          <a:p>
            <a:pPr lvl="1"/>
            <a:r>
              <a:rPr lang="en-US" dirty="0"/>
              <a:t>Parallel database systems</a:t>
            </a:r>
          </a:p>
          <a:p>
            <a:r>
              <a:rPr lang="en-US" dirty="0"/>
              <a:t>Distributed database is a </a:t>
            </a:r>
            <a:r>
              <a:rPr lang="en-US" dirty="0">
                <a:solidFill>
                  <a:schemeClr val="tx2"/>
                </a:solidFill>
              </a:rPr>
              <a:t>database, not a collection of files</a:t>
            </a:r>
            <a:r>
              <a:rPr lang="en-US" dirty="0"/>
              <a:t> </a:t>
            </a:r>
            <a:r>
              <a:rPr lang="en-US" dirty="0">
                <a:sym typeface="Wingdings" charset="2"/>
              </a:rPr>
              <a:t> </a:t>
            </a:r>
            <a:r>
              <a:rPr lang="en-US" dirty="0"/>
              <a:t>data logically related as exhibited in the users’ access patterns</a:t>
            </a:r>
          </a:p>
          <a:p>
            <a:pPr lvl="1"/>
            <a:r>
              <a:rPr lang="en-US" dirty="0"/>
              <a:t>Relational data model </a:t>
            </a:r>
          </a:p>
          <a:p>
            <a:r>
              <a:rPr lang="en-US" dirty="0"/>
              <a:t>D-DBMS is a </a:t>
            </a:r>
            <a:r>
              <a:rPr lang="en-US" dirty="0">
                <a:solidFill>
                  <a:schemeClr val="tx2"/>
                </a:solidFill>
              </a:rPr>
              <a:t>full-fledged DBMS</a:t>
            </a:r>
            <a:endParaRPr lang="en-US" dirty="0"/>
          </a:p>
          <a:p>
            <a:pPr lvl="1"/>
            <a:r>
              <a:rPr lang="en-US" dirty="0"/>
              <a:t>Not remote file system, not a TP system</a:t>
            </a:r>
          </a:p>
        </p:txBody>
      </p:sp>
    </p:spTree>
  </p:cSld>
  <p:clrMapOvr>
    <a:masterClrMapping/>
  </p:clrMapOvr>
  <p:transition advTm="15300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Delivery Alternatives</a:t>
            </a:r>
          </a:p>
        </p:txBody>
      </p:sp>
      <p:sp>
        <p:nvSpPr>
          <p:cNvPr id="3" name="Content Placeholder 2"/>
          <p:cNvSpPr>
            <a:spLocks noGrp="1"/>
          </p:cNvSpPr>
          <p:nvPr>
            <p:ph idx="1"/>
          </p:nvPr>
        </p:nvSpPr>
        <p:spPr>
          <a:xfrm>
            <a:off x="355600" y="2428528"/>
            <a:ext cx="12843544" cy="6769100"/>
          </a:xfrm>
        </p:spPr>
        <p:txBody>
          <a:bodyPr/>
          <a:lstStyle/>
          <a:p>
            <a:pPr>
              <a:lnSpc>
                <a:spcPct val="70000"/>
              </a:lnSpc>
            </a:pPr>
            <a:r>
              <a:rPr lang="en-US" b="1" dirty="0"/>
              <a:t>Delivery modes</a:t>
            </a:r>
          </a:p>
          <a:p>
            <a:pPr lvl="1">
              <a:lnSpc>
                <a:spcPct val="70000"/>
              </a:lnSpc>
            </a:pPr>
            <a:r>
              <a:rPr lang="en-US" dirty="0" smtClean="0"/>
              <a:t>Pull-only</a:t>
            </a:r>
            <a:r>
              <a:rPr lang="en-US" dirty="0"/>
              <a:t>: the transfer of data from servers to </a:t>
            </a:r>
            <a:r>
              <a:rPr lang="en-US" dirty="0" smtClean="0"/>
              <a:t>clients is </a:t>
            </a:r>
            <a:r>
              <a:rPr lang="en-US" b="1" dirty="0"/>
              <a:t>initiated</a:t>
            </a:r>
            <a:r>
              <a:rPr lang="en-US" dirty="0"/>
              <a:t> </a:t>
            </a:r>
            <a:r>
              <a:rPr lang="en-US" b="1" dirty="0"/>
              <a:t>by a</a:t>
            </a:r>
            <a:r>
              <a:rPr lang="en-US" dirty="0"/>
              <a:t> </a:t>
            </a:r>
            <a:r>
              <a:rPr lang="en-US" b="1" dirty="0" smtClean="0"/>
              <a:t>client</a:t>
            </a:r>
          </a:p>
          <a:p>
            <a:pPr lvl="1">
              <a:lnSpc>
                <a:spcPct val="70000"/>
              </a:lnSpc>
            </a:pPr>
            <a:r>
              <a:rPr lang="en-US" dirty="0" smtClean="0"/>
              <a:t>Push-only: the transfer of data from servers to clients is </a:t>
            </a:r>
            <a:r>
              <a:rPr lang="en-US" b="1" dirty="0" smtClean="0"/>
              <a:t>initiated by a server</a:t>
            </a:r>
          </a:p>
          <a:p>
            <a:pPr lvl="2">
              <a:lnSpc>
                <a:spcPct val="70000"/>
              </a:lnSpc>
            </a:pPr>
            <a:r>
              <a:rPr lang="en-US" b="1" dirty="0"/>
              <a:t>Difficulty: </a:t>
            </a:r>
            <a:r>
              <a:rPr lang="en-US" dirty="0"/>
              <a:t>deciding which data would </a:t>
            </a:r>
            <a:r>
              <a:rPr lang="en-US" dirty="0" smtClean="0"/>
              <a:t>be of </a:t>
            </a:r>
            <a:r>
              <a:rPr lang="en-US" dirty="0"/>
              <a:t>common interest, and when to send them to clients</a:t>
            </a:r>
            <a:endParaRPr lang="en-US" dirty="0" smtClean="0"/>
          </a:p>
          <a:p>
            <a:pPr lvl="1">
              <a:lnSpc>
                <a:spcPct val="70000"/>
              </a:lnSpc>
            </a:pPr>
            <a:r>
              <a:rPr lang="en-US" dirty="0" smtClean="0"/>
              <a:t>Hybrid</a:t>
            </a:r>
            <a:r>
              <a:rPr lang="en-US" dirty="0"/>
              <a:t>: combines the client-pull and server-push </a:t>
            </a:r>
            <a:r>
              <a:rPr lang="en-US" dirty="0" smtClean="0"/>
              <a:t>mechanisms</a:t>
            </a:r>
            <a:r>
              <a:rPr lang="en-US" dirty="0"/>
              <a:t>. </a:t>
            </a:r>
            <a:r>
              <a:rPr lang="en-US" dirty="0" smtClean="0"/>
              <a:t>The </a:t>
            </a:r>
            <a:r>
              <a:rPr lang="en-US" dirty="0"/>
              <a:t>transfer of information from </a:t>
            </a:r>
            <a:r>
              <a:rPr lang="en-US" dirty="0" smtClean="0"/>
              <a:t>servers to </a:t>
            </a:r>
            <a:r>
              <a:rPr lang="en-US" dirty="0"/>
              <a:t>clients is first initiated by a client pull, and the </a:t>
            </a:r>
            <a:r>
              <a:rPr lang="en-US" dirty="0" smtClean="0"/>
              <a:t>subsequent transfer </a:t>
            </a:r>
            <a:r>
              <a:rPr lang="en-US" dirty="0"/>
              <a:t>of updated information to clients is initiated by a server push.</a:t>
            </a:r>
          </a:p>
          <a:p>
            <a:pPr>
              <a:lnSpc>
                <a:spcPct val="70000"/>
              </a:lnSpc>
            </a:pPr>
            <a:r>
              <a:rPr lang="en-US" dirty="0"/>
              <a:t>Frequency</a:t>
            </a:r>
          </a:p>
          <a:p>
            <a:pPr lvl="1">
              <a:lnSpc>
                <a:spcPct val="80000"/>
              </a:lnSpc>
            </a:pPr>
            <a:r>
              <a:rPr lang="en-US" dirty="0"/>
              <a:t>Periodic: delivery is carried </a:t>
            </a:r>
            <a:r>
              <a:rPr lang="en-US" dirty="0" smtClean="0"/>
              <a:t>out on </a:t>
            </a:r>
            <a:r>
              <a:rPr lang="en-US" dirty="0"/>
              <a:t>a regular and pre-specified repeating schedule</a:t>
            </a:r>
          </a:p>
          <a:p>
            <a:pPr lvl="1">
              <a:lnSpc>
                <a:spcPct val="80000"/>
              </a:lnSpc>
            </a:pPr>
            <a:r>
              <a:rPr lang="en-US" dirty="0" smtClean="0"/>
              <a:t>Conditional</a:t>
            </a:r>
            <a:r>
              <a:rPr lang="en-US" dirty="0"/>
              <a:t>: mostly used in the hybrid or push-only delivery</a:t>
            </a:r>
          </a:p>
          <a:p>
            <a:pPr lvl="1">
              <a:lnSpc>
                <a:spcPct val="80000"/>
              </a:lnSpc>
            </a:pPr>
            <a:r>
              <a:rPr lang="en-US" dirty="0"/>
              <a:t>Ad-hoc or </a:t>
            </a:r>
            <a:r>
              <a:rPr lang="en-US" dirty="0" smtClean="0"/>
              <a:t>irregular</a:t>
            </a:r>
            <a:r>
              <a:rPr lang="en-US" dirty="0"/>
              <a:t>: mostly in a pure pull-based system</a:t>
            </a:r>
          </a:p>
          <a:p>
            <a:pPr>
              <a:lnSpc>
                <a:spcPct val="80000"/>
              </a:lnSpc>
            </a:pPr>
            <a:r>
              <a:rPr lang="en-US" dirty="0"/>
              <a:t>Communication Methods: </a:t>
            </a:r>
            <a:r>
              <a:rPr lang="en-US" dirty="0" smtClean="0"/>
              <a:t> the ways </a:t>
            </a:r>
            <a:r>
              <a:rPr lang="en-US" dirty="0"/>
              <a:t>in which </a:t>
            </a:r>
            <a:r>
              <a:rPr lang="en-US" dirty="0" smtClean="0"/>
              <a:t>servers and </a:t>
            </a:r>
            <a:r>
              <a:rPr lang="en-US" dirty="0"/>
              <a:t>clients c</a:t>
            </a:r>
            <a:r>
              <a:rPr lang="en-US" dirty="0" smtClean="0"/>
              <a:t>ommunicate</a:t>
            </a:r>
            <a:endParaRPr lang="en-US" dirty="0"/>
          </a:p>
          <a:p>
            <a:pPr lvl="1">
              <a:lnSpc>
                <a:spcPct val="80000"/>
              </a:lnSpc>
            </a:pPr>
            <a:r>
              <a:rPr lang="en-US" dirty="0" smtClean="0"/>
              <a:t>Unicast</a:t>
            </a:r>
            <a:r>
              <a:rPr lang="en-US" dirty="0"/>
              <a:t>: the communication from a server to a </a:t>
            </a:r>
            <a:r>
              <a:rPr lang="en-US" dirty="0" smtClean="0"/>
              <a:t>client is </a:t>
            </a:r>
            <a:r>
              <a:rPr lang="en-US" dirty="0"/>
              <a:t>one-to-one</a:t>
            </a:r>
          </a:p>
          <a:p>
            <a:pPr lvl="1">
              <a:lnSpc>
                <a:spcPct val="80000"/>
              </a:lnSpc>
            </a:pPr>
            <a:r>
              <a:rPr lang="en-US" dirty="0"/>
              <a:t>One-to-many: the communication from a server to </a:t>
            </a:r>
            <a:r>
              <a:rPr lang="en-US" dirty="0" smtClean="0"/>
              <a:t>multiple clients.</a:t>
            </a:r>
            <a:endParaRPr lang="en-US" dirty="0"/>
          </a:p>
          <a:p>
            <a:pPr lvl="1">
              <a:lnSpc>
                <a:spcPct val="80000"/>
              </a:lnSpc>
            </a:pPr>
            <a:endParaRPr lang="en-US" dirty="0"/>
          </a:p>
        </p:txBody>
      </p:sp>
    </p:spTree>
    <p:extLst>
      <p:ext uri="{BB962C8B-B14F-4D97-AF65-F5344CB8AC3E}">
        <p14:creationId xmlns:p14="http://schemas.microsoft.com/office/powerpoint/2010/main" val="4030950648"/>
      </p:ext>
    </p:extLst>
  </p:cSld>
  <p:clrMapOvr>
    <a:masterClrMapping/>
  </p:clrMapOvr>
  <p:transition advTm="27624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dirty="0"/>
              <a:t>Distributed DBMS Promises</a:t>
            </a:r>
          </a:p>
        </p:txBody>
      </p:sp>
      <p:sp>
        <p:nvSpPr>
          <p:cNvPr id="60419" name="Rectangle 3"/>
          <p:cNvSpPr>
            <a:spLocks noGrp="1" noChangeArrowheads="1"/>
          </p:cNvSpPr>
          <p:nvPr>
            <p:ph idx="1"/>
          </p:nvPr>
        </p:nvSpPr>
        <p:spPr>
          <a:noFill/>
          <a:ln/>
        </p:spPr>
        <p:txBody>
          <a:bodyPr/>
          <a:lstStyle/>
          <a:p>
            <a:pPr marL="407988">
              <a:lnSpc>
                <a:spcPct val="100000"/>
              </a:lnSpc>
              <a:spcBef>
                <a:spcPct val="100000"/>
              </a:spcBef>
              <a:buSzPct val="100000"/>
              <a:buFont typeface="Wingdings" pitchFamily="2" charset="2"/>
              <a:buChar char=""/>
            </a:pPr>
            <a:r>
              <a:rPr lang="en-US" dirty="0"/>
              <a:t>Transparent management of distributed, fragmented, and replicated data</a:t>
            </a:r>
          </a:p>
          <a:p>
            <a:pPr marL="407988">
              <a:lnSpc>
                <a:spcPct val="100000"/>
              </a:lnSpc>
              <a:spcBef>
                <a:spcPct val="100000"/>
              </a:spcBef>
              <a:buSzPct val="100000"/>
              <a:buFont typeface="Wingdings" pitchFamily="2" charset="2"/>
              <a:buChar char=""/>
            </a:pPr>
            <a:r>
              <a:rPr lang="en-US" dirty="0"/>
              <a:t>Improved reliability/availability through distributed transactions</a:t>
            </a:r>
          </a:p>
          <a:p>
            <a:pPr marL="407988">
              <a:lnSpc>
                <a:spcPct val="100000"/>
              </a:lnSpc>
              <a:spcBef>
                <a:spcPct val="100000"/>
              </a:spcBef>
              <a:buSzPct val="100000"/>
              <a:buFont typeface="Wingdings" pitchFamily="2" charset="2"/>
              <a:buChar char=""/>
            </a:pPr>
            <a:r>
              <a:rPr lang="en-US" dirty="0"/>
              <a:t>Improved performance</a:t>
            </a:r>
          </a:p>
          <a:p>
            <a:pPr marL="407988">
              <a:lnSpc>
                <a:spcPct val="100000"/>
              </a:lnSpc>
              <a:spcBef>
                <a:spcPct val="100000"/>
              </a:spcBef>
              <a:buSzPct val="100000"/>
              <a:buFont typeface="Wingdings" pitchFamily="2" charset="2"/>
              <a:buChar char=""/>
            </a:pPr>
            <a:r>
              <a:rPr lang="en-US" dirty="0"/>
              <a:t>Easier and more economical system expansion</a:t>
            </a:r>
          </a:p>
        </p:txBody>
      </p:sp>
    </p:spTree>
  </p:cSld>
  <p:clrMapOvr>
    <a:masterClrMapping/>
  </p:clrMapOvr>
  <p:transition advTm="5501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a:lstStyle/>
          <a:p>
            <a:r>
              <a:rPr lang="en-US" dirty="0"/>
              <a:t>Transparency</a:t>
            </a:r>
          </a:p>
        </p:txBody>
      </p:sp>
      <p:sp>
        <p:nvSpPr>
          <p:cNvPr id="103427" name="Rectangle 3"/>
          <p:cNvSpPr>
            <a:spLocks noGrp="1" noChangeArrowheads="1"/>
          </p:cNvSpPr>
          <p:nvPr>
            <p:ph idx="1"/>
          </p:nvPr>
        </p:nvSpPr>
        <p:spPr>
          <a:noFill/>
          <a:ln/>
        </p:spPr>
        <p:txBody>
          <a:bodyPr/>
          <a:lstStyle/>
          <a:p>
            <a:pPr>
              <a:spcBef>
                <a:spcPts val="0"/>
              </a:spcBef>
              <a:spcAft>
                <a:spcPts val="1200"/>
              </a:spcAft>
            </a:pPr>
            <a:r>
              <a:rPr lang="en-US" dirty="0"/>
              <a:t>Transparency is the separation of the higher level semantics of a system from the lower level implementation issues.</a:t>
            </a:r>
          </a:p>
          <a:p>
            <a:pPr>
              <a:lnSpc>
                <a:spcPct val="80000"/>
              </a:lnSpc>
            </a:pPr>
            <a:r>
              <a:rPr lang="en-US" dirty="0"/>
              <a:t>Fundamental issue is to provide</a:t>
            </a:r>
          </a:p>
          <a:p>
            <a:pPr lvl="4">
              <a:lnSpc>
                <a:spcPct val="80000"/>
              </a:lnSpc>
              <a:buFontTx/>
              <a:buNone/>
            </a:pPr>
            <a:r>
              <a:rPr lang="en-US" sz="2800" b="1" dirty="0">
                <a:solidFill>
                  <a:schemeClr val="hlink"/>
                </a:solidFill>
              </a:rPr>
              <a:t>data independence</a:t>
            </a:r>
            <a:endParaRPr lang="en-US" sz="1700" dirty="0"/>
          </a:p>
          <a:p>
            <a:pPr>
              <a:lnSpc>
                <a:spcPct val="80000"/>
              </a:lnSpc>
              <a:buFont typeface="Monotype Sorts" charset="0"/>
              <a:buNone/>
            </a:pPr>
            <a:r>
              <a:rPr lang="en-US" dirty="0"/>
              <a:t> 	in the distributed environment</a:t>
            </a:r>
          </a:p>
          <a:p>
            <a:pPr lvl="1">
              <a:lnSpc>
                <a:spcPct val="100000"/>
              </a:lnSpc>
              <a:spcBef>
                <a:spcPct val="100000"/>
              </a:spcBef>
            </a:pPr>
            <a:r>
              <a:rPr lang="en-US" sz="2300" dirty="0"/>
              <a:t>Network (distribution) transparency</a:t>
            </a:r>
          </a:p>
          <a:p>
            <a:pPr lvl="1">
              <a:lnSpc>
                <a:spcPct val="100000"/>
              </a:lnSpc>
              <a:spcBef>
                <a:spcPct val="100000"/>
              </a:spcBef>
            </a:pPr>
            <a:r>
              <a:rPr lang="en-US" sz="2300" dirty="0"/>
              <a:t>Replication transparency</a:t>
            </a:r>
          </a:p>
          <a:p>
            <a:pPr lvl="1">
              <a:lnSpc>
                <a:spcPct val="100000"/>
              </a:lnSpc>
              <a:spcBef>
                <a:spcPct val="100000"/>
              </a:spcBef>
            </a:pPr>
            <a:r>
              <a:rPr lang="en-US" sz="2300" dirty="0"/>
              <a:t>Fragmentation transparency</a:t>
            </a:r>
          </a:p>
          <a:p>
            <a:pPr lvl="2">
              <a:lnSpc>
                <a:spcPct val="80000"/>
              </a:lnSpc>
            </a:pPr>
            <a:r>
              <a:rPr lang="en-US" sz="2300" dirty="0"/>
              <a:t>horizontal fragmentation: selection</a:t>
            </a:r>
          </a:p>
          <a:p>
            <a:pPr lvl="2">
              <a:lnSpc>
                <a:spcPct val="80000"/>
              </a:lnSpc>
            </a:pPr>
            <a:r>
              <a:rPr lang="en-US" sz="2300" dirty="0"/>
              <a:t>vertical fragmentation: projection</a:t>
            </a:r>
          </a:p>
          <a:p>
            <a:pPr lvl="2">
              <a:lnSpc>
                <a:spcPct val="80000"/>
              </a:lnSpc>
            </a:pPr>
            <a:r>
              <a:rPr lang="en-US" sz="2300" dirty="0"/>
              <a:t>hybrid</a:t>
            </a:r>
          </a:p>
        </p:txBody>
      </p:sp>
    </p:spTree>
  </p:cSld>
  <p:clrMapOvr>
    <a:masterClrMapping/>
  </p:clrMapOvr>
  <p:transition advTm="14960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p:spPr>
        <p:txBody>
          <a:bodyPr/>
          <a:lstStyle/>
          <a:p>
            <a:r>
              <a:rPr lang="en-US" dirty="0"/>
              <a:t>Example</a:t>
            </a:r>
          </a:p>
        </p:txBody>
      </p:sp>
      <p:sp>
        <p:nvSpPr>
          <p:cNvPr id="89091" name="Rectangle 3"/>
          <p:cNvSpPr>
            <a:spLocks noChangeArrowheads="1"/>
          </p:cNvSpPr>
          <p:nvPr/>
        </p:nvSpPr>
        <p:spPr bwMode="auto">
          <a:xfrm>
            <a:off x="1246293" y="2366151"/>
            <a:ext cx="10458027" cy="37930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pic>
        <p:nvPicPr>
          <p:cNvPr id="4" name="Picture 3" descr="Fig-2-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976" y="2428527"/>
            <a:ext cx="7720267" cy="6770827"/>
          </a:xfrm>
          <a:prstGeom prst="rect">
            <a:avLst/>
          </a:prstGeom>
        </p:spPr>
      </p:pic>
    </p:spTree>
  </p:cSld>
  <p:clrMapOvr>
    <a:masterClrMapping/>
  </p:clrMapOvr>
  <p:transition advTm="9838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noFill/>
          <a:ln/>
        </p:spPr>
        <p:txBody>
          <a:bodyPr/>
          <a:lstStyle/>
          <a:p>
            <a:r>
              <a:rPr lang="en-US" dirty="0"/>
              <a:t>Transparent Access</a:t>
            </a:r>
          </a:p>
        </p:txBody>
      </p:sp>
      <p:sp>
        <p:nvSpPr>
          <p:cNvPr id="91139" name="Rectangle 3"/>
          <p:cNvSpPr>
            <a:spLocks noGrp="1" noChangeArrowheads="1"/>
          </p:cNvSpPr>
          <p:nvPr>
            <p:ph type="body" idx="4294967295"/>
          </p:nvPr>
        </p:nvSpPr>
        <p:spPr>
          <a:xfrm>
            <a:off x="190252" y="2724968"/>
            <a:ext cx="5880100" cy="2655888"/>
          </a:xfrm>
          <a:noFill/>
          <a:ln/>
        </p:spPr>
        <p:txBody>
          <a:bodyPr/>
          <a:lstStyle/>
          <a:p>
            <a:pPr>
              <a:buNone/>
              <a:tabLst>
                <a:tab pos="1307234" algn="l"/>
              </a:tabLst>
            </a:pPr>
            <a:r>
              <a:rPr lang="en-US" sz="2600" b="1" dirty="0">
                <a:latin typeface="Courier New" charset="0"/>
              </a:rPr>
              <a:t>SELECT</a:t>
            </a:r>
            <a:r>
              <a:rPr lang="en-US" sz="2600" dirty="0">
                <a:latin typeface="Courier New" charset="0"/>
              </a:rPr>
              <a:t>	ENAME,SAL</a:t>
            </a:r>
          </a:p>
          <a:p>
            <a:pPr>
              <a:buNone/>
              <a:tabLst>
                <a:tab pos="1307234" algn="l"/>
              </a:tabLst>
            </a:pPr>
            <a:r>
              <a:rPr lang="en-US" sz="2600" b="1" dirty="0">
                <a:latin typeface="Courier New" charset="0"/>
              </a:rPr>
              <a:t>FROM</a:t>
            </a:r>
            <a:r>
              <a:rPr lang="en-US" sz="2600" dirty="0">
                <a:latin typeface="Courier New" charset="0"/>
              </a:rPr>
              <a:t>	EMP,ASG,PAY</a:t>
            </a:r>
          </a:p>
          <a:p>
            <a:pPr>
              <a:buNone/>
              <a:tabLst>
                <a:tab pos="1307234" algn="l"/>
              </a:tabLst>
            </a:pPr>
            <a:r>
              <a:rPr lang="en-US" sz="2600" b="1" dirty="0">
                <a:latin typeface="Courier New" charset="0"/>
              </a:rPr>
              <a:t>WHERE</a:t>
            </a:r>
            <a:r>
              <a:rPr lang="en-US" sz="2600" dirty="0">
                <a:latin typeface="Courier New" charset="0"/>
              </a:rPr>
              <a:t>	DUR &gt; 12</a:t>
            </a:r>
          </a:p>
          <a:p>
            <a:pPr>
              <a:buNone/>
              <a:tabLst>
                <a:tab pos="1307234" algn="l"/>
              </a:tabLst>
            </a:pPr>
            <a:r>
              <a:rPr lang="en-US" sz="2600" b="1" dirty="0">
                <a:latin typeface="Courier New" charset="0"/>
              </a:rPr>
              <a:t>AND</a:t>
            </a:r>
            <a:r>
              <a:rPr lang="en-US" sz="2600" dirty="0">
                <a:latin typeface="Courier New" charset="0"/>
              </a:rPr>
              <a:t>	EMP.ENO = ASG.ENO</a:t>
            </a:r>
          </a:p>
          <a:p>
            <a:pPr>
              <a:buNone/>
              <a:tabLst>
                <a:tab pos="1307234" algn="l"/>
              </a:tabLst>
            </a:pPr>
            <a:r>
              <a:rPr lang="en-US" sz="2600" b="1" dirty="0">
                <a:latin typeface="Courier New" charset="0"/>
              </a:rPr>
              <a:t>AND</a:t>
            </a:r>
            <a:r>
              <a:rPr lang="en-US" sz="2600" dirty="0">
                <a:latin typeface="Courier New" charset="0"/>
              </a:rPr>
              <a:t>	PAY.TITLE = EMP.TITLE</a:t>
            </a:r>
          </a:p>
        </p:txBody>
      </p:sp>
      <p:sp>
        <p:nvSpPr>
          <p:cNvPr id="91141" name="Rectangle 5"/>
          <p:cNvSpPr>
            <a:spLocks noChangeArrowheads="1"/>
          </p:cNvSpPr>
          <p:nvPr/>
        </p:nvSpPr>
        <p:spPr bwMode="auto">
          <a:xfrm>
            <a:off x="10610263" y="4540392"/>
            <a:ext cx="2100071" cy="119776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1" dirty="0">
                <a:solidFill>
                  <a:srgbClr val="037C03"/>
                </a:solidFill>
                <a:latin typeface="Book Antiqua"/>
              </a:rPr>
              <a:t>Paris projects</a:t>
            </a:r>
          </a:p>
          <a:p>
            <a:r>
              <a:rPr lang="en-US" sz="1800" b="1" dirty="0">
                <a:solidFill>
                  <a:srgbClr val="037C03"/>
                </a:solidFill>
                <a:latin typeface="Book Antiqua"/>
              </a:rPr>
              <a:t>Paris employees</a:t>
            </a:r>
          </a:p>
          <a:p>
            <a:r>
              <a:rPr lang="en-US" sz="1800" b="1" dirty="0">
                <a:solidFill>
                  <a:srgbClr val="037C03"/>
                </a:solidFill>
                <a:latin typeface="Book Antiqua"/>
              </a:rPr>
              <a:t>Paris assignments</a:t>
            </a:r>
          </a:p>
          <a:p>
            <a:r>
              <a:rPr lang="en-US" sz="1800" b="1" dirty="0">
                <a:solidFill>
                  <a:schemeClr val="hlink"/>
                </a:solidFill>
                <a:latin typeface="Book Antiqua"/>
              </a:rPr>
              <a:t>Boston employees</a:t>
            </a:r>
          </a:p>
        </p:txBody>
      </p:sp>
      <p:sp>
        <p:nvSpPr>
          <p:cNvPr id="91142" name="Rectangle 6"/>
          <p:cNvSpPr>
            <a:spLocks noChangeArrowheads="1"/>
          </p:cNvSpPr>
          <p:nvPr/>
        </p:nvSpPr>
        <p:spPr bwMode="auto">
          <a:xfrm>
            <a:off x="10002395" y="7445518"/>
            <a:ext cx="2649763" cy="17517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1" dirty="0">
                <a:solidFill>
                  <a:srgbClr val="FF5008"/>
                </a:solidFill>
                <a:latin typeface="Book Antiqua"/>
              </a:rPr>
              <a:t>Montreal projects</a:t>
            </a:r>
          </a:p>
          <a:p>
            <a:r>
              <a:rPr lang="en-US" sz="1800" b="1" dirty="0">
                <a:solidFill>
                  <a:srgbClr val="037C03"/>
                </a:solidFill>
                <a:latin typeface="Book Antiqua"/>
              </a:rPr>
              <a:t>Paris projects</a:t>
            </a:r>
          </a:p>
          <a:p>
            <a:r>
              <a:rPr lang="en-US" sz="1800" b="1" dirty="0">
                <a:solidFill>
                  <a:schemeClr val="tx2"/>
                </a:solidFill>
                <a:latin typeface="Book Antiqua"/>
              </a:rPr>
              <a:t>New York projects </a:t>
            </a:r>
            <a:endParaRPr lang="en-US" sz="1800" b="1" dirty="0">
              <a:solidFill>
                <a:schemeClr val="accent1"/>
              </a:solidFill>
              <a:latin typeface="Book Antiqua"/>
            </a:endParaRPr>
          </a:p>
          <a:p>
            <a:r>
              <a:rPr lang="en-US" sz="1800" b="1" dirty="0">
                <a:solidFill>
                  <a:srgbClr val="037C03"/>
                </a:solidFill>
                <a:latin typeface="Book Antiqua"/>
              </a:rPr>
              <a:t>    </a:t>
            </a:r>
            <a:r>
              <a:rPr lang="en-US" sz="1800" b="1" dirty="0">
                <a:solidFill>
                  <a:schemeClr val="tx2"/>
                </a:solidFill>
                <a:latin typeface="Book Antiqua"/>
              </a:rPr>
              <a:t>with budget &gt; 200000</a:t>
            </a:r>
            <a:endParaRPr lang="en-US" sz="1800" b="1" dirty="0">
              <a:solidFill>
                <a:srgbClr val="FF5008"/>
              </a:solidFill>
              <a:latin typeface="Book Antiqua"/>
            </a:endParaRPr>
          </a:p>
          <a:p>
            <a:r>
              <a:rPr lang="en-US" sz="1800" b="1" dirty="0">
                <a:solidFill>
                  <a:srgbClr val="FF5008"/>
                </a:solidFill>
                <a:latin typeface="Book Antiqua"/>
              </a:rPr>
              <a:t>Montreal employees</a:t>
            </a:r>
          </a:p>
          <a:p>
            <a:r>
              <a:rPr lang="en-US" sz="1800" b="1" dirty="0">
                <a:solidFill>
                  <a:srgbClr val="FF5008"/>
                </a:solidFill>
                <a:latin typeface="Book Antiqua"/>
              </a:rPr>
              <a:t>Montreal assignments</a:t>
            </a:r>
          </a:p>
        </p:txBody>
      </p:sp>
      <p:sp>
        <p:nvSpPr>
          <p:cNvPr id="91143" name="Oval 7"/>
          <p:cNvSpPr>
            <a:spLocks noChangeArrowheads="1"/>
          </p:cNvSpPr>
          <p:nvPr/>
        </p:nvSpPr>
        <p:spPr bwMode="auto">
          <a:xfrm>
            <a:off x="7568076" y="4018845"/>
            <a:ext cx="2781583" cy="278158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44" name="Rectangle 8"/>
          <p:cNvSpPr>
            <a:spLocks noChangeArrowheads="1"/>
          </p:cNvSpPr>
          <p:nvPr/>
        </p:nvSpPr>
        <p:spPr bwMode="auto">
          <a:xfrm>
            <a:off x="7188769" y="7306170"/>
            <a:ext cx="939236" cy="738982"/>
          </a:xfrm>
          <a:prstGeom prst="rect">
            <a:avLst/>
          </a:prstGeom>
          <a:solidFill>
            <a:schemeClr val="tx2"/>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45" name="Rectangle 9"/>
          <p:cNvSpPr>
            <a:spLocks noChangeArrowheads="1"/>
          </p:cNvSpPr>
          <p:nvPr/>
        </p:nvSpPr>
        <p:spPr bwMode="auto">
          <a:xfrm>
            <a:off x="6493373" y="3937565"/>
            <a:ext cx="848925" cy="5779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46" name="Rectangle 10"/>
          <p:cNvSpPr>
            <a:spLocks noChangeArrowheads="1"/>
          </p:cNvSpPr>
          <p:nvPr/>
        </p:nvSpPr>
        <p:spPr bwMode="auto">
          <a:xfrm>
            <a:off x="6520466" y="3964658"/>
            <a:ext cx="830862" cy="559929"/>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47" name="Rectangle 11"/>
          <p:cNvSpPr>
            <a:spLocks noChangeArrowheads="1"/>
          </p:cNvSpPr>
          <p:nvPr/>
        </p:nvSpPr>
        <p:spPr bwMode="auto">
          <a:xfrm>
            <a:off x="6430155" y="3964658"/>
            <a:ext cx="991165" cy="559929"/>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48" name="Line 12"/>
          <p:cNvSpPr>
            <a:spLocks noChangeShapeType="1"/>
          </p:cNvSpPr>
          <p:nvPr/>
        </p:nvSpPr>
        <p:spPr bwMode="auto">
          <a:xfrm flipH="1">
            <a:off x="7559044" y="6637867"/>
            <a:ext cx="632178" cy="6502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49" name="Line 13"/>
          <p:cNvSpPr>
            <a:spLocks noChangeShapeType="1"/>
          </p:cNvSpPr>
          <p:nvPr/>
        </p:nvSpPr>
        <p:spPr bwMode="auto">
          <a:xfrm flipH="1" flipV="1">
            <a:off x="7396484" y="4470400"/>
            <a:ext cx="379307" cy="1625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50" name="Line 14"/>
          <p:cNvSpPr>
            <a:spLocks noChangeShapeType="1"/>
          </p:cNvSpPr>
          <p:nvPr/>
        </p:nvSpPr>
        <p:spPr bwMode="auto">
          <a:xfrm flipH="1" flipV="1">
            <a:off x="7396484" y="4470400"/>
            <a:ext cx="379307" cy="1625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57" name="Rectangle 21"/>
          <p:cNvSpPr>
            <a:spLocks noChangeArrowheads="1"/>
          </p:cNvSpPr>
          <p:nvPr/>
        </p:nvSpPr>
        <p:spPr bwMode="auto">
          <a:xfrm>
            <a:off x="6391773" y="3998525"/>
            <a:ext cx="1119858" cy="45832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dirty="0">
                <a:solidFill>
                  <a:schemeClr val="bg1"/>
                </a:solidFill>
                <a:latin typeface="Book Antiqua"/>
              </a:rPr>
              <a:t>Boston</a:t>
            </a:r>
          </a:p>
        </p:txBody>
      </p:sp>
      <p:sp>
        <p:nvSpPr>
          <p:cNvPr id="91158" name="Rectangle 22"/>
          <p:cNvSpPr>
            <a:spLocks noChangeArrowheads="1"/>
          </p:cNvSpPr>
          <p:nvPr/>
        </p:nvSpPr>
        <p:spPr bwMode="auto">
          <a:xfrm>
            <a:off x="7848040" y="5028072"/>
            <a:ext cx="2393245" cy="8286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ctr"/>
            <a:r>
              <a:rPr lang="en-US" sz="2400" dirty="0">
                <a:solidFill>
                  <a:srgbClr val="000000"/>
                </a:solidFill>
                <a:latin typeface="Book Antiqua"/>
              </a:rPr>
              <a:t>Communication</a:t>
            </a:r>
          </a:p>
          <a:p>
            <a:pPr algn="ctr"/>
            <a:r>
              <a:rPr lang="en-US" sz="2400" dirty="0">
                <a:solidFill>
                  <a:srgbClr val="000000"/>
                </a:solidFill>
                <a:latin typeface="Book Antiqua"/>
              </a:rPr>
              <a:t>Network</a:t>
            </a:r>
          </a:p>
        </p:txBody>
      </p:sp>
      <p:sp>
        <p:nvSpPr>
          <p:cNvPr id="91159" name="Line 23"/>
          <p:cNvSpPr>
            <a:spLocks noChangeShapeType="1"/>
          </p:cNvSpPr>
          <p:nvPr/>
        </p:nvSpPr>
        <p:spPr bwMode="auto">
          <a:xfrm>
            <a:off x="6773338" y="7577103"/>
            <a:ext cx="3973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66" name="Rectangle 30"/>
          <p:cNvSpPr>
            <a:spLocks noChangeArrowheads="1"/>
          </p:cNvSpPr>
          <p:nvPr/>
        </p:nvSpPr>
        <p:spPr bwMode="auto">
          <a:xfrm>
            <a:off x="10030792" y="6728179"/>
            <a:ext cx="1312289" cy="559929"/>
          </a:xfrm>
          <a:prstGeom prst="rect">
            <a:avLst/>
          </a:prstGeom>
          <a:solidFill>
            <a:srgbClr val="FF5008"/>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67" name="Line 31"/>
          <p:cNvSpPr>
            <a:spLocks noChangeShapeType="1"/>
          </p:cNvSpPr>
          <p:nvPr/>
        </p:nvSpPr>
        <p:spPr bwMode="auto">
          <a:xfrm>
            <a:off x="10241285" y="6023752"/>
            <a:ext cx="596053" cy="68636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73" name="Rectangle 37"/>
          <p:cNvSpPr>
            <a:spLocks noChangeArrowheads="1"/>
          </p:cNvSpPr>
          <p:nvPr/>
        </p:nvSpPr>
        <p:spPr bwMode="auto">
          <a:xfrm>
            <a:off x="9967292" y="6749008"/>
            <a:ext cx="1429174" cy="45832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dirty="0">
                <a:solidFill>
                  <a:schemeClr val="bg1"/>
                </a:solidFill>
                <a:latin typeface="Book Antiqua"/>
              </a:rPr>
              <a:t>Montreal</a:t>
            </a:r>
          </a:p>
        </p:txBody>
      </p:sp>
      <p:sp>
        <p:nvSpPr>
          <p:cNvPr id="91174" name="Line 38"/>
          <p:cNvSpPr>
            <a:spLocks noChangeShapeType="1"/>
          </p:cNvSpPr>
          <p:nvPr/>
        </p:nvSpPr>
        <p:spPr bwMode="auto">
          <a:xfrm>
            <a:off x="11361143" y="7053299"/>
            <a:ext cx="55992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75" name="Oval 39"/>
          <p:cNvSpPr>
            <a:spLocks noChangeArrowheads="1"/>
          </p:cNvSpPr>
          <p:nvPr/>
        </p:nvSpPr>
        <p:spPr bwMode="auto">
          <a:xfrm>
            <a:off x="10205161" y="5969565"/>
            <a:ext cx="54187" cy="5418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76" name="Oval 40"/>
          <p:cNvSpPr>
            <a:spLocks noChangeArrowheads="1"/>
          </p:cNvSpPr>
          <p:nvPr/>
        </p:nvSpPr>
        <p:spPr bwMode="auto">
          <a:xfrm>
            <a:off x="8209285" y="6574650"/>
            <a:ext cx="54187" cy="5418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77" name="Line 41"/>
          <p:cNvSpPr>
            <a:spLocks noChangeShapeType="1"/>
          </p:cNvSpPr>
          <p:nvPr/>
        </p:nvSpPr>
        <p:spPr bwMode="auto">
          <a:xfrm>
            <a:off x="8940805" y="3458916"/>
            <a:ext cx="0" cy="5599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78" name="Line 42"/>
          <p:cNvSpPr>
            <a:spLocks noChangeShapeType="1"/>
          </p:cNvSpPr>
          <p:nvPr/>
        </p:nvSpPr>
        <p:spPr bwMode="auto">
          <a:xfrm>
            <a:off x="8940805" y="3458916"/>
            <a:ext cx="0" cy="5599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79" name="Oval 43"/>
          <p:cNvSpPr>
            <a:spLocks noChangeArrowheads="1"/>
          </p:cNvSpPr>
          <p:nvPr/>
        </p:nvSpPr>
        <p:spPr bwMode="auto">
          <a:xfrm>
            <a:off x="8895649" y="3991751"/>
            <a:ext cx="72249" cy="72249"/>
          </a:xfrm>
          <a:prstGeom prst="ellipse">
            <a:avLst/>
          </a:prstGeom>
          <a:solidFill>
            <a:srgbClr val="00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80" name="Oval 44"/>
          <p:cNvSpPr>
            <a:spLocks noChangeArrowheads="1"/>
          </p:cNvSpPr>
          <p:nvPr/>
        </p:nvSpPr>
        <p:spPr bwMode="auto">
          <a:xfrm>
            <a:off x="8904680" y="4000783"/>
            <a:ext cx="54187" cy="5418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81" name="Oval 45"/>
          <p:cNvSpPr>
            <a:spLocks noChangeArrowheads="1"/>
          </p:cNvSpPr>
          <p:nvPr/>
        </p:nvSpPr>
        <p:spPr bwMode="auto">
          <a:xfrm>
            <a:off x="8904680" y="4000783"/>
            <a:ext cx="54187" cy="54187"/>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82" name="Rectangle 46"/>
          <p:cNvSpPr>
            <a:spLocks noChangeArrowheads="1"/>
          </p:cNvSpPr>
          <p:nvPr/>
        </p:nvSpPr>
        <p:spPr bwMode="auto">
          <a:xfrm>
            <a:off x="10051632" y="3847254"/>
            <a:ext cx="776676" cy="577991"/>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83" name="Rectangle 47"/>
          <p:cNvSpPr>
            <a:spLocks noChangeArrowheads="1"/>
          </p:cNvSpPr>
          <p:nvPr/>
        </p:nvSpPr>
        <p:spPr bwMode="auto">
          <a:xfrm>
            <a:off x="10060663" y="3856285"/>
            <a:ext cx="758614" cy="559929"/>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84" name="Rectangle 48"/>
          <p:cNvSpPr>
            <a:spLocks noChangeArrowheads="1"/>
          </p:cNvSpPr>
          <p:nvPr/>
        </p:nvSpPr>
        <p:spPr bwMode="auto">
          <a:xfrm>
            <a:off x="10060663" y="3856285"/>
            <a:ext cx="758614" cy="559929"/>
          </a:xfrm>
          <a:prstGeom prst="rect">
            <a:avLst/>
          </a:prstGeom>
          <a:solidFill>
            <a:srgbClr val="037C03"/>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85" name="Line 49"/>
          <p:cNvSpPr>
            <a:spLocks noChangeShapeType="1"/>
          </p:cNvSpPr>
          <p:nvPr/>
        </p:nvSpPr>
        <p:spPr bwMode="auto">
          <a:xfrm flipV="1">
            <a:off x="10132912" y="4425245"/>
            <a:ext cx="252871" cy="1986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86" name="Line 50"/>
          <p:cNvSpPr>
            <a:spLocks noChangeShapeType="1"/>
          </p:cNvSpPr>
          <p:nvPr/>
        </p:nvSpPr>
        <p:spPr bwMode="auto">
          <a:xfrm flipV="1">
            <a:off x="10132912" y="4425245"/>
            <a:ext cx="252871" cy="1986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98" name="Line 62"/>
          <p:cNvSpPr>
            <a:spLocks noChangeShapeType="1"/>
          </p:cNvSpPr>
          <p:nvPr/>
        </p:nvSpPr>
        <p:spPr bwMode="auto">
          <a:xfrm flipV="1">
            <a:off x="10837339" y="3720818"/>
            <a:ext cx="379307" cy="3251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99" name="Rectangle 63"/>
          <p:cNvSpPr>
            <a:spLocks noChangeArrowheads="1"/>
          </p:cNvSpPr>
          <p:nvPr/>
        </p:nvSpPr>
        <p:spPr bwMode="auto">
          <a:xfrm>
            <a:off x="10008734" y="3908214"/>
            <a:ext cx="864729" cy="45832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dirty="0">
                <a:solidFill>
                  <a:schemeClr val="bg1"/>
                </a:solidFill>
                <a:latin typeface="Book Antiqua"/>
              </a:rPr>
              <a:t>Paris</a:t>
            </a:r>
          </a:p>
        </p:txBody>
      </p:sp>
      <p:sp>
        <p:nvSpPr>
          <p:cNvPr id="91200" name="Oval 64"/>
          <p:cNvSpPr>
            <a:spLocks noChangeArrowheads="1"/>
          </p:cNvSpPr>
          <p:nvPr/>
        </p:nvSpPr>
        <p:spPr bwMode="auto">
          <a:xfrm>
            <a:off x="10087756" y="4605867"/>
            <a:ext cx="72249" cy="72249"/>
          </a:xfrm>
          <a:prstGeom prst="ellipse">
            <a:avLst/>
          </a:prstGeom>
          <a:solidFill>
            <a:srgbClr val="00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201" name="Oval 65"/>
          <p:cNvSpPr>
            <a:spLocks noChangeArrowheads="1"/>
          </p:cNvSpPr>
          <p:nvPr/>
        </p:nvSpPr>
        <p:spPr bwMode="auto">
          <a:xfrm>
            <a:off x="10096787" y="4614898"/>
            <a:ext cx="54187" cy="5418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202" name="Oval 66"/>
          <p:cNvSpPr>
            <a:spLocks noChangeArrowheads="1"/>
          </p:cNvSpPr>
          <p:nvPr/>
        </p:nvSpPr>
        <p:spPr bwMode="auto">
          <a:xfrm>
            <a:off x="10096787" y="4614898"/>
            <a:ext cx="54187" cy="54187"/>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203" name="Oval 67"/>
          <p:cNvSpPr>
            <a:spLocks noChangeArrowheads="1"/>
          </p:cNvSpPr>
          <p:nvPr/>
        </p:nvSpPr>
        <p:spPr bwMode="auto">
          <a:xfrm>
            <a:off x="7757729" y="4569743"/>
            <a:ext cx="72249" cy="72249"/>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204" name="Oval 68"/>
          <p:cNvSpPr>
            <a:spLocks noChangeArrowheads="1"/>
          </p:cNvSpPr>
          <p:nvPr/>
        </p:nvSpPr>
        <p:spPr bwMode="auto">
          <a:xfrm>
            <a:off x="7784822" y="4596836"/>
            <a:ext cx="54187" cy="5418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205" name="Oval 69"/>
          <p:cNvSpPr>
            <a:spLocks noChangeArrowheads="1"/>
          </p:cNvSpPr>
          <p:nvPr/>
        </p:nvSpPr>
        <p:spPr bwMode="auto">
          <a:xfrm>
            <a:off x="7766760" y="4614898"/>
            <a:ext cx="54187" cy="54187"/>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206" name="Rectangle 70"/>
          <p:cNvSpPr>
            <a:spLocks noChangeArrowheads="1"/>
          </p:cNvSpPr>
          <p:nvPr/>
        </p:nvSpPr>
        <p:spPr bwMode="auto">
          <a:xfrm>
            <a:off x="8446351" y="2908018"/>
            <a:ext cx="1016000" cy="559929"/>
          </a:xfrm>
          <a:prstGeom prst="rect">
            <a:avLst/>
          </a:prstGeom>
          <a:solidFill>
            <a:srgbClr val="F50BD4"/>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207" name="Rectangle 71"/>
          <p:cNvSpPr>
            <a:spLocks noChangeArrowheads="1"/>
          </p:cNvSpPr>
          <p:nvPr/>
        </p:nvSpPr>
        <p:spPr bwMode="auto">
          <a:xfrm>
            <a:off x="7247471" y="7213601"/>
            <a:ext cx="842151" cy="8286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dirty="0">
                <a:solidFill>
                  <a:schemeClr val="bg1"/>
                </a:solidFill>
                <a:latin typeface="Book Antiqua"/>
              </a:rPr>
              <a:t>New</a:t>
            </a:r>
          </a:p>
          <a:p>
            <a:r>
              <a:rPr lang="en-US" sz="2400" dirty="0">
                <a:solidFill>
                  <a:schemeClr val="bg1"/>
                </a:solidFill>
                <a:latin typeface="Book Antiqua"/>
              </a:rPr>
              <a:t>York</a:t>
            </a:r>
          </a:p>
        </p:txBody>
      </p:sp>
      <p:sp>
        <p:nvSpPr>
          <p:cNvPr id="91208" name="Rectangle 72"/>
          <p:cNvSpPr>
            <a:spLocks noChangeArrowheads="1"/>
          </p:cNvSpPr>
          <p:nvPr/>
        </p:nvSpPr>
        <p:spPr bwMode="auto">
          <a:xfrm>
            <a:off x="5682352" y="5886027"/>
            <a:ext cx="2279056" cy="9207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1" dirty="0">
                <a:solidFill>
                  <a:schemeClr val="hlink"/>
                </a:solidFill>
                <a:latin typeface="Book Antiqua"/>
              </a:rPr>
              <a:t>Boston projects</a:t>
            </a:r>
          </a:p>
          <a:p>
            <a:r>
              <a:rPr lang="en-US" sz="1800" b="1" dirty="0">
                <a:solidFill>
                  <a:schemeClr val="hlink"/>
                </a:solidFill>
                <a:latin typeface="Book Antiqua"/>
              </a:rPr>
              <a:t>Boston employees</a:t>
            </a:r>
          </a:p>
          <a:p>
            <a:r>
              <a:rPr lang="en-US" sz="1800" b="1" dirty="0">
                <a:solidFill>
                  <a:schemeClr val="hlink"/>
                </a:solidFill>
                <a:latin typeface="Book Antiqua"/>
              </a:rPr>
              <a:t>Boston assignments</a:t>
            </a:r>
          </a:p>
        </p:txBody>
      </p:sp>
      <p:sp>
        <p:nvSpPr>
          <p:cNvPr id="91209" name="Rectangle 73"/>
          <p:cNvSpPr>
            <a:spLocks noChangeArrowheads="1"/>
          </p:cNvSpPr>
          <p:nvPr/>
        </p:nvSpPr>
        <p:spPr bwMode="auto">
          <a:xfrm>
            <a:off x="6585492" y="7976095"/>
            <a:ext cx="2601861" cy="119776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1" dirty="0">
                <a:solidFill>
                  <a:schemeClr val="hlink"/>
                </a:solidFill>
                <a:latin typeface="Book Antiqua"/>
              </a:rPr>
              <a:t>Boston projects</a:t>
            </a:r>
            <a:endParaRPr lang="en-US" sz="1800" b="1" dirty="0">
              <a:solidFill>
                <a:srgbClr val="000000"/>
              </a:solidFill>
              <a:latin typeface="Book Antiqua"/>
            </a:endParaRPr>
          </a:p>
          <a:p>
            <a:r>
              <a:rPr lang="en-US" sz="1800" b="1" dirty="0">
                <a:solidFill>
                  <a:schemeClr val="tx2"/>
                </a:solidFill>
                <a:latin typeface="Book Antiqua"/>
              </a:rPr>
              <a:t>New York employees</a:t>
            </a:r>
          </a:p>
          <a:p>
            <a:r>
              <a:rPr lang="en-US" sz="1800" b="1" dirty="0">
                <a:solidFill>
                  <a:schemeClr val="tx2"/>
                </a:solidFill>
                <a:latin typeface="Book Antiqua"/>
              </a:rPr>
              <a:t>New York projects</a:t>
            </a:r>
          </a:p>
          <a:p>
            <a:r>
              <a:rPr lang="en-US" sz="1800" b="1" dirty="0">
                <a:solidFill>
                  <a:schemeClr val="tx2"/>
                </a:solidFill>
                <a:latin typeface="Book Antiqua"/>
              </a:rPr>
              <a:t>New York assignments</a:t>
            </a:r>
          </a:p>
        </p:txBody>
      </p:sp>
      <p:sp>
        <p:nvSpPr>
          <p:cNvPr id="91210" name="Line 74"/>
          <p:cNvSpPr>
            <a:spLocks noChangeShapeType="1"/>
          </p:cNvSpPr>
          <p:nvPr/>
        </p:nvSpPr>
        <p:spPr bwMode="auto">
          <a:xfrm>
            <a:off x="6953960" y="4542649"/>
            <a:ext cx="0" cy="487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211" name="Rectangle 75"/>
          <p:cNvSpPr>
            <a:spLocks noChangeArrowheads="1"/>
          </p:cNvSpPr>
          <p:nvPr/>
        </p:nvSpPr>
        <p:spPr bwMode="auto">
          <a:xfrm>
            <a:off x="8426031" y="2926080"/>
            <a:ext cx="1020516" cy="45832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dirty="0">
                <a:solidFill>
                  <a:schemeClr val="bg1"/>
                </a:solidFill>
                <a:latin typeface="Book Antiqua"/>
              </a:rPr>
              <a:t>Tokyo</a:t>
            </a:r>
          </a:p>
        </p:txBody>
      </p:sp>
      <p:grpSp>
        <p:nvGrpSpPr>
          <p:cNvPr id="6" name="Group 5"/>
          <p:cNvGrpSpPr/>
          <p:nvPr/>
        </p:nvGrpSpPr>
        <p:grpSpPr>
          <a:xfrm>
            <a:off x="11915700" y="6677000"/>
            <a:ext cx="689490" cy="760114"/>
            <a:chOff x="3660180" y="6219552"/>
            <a:chExt cx="689490" cy="760114"/>
          </a:xfrm>
        </p:grpSpPr>
        <p:sp>
          <p:nvSpPr>
            <p:cNvPr id="91163"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nvGrpSpPr>
            <p:cNvPr id="5" name="Group 4"/>
            <p:cNvGrpSpPr/>
            <p:nvPr/>
          </p:nvGrpSpPr>
          <p:grpSpPr>
            <a:xfrm>
              <a:off x="3665563" y="6880324"/>
              <a:ext cx="684107" cy="99342"/>
              <a:chOff x="6594973" y="5707663"/>
              <a:chExt cx="684107" cy="99342"/>
            </a:xfrm>
          </p:grpSpPr>
          <p:sp>
            <p:nvSpPr>
              <p:cNvPr id="91164"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165"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sp>
          <p:nvSpPr>
            <p:cNvPr id="80"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81"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grpSp>
        <p:nvGrpSpPr>
          <p:cNvPr id="85" name="Group 84"/>
          <p:cNvGrpSpPr/>
          <p:nvPr/>
        </p:nvGrpSpPr>
        <p:grpSpPr>
          <a:xfrm>
            <a:off x="6070352" y="7253064"/>
            <a:ext cx="689490" cy="760114"/>
            <a:chOff x="3660180" y="6219552"/>
            <a:chExt cx="689490" cy="760114"/>
          </a:xfrm>
        </p:grpSpPr>
        <p:sp>
          <p:nvSpPr>
            <p:cNvPr id="86"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nvGrpSpPr>
            <p:cNvPr id="87" name="Group 86"/>
            <p:cNvGrpSpPr/>
            <p:nvPr/>
          </p:nvGrpSpPr>
          <p:grpSpPr>
            <a:xfrm>
              <a:off x="3665563" y="6880324"/>
              <a:ext cx="684107" cy="99342"/>
              <a:chOff x="6594973" y="5707663"/>
              <a:chExt cx="684107" cy="99342"/>
            </a:xfrm>
          </p:grpSpPr>
          <p:sp>
            <p:nvSpPr>
              <p:cNvPr id="90"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1"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sp>
          <p:nvSpPr>
            <p:cNvPr id="88"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89"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grpSp>
        <p:nvGrpSpPr>
          <p:cNvPr id="92" name="Group 91"/>
          <p:cNvGrpSpPr/>
          <p:nvPr/>
        </p:nvGrpSpPr>
        <p:grpSpPr>
          <a:xfrm>
            <a:off x="11229528" y="3364632"/>
            <a:ext cx="689490" cy="760114"/>
            <a:chOff x="3660180" y="6219552"/>
            <a:chExt cx="689490" cy="760114"/>
          </a:xfrm>
        </p:grpSpPr>
        <p:sp>
          <p:nvSpPr>
            <p:cNvPr id="93"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nvGrpSpPr>
            <p:cNvPr id="94" name="Group 93"/>
            <p:cNvGrpSpPr/>
            <p:nvPr/>
          </p:nvGrpSpPr>
          <p:grpSpPr>
            <a:xfrm>
              <a:off x="3665563" y="6880324"/>
              <a:ext cx="684107" cy="99342"/>
              <a:chOff x="6594973" y="5707663"/>
              <a:chExt cx="684107" cy="99342"/>
            </a:xfrm>
          </p:grpSpPr>
          <p:sp>
            <p:nvSpPr>
              <p:cNvPr id="97"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8"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sp>
          <p:nvSpPr>
            <p:cNvPr id="95"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96"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grpSp>
        <p:nvGrpSpPr>
          <p:cNvPr id="99" name="Group 98"/>
          <p:cNvGrpSpPr/>
          <p:nvPr/>
        </p:nvGrpSpPr>
        <p:grpSpPr>
          <a:xfrm>
            <a:off x="6612508" y="5020816"/>
            <a:ext cx="689490" cy="760114"/>
            <a:chOff x="3660180" y="6219552"/>
            <a:chExt cx="689490" cy="760114"/>
          </a:xfrm>
        </p:grpSpPr>
        <p:sp>
          <p:nvSpPr>
            <p:cNvPr id="100"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nvGrpSpPr>
            <p:cNvPr id="101" name="Group 100"/>
            <p:cNvGrpSpPr/>
            <p:nvPr/>
          </p:nvGrpSpPr>
          <p:grpSpPr>
            <a:xfrm>
              <a:off x="3665563" y="6880324"/>
              <a:ext cx="684107" cy="99342"/>
              <a:chOff x="6594973" y="5707663"/>
              <a:chExt cx="684107" cy="99342"/>
            </a:xfrm>
          </p:grpSpPr>
          <p:sp>
            <p:nvSpPr>
              <p:cNvPr id="104"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105"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sp>
          <p:nvSpPr>
            <p:cNvPr id="102"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sp>
          <p:nvSpPr>
            <p:cNvPr id="103"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400" dirty="0">
                <a:latin typeface="Book Antiqua"/>
              </a:endParaRPr>
            </a:p>
          </p:txBody>
        </p:sp>
      </p:grpSp>
    </p:spTree>
    <p:custDataLst>
      <p:tags r:id="rId1"/>
    </p:custDataLst>
  </p:cSld>
  <p:clrMapOvr>
    <a:masterClrMapping/>
  </p:clrMapOvr>
  <p:transition advTm="111203"/>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0-#ppt_w/2"/>
                                          </p:val>
                                        </p:tav>
                                        <p:tav tm="100000">
                                          <p:val>
                                            <p:strVal val="#ppt_x"/>
                                          </p:val>
                                        </p:tav>
                                      </p:tavLst>
                                    </p:anim>
                                    <p:anim calcmode="lin" valueType="num">
                                      <p:cBhvr additive="base">
                                        <p:cTn id="8"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a:lstStyle/>
          <a:p>
            <a:r>
              <a:rPr lang="en-US" dirty="0"/>
              <a:t>Distributed Database - User View</a:t>
            </a:r>
          </a:p>
        </p:txBody>
      </p:sp>
      <p:sp>
        <p:nvSpPr>
          <p:cNvPr id="93187" name="Line 3"/>
          <p:cNvSpPr>
            <a:spLocks noChangeShapeType="1"/>
          </p:cNvSpPr>
          <p:nvPr/>
        </p:nvSpPr>
        <p:spPr bwMode="auto">
          <a:xfrm>
            <a:off x="3029938" y="3775874"/>
            <a:ext cx="1038578" cy="1070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88" name="Line 4"/>
          <p:cNvSpPr>
            <a:spLocks noChangeShapeType="1"/>
          </p:cNvSpPr>
          <p:nvPr/>
        </p:nvSpPr>
        <p:spPr bwMode="auto">
          <a:xfrm>
            <a:off x="6683022" y="3249811"/>
            <a:ext cx="0" cy="9460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89" name="Line 5"/>
          <p:cNvSpPr>
            <a:spLocks noChangeShapeType="1"/>
          </p:cNvSpPr>
          <p:nvPr/>
        </p:nvSpPr>
        <p:spPr bwMode="auto">
          <a:xfrm flipH="1">
            <a:off x="9523307" y="3611055"/>
            <a:ext cx="713458" cy="1192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0" name="Line 6"/>
          <p:cNvSpPr>
            <a:spLocks noChangeShapeType="1"/>
          </p:cNvSpPr>
          <p:nvPr/>
        </p:nvSpPr>
        <p:spPr bwMode="auto">
          <a:xfrm flipH="1" flipV="1">
            <a:off x="9674579" y="7200923"/>
            <a:ext cx="833119" cy="9821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1" name="Line 7"/>
          <p:cNvSpPr>
            <a:spLocks noChangeShapeType="1"/>
          </p:cNvSpPr>
          <p:nvPr/>
        </p:nvSpPr>
        <p:spPr bwMode="auto">
          <a:xfrm flipV="1">
            <a:off x="6996854" y="7882771"/>
            <a:ext cx="0" cy="3702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2" name="Oval 8"/>
          <p:cNvSpPr>
            <a:spLocks noChangeArrowheads="1"/>
          </p:cNvSpPr>
          <p:nvPr/>
        </p:nvSpPr>
        <p:spPr bwMode="auto">
          <a:xfrm>
            <a:off x="3280552" y="4231945"/>
            <a:ext cx="7238436" cy="3632764"/>
          </a:xfrm>
          <a:prstGeom prst="ellipse">
            <a:avLst/>
          </a:prstGeom>
          <a:noFill/>
          <a:ln w="508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3" name="Oval 9"/>
          <p:cNvSpPr>
            <a:spLocks noChangeArrowheads="1"/>
          </p:cNvSpPr>
          <p:nvPr/>
        </p:nvSpPr>
        <p:spPr bwMode="auto">
          <a:xfrm>
            <a:off x="4542649" y="4967981"/>
            <a:ext cx="304801" cy="30931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4" name="Oval 10"/>
          <p:cNvSpPr>
            <a:spLocks noChangeArrowheads="1"/>
          </p:cNvSpPr>
          <p:nvPr/>
        </p:nvSpPr>
        <p:spPr bwMode="auto">
          <a:xfrm>
            <a:off x="8952090" y="6058486"/>
            <a:ext cx="304799" cy="309316"/>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5" name="Oval 11"/>
          <p:cNvSpPr>
            <a:spLocks noChangeArrowheads="1"/>
          </p:cNvSpPr>
          <p:nvPr/>
        </p:nvSpPr>
        <p:spPr bwMode="auto">
          <a:xfrm>
            <a:off x="8091876" y="4967981"/>
            <a:ext cx="304801" cy="30931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6" name="Oval 12"/>
          <p:cNvSpPr>
            <a:spLocks noChangeArrowheads="1"/>
          </p:cNvSpPr>
          <p:nvPr/>
        </p:nvSpPr>
        <p:spPr bwMode="auto">
          <a:xfrm>
            <a:off x="4005298" y="5839483"/>
            <a:ext cx="304801" cy="30931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7" name="Oval 13"/>
          <p:cNvSpPr>
            <a:spLocks noChangeArrowheads="1"/>
          </p:cNvSpPr>
          <p:nvPr/>
        </p:nvSpPr>
        <p:spPr bwMode="auto">
          <a:xfrm>
            <a:off x="6371450" y="4640602"/>
            <a:ext cx="302542" cy="309316"/>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8" name="Oval 14"/>
          <p:cNvSpPr>
            <a:spLocks noChangeArrowheads="1"/>
          </p:cNvSpPr>
          <p:nvPr/>
        </p:nvSpPr>
        <p:spPr bwMode="auto">
          <a:xfrm>
            <a:off x="7983503" y="7257367"/>
            <a:ext cx="304801" cy="307058"/>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199" name="Oval 15"/>
          <p:cNvSpPr>
            <a:spLocks noChangeArrowheads="1"/>
          </p:cNvSpPr>
          <p:nvPr/>
        </p:nvSpPr>
        <p:spPr bwMode="auto">
          <a:xfrm>
            <a:off x="4005298" y="6385865"/>
            <a:ext cx="304801" cy="307058"/>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0" name="Oval 16"/>
          <p:cNvSpPr>
            <a:spLocks noChangeArrowheads="1"/>
          </p:cNvSpPr>
          <p:nvPr/>
        </p:nvSpPr>
        <p:spPr bwMode="auto">
          <a:xfrm>
            <a:off x="4973885" y="7038362"/>
            <a:ext cx="304799" cy="309316"/>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1" name="Oval 17"/>
          <p:cNvSpPr>
            <a:spLocks noChangeArrowheads="1"/>
          </p:cNvSpPr>
          <p:nvPr/>
        </p:nvSpPr>
        <p:spPr bwMode="auto">
          <a:xfrm>
            <a:off x="7017174" y="5076354"/>
            <a:ext cx="302542" cy="30931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2" name="Oval 18"/>
          <p:cNvSpPr>
            <a:spLocks noChangeArrowheads="1"/>
          </p:cNvSpPr>
          <p:nvPr/>
        </p:nvSpPr>
        <p:spPr bwMode="auto">
          <a:xfrm>
            <a:off x="8843716" y="5076354"/>
            <a:ext cx="304799" cy="30931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3" name="Oval 19"/>
          <p:cNvSpPr>
            <a:spLocks noChangeArrowheads="1"/>
          </p:cNvSpPr>
          <p:nvPr/>
        </p:nvSpPr>
        <p:spPr bwMode="auto">
          <a:xfrm>
            <a:off x="5296747" y="5295357"/>
            <a:ext cx="302542" cy="307058"/>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4" name="Oval 20"/>
          <p:cNvSpPr>
            <a:spLocks noChangeArrowheads="1"/>
          </p:cNvSpPr>
          <p:nvPr/>
        </p:nvSpPr>
        <p:spPr bwMode="auto">
          <a:xfrm>
            <a:off x="7125547" y="6058486"/>
            <a:ext cx="302542" cy="309316"/>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5" name="Oval 21"/>
          <p:cNvSpPr>
            <a:spLocks noChangeArrowheads="1"/>
          </p:cNvSpPr>
          <p:nvPr/>
        </p:nvSpPr>
        <p:spPr bwMode="auto">
          <a:xfrm>
            <a:off x="7231663" y="7257367"/>
            <a:ext cx="304799" cy="307058"/>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6" name="Oval 22"/>
          <p:cNvSpPr>
            <a:spLocks noChangeArrowheads="1"/>
          </p:cNvSpPr>
          <p:nvPr/>
        </p:nvSpPr>
        <p:spPr bwMode="auto">
          <a:xfrm>
            <a:off x="4973885" y="4857349"/>
            <a:ext cx="304799" cy="309316"/>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7" name="Oval 23"/>
          <p:cNvSpPr>
            <a:spLocks noChangeArrowheads="1"/>
          </p:cNvSpPr>
          <p:nvPr/>
        </p:nvSpPr>
        <p:spPr bwMode="auto">
          <a:xfrm>
            <a:off x="8414739" y="7257367"/>
            <a:ext cx="304799" cy="307058"/>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8" name="Oval 24"/>
          <p:cNvSpPr>
            <a:spLocks noChangeArrowheads="1"/>
          </p:cNvSpPr>
          <p:nvPr/>
        </p:nvSpPr>
        <p:spPr bwMode="auto">
          <a:xfrm>
            <a:off x="8414739" y="5403731"/>
            <a:ext cx="304799" cy="307058"/>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09" name="Oval 25"/>
          <p:cNvSpPr>
            <a:spLocks noChangeArrowheads="1"/>
          </p:cNvSpPr>
          <p:nvPr/>
        </p:nvSpPr>
        <p:spPr bwMode="auto">
          <a:xfrm>
            <a:off x="5402863" y="7038362"/>
            <a:ext cx="304799" cy="309316"/>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0" name="Oval 26"/>
          <p:cNvSpPr>
            <a:spLocks noChangeArrowheads="1"/>
          </p:cNvSpPr>
          <p:nvPr/>
        </p:nvSpPr>
        <p:spPr bwMode="auto">
          <a:xfrm>
            <a:off x="7125547" y="4532228"/>
            <a:ext cx="302542" cy="307058"/>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1" name="Oval 27"/>
          <p:cNvSpPr>
            <a:spLocks noChangeArrowheads="1"/>
          </p:cNvSpPr>
          <p:nvPr/>
        </p:nvSpPr>
        <p:spPr bwMode="auto">
          <a:xfrm>
            <a:off x="9274952" y="6602612"/>
            <a:ext cx="304801" cy="30931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2" name="Oval 28"/>
          <p:cNvSpPr>
            <a:spLocks noChangeArrowheads="1"/>
          </p:cNvSpPr>
          <p:nvPr/>
        </p:nvSpPr>
        <p:spPr bwMode="auto">
          <a:xfrm>
            <a:off x="5617351" y="6166860"/>
            <a:ext cx="307058" cy="309316"/>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3" name="Oval 29"/>
          <p:cNvSpPr>
            <a:spLocks noChangeArrowheads="1"/>
          </p:cNvSpPr>
          <p:nvPr/>
        </p:nvSpPr>
        <p:spPr bwMode="auto">
          <a:xfrm>
            <a:off x="4759396" y="5403731"/>
            <a:ext cx="302542" cy="307058"/>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4" name="Oval 30"/>
          <p:cNvSpPr>
            <a:spLocks noChangeArrowheads="1"/>
          </p:cNvSpPr>
          <p:nvPr/>
        </p:nvSpPr>
        <p:spPr bwMode="auto">
          <a:xfrm>
            <a:off x="7446152" y="5620478"/>
            <a:ext cx="304801" cy="309316"/>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5" name="Oval 31"/>
          <p:cNvSpPr>
            <a:spLocks noChangeArrowheads="1"/>
          </p:cNvSpPr>
          <p:nvPr/>
        </p:nvSpPr>
        <p:spPr bwMode="auto">
          <a:xfrm>
            <a:off x="4651023" y="6819359"/>
            <a:ext cx="304801" cy="311573"/>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6" name="Oval 32"/>
          <p:cNvSpPr>
            <a:spLocks noChangeArrowheads="1"/>
          </p:cNvSpPr>
          <p:nvPr/>
        </p:nvSpPr>
        <p:spPr bwMode="auto">
          <a:xfrm>
            <a:off x="7875129" y="6602612"/>
            <a:ext cx="307058" cy="309315"/>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7" name="Oval 33"/>
          <p:cNvSpPr>
            <a:spLocks noChangeArrowheads="1"/>
          </p:cNvSpPr>
          <p:nvPr/>
        </p:nvSpPr>
        <p:spPr bwMode="auto">
          <a:xfrm>
            <a:off x="9381068" y="6166860"/>
            <a:ext cx="304799" cy="309316"/>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8" name="Oval 34"/>
          <p:cNvSpPr>
            <a:spLocks noChangeArrowheads="1"/>
          </p:cNvSpPr>
          <p:nvPr/>
        </p:nvSpPr>
        <p:spPr bwMode="auto">
          <a:xfrm>
            <a:off x="8520854" y="4857349"/>
            <a:ext cx="304801" cy="309316"/>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19" name="Oval 35"/>
          <p:cNvSpPr>
            <a:spLocks noChangeArrowheads="1"/>
          </p:cNvSpPr>
          <p:nvPr/>
        </p:nvSpPr>
        <p:spPr bwMode="auto">
          <a:xfrm>
            <a:off x="6479823" y="5184728"/>
            <a:ext cx="302542" cy="311573"/>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0" name="Oval 36"/>
          <p:cNvSpPr>
            <a:spLocks noChangeArrowheads="1"/>
          </p:cNvSpPr>
          <p:nvPr/>
        </p:nvSpPr>
        <p:spPr bwMode="auto">
          <a:xfrm>
            <a:off x="5188374" y="6710985"/>
            <a:ext cx="304801" cy="309315"/>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1" name="Oval 37"/>
          <p:cNvSpPr>
            <a:spLocks noChangeArrowheads="1"/>
          </p:cNvSpPr>
          <p:nvPr/>
        </p:nvSpPr>
        <p:spPr bwMode="auto">
          <a:xfrm>
            <a:off x="3576321" y="6166860"/>
            <a:ext cx="304801" cy="309316"/>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2" name="Oval 38"/>
          <p:cNvSpPr>
            <a:spLocks noChangeArrowheads="1"/>
          </p:cNvSpPr>
          <p:nvPr/>
        </p:nvSpPr>
        <p:spPr bwMode="auto">
          <a:xfrm>
            <a:off x="5942472" y="4748975"/>
            <a:ext cx="302542" cy="309316"/>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3" name="Oval 39"/>
          <p:cNvSpPr>
            <a:spLocks noChangeArrowheads="1"/>
          </p:cNvSpPr>
          <p:nvPr/>
        </p:nvSpPr>
        <p:spPr bwMode="auto">
          <a:xfrm>
            <a:off x="4973885" y="6166860"/>
            <a:ext cx="304799" cy="309316"/>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4" name="Oval 40"/>
          <p:cNvSpPr>
            <a:spLocks noChangeArrowheads="1"/>
          </p:cNvSpPr>
          <p:nvPr/>
        </p:nvSpPr>
        <p:spPr bwMode="auto">
          <a:xfrm>
            <a:off x="6263076" y="6819359"/>
            <a:ext cx="304801" cy="311573"/>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5" name="Oval 41"/>
          <p:cNvSpPr>
            <a:spLocks noChangeArrowheads="1"/>
          </p:cNvSpPr>
          <p:nvPr/>
        </p:nvSpPr>
        <p:spPr bwMode="auto">
          <a:xfrm>
            <a:off x="6585939" y="6058486"/>
            <a:ext cx="304799" cy="309316"/>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6" name="Oval 42"/>
          <p:cNvSpPr>
            <a:spLocks noChangeArrowheads="1"/>
          </p:cNvSpPr>
          <p:nvPr/>
        </p:nvSpPr>
        <p:spPr bwMode="auto">
          <a:xfrm>
            <a:off x="7554525" y="6929989"/>
            <a:ext cx="302542" cy="309316"/>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7" name="Oval 43"/>
          <p:cNvSpPr>
            <a:spLocks noChangeArrowheads="1"/>
          </p:cNvSpPr>
          <p:nvPr/>
        </p:nvSpPr>
        <p:spPr bwMode="auto">
          <a:xfrm>
            <a:off x="7662899" y="4967981"/>
            <a:ext cx="302542" cy="309315"/>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8" name="Oval 44"/>
          <p:cNvSpPr>
            <a:spLocks noChangeArrowheads="1"/>
          </p:cNvSpPr>
          <p:nvPr/>
        </p:nvSpPr>
        <p:spPr bwMode="auto">
          <a:xfrm>
            <a:off x="9381068" y="5514362"/>
            <a:ext cx="304799" cy="307058"/>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29" name="Oval 45"/>
          <p:cNvSpPr>
            <a:spLocks noChangeArrowheads="1"/>
          </p:cNvSpPr>
          <p:nvPr/>
        </p:nvSpPr>
        <p:spPr bwMode="auto">
          <a:xfrm>
            <a:off x="9812303" y="6385865"/>
            <a:ext cx="304801" cy="307058"/>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0" name="Oval 46"/>
          <p:cNvSpPr>
            <a:spLocks noChangeArrowheads="1"/>
          </p:cNvSpPr>
          <p:nvPr/>
        </p:nvSpPr>
        <p:spPr bwMode="auto">
          <a:xfrm>
            <a:off x="5511236" y="4532228"/>
            <a:ext cx="304799" cy="307058"/>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1" name="Oval 47"/>
          <p:cNvSpPr>
            <a:spLocks noChangeArrowheads="1"/>
          </p:cNvSpPr>
          <p:nvPr/>
        </p:nvSpPr>
        <p:spPr bwMode="auto">
          <a:xfrm>
            <a:off x="4436534" y="6166860"/>
            <a:ext cx="304799" cy="309316"/>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2" name="Oval 48"/>
          <p:cNvSpPr>
            <a:spLocks noChangeArrowheads="1"/>
          </p:cNvSpPr>
          <p:nvPr/>
        </p:nvSpPr>
        <p:spPr bwMode="auto">
          <a:xfrm>
            <a:off x="4005298" y="5295357"/>
            <a:ext cx="304801" cy="307058"/>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3" name="Oval 49"/>
          <p:cNvSpPr>
            <a:spLocks noChangeArrowheads="1"/>
          </p:cNvSpPr>
          <p:nvPr/>
        </p:nvSpPr>
        <p:spPr bwMode="auto">
          <a:xfrm>
            <a:off x="8629227" y="6602612"/>
            <a:ext cx="304801" cy="309315"/>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4" name="Oval 50"/>
          <p:cNvSpPr>
            <a:spLocks noChangeArrowheads="1"/>
          </p:cNvSpPr>
          <p:nvPr/>
        </p:nvSpPr>
        <p:spPr bwMode="auto">
          <a:xfrm>
            <a:off x="7983503" y="6166860"/>
            <a:ext cx="304801" cy="309316"/>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5" name="Oval 51"/>
          <p:cNvSpPr>
            <a:spLocks noChangeArrowheads="1"/>
          </p:cNvSpPr>
          <p:nvPr/>
        </p:nvSpPr>
        <p:spPr bwMode="auto">
          <a:xfrm>
            <a:off x="5834099" y="5728852"/>
            <a:ext cx="302542" cy="311573"/>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6" name="Oval 52"/>
          <p:cNvSpPr>
            <a:spLocks noChangeArrowheads="1"/>
          </p:cNvSpPr>
          <p:nvPr/>
        </p:nvSpPr>
        <p:spPr bwMode="auto">
          <a:xfrm>
            <a:off x="6479823" y="7365741"/>
            <a:ext cx="302542" cy="309315"/>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7" name="Oval 53"/>
          <p:cNvSpPr>
            <a:spLocks noChangeArrowheads="1"/>
          </p:cNvSpPr>
          <p:nvPr/>
        </p:nvSpPr>
        <p:spPr bwMode="auto">
          <a:xfrm>
            <a:off x="6048588" y="6275233"/>
            <a:ext cx="304799" cy="309316"/>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8" name="Oval 54"/>
          <p:cNvSpPr>
            <a:spLocks noChangeArrowheads="1"/>
          </p:cNvSpPr>
          <p:nvPr/>
        </p:nvSpPr>
        <p:spPr bwMode="auto">
          <a:xfrm>
            <a:off x="9918419" y="5839483"/>
            <a:ext cx="304799" cy="309315"/>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39" name="Oval 55"/>
          <p:cNvSpPr>
            <a:spLocks noChangeArrowheads="1"/>
          </p:cNvSpPr>
          <p:nvPr/>
        </p:nvSpPr>
        <p:spPr bwMode="auto">
          <a:xfrm>
            <a:off x="7017174" y="6710985"/>
            <a:ext cx="302542" cy="309315"/>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0" name="Oval 56"/>
          <p:cNvSpPr>
            <a:spLocks noChangeArrowheads="1"/>
          </p:cNvSpPr>
          <p:nvPr/>
        </p:nvSpPr>
        <p:spPr bwMode="auto">
          <a:xfrm>
            <a:off x="5834099" y="7257367"/>
            <a:ext cx="302542" cy="307058"/>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1" name="Oval 57"/>
          <p:cNvSpPr>
            <a:spLocks noChangeArrowheads="1"/>
          </p:cNvSpPr>
          <p:nvPr/>
        </p:nvSpPr>
        <p:spPr bwMode="auto">
          <a:xfrm>
            <a:off x="3576321" y="5620478"/>
            <a:ext cx="304801" cy="309316"/>
          </a:xfrm>
          <a:prstGeom prst="ellipse">
            <a:avLst/>
          </a:prstGeom>
          <a:solidFill>
            <a:srgbClr val="FAFD00"/>
          </a:solid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2" name="Oval 58"/>
          <p:cNvSpPr>
            <a:spLocks noChangeArrowheads="1"/>
          </p:cNvSpPr>
          <p:nvPr/>
        </p:nvSpPr>
        <p:spPr bwMode="auto">
          <a:xfrm>
            <a:off x="5296747" y="5728852"/>
            <a:ext cx="302542" cy="311573"/>
          </a:xfrm>
          <a:prstGeom prst="ellipse">
            <a:avLst/>
          </a:prstGeom>
          <a:solidFill>
            <a:srgbClr val="FAFD00"/>
          </a:solid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3" name="Oval 59"/>
          <p:cNvSpPr>
            <a:spLocks noChangeArrowheads="1"/>
          </p:cNvSpPr>
          <p:nvPr/>
        </p:nvSpPr>
        <p:spPr bwMode="auto">
          <a:xfrm>
            <a:off x="5834099" y="5184728"/>
            <a:ext cx="302542" cy="311573"/>
          </a:xfrm>
          <a:prstGeom prst="ellipse">
            <a:avLst/>
          </a:prstGeom>
          <a:solidFill>
            <a:srgbClr val="FAFD00"/>
          </a:solid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4" name="Oval 60"/>
          <p:cNvSpPr>
            <a:spLocks noChangeArrowheads="1"/>
          </p:cNvSpPr>
          <p:nvPr/>
        </p:nvSpPr>
        <p:spPr bwMode="auto">
          <a:xfrm>
            <a:off x="8306365" y="6819359"/>
            <a:ext cx="304799" cy="311573"/>
          </a:xfrm>
          <a:prstGeom prst="ellipse">
            <a:avLst/>
          </a:prstGeom>
          <a:solidFill>
            <a:srgbClr val="FAFD00"/>
          </a:solid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5" name="Oval 61" descr="90%"/>
          <p:cNvSpPr>
            <a:spLocks noChangeArrowheads="1"/>
          </p:cNvSpPr>
          <p:nvPr/>
        </p:nvSpPr>
        <p:spPr bwMode="auto">
          <a:xfrm>
            <a:off x="6692053" y="4313225"/>
            <a:ext cx="307058" cy="309315"/>
          </a:xfrm>
          <a:prstGeom prst="ellipse">
            <a:avLst/>
          </a:prstGeom>
          <a:pattFill prst="pct90">
            <a:fgClr>
              <a:srgbClr val="FAFD00"/>
            </a:fgClr>
            <a:bgClr>
              <a:schemeClr val="bg1"/>
            </a:bgClr>
          </a:patt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6" name="Oval 62"/>
          <p:cNvSpPr>
            <a:spLocks noChangeArrowheads="1"/>
          </p:cNvSpPr>
          <p:nvPr/>
        </p:nvSpPr>
        <p:spPr bwMode="auto">
          <a:xfrm>
            <a:off x="9381068" y="5076354"/>
            <a:ext cx="304799" cy="309315"/>
          </a:xfrm>
          <a:prstGeom prst="ellipse">
            <a:avLst/>
          </a:prstGeom>
          <a:solidFill>
            <a:srgbClr val="FAFD00"/>
          </a:solid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7" name="Oval 63"/>
          <p:cNvSpPr>
            <a:spLocks noChangeArrowheads="1"/>
          </p:cNvSpPr>
          <p:nvPr/>
        </p:nvSpPr>
        <p:spPr bwMode="auto">
          <a:xfrm>
            <a:off x="7017174" y="5514362"/>
            <a:ext cx="302542" cy="307058"/>
          </a:xfrm>
          <a:prstGeom prst="ellipse">
            <a:avLst/>
          </a:prstGeom>
          <a:solidFill>
            <a:srgbClr val="FAFD00"/>
          </a:solid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8" name="Oval 64"/>
          <p:cNvSpPr>
            <a:spLocks noChangeArrowheads="1"/>
          </p:cNvSpPr>
          <p:nvPr/>
        </p:nvSpPr>
        <p:spPr bwMode="auto">
          <a:xfrm>
            <a:off x="8414739" y="5947857"/>
            <a:ext cx="304799" cy="309315"/>
          </a:xfrm>
          <a:prstGeom prst="ellipse">
            <a:avLst/>
          </a:prstGeom>
          <a:solidFill>
            <a:srgbClr val="FAFD00"/>
          </a:solid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49" name="Oval 65"/>
          <p:cNvSpPr>
            <a:spLocks noChangeArrowheads="1"/>
          </p:cNvSpPr>
          <p:nvPr/>
        </p:nvSpPr>
        <p:spPr bwMode="auto">
          <a:xfrm>
            <a:off x="7983503" y="4640602"/>
            <a:ext cx="304801" cy="309316"/>
          </a:xfrm>
          <a:prstGeom prst="ellipse">
            <a:avLst/>
          </a:prstGeom>
          <a:solidFill>
            <a:srgbClr val="FAFD00"/>
          </a:solidFill>
          <a:ln w="127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0" name="Oval 66"/>
          <p:cNvSpPr>
            <a:spLocks noChangeArrowheads="1"/>
          </p:cNvSpPr>
          <p:nvPr/>
        </p:nvSpPr>
        <p:spPr bwMode="auto">
          <a:xfrm>
            <a:off x="7875129" y="5620478"/>
            <a:ext cx="307058" cy="309316"/>
          </a:xfrm>
          <a:prstGeom prst="ellipse">
            <a:avLst/>
          </a:prstGeom>
          <a:solidFill>
            <a:srgbClr val="DC0081"/>
          </a:solidFill>
          <a:ln w="12700">
            <a:solidFill>
              <a:srgbClr val="DC008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1" name="Oval 67"/>
          <p:cNvSpPr>
            <a:spLocks noChangeArrowheads="1"/>
          </p:cNvSpPr>
          <p:nvPr/>
        </p:nvSpPr>
        <p:spPr bwMode="auto">
          <a:xfrm>
            <a:off x="4219788" y="6819359"/>
            <a:ext cx="304799" cy="311573"/>
          </a:xfrm>
          <a:prstGeom prst="ellipse">
            <a:avLst/>
          </a:prstGeom>
          <a:solidFill>
            <a:srgbClr val="DC0081"/>
          </a:solidFill>
          <a:ln w="12700">
            <a:solidFill>
              <a:srgbClr val="DC008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2" name="Oval 68"/>
          <p:cNvSpPr>
            <a:spLocks noChangeArrowheads="1"/>
          </p:cNvSpPr>
          <p:nvPr/>
        </p:nvSpPr>
        <p:spPr bwMode="auto">
          <a:xfrm>
            <a:off x="6692053" y="7038362"/>
            <a:ext cx="307058" cy="309316"/>
          </a:xfrm>
          <a:prstGeom prst="ellipse">
            <a:avLst/>
          </a:prstGeom>
          <a:solidFill>
            <a:srgbClr val="DC0081"/>
          </a:solidFill>
          <a:ln w="12700">
            <a:solidFill>
              <a:srgbClr val="DC008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3" name="Oval 69"/>
          <p:cNvSpPr>
            <a:spLocks noChangeArrowheads="1"/>
          </p:cNvSpPr>
          <p:nvPr/>
        </p:nvSpPr>
        <p:spPr bwMode="auto">
          <a:xfrm>
            <a:off x="6263076" y="5620478"/>
            <a:ext cx="304801" cy="309316"/>
          </a:xfrm>
          <a:prstGeom prst="ellipse">
            <a:avLst/>
          </a:prstGeom>
          <a:solidFill>
            <a:srgbClr val="DC0081"/>
          </a:solidFill>
          <a:ln w="12700">
            <a:solidFill>
              <a:srgbClr val="DC008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4" name="Oval 70"/>
          <p:cNvSpPr>
            <a:spLocks noChangeArrowheads="1"/>
          </p:cNvSpPr>
          <p:nvPr/>
        </p:nvSpPr>
        <p:spPr bwMode="auto">
          <a:xfrm>
            <a:off x="8843716" y="5620478"/>
            <a:ext cx="304799" cy="309316"/>
          </a:xfrm>
          <a:prstGeom prst="ellipse">
            <a:avLst/>
          </a:prstGeom>
          <a:solidFill>
            <a:srgbClr val="DC0081"/>
          </a:solidFill>
          <a:ln w="12700">
            <a:solidFill>
              <a:srgbClr val="DC008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5" name="Oval 71"/>
          <p:cNvSpPr>
            <a:spLocks noChangeArrowheads="1"/>
          </p:cNvSpPr>
          <p:nvPr/>
        </p:nvSpPr>
        <p:spPr bwMode="auto">
          <a:xfrm>
            <a:off x="7446152" y="6385865"/>
            <a:ext cx="304801" cy="307058"/>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6" name="Oval 72"/>
          <p:cNvSpPr>
            <a:spLocks noChangeArrowheads="1"/>
          </p:cNvSpPr>
          <p:nvPr/>
        </p:nvSpPr>
        <p:spPr bwMode="auto">
          <a:xfrm>
            <a:off x="6585939" y="6494238"/>
            <a:ext cx="304799" cy="307058"/>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7" name="Line 73"/>
          <p:cNvSpPr>
            <a:spLocks noChangeShapeType="1"/>
          </p:cNvSpPr>
          <p:nvPr/>
        </p:nvSpPr>
        <p:spPr bwMode="auto">
          <a:xfrm flipV="1">
            <a:off x="3262490" y="7139964"/>
            <a:ext cx="715715" cy="7608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3258" name="Rectangle 74"/>
          <p:cNvSpPr>
            <a:spLocks noChangeArrowheads="1"/>
          </p:cNvSpPr>
          <p:nvPr/>
        </p:nvSpPr>
        <p:spPr bwMode="auto">
          <a:xfrm>
            <a:off x="5012680" y="5830452"/>
            <a:ext cx="3719990" cy="459098"/>
          </a:xfrm>
          <a:prstGeom prst="rect">
            <a:avLst/>
          </a:prstGeom>
          <a:solidFill>
            <a:schemeClr val="bg1">
              <a:lumMod val="20000"/>
              <a:lumOff val="80000"/>
            </a:schemeClr>
          </a:solidFill>
          <a:ln>
            <a:noFill/>
          </a:ln>
          <a:effectLst/>
          <a:extLst/>
        </p:spPr>
        <p:txBody>
          <a:bodyPr wrap="none" lIns="99341" tIns="40639" rIns="99341" bIns="40639">
            <a:spAutoFit/>
          </a:bodyPr>
          <a:lstStyle/>
          <a:p>
            <a:pPr defTabSz="1431409">
              <a:lnSpc>
                <a:spcPct val="85000"/>
              </a:lnSpc>
            </a:pPr>
            <a:r>
              <a:rPr lang="en-US" sz="2800" b="1" dirty="0">
                <a:latin typeface="Book Antiqua"/>
              </a:rPr>
              <a:t>Distributed Database</a:t>
            </a:r>
          </a:p>
        </p:txBody>
      </p:sp>
      <p:pic>
        <p:nvPicPr>
          <p:cNvPr id="93259"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14" y="2662789"/>
            <a:ext cx="1551094" cy="1232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3260" name="Picture 7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530" y="8108549"/>
            <a:ext cx="1551094" cy="12327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3261" name="Picture 7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583" y="2227038"/>
            <a:ext cx="1803965" cy="130048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3262" name="Picture 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2303" y="7898576"/>
            <a:ext cx="1803965" cy="130048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93263" name="Group 79"/>
          <p:cNvGrpSpPr>
            <a:grpSpLocks/>
          </p:cNvGrpSpPr>
          <p:nvPr/>
        </p:nvGrpSpPr>
        <p:grpSpPr bwMode="auto">
          <a:xfrm>
            <a:off x="9679094" y="2572477"/>
            <a:ext cx="1345636" cy="1065671"/>
            <a:chOff x="4287" y="1078"/>
            <a:chExt cx="596" cy="472"/>
          </a:xfrm>
        </p:grpSpPr>
        <p:grpSp>
          <p:nvGrpSpPr>
            <p:cNvPr id="93264" name="Group 80"/>
            <p:cNvGrpSpPr>
              <a:grpSpLocks/>
            </p:cNvGrpSpPr>
            <p:nvPr/>
          </p:nvGrpSpPr>
          <p:grpSpPr bwMode="auto">
            <a:xfrm>
              <a:off x="4287" y="1472"/>
              <a:ext cx="596" cy="78"/>
              <a:chOff x="4287" y="1472"/>
              <a:chExt cx="596" cy="78"/>
            </a:xfrm>
          </p:grpSpPr>
          <p:sp>
            <p:nvSpPr>
              <p:cNvPr id="93265" name="Rectangle 81"/>
              <p:cNvSpPr>
                <a:spLocks noChangeArrowheads="1"/>
              </p:cNvSpPr>
              <p:nvPr/>
            </p:nvSpPr>
            <p:spPr bwMode="auto">
              <a:xfrm>
                <a:off x="4292" y="1542"/>
                <a:ext cx="586" cy="8"/>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3266" name="Freeform 82"/>
              <p:cNvSpPr>
                <a:spLocks/>
              </p:cNvSpPr>
              <p:nvPr/>
            </p:nvSpPr>
            <p:spPr bwMode="auto">
              <a:xfrm>
                <a:off x="4287" y="1472"/>
                <a:ext cx="596" cy="67"/>
              </a:xfrm>
              <a:custGeom>
                <a:avLst/>
                <a:gdLst>
                  <a:gd name="T0" fmla="*/ 0 w 596"/>
                  <a:gd name="T1" fmla="*/ 66 h 67"/>
                  <a:gd name="T2" fmla="*/ 595 w 596"/>
                  <a:gd name="T3" fmla="*/ 66 h 67"/>
                  <a:gd name="T4" fmla="*/ 561 w 596"/>
                  <a:gd name="T5" fmla="*/ 0 h 67"/>
                  <a:gd name="T6" fmla="*/ 43 w 596"/>
                  <a:gd name="T7" fmla="*/ 0 h 67"/>
                  <a:gd name="T8" fmla="*/ 0 w 596"/>
                  <a:gd name="T9" fmla="*/ 66 h 67"/>
                </a:gdLst>
                <a:ahLst/>
                <a:cxnLst>
                  <a:cxn ang="0">
                    <a:pos x="T0" y="T1"/>
                  </a:cxn>
                  <a:cxn ang="0">
                    <a:pos x="T2" y="T3"/>
                  </a:cxn>
                  <a:cxn ang="0">
                    <a:pos x="T4" y="T5"/>
                  </a:cxn>
                  <a:cxn ang="0">
                    <a:pos x="T6" y="T7"/>
                  </a:cxn>
                  <a:cxn ang="0">
                    <a:pos x="T8" y="T9"/>
                  </a:cxn>
                </a:cxnLst>
                <a:rect l="0" t="0" r="r" b="b"/>
                <a:pathLst>
                  <a:path w="596" h="67">
                    <a:moveTo>
                      <a:pt x="0" y="66"/>
                    </a:moveTo>
                    <a:lnTo>
                      <a:pt x="595" y="66"/>
                    </a:lnTo>
                    <a:lnTo>
                      <a:pt x="561" y="0"/>
                    </a:lnTo>
                    <a:lnTo>
                      <a:pt x="43" y="0"/>
                    </a:lnTo>
                    <a:lnTo>
                      <a:pt x="0" y="66"/>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67" name="Freeform 83"/>
              <p:cNvSpPr>
                <a:spLocks/>
              </p:cNvSpPr>
              <p:nvPr/>
            </p:nvSpPr>
            <p:spPr bwMode="auto">
              <a:xfrm>
                <a:off x="4305" y="1479"/>
                <a:ext cx="558" cy="53"/>
              </a:xfrm>
              <a:custGeom>
                <a:avLst/>
                <a:gdLst>
                  <a:gd name="T0" fmla="*/ 32 w 558"/>
                  <a:gd name="T1" fmla="*/ 0 h 53"/>
                  <a:gd name="T2" fmla="*/ 0 w 558"/>
                  <a:gd name="T3" fmla="*/ 52 h 53"/>
                  <a:gd name="T4" fmla="*/ 557 w 558"/>
                  <a:gd name="T5" fmla="*/ 52 h 53"/>
                  <a:gd name="T6" fmla="*/ 532 w 558"/>
                  <a:gd name="T7" fmla="*/ 0 h 53"/>
                </a:gdLst>
                <a:ahLst/>
                <a:cxnLst>
                  <a:cxn ang="0">
                    <a:pos x="T0" y="T1"/>
                  </a:cxn>
                  <a:cxn ang="0">
                    <a:pos x="T2" y="T3"/>
                  </a:cxn>
                  <a:cxn ang="0">
                    <a:pos x="T4" y="T5"/>
                  </a:cxn>
                  <a:cxn ang="0">
                    <a:pos x="T6" y="T7"/>
                  </a:cxn>
                </a:cxnLst>
                <a:rect l="0" t="0" r="r" b="b"/>
                <a:pathLst>
                  <a:path w="558" h="53">
                    <a:moveTo>
                      <a:pt x="32" y="0"/>
                    </a:moveTo>
                    <a:lnTo>
                      <a:pt x="0" y="52"/>
                    </a:lnTo>
                    <a:lnTo>
                      <a:pt x="557" y="52"/>
                    </a:lnTo>
                    <a:lnTo>
                      <a:pt x="5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268" name="Group 84"/>
            <p:cNvGrpSpPr>
              <a:grpSpLocks/>
            </p:cNvGrpSpPr>
            <p:nvPr/>
          </p:nvGrpSpPr>
          <p:grpSpPr bwMode="auto">
            <a:xfrm>
              <a:off x="4353" y="1479"/>
              <a:ext cx="469" cy="14"/>
              <a:chOff x="4353" y="1479"/>
              <a:chExt cx="469" cy="14"/>
            </a:xfrm>
          </p:grpSpPr>
          <p:sp>
            <p:nvSpPr>
              <p:cNvPr id="93269" name="Freeform 85"/>
              <p:cNvSpPr>
                <a:spLocks/>
              </p:cNvSpPr>
              <p:nvPr/>
            </p:nvSpPr>
            <p:spPr bwMode="auto">
              <a:xfrm>
                <a:off x="4353" y="1479"/>
                <a:ext cx="19" cy="10"/>
              </a:xfrm>
              <a:custGeom>
                <a:avLst/>
                <a:gdLst>
                  <a:gd name="T0" fmla="*/ 5 w 19"/>
                  <a:gd name="T1" fmla="*/ 0 h 10"/>
                  <a:gd name="T2" fmla="*/ 18 w 19"/>
                  <a:gd name="T3" fmla="*/ 0 h 10"/>
                  <a:gd name="T4" fmla="*/ 14 w 19"/>
                  <a:gd name="T5" fmla="*/ 9 h 10"/>
                  <a:gd name="T6" fmla="*/ 0 w 19"/>
                  <a:gd name="T7" fmla="*/ 9 h 10"/>
                  <a:gd name="T8" fmla="*/ 5 w 19"/>
                  <a:gd name="T9" fmla="*/ 0 h 10"/>
                </a:gdLst>
                <a:ahLst/>
                <a:cxnLst>
                  <a:cxn ang="0">
                    <a:pos x="T0" y="T1"/>
                  </a:cxn>
                  <a:cxn ang="0">
                    <a:pos x="T2" y="T3"/>
                  </a:cxn>
                  <a:cxn ang="0">
                    <a:pos x="T4" y="T5"/>
                  </a:cxn>
                  <a:cxn ang="0">
                    <a:pos x="T6" y="T7"/>
                  </a:cxn>
                  <a:cxn ang="0">
                    <a:pos x="T8" y="T9"/>
                  </a:cxn>
                </a:cxnLst>
                <a:rect l="0" t="0" r="r" b="b"/>
                <a:pathLst>
                  <a:path w="19" h="10">
                    <a:moveTo>
                      <a:pt x="5" y="0"/>
                    </a:moveTo>
                    <a:lnTo>
                      <a:pt x="18" y="0"/>
                    </a:lnTo>
                    <a:lnTo>
                      <a:pt x="14" y="9"/>
                    </a:lnTo>
                    <a:lnTo>
                      <a:pt x="0" y="9"/>
                    </a:lnTo>
                    <a:lnTo>
                      <a:pt x="5"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70" name="Freeform 86"/>
              <p:cNvSpPr>
                <a:spLocks/>
              </p:cNvSpPr>
              <p:nvPr/>
            </p:nvSpPr>
            <p:spPr bwMode="auto">
              <a:xfrm>
                <a:off x="4398" y="1479"/>
                <a:ext cx="75" cy="9"/>
              </a:xfrm>
              <a:custGeom>
                <a:avLst/>
                <a:gdLst>
                  <a:gd name="T0" fmla="*/ 3 w 75"/>
                  <a:gd name="T1" fmla="*/ 0 h 9"/>
                  <a:gd name="T2" fmla="*/ 74 w 75"/>
                  <a:gd name="T3" fmla="*/ 0 h 9"/>
                  <a:gd name="T4" fmla="*/ 71 w 75"/>
                  <a:gd name="T5" fmla="*/ 8 h 9"/>
                  <a:gd name="T6" fmla="*/ 0 w 75"/>
                  <a:gd name="T7" fmla="*/ 8 h 9"/>
                  <a:gd name="T8" fmla="*/ 3 w 75"/>
                  <a:gd name="T9" fmla="*/ 0 h 9"/>
                </a:gdLst>
                <a:ahLst/>
                <a:cxnLst>
                  <a:cxn ang="0">
                    <a:pos x="T0" y="T1"/>
                  </a:cxn>
                  <a:cxn ang="0">
                    <a:pos x="T2" y="T3"/>
                  </a:cxn>
                  <a:cxn ang="0">
                    <a:pos x="T4" y="T5"/>
                  </a:cxn>
                  <a:cxn ang="0">
                    <a:pos x="T6" y="T7"/>
                  </a:cxn>
                  <a:cxn ang="0">
                    <a:pos x="T8" y="T9"/>
                  </a:cxn>
                </a:cxnLst>
                <a:rect l="0" t="0" r="r" b="b"/>
                <a:pathLst>
                  <a:path w="75" h="9">
                    <a:moveTo>
                      <a:pt x="3" y="0"/>
                    </a:moveTo>
                    <a:lnTo>
                      <a:pt x="74" y="0"/>
                    </a:lnTo>
                    <a:lnTo>
                      <a:pt x="71"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71" name="Freeform 87"/>
              <p:cNvSpPr>
                <a:spLocks/>
              </p:cNvSpPr>
              <p:nvPr/>
            </p:nvSpPr>
            <p:spPr bwMode="auto">
              <a:xfrm>
                <a:off x="4493" y="1479"/>
                <a:ext cx="72" cy="10"/>
              </a:xfrm>
              <a:custGeom>
                <a:avLst/>
                <a:gdLst>
                  <a:gd name="T0" fmla="*/ 2 w 72"/>
                  <a:gd name="T1" fmla="*/ 0 h 10"/>
                  <a:gd name="T2" fmla="*/ 71 w 72"/>
                  <a:gd name="T3" fmla="*/ 0 h 10"/>
                  <a:gd name="T4" fmla="*/ 71 w 72"/>
                  <a:gd name="T5" fmla="*/ 9 h 10"/>
                  <a:gd name="T6" fmla="*/ 0 w 72"/>
                  <a:gd name="T7" fmla="*/ 9 h 10"/>
                  <a:gd name="T8" fmla="*/ 2 w 72"/>
                  <a:gd name="T9" fmla="*/ 0 h 10"/>
                </a:gdLst>
                <a:ahLst/>
                <a:cxnLst>
                  <a:cxn ang="0">
                    <a:pos x="T0" y="T1"/>
                  </a:cxn>
                  <a:cxn ang="0">
                    <a:pos x="T2" y="T3"/>
                  </a:cxn>
                  <a:cxn ang="0">
                    <a:pos x="T4" y="T5"/>
                  </a:cxn>
                  <a:cxn ang="0">
                    <a:pos x="T6" y="T7"/>
                  </a:cxn>
                  <a:cxn ang="0">
                    <a:pos x="T8" y="T9"/>
                  </a:cxn>
                </a:cxnLst>
                <a:rect l="0" t="0" r="r" b="b"/>
                <a:pathLst>
                  <a:path w="72" h="10">
                    <a:moveTo>
                      <a:pt x="2" y="0"/>
                    </a:moveTo>
                    <a:lnTo>
                      <a:pt x="71" y="0"/>
                    </a:lnTo>
                    <a:lnTo>
                      <a:pt x="71" y="9"/>
                    </a:lnTo>
                    <a:lnTo>
                      <a:pt x="0" y="9"/>
                    </a:lnTo>
                    <a:lnTo>
                      <a:pt x="2"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72" name="Freeform 88"/>
              <p:cNvSpPr>
                <a:spLocks/>
              </p:cNvSpPr>
              <p:nvPr/>
            </p:nvSpPr>
            <p:spPr bwMode="auto">
              <a:xfrm>
                <a:off x="4578" y="1479"/>
                <a:ext cx="72" cy="10"/>
              </a:xfrm>
              <a:custGeom>
                <a:avLst/>
                <a:gdLst>
                  <a:gd name="T0" fmla="*/ 0 w 72"/>
                  <a:gd name="T1" fmla="*/ 0 h 10"/>
                  <a:gd name="T2" fmla="*/ 71 w 72"/>
                  <a:gd name="T3" fmla="*/ 0 h 10"/>
                  <a:gd name="T4" fmla="*/ 71 w 72"/>
                  <a:gd name="T5" fmla="*/ 9 h 10"/>
                  <a:gd name="T6" fmla="*/ 0 w 72"/>
                  <a:gd name="T7" fmla="*/ 9 h 10"/>
                  <a:gd name="T8" fmla="*/ 0 w 72"/>
                  <a:gd name="T9" fmla="*/ 0 h 10"/>
                </a:gdLst>
                <a:ahLst/>
                <a:cxnLst>
                  <a:cxn ang="0">
                    <a:pos x="T0" y="T1"/>
                  </a:cxn>
                  <a:cxn ang="0">
                    <a:pos x="T2" y="T3"/>
                  </a:cxn>
                  <a:cxn ang="0">
                    <a:pos x="T4" y="T5"/>
                  </a:cxn>
                  <a:cxn ang="0">
                    <a:pos x="T6" y="T7"/>
                  </a:cxn>
                  <a:cxn ang="0">
                    <a:pos x="T8" y="T9"/>
                  </a:cxn>
                </a:cxnLst>
                <a:rect l="0" t="0" r="r" b="b"/>
                <a:pathLst>
                  <a:path w="72" h="10">
                    <a:moveTo>
                      <a:pt x="0" y="0"/>
                    </a:moveTo>
                    <a:lnTo>
                      <a:pt x="71" y="0"/>
                    </a:lnTo>
                    <a:lnTo>
                      <a:pt x="71"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73" name="Freeform 89"/>
              <p:cNvSpPr>
                <a:spLocks/>
              </p:cNvSpPr>
              <p:nvPr/>
            </p:nvSpPr>
            <p:spPr bwMode="auto">
              <a:xfrm>
                <a:off x="4665" y="1479"/>
                <a:ext cx="64" cy="11"/>
              </a:xfrm>
              <a:custGeom>
                <a:avLst/>
                <a:gdLst>
                  <a:gd name="T0" fmla="*/ 0 w 64"/>
                  <a:gd name="T1" fmla="*/ 0 h 11"/>
                  <a:gd name="T2" fmla="*/ 61 w 64"/>
                  <a:gd name="T3" fmla="*/ 0 h 11"/>
                  <a:gd name="T4" fmla="*/ 63 w 64"/>
                  <a:gd name="T5" fmla="*/ 10 h 11"/>
                  <a:gd name="T6" fmla="*/ 0 w 64"/>
                  <a:gd name="T7" fmla="*/ 10 h 11"/>
                  <a:gd name="T8" fmla="*/ 0 w 64"/>
                  <a:gd name="T9" fmla="*/ 0 h 11"/>
                </a:gdLst>
                <a:ahLst/>
                <a:cxnLst>
                  <a:cxn ang="0">
                    <a:pos x="T0" y="T1"/>
                  </a:cxn>
                  <a:cxn ang="0">
                    <a:pos x="T2" y="T3"/>
                  </a:cxn>
                  <a:cxn ang="0">
                    <a:pos x="T4" y="T5"/>
                  </a:cxn>
                  <a:cxn ang="0">
                    <a:pos x="T6" y="T7"/>
                  </a:cxn>
                  <a:cxn ang="0">
                    <a:pos x="T8" y="T9"/>
                  </a:cxn>
                </a:cxnLst>
                <a:rect l="0" t="0" r="r" b="b"/>
                <a:pathLst>
                  <a:path w="64" h="11">
                    <a:moveTo>
                      <a:pt x="0" y="0"/>
                    </a:moveTo>
                    <a:lnTo>
                      <a:pt x="61" y="0"/>
                    </a:lnTo>
                    <a:lnTo>
                      <a:pt x="63" y="10"/>
                    </a:lnTo>
                    <a:lnTo>
                      <a:pt x="0" y="10"/>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74" name="Freeform 90"/>
              <p:cNvSpPr>
                <a:spLocks/>
              </p:cNvSpPr>
              <p:nvPr/>
            </p:nvSpPr>
            <p:spPr bwMode="auto">
              <a:xfrm>
                <a:off x="4743" y="1484"/>
                <a:ext cx="79" cy="9"/>
              </a:xfrm>
              <a:custGeom>
                <a:avLst/>
                <a:gdLst>
                  <a:gd name="T0" fmla="*/ 0 w 79"/>
                  <a:gd name="T1" fmla="*/ 0 h 9"/>
                  <a:gd name="T2" fmla="*/ 71 w 79"/>
                  <a:gd name="T3" fmla="*/ 0 h 9"/>
                  <a:gd name="T4" fmla="*/ 78 w 79"/>
                  <a:gd name="T5" fmla="*/ 8 h 9"/>
                  <a:gd name="T6" fmla="*/ 3 w 79"/>
                  <a:gd name="T7" fmla="*/ 8 h 9"/>
                  <a:gd name="T8" fmla="*/ 0 w 79"/>
                  <a:gd name="T9" fmla="*/ 0 h 9"/>
                </a:gdLst>
                <a:ahLst/>
                <a:cxnLst>
                  <a:cxn ang="0">
                    <a:pos x="T0" y="T1"/>
                  </a:cxn>
                  <a:cxn ang="0">
                    <a:pos x="T2" y="T3"/>
                  </a:cxn>
                  <a:cxn ang="0">
                    <a:pos x="T4" y="T5"/>
                  </a:cxn>
                  <a:cxn ang="0">
                    <a:pos x="T6" y="T7"/>
                  </a:cxn>
                  <a:cxn ang="0">
                    <a:pos x="T8" y="T9"/>
                  </a:cxn>
                </a:cxnLst>
                <a:rect l="0" t="0" r="r" b="b"/>
                <a:pathLst>
                  <a:path w="79" h="9">
                    <a:moveTo>
                      <a:pt x="0" y="0"/>
                    </a:moveTo>
                    <a:lnTo>
                      <a:pt x="71" y="0"/>
                    </a:lnTo>
                    <a:lnTo>
                      <a:pt x="78"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275" name="Group 91"/>
            <p:cNvGrpSpPr>
              <a:grpSpLocks/>
            </p:cNvGrpSpPr>
            <p:nvPr/>
          </p:nvGrpSpPr>
          <p:grpSpPr bwMode="auto">
            <a:xfrm>
              <a:off x="4335" y="1496"/>
              <a:ext cx="494" cy="28"/>
              <a:chOff x="4335" y="1496"/>
              <a:chExt cx="494" cy="28"/>
            </a:xfrm>
          </p:grpSpPr>
          <p:grpSp>
            <p:nvGrpSpPr>
              <p:cNvPr id="93276" name="Group 92"/>
              <p:cNvGrpSpPr>
                <a:grpSpLocks/>
              </p:cNvGrpSpPr>
              <p:nvPr/>
            </p:nvGrpSpPr>
            <p:grpSpPr bwMode="auto">
              <a:xfrm>
                <a:off x="4377" y="1497"/>
                <a:ext cx="245" cy="25"/>
                <a:chOff x="4377" y="1497"/>
                <a:chExt cx="245" cy="25"/>
              </a:xfrm>
            </p:grpSpPr>
            <p:sp>
              <p:nvSpPr>
                <p:cNvPr id="93277" name="Freeform 93"/>
                <p:cNvSpPr>
                  <a:spLocks/>
                </p:cNvSpPr>
                <p:nvPr/>
              </p:nvSpPr>
              <p:spPr bwMode="auto">
                <a:xfrm>
                  <a:off x="4377" y="1497"/>
                  <a:ext cx="231" cy="1"/>
                </a:xfrm>
                <a:custGeom>
                  <a:avLst/>
                  <a:gdLst>
                    <a:gd name="T0" fmla="*/ 0 w 231"/>
                    <a:gd name="T1" fmla="*/ 0 h 1"/>
                    <a:gd name="T2" fmla="*/ 230 w 231"/>
                    <a:gd name="T3" fmla="*/ 0 h 1"/>
                  </a:gdLst>
                  <a:ahLst/>
                  <a:cxnLst>
                    <a:cxn ang="0">
                      <a:pos x="T0" y="T1"/>
                    </a:cxn>
                    <a:cxn ang="0">
                      <a:pos x="T2" y="T3"/>
                    </a:cxn>
                  </a:cxnLst>
                  <a:rect l="0" t="0" r="r" b="b"/>
                  <a:pathLst>
                    <a:path w="231" h="1">
                      <a:moveTo>
                        <a:pt x="0" y="0"/>
                      </a:moveTo>
                      <a:lnTo>
                        <a:pt x="23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78" name="Freeform 94"/>
                <p:cNvSpPr>
                  <a:spLocks/>
                </p:cNvSpPr>
                <p:nvPr/>
              </p:nvSpPr>
              <p:spPr bwMode="auto">
                <a:xfrm>
                  <a:off x="4386" y="1505"/>
                  <a:ext cx="236" cy="1"/>
                </a:xfrm>
                <a:custGeom>
                  <a:avLst/>
                  <a:gdLst>
                    <a:gd name="T0" fmla="*/ 0 w 236"/>
                    <a:gd name="T1" fmla="*/ 0 h 1"/>
                    <a:gd name="T2" fmla="*/ 235 w 236"/>
                    <a:gd name="T3" fmla="*/ 0 h 1"/>
                  </a:gdLst>
                  <a:ahLst/>
                  <a:cxnLst>
                    <a:cxn ang="0">
                      <a:pos x="T0" y="T1"/>
                    </a:cxn>
                    <a:cxn ang="0">
                      <a:pos x="T2" y="T3"/>
                    </a:cxn>
                  </a:cxnLst>
                  <a:rect l="0" t="0" r="r" b="b"/>
                  <a:pathLst>
                    <a:path w="236" h="1">
                      <a:moveTo>
                        <a:pt x="0" y="0"/>
                      </a:moveTo>
                      <a:lnTo>
                        <a:pt x="2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79" name="Freeform 95"/>
                <p:cNvSpPr>
                  <a:spLocks/>
                </p:cNvSpPr>
                <p:nvPr/>
              </p:nvSpPr>
              <p:spPr bwMode="auto">
                <a:xfrm>
                  <a:off x="4390" y="1512"/>
                  <a:ext cx="205" cy="1"/>
                </a:xfrm>
                <a:custGeom>
                  <a:avLst/>
                  <a:gdLst>
                    <a:gd name="T0" fmla="*/ 0 w 205"/>
                    <a:gd name="T1" fmla="*/ 0 h 1"/>
                    <a:gd name="T2" fmla="*/ 204 w 205"/>
                    <a:gd name="T3" fmla="*/ 0 h 1"/>
                  </a:gdLst>
                  <a:ahLst/>
                  <a:cxnLst>
                    <a:cxn ang="0">
                      <a:pos x="T0" y="T1"/>
                    </a:cxn>
                    <a:cxn ang="0">
                      <a:pos x="T2" y="T3"/>
                    </a:cxn>
                  </a:cxnLst>
                  <a:rect l="0" t="0" r="r" b="b"/>
                  <a:pathLst>
                    <a:path w="205" h="1">
                      <a:moveTo>
                        <a:pt x="0" y="0"/>
                      </a:moveTo>
                      <a:lnTo>
                        <a:pt x="20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80" name="Freeform 96"/>
                <p:cNvSpPr>
                  <a:spLocks/>
                </p:cNvSpPr>
                <p:nvPr/>
              </p:nvSpPr>
              <p:spPr bwMode="auto">
                <a:xfrm>
                  <a:off x="4394" y="1521"/>
                  <a:ext cx="29" cy="1"/>
                </a:xfrm>
                <a:custGeom>
                  <a:avLst/>
                  <a:gdLst>
                    <a:gd name="T0" fmla="*/ 0 w 29"/>
                    <a:gd name="T1" fmla="*/ 0 h 1"/>
                    <a:gd name="T2" fmla="*/ 28 w 29"/>
                    <a:gd name="T3" fmla="*/ 0 h 1"/>
                  </a:gdLst>
                  <a:ahLst/>
                  <a:cxnLst>
                    <a:cxn ang="0">
                      <a:pos x="T0" y="T1"/>
                    </a:cxn>
                    <a:cxn ang="0">
                      <a:pos x="T2" y="T3"/>
                    </a:cxn>
                  </a:cxnLst>
                  <a:rect l="0" t="0" r="r" b="b"/>
                  <a:pathLst>
                    <a:path w="29" h="1">
                      <a:moveTo>
                        <a:pt x="0" y="0"/>
                      </a:moveTo>
                      <a:lnTo>
                        <a:pt x="2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281" name="Group 97"/>
              <p:cNvGrpSpPr>
                <a:grpSpLocks/>
              </p:cNvGrpSpPr>
              <p:nvPr/>
            </p:nvGrpSpPr>
            <p:grpSpPr bwMode="auto">
              <a:xfrm>
                <a:off x="4335" y="1501"/>
                <a:ext cx="41" cy="16"/>
                <a:chOff x="4335" y="1501"/>
                <a:chExt cx="41" cy="16"/>
              </a:xfrm>
            </p:grpSpPr>
            <p:sp>
              <p:nvSpPr>
                <p:cNvPr id="93282" name="Freeform 98"/>
                <p:cNvSpPr>
                  <a:spLocks/>
                </p:cNvSpPr>
                <p:nvPr/>
              </p:nvSpPr>
              <p:spPr bwMode="auto">
                <a:xfrm>
                  <a:off x="4345" y="1501"/>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83" name="Freeform 99"/>
                <p:cNvSpPr>
                  <a:spLocks/>
                </p:cNvSpPr>
                <p:nvPr/>
              </p:nvSpPr>
              <p:spPr bwMode="auto">
                <a:xfrm>
                  <a:off x="4341" y="1508"/>
                  <a:ext cx="23" cy="1"/>
                </a:xfrm>
                <a:custGeom>
                  <a:avLst/>
                  <a:gdLst>
                    <a:gd name="T0" fmla="*/ 0 w 23"/>
                    <a:gd name="T1" fmla="*/ 0 h 1"/>
                    <a:gd name="T2" fmla="*/ 22 w 23"/>
                    <a:gd name="T3" fmla="*/ 0 h 1"/>
                  </a:gdLst>
                  <a:ahLst/>
                  <a:cxnLst>
                    <a:cxn ang="0">
                      <a:pos x="T0" y="T1"/>
                    </a:cxn>
                    <a:cxn ang="0">
                      <a:pos x="T2" y="T3"/>
                    </a:cxn>
                  </a:cxnLst>
                  <a:rect l="0" t="0" r="r" b="b"/>
                  <a:pathLst>
                    <a:path w="23" h="1">
                      <a:moveTo>
                        <a:pt x="0" y="0"/>
                      </a:moveTo>
                      <a:lnTo>
                        <a:pt x="2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84" name="Freeform 100"/>
                <p:cNvSpPr>
                  <a:spLocks/>
                </p:cNvSpPr>
                <p:nvPr/>
              </p:nvSpPr>
              <p:spPr bwMode="auto">
                <a:xfrm>
                  <a:off x="4335" y="1516"/>
                  <a:ext cx="41" cy="1"/>
                </a:xfrm>
                <a:custGeom>
                  <a:avLst/>
                  <a:gdLst>
                    <a:gd name="T0" fmla="*/ 0 w 41"/>
                    <a:gd name="T1" fmla="*/ 0 h 1"/>
                    <a:gd name="T2" fmla="*/ 40 w 41"/>
                    <a:gd name="T3" fmla="*/ 0 h 1"/>
                  </a:gdLst>
                  <a:ahLst/>
                  <a:cxnLst>
                    <a:cxn ang="0">
                      <a:pos x="T0" y="T1"/>
                    </a:cxn>
                    <a:cxn ang="0">
                      <a:pos x="T2" y="T3"/>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285" name="Group 101"/>
              <p:cNvGrpSpPr>
                <a:grpSpLocks/>
              </p:cNvGrpSpPr>
              <p:nvPr/>
            </p:nvGrpSpPr>
            <p:grpSpPr bwMode="auto">
              <a:xfrm>
                <a:off x="4430" y="1496"/>
                <a:ext cx="224" cy="26"/>
                <a:chOff x="4430" y="1496"/>
                <a:chExt cx="224" cy="26"/>
              </a:xfrm>
            </p:grpSpPr>
            <p:sp>
              <p:nvSpPr>
                <p:cNvPr id="93286" name="Freeform 102"/>
                <p:cNvSpPr>
                  <a:spLocks/>
                </p:cNvSpPr>
                <p:nvPr/>
              </p:nvSpPr>
              <p:spPr bwMode="auto">
                <a:xfrm>
                  <a:off x="4430" y="1521"/>
                  <a:ext cx="139" cy="1"/>
                </a:xfrm>
                <a:custGeom>
                  <a:avLst/>
                  <a:gdLst>
                    <a:gd name="T0" fmla="*/ 0 w 139"/>
                    <a:gd name="T1" fmla="*/ 0 h 1"/>
                    <a:gd name="T2" fmla="*/ 138 w 139"/>
                    <a:gd name="T3" fmla="*/ 0 h 1"/>
                  </a:gdLst>
                  <a:ahLst/>
                  <a:cxnLst>
                    <a:cxn ang="0">
                      <a:pos x="T0" y="T1"/>
                    </a:cxn>
                    <a:cxn ang="0">
                      <a:pos x="T2" y="T3"/>
                    </a:cxn>
                  </a:cxnLst>
                  <a:rect l="0" t="0" r="r" b="b"/>
                  <a:pathLst>
                    <a:path w="139" h="1">
                      <a:moveTo>
                        <a:pt x="0" y="0"/>
                      </a:moveTo>
                      <a:lnTo>
                        <a:pt x="1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87" name="Freeform 103"/>
                <p:cNvSpPr>
                  <a:spLocks/>
                </p:cNvSpPr>
                <p:nvPr/>
              </p:nvSpPr>
              <p:spPr bwMode="auto">
                <a:xfrm>
                  <a:off x="4619" y="1496"/>
                  <a:ext cx="33" cy="1"/>
                </a:xfrm>
                <a:custGeom>
                  <a:avLst/>
                  <a:gdLst>
                    <a:gd name="T0" fmla="*/ 0 w 33"/>
                    <a:gd name="T1" fmla="*/ 0 h 1"/>
                    <a:gd name="T2" fmla="*/ 32 w 33"/>
                    <a:gd name="T3" fmla="*/ 0 h 1"/>
                  </a:gdLst>
                  <a:ahLst/>
                  <a:cxnLst>
                    <a:cxn ang="0">
                      <a:pos x="T0" y="T1"/>
                    </a:cxn>
                    <a:cxn ang="0">
                      <a:pos x="T2" y="T3"/>
                    </a:cxn>
                  </a:cxnLst>
                  <a:rect l="0" t="0" r="r" b="b"/>
                  <a:pathLst>
                    <a:path w="33" h="1">
                      <a:moveTo>
                        <a:pt x="0" y="0"/>
                      </a:moveTo>
                      <a:lnTo>
                        <a:pt x="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88" name="Freeform 104"/>
                <p:cNvSpPr>
                  <a:spLocks/>
                </p:cNvSpPr>
                <p:nvPr/>
              </p:nvSpPr>
              <p:spPr bwMode="auto">
                <a:xfrm>
                  <a:off x="4628" y="1505"/>
                  <a:ext cx="26" cy="1"/>
                </a:xfrm>
                <a:custGeom>
                  <a:avLst/>
                  <a:gdLst>
                    <a:gd name="T0" fmla="*/ 0 w 26"/>
                    <a:gd name="T1" fmla="*/ 0 h 1"/>
                    <a:gd name="T2" fmla="*/ 25 w 26"/>
                    <a:gd name="T3" fmla="*/ 0 h 1"/>
                  </a:gdLst>
                  <a:ahLst/>
                  <a:cxnLst>
                    <a:cxn ang="0">
                      <a:pos x="T0" y="T1"/>
                    </a:cxn>
                    <a:cxn ang="0">
                      <a:pos x="T2" y="T3"/>
                    </a:cxn>
                  </a:cxnLst>
                  <a:rect l="0" t="0" r="r" b="b"/>
                  <a:pathLst>
                    <a:path w="26" h="1">
                      <a:moveTo>
                        <a:pt x="0" y="0"/>
                      </a:moveTo>
                      <a:lnTo>
                        <a:pt x="2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89" name="Freeform 105"/>
                <p:cNvSpPr>
                  <a:spLocks/>
                </p:cNvSpPr>
                <p:nvPr/>
              </p:nvSpPr>
              <p:spPr bwMode="auto">
                <a:xfrm>
                  <a:off x="4610" y="1513"/>
                  <a:ext cx="44" cy="1"/>
                </a:xfrm>
                <a:custGeom>
                  <a:avLst/>
                  <a:gdLst>
                    <a:gd name="T0" fmla="*/ 0 w 44"/>
                    <a:gd name="T1" fmla="*/ 0 h 1"/>
                    <a:gd name="T2" fmla="*/ 43 w 44"/>
                    <a:gd name="T3" fmla="*/ 0 h 1"/>
                  </a:gdLst>
                  <a:ahLst/>
                  <a:cxnLst>
                    <a:cxn ang="0">
                      <a:pos x="T0" y="T1"/>
                    </a:cxn>
                    <a:cxn ang="0">
                      <a:pos x="T2" y="T3"/>
                    </a:cxn>
                  </a:cxnLst>
                  <a:rect l="0" t="0" r="r" b="b"/>
                  <a:pathLst>
                    <a:path w="44" h="1">
                      <a:moveTo>
                        <a:pt x="0" y="0"/>
                      </a:moveTo>
                      <a:lnTo>
                        <a:pt x="4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90" name="Freeform 106"/>
                <p:cNvSpPr>
                  <a:spLocks/>
                </p:cNvSpPr>
                <p:nvPr/>
              </p:nvSpPr>
              <p:spPr bwMode="auto">
                <a:xfrm>
                  <a:off x="4574" y="1521"/>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91" name="Freeform 107"/>
                <p:cNvSpPr>
                  <a:spLocks/>
                </p:cNvSpPr>
                <p:nvPr/>
              </p:nvSpPr>
              <p:spPr bwMode="auto">
                <a:xfrm>
                  <a:off x="4603" y="1521"/>
                  <a:ext cx="49" cy="1"/>
                </a:xfrm>
                <a:custGeom>
                  <a:avLst/>
                  <a:gdLst>
                    <a:gd name="T0" fmla="*/ 0 w 49"/>
                    <a:gd name="T1" fmla="*/ 0 h 1"/>
                    <a:gd name="T2" fmla="*/ 48 w 49"/>
                    <a:gd name="T3" fmla="*/ 0 h 1"/>
                  </a:gdLst>
                  <a:ahLst/>
                  <a:cxnLst>
                    <a:cxn ang="0">
                      <a:pos x="T0" y="T1"/>
                    </a:cxn>
                    <a:cxn ang="0">
                      <a:pos x="T2" y="T3"/>
                    </a:cxn>
                  </a:cxnLst>
                  <a:rect l="0" t="0" r="r" b="b"/>
                  <a:pathLst>
                    <a:path w="49" h="1">
                      <a:moveTo>
                        <a:pt x="0" y="0"/>
                      </a:moveTo>
                      <a:lnTo>
                        <a:pt x="4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292" name="Group 108"/>
              <p:cNvGrpSpPr>
                <a:grpSpLocks/>
              </p:cNvGrpSpPr>
              <p:nvPr/>
            </p:nvGrpSpPr>
            <p:grpSpPr bwMode="auto">
              <a:xfrm>
                <a:off x="4663" y="1501"/>
                <a:ext cx="71" cy="21"/>
                <a:chOff x="4663" y="1501"/>
                <a:chExt cx="71" cy="21"/>
              </a:xfrm>
            </p:grpSpPr>
            <p:sp>
              <p:nvSpPr>
                <p:cNvPr id="93293" name="Freeform 109"/>
                <p:cNvSpPr>
                  <a:spLocks/>
                </p:cNvSpPr>
                <p:nvPr/>
              </p:nvSpPr>
              <p:spPr bwMode="auto">
                <a:xfrm>
                  <a:off x="4663" y="1501"/>
                  <a:ext cx="67" cy="1"/>
                </a:xfrm>
                <a:custGeom>
                  <a:avLst/>
                  <a:gdLst>
                    <a:gd name="T0" fmla="*/ 0 w 67"/>
                    <a:gd name="T1" fmla="*/ 0 h 1"/>
                    <a:gd name="T2" fmla="*/ 66 w 67"/>
                    <a:gd name="T3" fmla="*/ 0 h 1"/>
                  </a:gdLst>
                  <a:ahLst/>
                  <a:cxnLst>
                    <a:cxn ang="0">
                      <a:pos x="T0" y="T1"/>
                    </a:cxn>
                    <a:cxn ang="0">
                      <a:pos x="T2" y="T3"/>
                    </a:cxn>
                  </a:cxnLst>
                  <a:rect l="0" t="0" r="r" b="b"/>
                  <a:pathLst>
                    <a:path w="67" h="1">
                      <a:moveTo>
                        <a:pt x="0" y="0"/>
                      </a:moveTo>
                      <a:lnTo>
                        <a:pt x="6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94" name="Freeform 110"/>
                <p:cNvSpPr>
                  <a:spLocks/>
                </p:cNvSpPr>
                <p:nvPr/>
              </p:nvSpPr>
              <p:spPr bwMode="auto">
                <a:xfrm>
                  <a:off x="4673" y="1509"/>
                  <a:ext cx="58" cy="1"/>
                </a:xfrm>
                <a:custGeom>
                  <a:avLst/>
                  <a:gdLst>
                    <a:gd name="T0" fmla="*/ 0 w 58"/>
                    <a:gd name="T1" fmla="*/ 0 h 1"/>
                    <a:gd name="T2" fmla="*/ 57 w 58"/>
                    <a:gd name="T3" fmla="*/ 0 h 1"/>
                  </a:gdLst>
                  <a:ahLst/>
                  <a:cxnLst>
                    <a:cxn ang="0">
                      <a:pos x="T0" y="T1"/>
                    </a:cxn>
                    <a:cxn ang="0">
                      <a:pos x="T2" y="T3"/>
                    </a:cxn>
                  </a:cxnLst>
                  <a:rect l="0" t="0" r="r" b="b"/>
                  <a:pathLst>
                    <a:path w="58" h="1">
                      <a:moveTo>
                        <a:pt x="0" y="0"/>
                      </a:moveTo>
                      <a:lnTo>
                        <a:pt x="5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95" name="Freeform 111"/>
                <p:cNvSpPr>
                  <a:spLocks/>
                </p:cNvSpPr>
                <p:nvPr/>
              </p:nvSpPr>
              <p:spPr bwMode="auto">
                <a:xfrm>
                  <a:off x="4673" y="1521"/>
                  <a:ext cx="61" cy="1"/>
                </a:xfrm>
                <a:custGeom>
                  <a:avLst/>
                  <a:gdLst>
                    <a:gd name="T0" fmla="*/ 0 w 61"/>
                    <a:gd name="T1" fmla="*/ 0 h 1"/>
                    <a:gd name="T2" fmla="*/ 60 w 61"/>
                    <a:gd name="T3" fmla="*/ 0 h 1"/>
                  </a:gdLst>
                  <a:ahLst/>
                  <a:cxnLst>
                    <a:cxn ang="0">
                      <a:pos x="T0" y="T1"/>
                    </a:cxn>
                    <a:cxn ang="0">
                      <a:pos x="T2" y="T3"/>
                    </a:cxn>
                  </a:cxnLst>
                  <a:rect l="0" t="0" r="r" b="b"/>
                  <a:pathLst>
                    <a:path w="61" h="1">
                      <a:moveTo>
                        <a:pt x="0" y="0"/>
                      </a:moveTo>
                      <a:lnTo>
                        <a:pt x="6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296" name="Group 112"/>
              <p:cNvGrpSpPr>
                <a:grpSpLocks/>
              </p:cNvGrpSpPr>
              <p:nvPr/>
            </p:nvGrpSpPr>
            <p:grpSpPr bwMode="auto">
              <a:xfrm>
                <a:off x="4745" y="1501"/>
                <a:ext cx="84" cy="23"/>
                <a:chOff x="4745" y="1501"/>
                <a:chExt cx="84" cy="23"/>
              </a:xfrm>
            </p:grpSpPr>
            <p:sp>
              <p:nvSpPr>
                <p:cNvPr id="93297" name="Freeform 113"/>
                <p:cNvSpPr>
                  <a:spLocks/>
                </p:cNvSpPr>
                <p:nvPr/>
              </p:nvSpPr>
              <p:spPr bwMode="auto">
                <a:xfrm>
                  <a:off x="4751" y="1501"/>
                  <a:ext cx="63" cy="1"/>
                </a:xfrm>
                <a:custGeom>
                  <a:avLst/>
                  <a:gdLst>
                    <a:gd name="T0" fmla="*/ 0 w 63"/>
                    <a:gd name="T1" fmla="*/ 0 h 1"/>
                    <a:gd name="T2" fmla="*/ 62 w 63"/>
                    <a:gd name="T3" fmla="*/ 0 h 1"/>
                  </a:gdLst>
                  <a:ahLst/>
                  <a:cxnLst>
                    <a:cxn ang="0">
                      <a:pos x="T0" y="T1"/>
                    </a:cxn>
                    <a:cxn ang="0">
                      <a:pos x="T2" y="T3"/>
                    </a:cxn>
                  </a:cxnLst>
                  <a:rect l="0" t="0" r="r" b="b"/>
                  <a:pathLst>
                    <a:path w="63" h="1">
                      <a:moveTo>
                        <a:pt x="0" y="0"/>
                      </a:moveTo>
                      <a:lnTo>
                        <a:pt x="6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98" name="Freeform 114"/>
                <p:cNvSpPr>
                  <a:spLocks/>
                </p:cNvSpPr>
                <p:nvPr/>
              </p:nvSpPr>
              <p:spPr bwMode="auto">
                <a:xfrm>
                  <a:off x="4745" y="1509"/>
                  <a:ext cx="52" cy="1"/>
                </a:xfrm>
                <a:custGeom>
                  <a:avLst/>
                  <a:gdLst>
                    <a:gd name="T0" fmla="*/ 0 w 52"/>
                    <a:gd name="T1" fmla="*/ 0 h 1"/>
                    <a:gd name="T2" fmla="*/ 51 w 52"/>
                    <a:gd name="T3" fmla="*/ 0 h 1"/>
                  </a:gdLst>
                  <a:ahLst/>
                  <a:cxnLst>
                    <a:cxn ang="0">
                      <a:pos x="T0" y="T1"/>
                    </a:cxn>
                    <a:cxn ang="0">
                      <a:pos x="T2" y="T3"/>
                    </a:cxn>
                  </a:cxnLst>
                  <a:rect l="0" t="0" r="r" b="b"/>
                  <a:pathLst>
                    <a:path w="52" h="1">
                      <a:moveTo>
                        <a:pt x="0" y="0"/>
                      </a:moveTo>
                      <a:lnTo>
                        <a:pt x="5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299" name="Freeform 115"/>
                <p:cNvSpPr>
                  <a:spLocks/>
                </p:cNvSpPr>
                <p:nvPr/>
              </p:nvSpPr>
              <p:spPr bwMode="auto">
                <a:xfrm>
                  <a:off x="4751" y="1516"/>
                  <a:ext cx="48" cy="1"/>
                </a:xfrm>
                <a:custGeom>
                  <a:avLst/>
                  <a:gdLst>
                    <a:gd name="T0" fmla="*/ 0 w 48"/>
                    <a:gd name="T1" fmla="*/ 0 h 1"/>
                    <a:gd name="T2" fmla="*/ 47 w 48"/>
                    <a:gd name="T3" fmla="*/ 0 h 1"/>
                  </a:gdLst>
                  <a:ahLst/>
                  <a:cxnLst>
                    <a:cxn ang="0">
                      <a:pos x="T0" y="T1"/>
                    </a:cxn>
                    <a:cxn ang="0">
                      <a:pos x="T2" y="T3"/>
                    </a:cxn>
                  </a:cxnLst>
                  <a:rect l="0" t="0" r="r" b="b"/>
                  <a:pathLst>
                    <a:path w="48" h="1">
                      <a:moveTo>
                        <a:pt x="0" y="0"/>
                      </a:moveTo>
                      <a:lnTo>
                        <a:pt x="4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00" name="Freeform 116"/>
                <p:cNvSpPr>
                  <a:spLocks/>
                </p:cNvSpPr>
                <p:nvPr/>
              </p:nvSpPr>
              <p:spPr bwMode="auto">
                <a:xfrm>
                  <a:off x="4749" y="1523"/>
                  <a:ext cx="60" cy="1"/>
                </a:xfrm>
                <a:custGeom>
                  <a:avLst/>
                  <a:gdLst>
                    <a:gd name="T0" fmla="*/ 0 w 60"/>
                    <a:gd name="T1" fmla="*/ 0 h 1"/>
                    <a:gd name="T2" fmla="*/ 59 w 60"/>
                    <a:gd name="T3" fmla="*/ 0 h 1"/>
                  </a:gdLst>
                  <a:ahLst/>
                  <a:cxnLst>
                    <a:cxn ang="0">
                      <a:pos x="T0" y="T1"/>
                    </a:cxn>
                    <a:cxn ang="0">
                      <a:pos x="T2" y="T3"/>
                    </a:cxn>
                  </a:cxnLst>
                  <a:rect l="0" t="0" r="r" b="b"/>
                  <a:pathLst>
                    <a:path w="60" h="1">
                      <a:moveTo>
                        <a:pt x="0" y="0"/>
                      </a:moveTo>
                      <a:lnTo>
                        <a:pt x="5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01" name="Freeform 117"/>
                <p:cNvSpPr>
                  <a:spLocks/>
                </p:cNvSpPr>
                <p:nvPr/>
              </p:nvSpPr>
              <p:spPr bwMode="auto">
                <a:xfrm>
                  <a:off x="4806" y="1509"/>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02" name="Freeform 118"/>
                <p:cNvSpPr>
                  <a:spLocks/>
                </p:cNvSpPr>
                <p:nvPr/>
              </p:nvSpPr>
              <p:spPr bwMode="auto">
                <a:xfrm>
                  <a:off x="4812" y="1519"/>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sp>
          <p:nvSpPr>
            <p:cNvPr id="93303" name="Freeform 119"/>
            <p:cNvSpPr>
              <a:spLocks/>
            </p:cNvSpPr>
            <p:nvPr/>
          </p:nvSpPr>
          <p:spPr bwMode="auto">
            <a:xfrm>
              <a:off x="4329" y="1078"/>
              <a:ext cx="512" cy="389"/>
            </a:xfrm>
            <a:custGeom>
              <a:avLst/>
              <a:gdLst>
                <a:gd name="T0" fmla="*/ 0 w 512"/>
                <a:gd name="T1" fmla="*/ 19 h 389"/>
                <a:gd name="T2" fmla="*/ 0 w 512"/>
                <a:gd name="T3" fmla="*/ 365 h 389"/>
                <a:gd name="T4" fmla="*/ 0 w 512"/>
                <a:gd name="T5" fmla="*/ 368 h 389"/>
                <a:gd name="T6" fmla="*/ 1 w 512"/>
                <a:gd name="T7" fmla="*/ 371 h 389"/>
                <a:gd name="T8" fmla="*/ 2 w 512"/>
                <a:gd name="T9" fmla="*/ 373 h 389"/>
                <a:gd name="T10" fmla="*/ 3 w 512"/>
                <a:gd name="T11" fmla="*/ 375 h 389"/>
                <a:gd name="T12" fmla="*/ 5 w 512"/>
                <a:gd name="T13" fmla="*/ 377 h 389"/>
                <a:gd name="T14" fmla="*/ 7 w 512"/>
                <a:gd name="T15" fmla="*/ 378 h 389"/>
                <a:gd name="T16" fmla="*/ 9 w 512"/>
                <a:gd name="T17" fmla="*/ 379 h 389"/>
                <a:gd name="T18" fmla="*/ 11 w 512"/>
                <a:gd name="T19" fmla="*/ 380 h 389"/>
                <a:gd name="T20" fmla="*/ 120 w 512"/>
                <a:gd name="T21" fmla="*/ 386 h 389"/>
                <a:gd name="T22" fmla="*/ 255 w 512"/>
                <a:gd name="T23" fmla="*/ 388 h 389"/>
                <a:gd name="T24" fmla="*/ 381 w 512"/>
                <a:gd name="T25" fmla="*/ 386 h 389"/>
                <a:gd name="T26" fmla="*/ 498 w 512"/>
                <a:gd name="T27" fmla="*/ 380 h 389"/>
                <a:gd name="T28" fmla="*/ 502 w 512"/>
                <a:gd name="T29" fmla="*/ 379 h 389"/>
                <a:gd name="T30" fmla="*/ 505 w 512"/>
                <a:gd name="T31" fmla="*/ 378 h 389"/>
                <a:gd name="T32" fmla="*/ 508 w 512"/>
                <a:gd name="T33" fmla="*/ 376 h 389"/>
                <a:gd name="T34" fmla="*/ 510 w 512"/>
                <a:gd name="T35" fmla="*/ 373 h 389"/>
                <a:gd name="T36" fmla="*/ 511 w 512"/>
                <a:gd name="T37" fmla="*/ 369 h 389"/>
                <a:gd name="T38" fmla="*/ 511 w 512"/>
                <a:gd name="T39" fmla="*/ 366 h 389"/>
                <a:gd name="T40" fmla="*/ 511 w 512"/>
                <a:gd name="T41" fmla="*/ 363 h 389"/>
                <a:gd name="T42" fmla="*/ 511 w 512"/>
                <a:gd name="T43" fmla="*/ 19 h 389"/>
                <a:gd name="T44" fmla="*/ 511 w 512"/>
                <a:gd name="T45" fmla="*/ 16 h 389"/>
                <a:gd name="T46" fmla="*/ 509 w 512"/>
                <a:gd name="T47" fmla="*/ 12 h 389"/>
                <a:gd name="T48" fmla="*/ 507 w 512"/>
                <a:gd name="T49" fmla="*/ 9 h 389"/>
                <a:gd name="T50" fmla="*/ 504 w 512"/>
                <a:gd name="T51" fmla="*/ 7 h 389"/>
                <a:gd name="T52" fmla="*/ 500 w 512"/>
                <a:gd name="T53" fmla="*/ 6 h 389"/>
                <a:gd name="T54" fmla="*/ 497 w 512"/>
                <a:gd name="T55" fmla="*/ 6 h 389"/>
                <a:gd name="T56" fmla="*/ 378 w 512"/>
                <a:gd name="T57" fmla="*/ 1 h 389"/>
                <a:gd name="T58" fmla="*/ 255 w 512"/>
                <a:gd name="T59" fmla="*/ 0 h 389"/>
                <a:gd name="T60" fmla="*/ 132 w 512"/>
                <a:gd name="T61" fmla="*/ 2 h 389"/>
                <a:gd name="T62" fmla="*/ 16 w 512"/>
                <a:gd name="T63" fmla="*/ 6 h 389"/>
                <a:gd name="T64" fmla="*/ 13 w 512"/>
                <a:gd name="T65" fmla="*/ 6 h 389"/>
                <a:gd name="T66" fmla="*/ 10 w 512"/>
                <a:gd name="T67" fmla="*/ 6 h 389"/>
                <a:gd name="T68" fmla="*/ 7 w 512"/>
                <a:gd name="T69" fmla="*/ 7 h 389"/>
                <a:gd name="T70" fmla="*/ 4 w 512"/>
                <a:gd name="T71" fmla="*/ 9 h 389"/>
                <a:gd name="T72" fmla="*/ 3 w 512"/>
                <a:gd name="T73" fmla="*/ 11 h 389"/>
                <a:gd name="T74" fmla="*/ 1 w 512"/>
                <a:gd name="T75" fmla="*/ 14 h 389"/>
                <a:gd name="T76" fmla="*/ 0 w 512"/>
                <a:gd name="T77" fmla="*/ 16 h 389"/>
                <a:gd name="T78" fmla="*/ 0 w 512"/>
                <a:gd name="T79" fmla="*/ 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389">
                  <a:moveTo>
                    <a:pt x="0" y="19"/>
                  </a:moveTo>
                  <a:lnTo>
                    <a:pt x="0" y="365"/>
                  </a:lnTo>
                  <a:lnTo>
                    <a:pt x="0" y="368"/>
                  </a:lnTo>
                  <a:lnTo>
                    <a:pt x="1" y="371"/>
                  </a:lnTo>
                  <a:lnTo>
                    <a:pt x="2" y="373"/>
                  </a:lnTo>
                  <a:lnTo>
                    <a:pt x="3" y="375"/>
                  </a:lnTo>
                  <a:lnTo>
                    <a:pt x="5" y="377"/>
                  </a:lnTo>
                  <a:lnTo>
                    <a:pt x="7" y="378"/>
                  </a:lnTo>
                  <a:lnTo>
                    <a:pt x="9" y="379"/>
                  </a:lnTo>
                  <a:lnTo>
                    <a:pt x="11" y="380"/>
                  </a:lnTo>
                  <a:lnTo>
                    <a:pt x="120" y="386"/>
                  </a:lnTo>
                  <a:lnTo>
                    <a:pt x="255" y="388"/>
                  </a:lnTo>
                  <a:lnTo>
                    <a:pt x="381" y="386"/>
                  </a:lnTo>
                  <a:lnTo>
                    <a:pt x="498" y="380"/>
                  </a:lnTo>
                  <a:lnTo>
                    <a:pt x="502" y="379"/>
                  </a:lnTo>
                  <a:lnTo>
                    <a:pt x="505" y="378"/>
                  </a:lnTo>
                  <a:lnTo>
                    <a:pt x="508" y="376"/>
                  </a:lnTo>
                  <a:lnTo>
                    <a:pt x="510" y="373"/>
                  </a:lnTo>
                  <a:lnTo>
                    <a:pt x="511" y="369"/>
                  </a:lnTo>
                  <a:lnTo>
                    <a:pt x="511" y="366"/>
                  </a:lnTo>
                  <a:lnTo>
                    <a:pt x="511" y="363"/>
                  </a:lnTo>
                  <a:lnTo>
                    <a:pt x="511" y="19"/>
                  </a:lnTo>
                  <a:lnTo>
                    <a:pt x="511" y="16"/>
                  </a:lnTo>
                  <a:lnTo>
                    <a:pt x="509" y="12"/>
                  </a:lnTo>
                  <a:lnTo>
                    <a:pt x="507" y="9"/>
                  </a:lnTo>
                  <a:lnTo>
                    <a:pt x="504" y="7"/>
                  </a:lnTo>
                  <a:lnTo>
                    <a:pt x="500" y="6"/>
                  </a:lnTo>
                  <a:lnTo>
                    <a:pt x="497" y="6"/>
                  </a:lnTo>
                  <a:lnTo>
                    <a:pt x="378" y="1"/>
                  </a:lnTo>
                  <a:lnTo>
                    <a:pt x="255" y="0"/>
                  </a:lnTo>
                  <a:lnTo>
                    <a:pt x="132" y="2"/>
                  </a:lnTo>
                  <a:lnTo>
                    <a:pt x="16" y="6"/>
                  </a:lnTo>
                  <a:lnTo>
                    <a:pt x="13" y="6"/>
                  </a:lnTo>
                  <a:lnTo>
                    <a:pt x="10" y="6"/>
                  </a:lnTo>
                  <a:lnTo>
                    <a:pt x="7" y="7"/>
                  </a:lnTo>
                  <a:lnTo>
                    <a:pt x="4" y="9"/>
                  </a:lnTo>
                  <a:lnTo>
                    <a:pt x="3" y="11"/>
                  </a:lnTo>
                  <a:lnTo>
                    <a:pt x="1" y="14"/>
                  </a:lnTo>
                  <a:lnTo>
                    <a:pt x="0" y="16"/>
                  </a:lnTo>
                  <a:lnTo>
                    <a:pt x="0" y="19"/>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nvGrpSpPr>
            <p:cNvPr id="93304" name="Group 120"/>
            <p:cNvGrpSpPr>
              <a:grpSpLocks/>
            </p:cNvGrpSpPr>
            <p:nvPr/>
          </p:nvGrpSpPr>
          <p:grpSpPr bwMode="auto">
            <a:xfrm>
              <a:off x="4379" y="1119"/>
              <a:ext cx="412" cy="305"/>
              <a:chOff x="4379" y="1119"/>
              <a:chExt cx="412" cy="305"/>
            </a:xfrm>
          </p:grpSpPr>
          <p:sp>
            <p:nvSpPr>
              <p:cNvPr id="93305" name="Freeform 121"/>
              <p:cNvSpPr>
                <a:spLocks/>
              </p:cNvSpPr>
              <p:nvPr/>
            </p:nvSpPr>
            <p:spPr bwMode="auto">
              <a:xfrm>
                <a:off x="4379" y="1119"/>
                <a:ext cx="412" cy="305"/>
              </a:xfrm>
              <a:custGeom>
                <a:avLst/>
                <a:gdLst>
                  <a:gd name="T0" fmla="*/ 0 w 412"/>
                  <a:gd name="T1" fmla="*/ 15 h 305"/>
                  <a:gd name="T2" fmla="*/ 0 w 412"/>
                  <a:gd name="T3" fmla="*/ 286 h 305"/>
                  <a:gd name="T4" fmla="*/ 0 w 412"/>
                  <a:gd name="T5" fmla="*/ 288 h 305"/>
                  <a:gd name="T6" fmla="*/ 1 w 412"/>
                  <a:gd name="T7" fmla="*/ 290 h 305"/>
                  <a:gd name="T8" fmla="*/ 2 w 412"/>
                  <a:gd name="T9" fmla="*/ 292 h 305"/>
                  <a:gd name="T10" fmla="*/ 3 w 412"/>
                  <a:gd name="T11" fmla="*/ 294 h 305"/>
                  <a:gd name="T12" fmla="*/ 4 w 412"/>
                  <a:gd name="T13" fmla="*/ 295 h 305"/>
                  <a:gd name="T14" fmla="*/ 6 w 412"/>
                  <a:gd name="T15" fmla="*/ 296 h 305"/>
                  <a:gd name="T16" fmla="*/ 7 w 412"/>
                  <a:gd name="T17" fmla="*/ 297 h 305"/>
                  <a:gd name="T18" fmla="*/ 9 w 412"/>
                  <a:gd name="T19" fmla="*/ 297 h 305"/>
                  <a:gd name="T20" fmla="*/ 97 w 412"/>
                  <a:gd name="T21" fmla="*/ 302 h 305"/>
                  <a:gd name="T22" fmla="*/ 205 w 412"/>
                  <a:gd name="T23" fmla="*/ 304 h 305"/>
                  <a:gd name="T24" fmla="*/ 307 w 412"/>
                  <a:gd name="T25" fmla="*/ 302 h 305"/>
                  <a:gd name="T26" fmla="*/ 400 w 412"/>
                  <a:gd name="T27" fmla="*/ 297 h 305"/>
                  <a:gd name="T28" fmla="*/ 403 w 412"/>
                  <a:gd name="T29" fmla="*/ 297 h 305"/>
                  <a:gd name="T30" fmla="*/ 406 w 412"/>
                  <a:gd name="T31" fmla="*/ 296 h 305"/>
                  <a:gd name="T32" fmla="*/ 408 w 412"/>
                  <a:gd name="T33" fmla="*/ 294 h 305"/>
                  <a:gd name="T34" fmla="*/ 410 w 412"/>
                  <a:gd name="T35" fmla="*/ 292 h 305"/>
                  <a:gd name="T36" fmla="*/ 411 w 412"/>
                  <a:gd name="T37" fmla="*/ 289 h 305"/>
                  <a:gd name="T38" fmla="*/ 411 w 412"/>
                  <a:gd name="T39" fmla="*/ 287 h 305"/>
                  <a:gd name="T40" fmla="*/ 411 w 412"/>
                  <a:gd name="T41" fmla="*/ 284 h 305"/>
                  <a:gd name="T42" fmla="*/ 411 w 412"/>
                  <a:gd name="T43" fmla="*/ 15 h 305"/>
                  <a:gd name="T44" fmla="*/ 411 w 412"/>
                  <a:gd name="T45" fmla="*/ 12 h 305"/>
                  <a:gd name="T46" fmla="*/ 410 w 412"/>
                  <a:gd name="T47" fmla="*/ 9 h 305"/>
                  <a:gd name="T48" fmla="*/ 408 w 412"/>
                  <a:gd name="T49" fmla="*/ 7 h 305"/>
                  <a:gd name="T50" fmla="*/ 405 w 412"/>
                  <a:gd name="T51" fmla="*/ 6 h 305"/>
                  <a:gd name="T52" fmla="*/ 402 w 412"/>
                  <a:gd name="T53" fmla="*/ 5 h 305"/>
                  <a:gd name="T54" fmla="*/ 399 w 412"/>
                  <a:gd name="T55" fmla="*/ 5 h 305"/>
                  <a:gd name="T56" fmla="*/ 304 w 412"/>
                  <a:gd name="T57" fmla="*/ 1 h 305"/>
                  <a:gd name="T58" fmla="*/ 205 w 412"/>
                  <a:gd name="T59" fmla="*/ 0 h 305"/>
                  <a:gd name="T60" fmla="*/ 106 w 412"/>
                  <a:gd name="T61" fmla="*/ 2 h 305"/>
                  <a:gd name="T62" fmla="*/ 13 w 412"/>
                  <a:gd name="T63" fmla="*/ 5 h 305"/>
                  <a:gd name="T64" fmla="*/ 10 w 412"/>
                  <a:gd name="T65" fmla="*/ 5 h 305"/>
                  <a:gd name="T66" fmla="*/ 8 w 412"/>
                  <a:gd name="T67" fmla="*/ 5 h 305"/>
                  <a:gd name="T68" fmla="*/ 6 w 412"/>
                  <a:gd name="T69" fmla="*/ 6 h 305"/>
                  <a:gd name="T70" fmla="*/ 4 w 412"/>
                  <a:gd name="T71" fmla="*/ 7 h 305"/>
                  <a:gd name="T72" fmla="*/ 2 w 412"/>
                  <a:gd name="T73" fmla="*/ 9 h 305"/>
                  <a:gd name="T74" fmla="*/ 1 w 412"/>
                  <a:gd name="T75" fmla="*/ 11 h 305"/>
                  <a:gd name="T76" fmla="*/ 0 w 412"/>
                  <a:gd name="T77" fmla="*/ 13 h 305"/>
                  <a:gd name="T78" fmla="*/ 0 w 412"/>
                  <a:gd name="T79" fmla="*/ 1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2" h="305">
                    <a:moveTo>
                      <a:pt x="0" y="15"/>
                    </a:moveTo>
                    <a:lnTo>
                      <a:pt x="0" y="286"/>
                    </a:lnTo>
                    <a:lnTo>
                      <a:pt x="0" y="288"/>
                    </a:lnTo>
                    <a:lnTo>
                      <a:pt x="1" y="290"/>
                    </a:lnTo>
                    <a:lnTo>
                      <a:pt x="2" y="292"/>
                    </a:lnTo>
                    <a:lnTo>
                      <a:pt x="3" y="294"/>
                    </a:lnTo>
                    <a:lnTo>
                      <a:pt x="4" y="295"/>
                    </a:lnTo>
                    <a:lnTo>
                      <a:pt x="6" y="296"/>
                    </a:lnTo>
                    <a:lnTo>
                      <a:pt x="7" y="297"/>
                    </a:lnTo>
                    <a:lnTo>
                      <a:pt x="9" y="297"/>
                    </a:lnTo>
                    <a:lnTo>
                      <a:pt x="97" y="302"/>
                    </a:lnTo>
                    <a:lnTo>
                      <a:pt x="205" y="304"/>
                    </a:lnTo>
                    <a:lnTo>
                      <a:pt x="307" y="302"/>
                    </a:lnTo>
                    <a:lnTo>
                      <a:pt x="400" y="297"/>
                    </a:lnTo>
                    <a:lnTo>
                      <a:pt x="403" y="297"/>
                    </a:lnTo>
                    <a:lnTo>
                      <a:pt x="406" y="296"/>
                    </a:lnTo>
                    <a:lnTo>
                      <a:pt x="408" y="294"/>
                    </a:lnTo>
                    <a:lnTo>
                      <a:pt x="410" y="292"/>
                    </a:lnTo>
                    <a:lnTo>
                      <a:pt x="411" y="289"/>
                    </a:lnTo>
                    <a:lnTo>
                      <a:pt x="411" y="287"/>
                    </a:lnTo>
                    <a:lnTo>
                      <a:pt x="411" y="284"/>
                    </a:lnTo>
                    <a:lnTo>
                      <a:pt x="411" y="15"/>
                    </a:lnTo>
                    <a:lnTo>
                      <a:pt x="411" y="12"/>
                    </a:lnTo>
                    <a:lnTo>
                      <a:pt x="410" y="9"/>
                    </a:lnTo>
                    <a:lnTo>
                      <a:pt x="408" y="7"/>
                    </a:lnTo>
                    <a:lnTo>
                      <a:pt x="405" y="6"/>
                    </a:lnTo>
                    <a:lnTo>
                      <a:pt x="402" y="5"/>
                    </a:lnTo>
                    <a:lnTo>
                      <a:pt x="399" y="5"/>
                    </a:lnTo>
                    <a:lnTo>
                      <a:pt x="304" y="1"/>
                    </a:lnTo>
                    <a:lnTo>
                      <a:pt x="205" y="0"/>
                    </a:lnTo>
                    <a:lnTo>
                      <a:pt x="106" y="2"/>
                    </a:lnTo>
                    <a:lnTo>
                      <a:pt x="13" y="5"/>
                    </a:lnTo>
                    <a:lnTo>
                      <a:pt x="10" y="5"/>
                    </a:lnTo>
                    <a:lnTo>
                      <a:pt x="8" y="5"/>
                    </a:lnTo>
                    <a:lnTo>
                      <a:pt x="6" y="6"/>
                    </a:lnTo>
                    <a:lnTo>
                      <a:pt x="4" y="7"/>
                    </a:lnTo>
                    <a:lnTo>
                      <a:pt x="2" y="9"/>
                    </a:lnTo>
                    <a:lnTo>
                      <a:pt x="1" y="11"/>
                    </a:lnTo>
                    <a:lnTo>
                      <a:pt x="0" y="13"/>
                    </a:lnTo>
                    <a:lnTo>
                      <a:pt x="0" y="15"/>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06" name="Freeform 122"/>
              <p:cNvSpPr>
                <a:spLocks/>
              </p:cNvSpPr>
              <p:nvPr/>
            </p:nvSpPr>
            <p:spPr bwMode="auto">
              <a:xfrm>
                <a:off x="4380" y="1271"/>
                <a:ext cx="411" cy="153"/>
              </a:xfrm>
              <a:custGeom>
                <a:avLst/>
                <a:gdLst>
                  <a:gd name="T0" fmla="*/ 0 w 411"/>
                  <a:gd name="T1" fmla="*/ 140 h 153"/>
                  <a:gd name="T2" fmla="*/ 1 w 411"/>
                  <a:gd name="T3" fmla="*/ 142 h 153"/>
                  <a:gd name="T4" fmla="*/ 3 w 411"/>
                  <a:gd name="T5" fmla="*/ 143 h 153"/>
                  <a:gd name="T6" fmla="*/ 4 w 411"/>
                  <a:gd name="T7" fmla="*/ 144 h 153"/>
                  <a:gd name="T8" fmla="*/ 6 w 411"/>
                  <a:gd name="T9" fmla="*/ 145 h 153"/>
                  <a:gd name="T10" fmla="*/ 7 w 411"/>
                  <a:gd name="T11" fmla="*/ 145 h 153"/>
                  <a:gd name="T12" fmla="*/ 96 w 411"/>
                  <a:gd name="T13" fmla="*/ 150 h 153"/>
                  <a:gd name="T14" fmla="*/ 205 w 411"/>
                  <a:gd name="T15" fmla="*/ 152 h 153"/>
                  <a:gd name="T16" fmla="*/ 306 w 411"/>
                  <a:gd name="T17" fmla="*/ 150 h 153"/>
                  <a:gd name="T18" fmla="*/ 400 w 411"/>
                  <a:gd name="T19" fmla="*/ 145 h 153"/>
                  <a:gd name="T20" fmla="*/ 403 w 411"/>
                  <a:gd name="T21" fmla="*/ 145 h 153"/>
                  <a:gd name="T22" fmla="*/ 406 w 411"/>
                  <a:gd name="T23" fmla="*/ 144 h 153"/>
                  <a:gd name="T24" fmla="*/ 409 w 411"/>
                  <a:gd name="T25" fmla="*/ 142 h 153"/>
                  <a:gd name="T26" fmla="*/ 410 w 411"/>
                  <a:gd name="T27" fmla="*/ 140 h 153"/>
                  <a:gd name="T28" fmla="*/ 205 w 411"/>
                  <a:gd name="T29" fmla="*/ 0 h 153"/>
                  <a:gd name="T30" fmla="*/ 0 w 411"/>
                  <a:gd name="T31" fmla="*/ 1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1" h="153">
                    <a:moveTo>
                      <a:pt x="0" y="140"/>
                    </a:moveTo>
                    <a:lnTo>
                      <a:pt x="1" y="142"/>
                    </a:lnTo>
                    <a:lnTo>
                      <a:pt x="3" y="143"/>
                    </a:lnTo>
                    <a:lnTo>
                      <a:pt x="4" y="144"/>
                    </a:lnTo>
                    <a:lnTo>
                      <a:pt x="6" y="145"/>
                    </a:lnTo>
                    <a:lnTo>
                      <a:pt x="7" y="145"/>
                    </a:lnTo>
                    <a:lnTo>
                      <a:pt x="96" y="150"/>
                    </a:lnTo>
                    <a:lnTo>
                      <a:pt x="205" y="152"/>
                    </a:lnTo>
                    <a:lnTo>
                      <a:pt x="306" y="150"/>
                    </a:lnTo>
                    <a:lnTo>
                      <a:pt x="400" y="145"/>
                    </a:lnTo>
                    <a:lnTo>
                      <a:pt x="403" y="145"/>
                    </a:lnTo>
                    <a:lnTo>
                      <a:pt x="406" y="144"/>
                    </a:lnTo>
                    <a:lnTo>
                      <a:pt x="409" y="142"/>
                    </a:lnTo>
                    <a:lnTo>
                      <a:pt x="410" y="140"/>
                    </a:lnTo>
                    <a:lnTo>
                      <a:pt x="205" y="0"/>
                    </a:lnTo>
                    <a:lnTo>
                      <a:pt x="0" y="140"/>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07" name="Freeform 123"/>
              <p:cNvSpPr>
                <a:spLocks/>
              </p:cNvSpPr>
              <p:nvPr/>
            </p:nvSpPr>
            <p:spPr bwMode="auto">
              <a:xfrm>
                <a:off x="4381" y="1119"/>
                <a:ext cx="407" cy="153"/>
              </a:xfrm>
              <a:custGeom>
                <a:avLst/>
                <a:gdLst>
                  <a:gd name="T0" fmla="*/ 204 w 407"/>
                  <a:gd name="T1" fmla="*/ 152 h 153"/>
                  <a:gd name="T2" fmla="*/ 406 w 407"/>
                  <a:gd name="T3" fmla="*/ 7 h 153"/>
                  <a:gd name="T4" fmla="*/ 403 w 407"/>
                  <a:gd name="T5" fmla="*/ 5 h 153"/>
                  <a:gd name="T6" fmla="*/ 401 w 407"/>
                  <a:gd name="T7" fmla="*/ 5 h 153"/>
                  <a:gd name="T8" fmla="*/ 398 w 407"/>
                  <a:gd name="T9" fmla="*/ 5 h 153"/>
                  <a:gd name="T10" fmla="*/ 302 w 407"/>
                  <a:gd name="T11" fmla="*/ 1 h 153"/>
                  <a:gd name="T12" fmla="*/ 204 w 407"/>
                  <a:gd name="T13" fmla="*/ 0 h 153"/>
                  <a:gd name="T14" fmla="*/ 104 w 407"/>
                  <a:gd name="T15" fmla="*/ 2 h 153"/>
                  <a:gd name="T16" fmla="*/ 10 w 407"/>
                  <a:gd name="T17" fmla="*/ 5 h 153"/>
                  <a:gd name="T18" fmla="*/ 8 w 407"/>
                  <a:gd name="T19" fmla="*/ 5 h 153"/>
                  <a:gd name="T20" fmla="*/ 6 w 407"/>
                  <a:gd name="T21" fmla="*/ 5 h 153"/>
                  <a:gd name="T22" fmla="*/ 4 w 407"/>
                  <a:gd name="T23" fmla="*/ 6 h 153"/>
                  <a:gd name="T24" fmla="*/ 1 w 407"/>
                  <a:gd name="T25" fmla="*/ 7 h 153"/>
                  <a:gd name="T26" fmla="*/ 0 w 407"/>
                  <a:gd name="T27" fmla="*/ 9 h 153"/>
                  <a:gd name="T28" fmla="*/ 204 w 407"/>
                  <a:gd name="T29"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7" h="153">
                    <a:moveTo>
                      <a:pt x="204" y="152"/>
                    </a:moveTo>
                    <a:lnTo>
                      <a:pt x="406" y="7"/>
                    </a:lnTo>
                    <a:lnTo>
                      <a:pt x="403" y="5"/>
                    </a:lnTo>
                    <a:lnTo>
                      <a:pt x="401" y="5"/>
                    </a:lnTo>
                    <a:lnTo>
                      <a:pt x="398" y="5"/>
                    </a:lnTo>
                    <a:lnTo>
                      <a:pt x="302" y="1"/>
                    </a:lnTo>
                    <a:lnTo>
                      <a:pt x="204" y="0"/>
                    </a:lnTo>
                    <a:lnTo>
                      <a:pt x="104" y="2"/>
                    </a:lnTo>
                    <a:lnTo>
                      <a:pt x="10" y="5"/>
                    </a:lnTo>
                    <a:lnTo>
                      <a:pt x="8" y="5"/>
                    </a:lnTo>
                    <a:lnTo>
                      <a:pt x="6" y="5"/>
                    </a:lnTo>
                    <a:lnTo>
                      <a:pt x="4" y="6"/>
                    </a:lnTo>
                    <a:lnTo>
                      <a:pt x="1" y="7"/>
                    </a:lnTo>
                    <a:lnTo>
                      <a:pt x="0" y="9"/>
                    </a:lnTo>
                    <a:lnTo>
                      <a:pt x="204" y="152"/>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08" name="Freeform 124"/>
              <p:cNvSpPr>
                <a:spLocks/>
              </p:cNvSpPr>
              <p:nvPr/>
            </p:nvSpPr>
            <p:spPr bwMode="auto">
              <a:xfrm>
                <a:off x="4392" y="1129"/>
                <a:ext cx="386" cy="284"/>
              </a:xfrm>
              <a:custGeom>
                <a:avLst/>
                <a:gdLst>
                  <a:gd name="T0" fmla="*/ 0 w 386"/>
                  <a:gd name="T1" fmla="*/ 14 h 284"/>
                  <a:gd name="T2" fmla="*/ 0 w 386"/>
                  <a:gd name="T3" fmla="*/ 266 h 284"/>
                  <a:gd name="T4" fmla="*/ 0 w 386"/>
                  <a:gd name="T5" fmla="*/ 269 h 284"/>
                  <a:gd name="T6" fmla="*/ 1 w 386"/>
                  <a:gd name="T7" fmla="*/ 271 h 284"/>
                  <a:gd name="T8" fmla="*/ 1 w 386"/>
                  <a:gd name="T9" fmla="*/ 272 h 284"/>
                  <a:gd name="T10" fmla="*/ 3 w 386"/>
                  <a:gd name="T11" fmla="*/ 274 h 284"/>
                  <a:gd name="T12" fmla="*/ 4 w 386"/>
                  <a:gd name="T13" fmla="*/ 275 h 284"/>
                  <a:gd name="T14" fmla="*/ 5 w 386"/>
                  <a:gd name="T15" fmla="*/ 276 h 284"/>
                  <a:gd name="T16" fmla="*/ 7 w 386"/>
                  <a:gd name="T17" fmla="*/ 277 h 284"/>
                  <a:gd name="T18" fmla="*/ 8 w 386"/>
                  <a:gd name="T19" fmla="*/ 277 h 284"/>
                  <a:gd name="T20" fmla="*/ 91 w 386"/>
                  <a:gd name="T21" fmla="*/ 282 h 284"/>
                  <a:gd name="T22" fmla="*/ 192 w 386"/>
                  <a:gd name="T23" fmla="*/ 283 h 284"/>
                  <a:gd name="T24" fmla="*/ 287 w 386"/>
                  <a:gd name="T25" fmla="*/ 282 h 284"/>
                  <a:gd name="T26" fmla="*/ 375 w 386"/>
                  <a:gd name="T27" fmla="*/ 277 h 284"/>
                  <a:gd name="T28" fmla="*/ 378 w 386"/>
                  <a:gd name="T29" fmla="*/ 277 h 284"/>
                  <a:gd name="T30" fmla="*/ 381 w 386"/>
                  <a:gd name="T31" fmla="*/ 276 h 284"/>
                  <a:gd name="T32" fmla="*/ 382 w 386"/>
                  <a:gd name="T33" fmla="*/ 274 h 284"/>
                  <a:gd name="T34" fmla="*/ 384 w 386"/>
                  <a:gd name="T35" fmla="*/ 272 h 284"/>
                  <a:gd name="T36" fmla="*/ 385 w 386"/>
                  <a:gd name="T37" fmla="*/ 269 h 284"/>
                  <a:gd name="T38" fmla="*/ 385 w 386"/>
                  <a:gd name="T39" fmla="*/ 267 h 284"/>
                  <a:gd name="T40" fmla="*/ 385 w 386"/>
                  <a:gd name="T41" fmla="*/ 265 h 284"/>
                  <a:gd name="T42" fmla="*/ 385 w 386"/>
                  <a:gd name="T43" fmla="*/ 14 h 284"/>
                  <a:gd name="T44" fmla="*/ 385 w 386"/>
                  <a:gd name="T45" fmla="*/ 11 h 284"/>
                  <a:gd name="T46" fmla="*/ 384 w 386"/>
                  <a:gd name="T47" fmla="*/ 9 h 284"/>
                  <a:gd name="T48" fmla="*/ 382 w 386"/>
                  <a:gd name="T49" fmla="*/ 7 h 284"/>
                  <a:gd name="T50" fmla="*/ 379 w 386"/>
                  <a:gd name="T51" fmla="*/ 5 h 284"/>
                  <a:gd name="T52" fmla="*/ 377 w 386"/>
                  <a:gd name="T53" fmla="*/ 4 h 284"/>
                  <a:gd name="T54" fmla="*/ 374 w 386"/>
                  <a:gd name="T55" fmla="*/ 4 h 284"/>
                  <a:gd name="T56" fmla="*/ 285 w 386"/>
                  <a:gd name="T57" fmla="*/ 1 h 284"/>
                  <a:gd name="T58" fmla="*/ 192 w 386"/>
                  <a:gd name="T59" fmla="*/ 0 h 284"/>
                  <a:gd name="T60" fmla="*/ 99 w 386"/>
                  <a:gd name="T61" fmla="*/ 1 h 284"/>
                  <a:gd name="T62" fmla="*/ 12 w 386"/>
                  <a:gd name="T63" fmla="*/ 4 h 284"/>
                  <a:gd name="T64" fmla="*/ 10 w 386"/>
                  <a:gd name="T65" fmla="*/ 4 h 284"/>
                  <a:gd name="T66" fmla="*/ 7 w 386"/>
                  <a:gd name="T67" fmla="*/ 5 h 284"/>
                  <a:gd name="T68" fmla="*/ 6 w 386"/>
                  <a:gd name="T69" fmla="*/ 6 h 284"/>
                  <a:gd name="T70" fmla="*/ 3 w 386"/>
                  <a:gd name="T71" fmla="*/ 7 h 284"/>
                  <a:gd name="T72" fmla="*/ 2 w 386"/>
                  <a:gd name="T73" fmla="*/ 8 h 284"/>
                  <a:gd name="T74" fmla="*/ 1 w 386"/>
                  <a:gd name="T75" fmla="*/ 10 h 284"/>
                  <a:gd name="T76" fmla="*/ 0 w 386"/>
                  <a:gd name="T77" fmla="*/ 12 h 284"/>
                  <a:gd name="T78" fmla="*/ 0 w 386"/>
                  <a:gd name="T79" fmla="*/ 1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6" h="284">
                    <a:moveTo>
                      <a:pt x="0" y="14"/>
                    </a:moveTo>
                    <a:lnTo>
                      <a:pt x="0" y="266"/>
                    </a:lnTo>
                    <a:lnTo>
                      <a:pt x="0" y="269"/>
                    </a:lnTo>
                    <a:lnTo>
                      <a:pt x="1" y="271"/>
                    </a:lnTo>
                    <a:lnTo>
                      <a:pt x="1" y="272"/>
                    </a:lnTo>
                    <a:lnTo>
                      <a:pt x="3" y="274"/>
                    </a:lnTo>
                    <a:lnTo>
                      <a:pt x="4" y="275"/>
                    </a:lnTo>
                    <a:lnTo>
                      <a:pt x="5" y="276"/>
                    </a:lnTo>
                    <a:lnTo>
                      <a:pt x="7" y="277"/>
                    </a:lnTo>
                    <a:lnTo>
                      <a:pt x="8" y="277"/>
                    </a:lnTo>
                    <a:lnTo>
                      <a:pt x="91" y="282"/>
                    </a:lnTo>
                    <a:lnTo>
                      <a:pt x="192" y="283"/>
                    </a:lnTo>
                    <a:lnTo>
                      <a:pt x="287" y="282"/>
                    </a:lnTo>
                    <a:lnTo>
                      <a:pt x="375" y="277"/>
                    </a:lnTo>
                    <a:lnTo>
                      <a:pt x="378" y="277"/>
                    </a:lnTo>
                    <a:lnTo>
                      <a:pt x="381" y="276"/>
                    </a:lnTo>
                    <a:lnTo>
                      <a:pt x="382" y="274"/>
                    </a:lnTo>
                    <a:lnTo>
                      <a:pt x="384" y="272"/>
                    </a:lnTo>
                    <a:lnTo>
                      <a:pt x="385" y="269"/>
                    </a:lnTo>
                    <a:lnTo>
                      <a:pt x="385" y="267"/>
                    </a:lnTo>
                    <a:lnTo>
                      <a:pt x="385" y="265"/>
                    </a:lnTo>
                    <a:lnTo>
                      <a:pt x="385" y="14"/>
                    </a:lnTo>
                    <a:lnTo>
                      <a:pt x="385" y="11"/>
                    </a:lnTo>
                    <a:lnTo>
                      <a:pt x="384" y="9"/>
                    </a:lnTo>
                    <a:lnTo>
                      <a:pt x="382" y="7"/>
                    </a:lnTo>
                    <a:lnTo>
                      <a:pt x="379" y="5"/>
                    </a:lnTo>
                    <a:lnTo>
                      <a:pt x="377" y="4"/>
                    </a:lnTo>
                    <a:lnTo>
                      <a:pt x="374" y="4"/>
                    </a:lnTo>
                    <a:lnTo>
                      <a:pt x="285" y="1"/>
                    </a:lnTo>
                    <a:lnTo>
                      <a:pt x="192" y="0"/>
                    </a:lnTo>
                    <a:lnTo>
                      <a:pt x="99" y="1"/>
                    </a:lnTo>
                    <a:lnTo>
                      <a:pt x="12" y="4"/>
                    </a:lnTo>
                    <a:lnTo>
                      <a:pt x="10" y="4"/>
                    </a:lnTo>
                    <a:lnTo>
                      <a:pt x="7" y="5"/>
                    </a:lnTo>
                    <a:lnTo>
                      <a:pt x="6" y="6"/>
                    </a:lnTo>
                    <a:lnTo>
                      <a:pt x="3" y="7"/>
                    </a:lnTo>
                    <a:lnTo>
                      <a:pt x="2" y="8"/>
                    </a:lnTo>
                    <a:lnTo>
                      <a:pt x="1" y="10"/>
                    </a:lnTo>
                    <a:lnTo>
                      <a:pt x="0" y="12"/>
                    </a:lnTo>
                    <a:lnTo>
                      <a:pt x="0" y="14"/>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sp>
          <p:nvSpPr>
            <p:cNvPr id="93309" name="Freeform 125"/>
            <p:cNvSpPr>
              <a:spLocks/>
            </p:cNvSpPr>
            <p:nvPr/>
          </p:nvSpPr>
          <p:spPr bwMode="auto">
            <a:xfrm>
              <a:off x="4753" y="1437"/>
              <a:ext cx="18" cy="7"/>
            </a:xfrm>
            <a:custGeom>
              <a:avLst/>
              <a:gdLst>
                <a:gd name="T0" fmla="*/ 0 w 18"/>
                <a:gd name="T1" fmla="*/ 0 h 7"/>
                <a:gd name="T2" fmla="*/ 17 w 18"/>
                <a:gd name="T3" fmla="*/ 0 h 7"/>
                <a:gd name="T4" fmla="*/ 17 w 18"/>
                <a:gd name="T5" fmla="*/ 6 h 7"/>
                <a:gd name="T6" fmla="*/ 0 w 18"/>
                <a:gd name="T7" fmla="*/ 6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lnTo>
                    <a:pt x="17" y="0"/>
                  </a:lnTo>
                  <a:lnTo>
                    <a:pt x="17" y="6"/>
                  </a:lnTo>
                  <a:lnTo>
                    <a:pt x="0" y="6"/>
                  </a:lnTo>
                  <a:lnTo>
                    <a:pt x="0" y="0"/>
                  </a:lnTo>
                </a:path>
              </a:pathLst>
            </a:custGeom>
            <a:solidFill>
              <a:srgbClr val="00FF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310" name="Group 126"/>
          <p:cNvGrpSpPr>
            <a:grpSpLocks/>
          </p:cNvGrpSpPr>
          <p:nvPr/>
        </p:nvGrpSpPr>
        <p:grpSpPr bwMode="auto">
          <a:xfrm>
            <a:off x="2092960" y="7873740"/>
            <a:ext cx="1345636" cy="1065671"/>
            <a:chOff x="927" y="3426"/>
            <a:chExt cx="596" cy="472"/>
          </a:xfrm>
        </p:grpSpPr>
        <p:grpSp>
          <p:nvGrpSpPr>
            <p:cNvPr id="93311" name="Group 127"/>
            <p:cNvGrpSpPr>
              <a:grpSpLocks/>
            </p:cNvGrpSpPr>
            <p:nvPr/>
          </p:nvGrpSpPr>
          <p:grpSpPr bwMode="auto">
            <a:xfrm>
              <a:off x="927" y="3820"/>
              <a:ext cx="596" cy="78"/>
              <a:chOff x="927" y="3820"/>
              <a:chExt cx="596" cy="78"/>
            </a:xfrm>
          </p:grpSpPr>
          <p:sp>
            <p:nvSpPr>
              <p:cNvPr id="93312" name="Rectangle 128"/>
              <p:cNvSpPr>
                <a:spLocks noChangeArrowheads="1"/>
              </p:cNvSpPr>
              <p:nvPr/>
            </p:nvSpPr>
            <p:spPr bwMode="auto">
              <a:xfrm>
                <a:off x="932" y="3890"/>
                <a:ext cx="586" cy="8"/>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3313" name="Freeform 129"/>
              <p:cNvSpPr>
                <a:spLocks/>
              </p:cNvSpPr>
              <p:nvPr/>
            </p:nvSpPr>
            <p:spPr bwMode="auto">
              <a:xfrm>
                <a:off x="927" y="3820"/>
                <a:ext cx="596" cy="67"/>
              </a:xfrm>
              <a:custGeom>
                <a:avLst/>
                <a:gdLst>
                  <a:gd name="T0" fmla="*/ 0 w 596"/>
                  <a:gd name="T1" fmla="*/ 66 h 67"/>
                  <a:gd name="T2" fmla="*/ 595 w 596"/>
                  <a:gd name="T3" fmla="*/ 66 h 67"/>
                  <a:gd name="T4" fmla="*/ 561 w 596"/>
                  <a:gd name="T5" fmla="*/ 0 h 67"/>
                  <a:gd name="T6" fmla="*/ 43 w 596"/>
                  <a:gd name="T7" fmla="*/ 0 h 67"/>
                  <a:gd name="T8" fmla="*/ 0 w 596"/>
                  <a:gd name="T9" fmla="*/ 66 h 67"/>
                </a:gdLst>
                <a:ahLst/>
                <a:cxnLst>
                  <a:cxn ang="0">
                    <a:pos x="T0" y="T1"/>
                  </a:cxn>
                  <a:cxn ang="0">
                    <a:pos x="T2" y="T3"/>
                  </a:cxn>
                  <a:cxn ang="0">
                    <a:pos x="T4" y="T5"/>
                  </a:cxn>
                  <a:cxn ang="0">
                    <a:pos x="T6" y="T7"/>
                  </a:cxn>
                  <a:cxn ang="0">
                    <a:pos x="T8" y="T9"/>
                  </a:cxn>
                </a:cxnLst>
                <a:rect l="0" t="0" r="r" b="b"/>
                <a:pathLst>
                  <a:path w="596" h="67">
                    <a:moveTo>
                      <a:pt x="0" y="66"/>
                    </a:moveTo>
                    <a:lnTo>
                      <a:pt x="595" y="66"/>
                    </a:lnTo>
                    <a:lnTo>
                      <a:pt x="561" y="0"/>
                    </a:lnTo>
                    <a:lnTo>
                      <a:pt x="43" y="0"/>
                    </a:lnTo>
                    <a:lnTo>
                      <a:pt x="0" y="66"/>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14" name="Freeform 130"/>
              <p:cNvSpPr>
                <a:spLocks/>
              </p:cNvSpPr>
              <p:nvPr/>
            </p:nvSpPr>
            <p:spPr bwMode="auto">
              <a:xfrm>
                <a:off x="945" y="3827"/>
                <a:ext cx="558" cy="53"/>
              </a:xfrm>
              <a:custGeom>
                <a:avLst/>
                <a:gdLst>
                  <a:gd name="T0" fmla="*/ 32 w 558"/>
                  <a:gd name="T1" fmla="*/ 0 h 53"/>
                  <a:gd name="T2" fmla="*/ 0 w 558"/>
                  <a:gd name="T3" fmla="*/ 52 h 53"/>
                  <a:gd name="T4" fmla="*/ 557 w 558"/>
                  <a:gd name="T5" fmla="*/ 52 h 53"/>
                  <a:gd name="T6" fmla="*/ 532 w 558"/>
                  <a:gd name="T7" fmla="*/ 0 h 53"/>
                </a:gdLst>
                <a:ahLst/>
                <a:cxnLst>
                  <a:cxn ang="0">
                    <a:pos x="T0" y="T1"/>
                  </a:cxn>
                  <a:cxn ang="0">
                    <a:pos x="T2" y="T3"/>
                  </a:cxn>
                  <a:cxn ang="0">
                    <a:pos x="T4" y="T5"/>
                  </a:cxn>
                  <a:cxn ang="0">
                    <a:pos x="T6" y="T7"/>
                  </a:cxn>
                </a:cxnLst>
                <a:rect l="0" t="0" r="r" b="b"/>
                <a:pathLst>
                  <a:path w="558" h="53">
                    <a:moveTo>
                      <a:pt x="32" y="0"/>
                    </a:moveTo>
                    <a:lnTo>
                      <a:pt x="0" y="52"/>
                    </a:lnTo>
                    <a:lnTo>
                      <a:pt x="557" y="52"/>
                    </a:lnTo>
                    <a:lnTo>
                      <a:pt x="5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315" name="Group 131"/>
            <p:cNvGrpSpPr>
              <a:grpSpLocks/>
            </p:cNvGrpSpPr>
            <p:nvPr/>
          </p:nvGrpSpPr>
          <p:grpSpPr bwMode="auto">
            <a:xfrm>
              <a:off x="993" y="3827"/>
              <a:ext cx="469" cy="14"/>
              <a:chOff x="993" y="3827"/>
              <a:chExt cx="469" cy="14"/>
            </a:xfrm>
          </p:grpSpPr>
          <p:sp>
            <p:nvSpPr>
              <p:cNvPr id="93316" name="Freeform 132"/>
              <p:cNvSpPr>
                <a:spLocks/>
              </p:cNvSpPr>
              <p:nvPr/>
            </p:nvSpPr>
            <p:spPr bwMode="auto">
              <a:xfrm>
                <a:off x="993" y="3827"/>
                <a:ext cx="19" cy="10"/>
              </a:xfrm>
              <a:custGeom>
                <a:avLst/>
                <a:gdLst>
                  <a:gd name="T0" fmla="*/ 5 w 19"/>
                  <a:gd name="T1" fmla="*/ 0 h 10"/>
                  <a:gd name="T2" fmla="*/ 18 w 19"/>
                  <a:gd name="T3" fmla="*/ 0 h 10"/>
                  <a:gd name="T4" fmla="*/ 14 w 19"/>
                  <a:gd name="T5" fmla="*/ 9 h 10"/>
                  <a:gd name="T6" fmla="*/ 0 w 19"/>
                  <a:gd name="T7" fmla="*/ 9 h 10"/>
                  <a:gd name="T8" fmla="*/ 5 w 19"/>
                  <a:gd name="T9" fmla="*/ 0 h 10"/>
                </a:gdLst>
                <a:ahLst/>
                <a:cxnLst>
                  <a:cxn ang="0">
                    <a:pos x="T0" y="T1"/>
                  </a:cxn>
                  <a:cxn ang="0">
                    <a:pos x="T2" y="T3"/>
                  </a:cxn>
                  <a:cxn ang="0">
                    <a:pos x="T4" y="T5"/>
                  </a:cxn>
                  <a:cxn ang="0">
                    <a:pos x="T6" y="T7"/>
                  </a:cxn>
                  <a:cxn ang="0">
                    <a:pos x="T8" y="T9"/>
                  </a:cxn>
                </a:cxnLst>
                <a:rect l="0" t="0" r="r" b="b"/>
                <a:pathLst>
                  <a:path w="19" h="10">
                    <a:moveTo>
                      <a:pt x="5" y="0"/>
                    </a:moveTo>
                    <a:lnTo>
                      <a:pt x="18" y="0"/>
                    </a:lnTo>
                    <a:lnTo>
                      <a:pt x="14" y="9"/>
                    </a:lnTo>
                    <a:lnTo>
                      <a:pt x="0" y="9"/>
                    </a:lnTo>
                    <a:lnTo>
                      <a:pt x="5"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17" name="Freeform 133"/>
              <p:cNvSpPr>
                <a:spLocks/>
              </p:cNvSpPr>
              <p:nvPr/>
            </p:nvSpPr>
            <p:spPr bwMode="auto">
              <a:xfrm>
                <a:off x="1038" y="3827"/>
                <a:ext cx="75" cy="9"/>
              </a:xfrm>
              <a:custGeom>
                <a:avLst/>
                <a:gdLst>
                  <a:gd name="T0" fmla="*/ 3 w 75"/>
                  <a:gd name="T1" fmla="*/ 0 h 9"/>
                  <a:gd name="T2" fmla="*/ 74 w 75"/>
                  <a:gd name="T3" fmla="*/ 0 h 9"/>
                  <a:gd name="T4" fmla="*/ 71 w 75"/>
                  <a:gd name="T5" fmla="*/ 8 h 9"/>
                  <a:gd name="T6" fmla="*/ 0 w 75"/>
                  <a:gd name="T7" fmla="*/ 8 h 9"/>
                  <a:gd name="T8" fmla="*/ 3 w 75"/>
                  <a:gd name="T9" fmla="*/ 0 h 9"/>
                </a:gdLst>
                <a:ahLst/>
                <a:cxnLst>
                  <a:cxn ang="0">
                    <a:pos x="T0" y="T1"/>
                  </a:cxn>
                  <a:cxn ang="0">
                    <a:pos x="T2" y="T3"/>
                  </a:cxn>
                  <a:cxn ang="0">
                    <a:pos x="T4" y="T5"/>
                  </a:cxn>
                  <a:cxn ang="0">
                    <a:pos x="T6" y="T7"/>
                  </a:cxn>
                  <a:cxn ang="0">
                    <a:pos x="T8" y="T9"/>
                  </a:cxn>
                </a:cxnLst>
                <a:rect l="0" t="0" r="r" b="b"/>
                <a:pathLst>
                  <a:path w="75" h="9">
                    <a:moveTo>
                      <a:pt x="3" y="0"/>
                    </a:moveTo>
                    <a:lnTo>
                      <a:pt x="74" y="0"/>
                    </a:lnTo>
                    <a:lnTo>
                      <a:pt x="71"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18" name="Freeform 134"/>
              <p:cNvSpPr>
                <a:spLocks/>
              </p:cNvSpPr>
              <p:nvPr/>
            </p:nvSpPr>
            <p:spPr bwMode="auto">
              <a:xfrm>
                <a:off x="1133" y="3827"/>
                <a:ext cx="72" cy="10"/>
              </a:xfrm>
              <a:custGeom>
                <a:avLst/>
                <a:gdLst>
                  <a:gd name="T0" fmla="*/ 2 w 72"/>
                  <a:gd name="T1" fmla="*/ 0 h 10"/>
                  <a:gd name="T2" fmla="*/ 71 w 72"/>
                  <a:gd name="T3" fmla="*/ 0 h 10"/>
                  <a:gd name="T4" fmla="*/ 71 w 72"/>
                  <a:gd name="T5" fmla="*/ 9 h 10"/>
                  <a:gd name="T6" fmla="*/ 0 w 72"/>
                  <a:gd name="T7" fmla="*/ 9 h 10"/>
                  <a:gd name="T8" fmla="*/ 2 w 72"/>
                  <a:gd name="T9" fmla="*/ 0 h 10"/>
                </a:gdLst>
                <a:ahLst/>
                <a:cxnLst>
                  <a:cxn ang="0">
                    <a:pos x="T0" y="T1"/>
                  </a:cxn>
                  <a:cxn ang="0">
                    <a:pos x="T2" y="T3"/>
                  </a:cxn>
                  <a:cxn ang="0">
                    <a:pos x="T4" y="T5"/>
                  </a:cxn>
                  <a:cxn ang="0">
                    <a:pos x="T6" y="T7"/>
                  </a:cxn>
                  <a:cxn ang="0">
                    <a:pos x="T8" y="T9"/>
                  </a:cxn>
                </a:cxnLst>
                <a:rect l="0" t="0" r="r" b="b"/>
                <a:pathLst>
                  <a:path w="72" h="10">
                    <a:moveTo>
                      <a:pt x="2" y="0"/>
                    </a:moveTo>
                    <a:lnTo>
                      <a:pt x="71" y="0"/>
                    </a:lnTo>
                    <a:lnTo>
                      <a:pt x="71" y="9"/>
                    </a:lnTo>
                    <a:lnTo>
                      <a:pt x="0" y="9"/>
                    </a:lnTo>
                    <a:lnTo>
                      <a:pt x="2"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19" name="Freeform 135"/>
              <p:cNvSpPr>
                <a:spLocks/>
              </p:cNvSpPr>
              <p:nvPr/>
            </p:nvSpPr>
            <p:spPr bwMode="auto">
              <a:xfrm>
                <a:off x="1218" y="3827"/>
                <a:ext cx="72" cy="10"/>
              </a:xfrm>
              <a:custGeom>
                <a:avLst/>
                <a:gdLst>
                  <a:gd name="T0" fmla="*/ 0 w 72"/>
                  <a:gd name="T1" fmla="*/ 0 h 10"/>
                  <a:gd name="T2" fmla="*/ 71 w 72"/>
                  <a:gd name="T3" fmla="*/ 0 h 10"/>
                  <a:gd name="T4" fmla="*/ 71 w 72"/>
                  <a:gd name="T5" fmla="*/ 9 h 10"/>
                  <a:gd name="T6" fmla="*/ 0 w 72"/>
                  <a:gd name="T7" fmla="*/ 9 h 10"/>
                  <a:gd name="T8" fmla="*/ 0 w 72"/>
                  <a:gd name="T9" fmla="*/ 0 h 10"/>
                </a:gdLst>
                <a:ahLst/>
                <a:cxnLst>
                  <a:cxn ang="0">
                    <a:pos x="T0" y="T1"/>
                  </a:cxn>
                  <a:cxn ang="0">
                    <a:pos x="T2" y="T3"/>
                  </a:cxn>
                  <a:cxn ang="0">
                    <a:pos x="T4" y="T5"/>
                  </a:cxn>
                  <a:cxn ang="0">
                    <a:pos x="T6" y="T7"/>
                  </a:cxn>
                  <a:cxn ang="0">
                    <a:pos x="T8" y="T9"/>
                  </a:cxn>
                </a:cxnLst>
                <a:rect l="0" t="0" r="r" b="b"/>
                <a:pathLst>
                  <a:path w="72" h="10">
                    <a:moveTo>
                      <a:pt x="0" y="0"/>
                    </a:moveTo>
                    <a:lnTo>
                      <a:pt x="71" y="0"/>
                    </a:lnTo>
                    <a:lnTo>
                      <a:pt x="71"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20" name="Freeform 136"/>
              <p:cNvSpPr>
                <a:spLocks/>
              </p:cNvSpPr>
              <p:nvPr/>
            </p:nvSpPr>
            <p:spPr bwMode="auto">
              <a:xfrm>
                <a:off x="1305" y="3827"/>
                <a:ext cx="64" cy="11"/>
              </a:xfrm>
              <a:custGeom>
                <a:avLst/>
                <a:gdLst>
                  <a:gd name="T0" fmla="*/ 0 w 64"/>
                  <a:gd name="T1" fmla="*/ 0 h 11"/>
                  <a:gd name="T2" fmla="*/ 61 w 64"/>
                  <a:gd name="T3" fmla="*/ 0 h 11"/>
                  <a:gd name="T4" fmla="*/ 63 w 64"/>
                  <a:gd name="T5" fmla="*/ 10 h 11"/>
                  <a:gd name="T6" fmla="*/ 0 w 64"/>
                  <a:gd name="T7" fmla="*/ 10 h 11"/>
                  <a:gd name="T8" fmla="*/ 0 w 64"/>
                  <a:gd name="T9" fmla="*/ 0 h 11"/>
                </a:gdLst>
                <a:ahLst/>
                <a:cxnLst>
                  <a:cxn ang="0">
                    <a:pos x="T0" y="T1"/>
                  </a:cxn>
                  <a:cxn ang="0">
                    <a:pos x="T2" y="T3"/>
                  </a:cxn>
                  <a:cxn ang="0">
                    <a:pos x="T4" y="T5"/>
                  </a:cxn>
                  <a:cxn ang="0">
                    <a:pos x="T6" y="T7"/>
                  </a:cxn>
                  <a:cxn ang="0">
                    <a:pos x="T8" y="T9"/>
                  </a:cxn>
                </a:cxnLst>
                <a:rect l="0" t="0" r="r" b="b"/>
                <a:pathLst>
                  <a:path w="64" h="11">
                    <a:moveTo>
                      <a:pt x="0" y="0"/>
                    </a:moveTo>
                    <a:lnTo>
                      <a:pt x="61" y="0"/>
                    </a:lnTo>
                    <a:lnTo>
                      <a:pt x="63" y="10"/>
                    </a:lnTo>
                    <a:lnTo>
                      <a:pt x="0" y="10"/>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21" name="Freeform 137"/>
              <p:cNvSpPr>
                <a:spLocks/>
              </p:cNvSpPr>
              <p:nvPr/>
            </p:nvSpPr>
            <p:spPr bwMode="auto">
              <a:xfrm>
                <a:off x="1383" y="3832"/>
                <a:ext cx="79" cy="9"/>
              </a:xfrm>
              <a:custGeom>
                <a:avLst/>
                <a:gdLst>
                  <a:gd name="T0" fmla="*/ 0 w 79"/>
                  <a:gd name="T1" fmla="*/ 0 h 9"/>
                  <a:gd name="T2" fmla="*/ 71 w 79"/>
                  <a:gd name="T3" fmla="*/ 0 h 9"/>
                  <a:gd name="T4" fmla="*/ 78 w 79"/>
                  <a:gd name="T5" fmla="*/ 8 h 9"/>
                  <a:gd name="T6" fmla="*/ 3 w 79"/>
                  <a:gd name="T7" fmla="*/ 8 h 9"/>
                  <a:gd name="T8" fmla="*/ 0 w 79"/>
                  <a:gd name="T9" fmla="*/ 0 h 9"/>
                </a:gdLst>
                <a:ahLst/>
                <a:cxnLst>
                  <a:cxn ang="0">
                    <a:pos x="T0" y="T1"/>
                  </a:cxn>
                  <a:cxn ang="0">
                    <a:pos x="T2" y="T3"/>
                  </a:cxn>
                  <a:cxn ang="0">
                    <a:pos x="T4" y="T5"/>
                  </a:cxn>
                  <a:cxn ang="0">
                    <a:pos x="T6" y="T7"/>
                  </a:cxn>
                  <a:cxn ang="0">
                    <a:pos x="T8" y="T9"/>
                  </a:cxn>
                </a:cxnLst>
                <a:rect l="0" t="0" r="r" b="b"/>
                <a:pathLst>
                  <a:path w="79" h="9">
                    <a:moveTo>
                      <a:pt x="0" y="0"/>
                    </a:moveTo>
                    <a:lnTo>
                      <a:pt x="71" y="0"/>
                    </a:lnTo>
                    <a:lnTo>
                      <a:pt x="78"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322" name="Group 138"/>
            <p:cNvGrpSpPr>
              <a:grpSpLocks/>
            </p:cNvGrpSpPr>
            <p:nvPr/>
          </p:nvGrpSpPr>
          <p:grpSpPr bwMode="auto">
            <a:xfrm>
              <a:off x="975" y="3844"/>
              <a:ext cx="494" cy="28"/>
              <a:chOff x="975" y="3844"/>
              <a:chExt cx="494" cy="28"/>
            </a:xfrm>
          </p:grpSpPr>
          <p:grpSp>
            <p:nvGrpSpPr>
              <p:cNvPr id="93323" name="Group 139"/>
              <p:cNvGrpSpPr>
                <a:grpSpLocks/>
              </p:cNvGrpSpPr>
              <p:nvPr/>
            </p:nvGrpSpPr>
            <p:grpSpPr bwMode="auto">
              <a:xfrm>
                <a:off x="1017" y="3845"/>
                <a:ext cx="245" cy="25"/>
                <a:chOff x="1017" y="3845"/>
                <a:chExt cx="245" cy="25"/>
              </a:xfrm>
            </p:grpSpPr>
            <p:sp>
              <p:nvSpPr>
                <p:cNvPr id="93324" name="Freeform 140"/>
                <p:cNvSpPr>
                  <a:spLocks/>
                </p:cNvSpPr>
                <p:nvPr/>
              </p:nvSpPr>
              <p:spPr bwMode="auto">
                <a:xfrm>
                  <a:off x="1017" y="3845"/>
                  <a:ext cx="231" cy="1"/>
                </a:xfrm>
                <a:custGeom>
                  <a:avLst/>
                  <a:gdLst>
                    <a:gd name="T0" fmla="*/ 0 w 231"/>
                    <a:gd name="T1" fmla="*/ 0 h 1"/>
                    <a:gd name="T2" fmla="*/ 230 w 231"/>
                    <a:gd name="T3" fmla="*/ 0 h 1"/>
                  </a:gdLst>
                  <a:ahLst/>
                  <a:cxnLst>
                    <a:cxn ang="0">
                      <a:pos x="T0" y="T1"/>
                    </a:cxn>
                    <a:cxn ang="0">
                      <a:pos x="T2" y="T3"/>
                    </a:cxn>
                  </a:cxnLst>
                  <a:rect l="0" t="0" r="r" b="b"/>
                  <a:pathLst>
                    <a:path w="231" h="1">
                      <a:moveTo>
                        <a:pt x="0" y="0"/>
                      </a:moveTo>
                      <a:lnTo>
                        <a:pt x="23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25" name="Freeform 141"/>
                <p:cNvSpPr>
                  <a:spLocks/>
                </p:cNvSpPr>
                <p:nvPr/>
              </p:nvSpPr>
              <p:spPr bwMode="auto">
                <a:xfrm>
                  <a:off x="1026" y="3853"/>
                  <a:ext cx="236" cy="1"/>
                </a:xfrm>
                <a:custGeom>
                  <a:avLst/>
                  <a:gdLst>
                    <a:gd name="T0" fmla="*/ 0 w 236"/>
                    <a:gd name="T1" fmla="*/ 0 h 1"/>
                    <a:gd name="T2" fmla="*/ 235 w 236"/>
                    <a:gd name="T3" fmla="*/ 0 h 1"/>
                  </a:gdLst>
                  <a:ahLst/>
                  <a:cxnLst>
                    <a:cxn ang="0">
                      <a:pos x="T0" y="T1"/>
                    </a:cxn>
                    <a:cxn ang="0">
                      <a:pos x="T2" y="T3"/>
                    </a:cxn>
                  </a:cxnLst>
                  <a:rect l="0" t="0" r="r" b="b"/>
                  <a:pathLst>
                    <a:path w="236" h="1">
                      <a:moveTo>
                        <a:pt x="0" y="0"/>
                      </a:moveTo>
                      <a:lnTo>
                        <a:pt x="2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26" name="Freeform 142"/>
                <p:cNvSpPr>
                  <a:spLocks/>
                </p:cNvSpPr>
                <p:nvPr/>
              </p:nvSpPr>
              <p:spPr bwMode="auto">
                <a:xfrm>
                  <a:off x="1030" y="3860"/>
                  <a:ext cx="205" cy="1"/>
                </a:xfrm>
                <a:custGeom>
                  <a:avLst/>
                  <a:gdLst>
                    <a:gd name="T0" fmla="*/ 0 w 205"/>
                    <a:gd name="T1" fmla="*/ 0 h 1"/>
                    <a:gd name="T2" fmla="*/ 204 w 205"/>
                    <a:gd name="T3" fmla="*/ 0 h 1"/>
                  </a:gdLst>
                  <a:ahLst/>
                  <a:cxnLst>
                    <a:cxn ang="0">
                      <a:pos x="T0" y="T1"/>
                    </a:cxn>
                    <a:cxn ang="0">
                      <a:pos x="T2" y="T3"/>
                    </a:cxn>
                  </a:cxnLst>
                  <a:rect l="0" t="0" r="r" b="b"/>
                  <a:pathLst>
                    <a:path w="205" h="1">
                      <a:moveTo>
                        <a:pt x="0" y="0"/>
                      </a:moveTo>
                      <a:lnTo>
                        <a:pt x="20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27" name="Freeform 143"/>
                <p:cNvSpPr>
                  <a:spLocks/>
                </p:cNvSpPr>
                <p:nvPr/>
              </p:nvSpPr>
              <p:spPr bwMode="auto">
                <a:xfrm>
                  <a:off x="1034" y="3869"/>
                  <a:ext cx="29" cy="1"/>
                </a:xfrm>
                <a:custGeom>
                  <a:avLst/>
                  <a:gdLst>
                    <a:gd name="T0" fmla="*/ 0 w 29"/>
                    <a:gd name="T1" fmla="*/ 0 h 1"/>
                    <a:gd name="T2" fmla="*/ 28 w 29"/>
                    <a:gd name="T3" fmla="*/ 0 h 1"/>
                  </a:gdLst>
                  <a:ahLst/>
                  <a:cxnLst>
                    <a:cxn ang="0">
                      <a:pos x="T0" y="T1"/>
                    </a:cxn>
                    <a:cxn ang="0">
                      <a:pos x="T2" y="T3"/>
                    </a:cxn>
                  </a:cxnLst>
                  <a:rect l="0" t="0" r="r" b="b"/>
                  <a:pathLst>
                    <a:path w="29" h="1">
                      <a:moveTo>
                        <a:pt x="0" y="0"/>
                      </a:moveTo>
                      <a:lnTo>
                        <a:pt x="2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328" name="Group 144"/>
              <p:cNvGrpSpPr>
                <a:grpSpLocks/>
              </p:cNvGrpSpPr>
              <p:nvPr/>
            </p:nvGrpSpPr>
            <p:grpSpPr bwMode="auto">
              <a:xfrm>
                <a:off x="975" y="3849"/>
                <a:ext cx="41" cy="16"/>
                <a:chOff x="975" y="3849"/>
                <a:chExt cx="41" cy="16"/>
              </a:xfrm>
            </p:grpSpPr>
            <p:sp>
              <p:nvSpPr>
                <p:cNvPr id="93329" name="Freeform 145"/>
                <p:cNvSpPr>
                  <a:spLocks/>
                </p:cNvSpPr>
                <p:nvPr/>
              </p:nvSpPr>
              <p:spPr bwMode="auto">
                <a:xfrm>
                  <a:off x="985" y="3849"/>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30" name="Freeform 146"/>
                <p:cNvSpPr>
                  <a:spLocks/>
                </p:cNvSpPr>
                <p:nvPr/>
              </p:nvSpPr>
              <p:spPr bwMode="auto">
                <a:xfrm>
                  <a:off x="981" y="3856"/>
                  <a:ext cx="23" cy="1"/>
                </a:xfrm>
                <a:custGeom>
                  <a:avLst/>
                  <a:gdLst>
                    <a:gd name="T0" fmla="*/ 0 w 23"/>
                    <a:gd name="T1" fmla="*/ 0 h 1"/>
                    <a:gd name="T2" fmla="*/ 22 w 23"/>
                    <a:gd name="T3" fmla="*/ 0 h 1"/>
                  </a:gdLst>
                  <a:ahLst/>
                  <a:cxnLst>
                    <a:cxn ang="0">
                      <a:pos x="T0" y="T1"/>
                    </a:cxn>
                    <a:cxn ang="0">
                      <a:pos x="T2" y="T3"/>
                    </a:cxn>
                  </a:cxnLst>
                  <a:rect l="0" t="0" r="r" b="b"/>
                  <a:pathLst>
                    <a:path w="23" h="1">
                      <a:moveTo>
                        <a:pt x="0" y="0"/>
                      </a:moveTo>
                      <a:lnTo>
                        <a:pt x="2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31" name="Freeform 147"/>
                <p:cNvSpPr>
                  <a:spLocks/>
                </p:cNvSpPr>
                <p:nvPr/>
              </p:nvSpPr>
              <p:spPr bwMode="auto">
                <a:xfrm>
                  <a:off x="975" y="3864"/>
                  <a:ext cx="41" cy="1"/>
                </a:xfrm>
                <a:custGeom>
                  <a:avLst/>
                  <a:gdLst>
                    <a:gd name="T0" fmla="*/ 0 w 41"/>
                    <a:gd name="T1" fmla="*/ 0 h 1"/>
                    <a:gd name="T2" fmla="*/ 40 w 41"/>
                    <a:gd name="T3" fmla="*/ 0 h 1"/>
                  </a:gdLst>
                  <a:ahLst/>
                  <a:cxnLst>
                    <a:cxn ang="0">
                      <a:pos x="T0" y="T1"/>
                    </a:cxn>
                    <a:cxn ang="0">
                      <a:pos x="T2" y="T3"/>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332" name="Group 148"/>
              <p:cNvGrpSpPr>
                <a:grpSpLocks/>
              </p:cNvGrpSpPr>
              <p:nvPr/>
            </p:nvGrpSpPr>
            <p:grpSpPr bwMode="auto">
              <a:xfrm>
                <a:off x="1070" y="3844"/>
                <a:ext cx="224" cy="26"/>
                <a:chOff x="1070" y="3844"/>
                <a:chExt cx="224" cy="26"/>
              </a:xfrm>
            </p:grpSpPr>
            <p:sp>
              <p:nvSpPr>
                <p:cNvPr id="93333" name="Freeform 149"/>
                <p:cNvSpPr>
                  <a:spLocks/>
                </p:cNvSpPr>
                <p:nvPr/>
              </p:nvSpPr>
              <p:spPr bwMode="auto">
                <a:xfrm>
                  <a:off x="1070" y="3869"/>
                  <a:ext cx="139" cy="1"/>
                </a:xfrm>
                <a:custGeom>
                  <a:avLst/>
                  <a:gdLst>
                    <a:gd name="T0" fmla="*/ 0 w 139"/>
                    <a:gd name="T1" fmla="*/ 0 h 1"/>
                    <a:gd name="T2" fmla="*/ 138 w 139"/>
                    <a:gd name="T3" fmla="*/ 0 h 1"/>
                  </a:gdLst>
                  <a:ahLst/>
                  <a:cxnLst>
                    <a:cxn ang="0">
                      <a:pos x="T0" y="T1"/>
                    </a:cxn>
                    <a:cxn ang="0">
                      <a:pos x="T2" y="T3"/>
                    </a:cxn>
                  </a:cxnLst>
                  <a:rect l="0" t="0" r="r" b="b"/>
                  <a:pathLst>
                    <a:path w="139" h="1">
                      <a:moveTo>
                        <a:pt x="0" y="0"/>
                      </a:moveTo>
                      <a:lnTo>
                        <a:pt x="1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34" name="Freeform 150"/>
                <p:cNvSpPr>
                  <a:spLocks/>
                </p:cNvSpPr>
                <p:nvPr/>
              </p:nvSpPr>
              <p:spPr bwMode="auto">
                <a:xfrm>
                  <a:off x="1259" y="3844"/>
                  <a:ext cx="33" cy="1"/>
                </a:xfrm>
                <a:custGeom>
                  <a:avLst/>
                  <a:gdLst>
                    <a:gd name="T0" fmla="*/ 0 w 33"/>
                    <a:gd name="T1" fmla="*/ 0 h 1"/>
                    <a:gd name="T2" fmla="*/ 32 w 33"/>
                    <a:gd name="T3" fmla="*/ 0 h 1"/>
                  </a:gdLst>
                  <a:ahLst/>
                  <a:cxnLst>
                    <a:cxn ang="0">
                      <a:pos x="T0" y="T1"/>
                    </a:cxn>
                    <a:cxn ang="0">
                      <a:pos x="T2" y="T3"/>
                    </a:cxn>
                  </a:cxnLst>
                  <a:rect l="0" t="0" r="r" b="b"/>
                  <a:pathLst>
                    <a:path w="33" h="1">
                      <a:moveTo>
                        <a:pt x="0" y="0"/>
                      </a:moveTo>
                      <a:lnTo>
                        <a:pt x="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35" name="Freeform 151"/>
                <p:cNvSpPr>
                  <a:spLocks/>
                </p:cNvSpPr>
                <p:nvPr/>
              </p:nvSpPr>
              <p:spPr bwMode="auto">
                <a:xfrm>
                  <a:off x="1268" y="3853"/>
                  <a:ext cx="26" cy="1"/>
                </a:xfrm>
                <a:custGeom>
                  <a:avLst/>
                  <a:gdLst>
                    <a:gd name="T0" fmla="*/ 0 w 26"/>
                    <a:gd name="T1" fmla="*/ 0 h 1"/>
                    <a:gd name="T2" fmla="*/ 25 w 26"/>
                    <a:gd name="T3" fmla="*/ 0 h 1"/>
                  </a:gdLst>
                  <a:ahLst/>
                  <a:cxnLst>
                    <a:cxn ang="0">
                      <a:pos x="T0" y="T1"/>
                    </a:cxn>
                    <a:cxn ang="0">
                      <a:pos x="T2" y="T3"/>
                    </a:cxn>
                  </a:cxnLst>
                  <a:rect l="0" t="0" r="r" b="b"/>
                  <a:pathLst>
                    <a:path w="26" h="1">
                      <a:moveTo>
                        <a:pt x="0" y="0"/>
                      </a:moveTo>
                      <a:lnTo>
                        <a:pt x="2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36" name="Freeform 152"/>
                <p:cNvSpPr>
                  <a:spLocks/>
                </p:cNvSpPr>
                <p:nvPr/>
              </p:nvSpPr>
              <p:spPr bwMode="auto">
                <a:xfrm>
                  <a:off x="1250" y="3861"/>
                  <a:ext cx="44" cy="1"/>
                </a:xfrm>
                <a:custGeom>
                  <a:avLst/>
                  <a:gdLst>
                    <a:gd name="T0" fmla="*/ 0 w 44"/>
                    <a:gd name="T1" fmla="*/ 0 h 1"/>
                    <a:gd name="T2" fmla="*/ 43 w 44"/>
                    <a:gd name="T3" fmla="*/ 0 h 1"/>
                  </a:gdLst>
                  <a:ahLst/>
                  <a:cxnLst>
                    <a:cxn ang="0">
                      <a:pos x="T0" y="T1"/>
                    </a:cxn>
                    <a:cxn ang="0">
                      <a:pos x="T2" y="T3"/>
                    </a:cxn>
                  </a:cxnLst>
                  <a:rect l="0" t="0" r="r" b="b"/>
                  <a:pathLst>
                    <a:path w="44" h="1">
                      <a:moveTo>
                        <a:pt x="0" y="0"/>
                      </a:moveTo>
                      <a:lnTo>
                        <a:pt x="4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37" name="Freeform 153"/>
                <p:cNvSpPr>
                  <a:spLocks/>
                </p:cNvSpPr>
                <p:nvPr/>
              </p:nvSpPr>
              <p:spPr bwMode="auto">
                <a:xfrm>
                  <a:off x="1214" y="3869"/>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38" name="Freeform 154"/>
                <p:cNvSpPr>
                  <a:spLocks/>
                </p:cNvSpPr>
                <p:nvPr/>
              </p:nvSpPr>
              <p:spPr bwMode="auto">
                <a:xfrm>
                  <a:off x="1243" y="3869"/>
                  <a:ext cx="49" cy="1"/>
                </a:xfrm>
                <a:custGeom>
                  <a:avLst/>
                  <a:gdLst>
                    <a:gd name="T0" fmla="*/ 0 w 49"/>
                    <a:gd name="T1" fmla="*/ 0 h 1"/>
                    <a:gd name="T2" fmla="*/ 48 w 49"/>
                    <a:gd name="T3" fmla="*/ 0 h 1"/>
                  </a:gdLst>
                  <a:ahLst/>
                  <a:cxnLst>
                    <a:cxn ang="0">
                      <a:pos x="T0" y="T1"/>
                    </a:cxn>
                    <a:cxn ang="0">
                      <a:pos x="T2" y="T3"/>
                    </a:cxn>
                  </a:cxnLst>
                  <a:rect l="0" t="0" r="r" b="b"/>
                  <a:pathLst>
                    <a:path w="49" h="1">
                      <a:moveTo>
                        <a:pt x="0" y="0"/>
                      </a:moveTo>
                      <a:lnTo>
                        <a:pt x="4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339" name="Group 155"/>
              <p:cNvGrpSpPr>
                <a:grpSpLocks/>
              </p:cNvGrpSpPr>
              <p:nvPr/>
            </p:nvGrpSpPr>
            <p:grpSpPr bwMode="auto">
              <a:xfrm>
                <a:off x="1303" y="3849"/>
                <a:ext cx="71" cy="21"/>
                <a:chOff x="1303" y="3849"/>
                <a:chExt cx="71" cy="21"/>
              </a:xfrm>
            </p:grpSpPr>
            <p:sp>
              <p:nvSpPr>
                <p:cNvPr id="93340" name="Freeform 156"/>
                <p:cNvSpPr>
                  <a:spLocks/>
                </p:cNvSpPr>
                <p:nvPr/>
              </p:nvSpPr>
              <p:spPr bwMode="auto">
                <a:xfrm>
                  <a:off x="1303" y="3849"/>
                  <a:ext cx="67" cy="1"/>
                </a:xfrm>
                <a:custGeom>
                  <a:avLst/>
                  <a:gdLst>
                    <a:gd name="T0" fmla="*/ 0 w 67"/>
                    <a:gd name="T1" fmla="*/ 0 h 1"/>
                    <a:gd name="T2" fmla="*/ 66 w 67"/>
                    <a:gd name="T3" fmla="*/ 0 h 1"/>
                  </a:gdLst>
                  <a:ahLst/>
                  <a:cxnLst>
                    <a:cxn ang="0">
                      <a:pos x="T0" y="T1"/>
                    </a:cxn>
                    <a:cxn ang="0">
                      <a:pos x="T2" y="T3"/>
                    </a:cxn>
                  </a:cxnLst>
                  <a:rect l="0" t="0" r="r" b="b"/>
                  <a:pathLst>
                    <a:path w="67" h="1">
                      <a:moveTo>
                        <a:pt x="0" y="0"/>
                      </a:moveTo>
                      <a:lnTo>
                        <a:pt x="6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41" name="Freeform 157"/>
                <p:cNvSpPr>
                  <a:spLocks/>
                </p:cNvSpPr>
                <p:nvPr/>
              </p:nvSpPr>
              <p:spPr bwMode="auto">
                <a:xfrm>
                  <a:off x="1313" y="3857"/>
                  <a:ext cx="58" cy="1"/>
                </a:xfrm>
                <a:custGeom>
                  <a:avLst/>
                  <a:gdLst>
                    <a:gd name="T0" fmla="*/ 0 w 58"/>
                    <a:gd name="T1" fmla="*/ 0 h 1"/>
                    <a:gd name="T2" fmla="*/ 57 w 58"/>
                    <a:gd name="T3" fmla="*/ 0 h 1"/>
                  </a:gdLst>
                  <a:ahLst/>
                  <a:cxnLst>
                    <a:cxn ang="0">
                      <a:pos x="T0" y="T1"/>
                    </a:cxn>
                    <a:cxn ang="0">
                      <a:pos x="T2" y="T3"/>
                    </a:cxn>
                  </a:cxnLst>
                  <a:rect l="0" t="0" r="r" b="b"/>
                  <a:pathLst>
                    <a:path w="58" h="1">
                      <a:moveTo>
                        <a:pt x="0" y="0"/>
                      </a:moveTo>
                      <a:lnTo>
                        <a:pt x="5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42" name="Freeform 158"/>
                <p:cNvSpPr>
                  <a:spLocks/>
                </p:cNvSpPr>
                <p:nvPr/>
              </p:nvSpPr>
              <p:spPr bwMode="auto">
                <a:xfrm>
                  <a:off x="1313" y="3869"/>
                  <a:ext cx="61" cy="1"/>
                </a:xfrm>
                <a:custGeom>
                  <a:avLst/>
                  <a:gdLst>
                    <a:gd name="T0" fmla="*/ 0 w 61"/>
                    <a:gd name="T1" fmla="*/ 0 h 1"/>
                    <a:gd name="T2" fmla="*/ 60 w 61"/>
                    <a:gd name="T3" fmla="*/ 0 h 1"/>
                  </a:gdLst>
                  <a:ahLst/>
                  <a:cxnLst>
                    <a:cxn ang="0">
                      <a:pos x="T0" y="T1"/>
                    </a:cxn>
                    <a:cxn ang="0">
                      <a:pos x="T2" y="T3"/>
                    </a:cxn>
                  </a:cxnLst>
                  <a:rect l="0" t="0" r="r" b="b"/>
                  <a:pathLst>
                    <a:path w="61" h="1">
                      <a:moveTo>
                        <a:pt x="0" y="0"/>
                      </a:moveTo>
                      <a:lnTo>
                        <a:pt x="6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nvGrpSpPr>
              <p:cNvPr id="93343" name="Group 159"/>
              <p:cNvGrpSpPr>
                <a:grpSpLocks/>
              </p:cNvGrpSpPr>
              <p:nvPr/>
            </p:nvGrpSpPr>
            <p:grpSpPr bwMode="auto">
              <a:xfrm>
                <a:off x="1385" y="3849"/>
                <a:ext cx="84" cy="23"/>
                <a:chOff x="1385" y="3849"/>
                <a:chExt cx="84" cy="23"/>
              </a:xfrm>
            </p:grpSpPr>
            <p:sp>
              <p:nvSpPr>
                <p:cNvPr id="93344" name="Freeform 160"/>
                <p:cNvSpPr>
                  <a:spLocks/>
                </p:cNvSpPr>
                <p:nvPr/>
              </p:nvSpPr>
              <p:spPr bwMode="auto">
                <a:xfrm>
                  <a:off x="1391" y="3849"/>
                  <a:ext cx="63" cy="1"/>
                </a:xfrm>
                <a:custGeom>
                  <a:avLst/>
                  <a:gdLst>
                    <a:gd name="T0" fmla="*/ 0 w 63"/>
                    <a:gd name="T1" fmla="*/ 0 h 1"/>
                    <a:gd name="T2" fmla="*/ 62 w 63"/>
                    <a:gd name="T3" fmla="*/ 0 h 1"/>
                  </a:gdLst>
                  <a:ahLst/>
                  <a:cxnLst>
                    <a:cxn ang="0">
                      <a:pos x="T0" y="T1"/>
                    </a:cxn>
                    <a:cxn ang="0">
                      <a:pos x="T2" y="T3"/>
                    </a:cxn>
                  </a:cxnLst>
                  <a:rect l="0" t="0" r="r" b="b"/>
                  <a:pathLst>
                    <a:path w="63" h="1">
                      <a:moveTo>
                        <a:pt x="0" y="0"/>
                      </a:moveTo>
                      <a:lnTo>
                        <a:pt x="6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45" name="Freeform 161"/>
                <p:cNvSpPr>
                  <a:spLocks/>
                </p:cNvSpPr>
                <p:nvPr/>
              </p:nvSpPr>
              <p:spPr bwMode="auto">
                <a:xfrm>
                  <a:off x="1385" y="3857"/>
                  <a:ext cx="52" cy="1"/>
                </a:xfrm>
                <a:custGeom>
                  <a:avLst/>
                  <a:gdLst>
                    <a:gd name="T0" fmla="*/ 0 w 52"/>
                    <a:gd name="T1" fmla="*/ 0 h 1"/>
                    <a:gd name="T2" fmla="*/ 51 w 52"/>
                    <a:gd name="T3" fmla="*/ 0 h 1"/>
                  </a:gdLst>
                  <a:ahLst/>
                  <a:cxnLst>
                    <a:cxn ang="0">
                      <a:pos x="T0" y="T1"/>
                    </a:cxn>
                    <a:cxn ang="0">
                      <a:pos x="T2" y="T3"/>
                    </a:cxn>
                  </a:cxnLst>
                  <a:rect l="0" t="0" r="r" b="b"/>
                  <a:pathLst>
                    <a:path w="52" h="1">
                      <a:moveTo>
                        <a:pt x="0" y="0"/>
                      </a:moveTo>
                      <a:lnTo>
                        <a:pt x="5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46" name="Freeform 162"/>
                <p:cNvSpPr>
                  <a:spLocks/>
                </p:cNvSpPr>
                <p:nvPr/>
              </p:nvSpPr>
              <p:spPr bwMode="auto">
                <a:xfrm>
                  <a:off x="1391" y="3864"/>
                  <a:ext cx="48" cy="1"/>
                </a:xfrm>
                <a:custGeom>
                  <a:avLst/>
                  <a:gdLst>
                    <a:gd name="T0" fmla="*/ 0 w 48"/>
                    <a:gd name="T1" fmla="*/ 0 h 1"/>
                    <a:gd name="T2" fmla="*/ 47 w 48"/>
                    <a:gd name="T3" fmla="*/ 0 h 1"/>
                  </a:gdLst>
                  <a:ahLst/>
                  <a:cxnLst>
                    <a:cxn ang="0">
                      <a:pos x="T0" y="T1"/>
                    </a:cxn>
                    <a:cxn ang="0">
                      <a:pos x="T2" y="T3"/>
                    </a:cxn>
                  </a:cxnLst>
                  <a:rect l="0" t="0" r="r" b="b"/>
                  <a:pathLst>
                    <a:path w="48" h="1">
                      <a:moveTo>
                        <a:pt x="0" y="0"/>
                      </a:moveTo>
                      <a:lnTo>
                        <a:pt x="4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47" name="Freeform 163"/>
                <p:cNvSpPr>
                  <a:spLocks/>
                </p:cNvSpPr>
                <p:nvPr/>
              </p:nvSpPr>
              <p:spPr bwMode="auto">
                <a:xfrm>
                  <a:off x="1389" y="3871"/>
                  <a:ext cx="60" cy="1"/>
                </a:xfrm>
                <a:custGeom>
                  <a:avLst/>
                  <a:gdLst>
                    <a:gd name="T0" fmla="*/ 0 w 60"/>
                    <a:gd name="T1" fmla="*/ 0 h 1"/>
                    <a:gd name="T2" fmla="*/ 59 w 60"/>
                    <a:gd name="T3" fmla="*/ 0 h 1"/>
                  </a:gdLst>
                  <a:ahLst/>
                  <a:cxnLst>
                    <a:cxn ang="0">
                      <a:pos x="T0" y="T1"/>
                    </a:cxn>
                    <a:cxn ang="0">
                      <a:pos x="T2" y="T3"/>
                    </a:cxn>
                  </a:cxnLst>
                  <a:rect l="0" t="0" r="r" b="b"/>
                  <a:pathLst>
                    <a:path w="60" h="1">
                      <a:moveTo>
                        <a:pt x="0" y="0"/>
                      </a:moveTo>
                      <a:lnTo>
                        <a:pt x="5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48" name="Freeform 164"/>
                <p:cNvSpPr>
                  <a:spLocks/>
                </p:cNvSpPr>
                <p:nvPr/>
              </p:nvSpPr>
              <p:spPr bwMode="auto">
                <a:xfrm>
                  <a:off x="1446" y="3857"/>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49" name="Freeform 165"/>
                <p:cNvSpPr>
                  <a:spLocks/>
                </p:cNvSpPr>
                <p:nvPr/>
              </p:nvSpPr>
              <p:spPr bwMode="auto">
                <a:xfrm>
                  <a:off x="1452" y="3867"/>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grpSp>
        <p:sp>
          <p:nvSpPr>
            <p:cNvPr id="93350" name="Freeform 166"/>
            <p:cNvSpPr>
              <a:spLocks/>
            </p:cNvSpPr>
            <p:nvPr/>
          </p:nvSpPr>
          <p:spPr bwMode="auto">
            <a:xfrm>
              <a:off x="969" y="3426"/>
              <a:ext cx="512" cy="389"/>
            </a:xfrm>
            <a:custGeom>
              <a:avLst/>
              <a:gdLst>
                <a:gd name="T0" fmla="*/ 0 w 512"/>
                <a:gd name="T1" fmla="*/ 19 h 389"/>
                <a:gd name="T2" fmla="*/ 0 w 512"/>
                <a:gd name="T3" fmla="*/ 365 h 389"/>
                <a:gd name="T4" fmla="*/ 0 w 512"/>
                <a:gd name="T5" fmla="*/ 368 h 389"/>
                <a:gd name="T6" fmla="*/ 1 w 512"/>
                <a:gd name="T7" fmla="*/ 371 h 389"/>
                <a:gd name="T8" fmla="*/ 2 w 512"/>
                <a:gd name="T9" fmla="*/ 373 h 389"/>
                <a:gd name="T10" fmla="*/ 3 w 512"/>
                <a:gd name="T11" fmla="*/ 375 h 389"/>
                <a:gd name="T12" fmla="*/ 5 w 512"/>
                <a:gd name="T13" fmla="*/ 377 h 389"/>
                <a:gd name="T14" fmla="*/ 7 w 512"/>
                <a:gd name="T15" fmla="*/ 378 h 389"/>
                <a:gd name="T16" fmla="*/ 9 w 512"/>
                <a:gd name="T17" fmla="*/ 379 h 389"/>
                <a:gd name="T18" fmla="*/ 11 w 512"/>
                <a:gd name="T19" fmla="*/ 380 h 389"/>
                <a:gd name="T20" fmla="*/ 120 w 512"/>
                <a:gd name="T21" fmla="*/ 386 h 389"/>
                <a:gd name="T22" fmla="*/ 255 w 512"/>
                <a:gd name="T23" fmla="*/ 388 h 389"/>
                <a:gd name="T24" fmla="*/ 381 w 512"/>
                <a:gd name="T25" fmla="*/ 386 h 389"/>
                <a:gd name="T26" fmla="*/ 498 w 512"/>
                <a:gd name="T27" fmla="*/ 380 h 389"/>
                <a:gd name="T28" fmla="*/ 502 w 512"/>
                <a:gd name="T29" fmla="*/ 379 h 389"/>
                <a:gd name="T30" fmla="*/ 505 w 512"/>
                <a:gd name="T31" fmla="*/ 378 h 389"/>
                <a:gd name="T32" fmla="*/ 508 w 512"/>
                <a:gd name="T33" fmla="*/ 376 h 389"/>
                <a:gd name="T34" fmla="*/ 510 w 512"/>
                <a:gd name="T35" fmla="*/ 373 h 389"/>
                <a:gd name="T36" fmla="*/ 511 w 512"/>
                <a:gd name="T37" fmla="*/ 369 h 389"/>
                <a:gd name="T38" fmla="*/ 511 w 512"/>
                <a:gd name="T39" fmla="*/ 366 h 389"/>
                <a:gd name="T40" fmla="*/ 511 w 512"/>
                <a:gd name="T41" fmla="*/ 363 h 389"/>
                <a:gd name="T42" fmla="*/ 511 w 512"/>
                <a:gd name="T43" fmla="*/ 19 h 389"/>
                <a:gd name="T44" fmla="*/ 511 w 512"/>
                <a:gd name="T45" fmla="*/ 16 h 389"/>
                <a:gd name="T46" fmla="*/ 509 w 512"/>
                <a:gd name="T47" fmla="*/ 12 h 389"/>
                <a:gd name="T48" fmla="*/ 507 w 512"/>
                <a:gd name="T49" fmla="*/ 9 h 389"/>
                <a:gd name="T50" fmla="*/ 504 w 512"/>
                <a:gd name="T51" fmla="*/ 7 h 389"/>
                <a:gd name="T52" fmla="*/ 500 w 512"/>
                <a:gd name="T53" fmla="*/ 6 h 389"/>
                <a:gd name="T54" fmla="*/ 497 w 512"/>
                <a:gd name="T55" fmla="*/ 6 h 389"/>
                <a:gd name="T56" fmla="*/ 378 w 512"/>
                <a:gd name="T57" fmla="*/ 1 h 389"/>
                <a:gd name="T58" fmla="*/ 255 w 512"/>
                <a:gd name="T59" fmla="*/ 0 h 389"/>
                <a:gd name="T60" fmla="*/ 132 w 512"/>
                <a:gd name="T61" fmla="*/ 2 h 389"/>
                <a:gd name="T62" fmla="*/ 16 w 512"/>
                <a:gd name="T63" fmla="*/ 6 h 389"/>
                <a:gd name="T64" fmla="*/ 13 w 512"/>
                <a:gd name="T65" fmla="*/ 6 h 389"/>
                <a:gd name="T66" fmla="*/ 10 w 512"/>
                <a:gd name="T67" fmla="*/ 6 h 389"/>
                <a:gd name="T68" fmla="*/ 7 w 512"/>
                <a:gd name="T69" fmla="*/ 7 h 389"/>
                <a:gd name="T70" fmla="*/ 4 w 512"/>
                <a:gd name="T71" fmla="*/ 9 h 389"/>
                <a:gd name="T72" fmla="*/ 3 w 512"/>
                <a:gd name="T73" fmla="*/ 11 h 389"/>
                <a:gd name="T74" fmla="*/ 1 w 512"/>
                <a:gd name="T75" fmla="*/ 14 h 389"/>
                <a:gd name="T76" fmla="*/ 0 w 512"/>
                <a:gd name="T77" fmla="*/ 16 h 389"/>
                <a:gd name="T78" fmla="*/ 0 w 512"/>
                <a:gd name="T79" fmla="*/ 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389">
                  <a:moveTo>
                    <a:pt x="0" y="19"/>
                  </a:moveTo>
                  <a:lnTo>
                    <a:pt x="0" y="365"/>
                  </a:lnTo>
                  <a:lnTo>
                    <a:pt x="0" y="368"/>
                  </a:lnTo>
                  <a:lnTo>
                    <a:pt x="1" y="371"/>
                  </a:lnTo>
                  <a:lnTo>
                    <a:pt x="2" y="373"/>
                  </a:lnTo>
                  <a:lnTo>
                    <a:pt x="3" y="375"/>
                  </a:lnTo>
                  <a:lnTo>
                    <a:pt x="5" y="377"/>
                  </a:lnTo>
                  <a:lnTo>
                    <a:pt x="7" y="378"/>
                  </a:lnTo>
                  <a:lnTo>
                    <a:pt x="9" y="379"/>
                  </a:lnTo>
                  <a:lnTo>
                    <a:pt x="11" y="380"/>
                  </a:lnTo>
                  <a:lnTo>
                    <a:pt x="120" y="386"/>
                  </a:lnTo>
                  <a:lnTo>
                    <a:pt x="255" y="388"/>
                  </a:lnTo>
                  <a:lnTo>
                    <a:pt x="381" y="386"/>
                  </a:lnTo>
                  <a:lnTo>
                    <a:pt x="498" y="380"/>
                  </a:lnTo>
                  <a:lnTo>
                    <a:pt x="502" y="379"/>
                  </a:lnTo>
                  <a:lnTo>
                    <a:pt x="505" y="378"/>
                  </a:lnTo>
                  <a:lnTo>
                    <a:pt x="508" y="376"/>
                  </a:lnTo>
                  <a:lnTo>
                    <a:pt x="510" y="373"/>
                  </a:lnTo>
                  <a:lnTo>
                    <a:pt x="511" y="369"/>
                  </a:lnTo>
                  <a:lnTo>
                    <a:pt x="511" y="366"/>
                  </a:lnTo>
                  <a:lnTo>
                    <a:pt x="511" y="363"/>
                  </a:lnTo>
                  <a:lnTo>
                    <a:pt x="511" y="19"/>
                  </a:lnTo>
                  <a:lnTo>
                    <a:pt x="511" y="16"/>
                  </a:lnTo>
                  <a:lnTo>
                    <a:pt x="509" y="12"/>
                  </a:lnTo>
                  <a:lnTo>
                    <a:pt x="507" y="9"/>
                  </a:lnTo>
                  <a:lnTo>
                    <a:pt x="504" y="7"/>
                  </a:lnTo>
                  <a:lnTo>
                    <a:pt x="500" y="6"/>
                  </a:lnTo>
                  <a:lnTo>
                    <a:pt x="497" y="6"/>
                  </a:lnTo>
                  <a:lnTo>
                    <a:pt x="378" y="1"/>
                  </a:lnTo>
                  <a:lnTo>
                    <a:pt x="255" y="0"/>
                  </a:lnTo>
                  <a:lnTo>
                    <a:pt x="132" y="2"/>
                  </a:lnTo>
                  <a:lnTo>
                    <a:pt x="16" y="6"/>
                  </a:lnTo>
                  <a:lnTo>
                    <a:pt x="13" y="6"/>
                  </a:lnTo>
                  <a:lnTo>
                    <a:pt x="10" y="6"/>
                  </a:lnTo>
                  <a:lnTo>
                    <a:pt x="7" y="7"/>
                  </a:lnTo>
                  <a:lnTo>
                    <a:pt x="4" y="9"/>
                  </a:lnTo>
                  <a:lnTo>
                    <a:pt x="3" y="11"/>
                  </a:lnTo>
                  <a:lnTo>
                    <a:pt x="1" y="14"/>
                  </a:lnTo>
                  <a:lnTo>
                    <a:pt x="0" y="16"/>
                  </a:lnTo>
                  <a:lnTo>
                    <a:pt x="0" y="19"/>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nvGrpSpPr>
            <p:cNvPr id="93351" name="Group 167"/>
            <p:cNvGrpSpPr>
              <a:grpSpLocks/>
            </p:cNvGrpSpPr>
            <p:nvPr/>
          </p:nvGrpSpPr>
          <p:grpSpPr bwMode="auto">
            <a:xfrm>
              <a:off x="1019" y="3467"/>
              <a:ext cx="412" cy="305"/>
              <a:chOff x="1019" y="3467"/>
              <a:chExt cx="412" cy="305"/>
            </a:xfrm>
          </p:grpSpPr>
          <p:sp>
            <p:nvSpPr>
              <p:cNvPr id="93352" name="Freeform 168"/>
              <p:cNvSpPr>
                <a:spLocks/>
              </p:cNvSpPr>
              <p:nvPr/>
            </p:nvSpPr>
            <p:spPr bwMode="auto">
              <a:xfrm>
                <a:off x="1019" y="3467"/>
                <a:ext cx="412" cy="305"/>
              </a:xfrm>
              <a:custGeom>
                <a:avLst/>
                <a:gdLst>
                  <a:gd name="T0" fmla="*/ 0 w 412"/>
                  <a:gd name="T1" fmla="*/ 15 h 305"/>
                  <a:gd name="T2" fmla="*/ 0 w 412"/>
                  <a:gd name="T3" fmla="*/ 286 h 305"/>
                  <a:gd name="T4" fmla="*/ 0 w 412"/>
                  <a:gd name="T5" fmla="*/ 288 h 305"/>
                  <a:gd name="T6" fmla="*/ 1 w 412"/>
                  <a:gd name="T7" fmla="*/ 290 h 305"/>
                  <a:gd name="T8" fmla="*/ 2 w 412"/>
                  <a:gd name="T9" fmla="*/ 292 h 305"/>
                  <a:gd name="T10" fmla="*/ 3 w 412"/>
                  <a:gd name="T11" fmla="*/ 294 h 305"/>
                  <a:gd name="T12" fmla="*/ 4 w 412"/>
                  <a:gd name="T13" fmla="*/ 295 h 305"/>
                  <a:gd name="T14" fmla="*/ 6 w 412"/>
                  <a:gd name="T15" fmla="*/ 296 h 305"/>
                  <a:gd name="T16" fmla="*/ 7 w 412"/>
                  <a:gd name="T17" fmla="*/ 297 h 305"/>
                  <a:gd name="T18" fmla="*/ 9 w 412"/>
                  <a:gd name="T19" fmla="*/ 297 h 305"/>
                  <a:gd name="T20" fmla="*/ 97 w 412"/>
                  <a:gd name="T21" fmla="*/ 302 h 305"/>
                  <a:gd name="T22" fmla="*/ 205 w 412"/>
                  <a:gd name="T23" fmla="*/ 304 h 305"/>
                  <a:gd name="T24" fmla="*/ 307 w 412"/>
                  <a:gd name="T25" fmla="*/ 302 h 305"/>
                  <a:gd name="T26" fmla="*/ 400 w 412"/>
                  <a:gd name="T27" fmla="*/ 297 h 305"/>
                  <a:gd name="T28" fmla="*/ 403 w 412"/>
                  <a:gd name="T29" fmla="*/ 297 h 305"/>
                  <a:gd name="T30" fmla="*/ 406 w 412"/>
                  <a:gd name="T31" fmla="*/ 296 h 305"/>
                  <a:gd name="T32" fmla="*/ 408 w 412"/>
                  <a:gd name="T33" fmla="*/ 294 h 305"/>
                  <a:gd name="T34" fmla="*/ 410 w 412"/>
                  <a:gd name="T35" fmla="*/ 292 h 305"/>
                  <a:gd name="T36" fmla="*/ 411 w 412"/>
                  <a:gd name="T37" fmla="*/ 289 h 305"/>
                  <a:gd name="T38" fmla="*/ 411 w 412"/>
                  <a:gd name="T39" fmla="*/ 287 h 305"/>
                  <a:gd name="T40" fmla="*/ 411 w 412"/>
                  <a:gd name="T41" fmla="*/ 284 h 305"/>
                  <a:gd name="T42" fmla="*/ 411 w 412"/>
                  <a:gd name="T43" fmla="*/ 15 h 305"/>
                  <a:gd name="T44" fmla="*/ 411 w 412"/>
                  <a:gd name="T45" fmla="*/ 12 h 305"/>
                  <a:gd name="T46" fmla="*/ 410 w 412"/>
                  <a:gd name="T47" fmla="*/ 9 h 305"/>
                  <a:gd name="T48" fmla="*/ 408 w 412"/>
                  <a:gd name="T49" fmla="*/ 7 h 305"/>
                  <a:gd name="T50" fmla="*/ 405 w 412"/>
                  <a:gd name="T51" fmla="*/ 6 h 305"/>
                  <a:gd name="T52" fmla="*/ 402 w 412"/>
                  <a:gd name="T53" fmla="*/ 5 h 305"/>
                  <a:gd name="T54" fmla="*/ 399 w 412"/>
                  <a:gd name="T55" fmla="*/ 5 h 305"/>
                  <a:gd name="T56" fmla="*/ 304 w 412"/>
                  <a:gd name="T57" fmla="*/ 1 h 305"/>
                  <a:gd name="T58" fmla="*/ 205 w 412"/>
                  <a:gd name="T59" fmla="*/ 0 h 305"/>
                  <a:gd name="T60" fmla="*/ 106 w 412"/>
                  <a:gd name="T61" fmla="*/ 2 h 305"/>
                  <a:gd name="T62" fmla="*/ 13 w 412"/>
                  <a:gd name="T63" fmla="*/ 5 h 305"/>
                  <a:gd name="T64" fmla="*/ 10 w 412"/>
                  <a:gd name="T65" fmla="*/ 5 h 305"/>
                  <a:gd name="T66" fmla="*/ 8 w 412"/>
                  <a:gd name="T67" fmla="*/ 5 h 305"/>
                  <a:gd name="T68" fmla="*/ 6 w 412"/>
                  <a:gd name="T69" fmla="*/ 6 h 305"/>
                  <a:gd name="T70" fmla="*/ 4 w 412"/>
                  <a:gd name="T71" fmla="*/ 7 h 305"/>
                  <a:gd name="T72" fmla="*/ 2 w 412"/>
                  <a:gd name="T73" fmla="*/ 9 h 305"/>
                  <a:gd name="T74" fmla="*/ 1 w 412"/>
                  <a:gd name="T75" fmla="*/ 11 h 305"/>
                  <a:gd name="T76" fmla="*/ 0 w 412"/>
                  <a:gd name="T77" fmla="*/ 13 h 305"/>
                  <a:gd name="T78" fmla="*/ 0 w 412"/>
                  <a:gd name="T79" fmla="*/ 1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2" h="305">
                    <a:moveTo>
                      <a:pt x="0" y="15"/>
                    </a:moveTo>
                    <a:lnTo>
                      <a:pt x="0" y="286"/>
                    </a:lnTo>
                    <a:lnTo>
                      <a:pt x="0" y="288"/>
                    </a:lnTo>
                    <a:lnTo>
                      <a:pt x="1" y="290"/>
                    </a:lnTo>
                    <a:lnTo>
                      <a:pt x="2" y="292"/>
                    </a:lnTo>
                    <a:lnTo>
                      <a:pt x="3" y="294"/>
                    </a:lnTo>
                    <a:lnTo>
                      <a:pt x="4" y="295"/>
                    </a:lnTo>
                    <a:lnTo>
                      <a:pt x="6" y="296"/>
                    </a:lnTo>
                    <a:lnTo>
                      <a:pt x="7" y="297"/>
                    </a:lnTo>
                    <a:lnTo>
                      <a:pt x="9" y="297"/>
                    </a:lnTo>
                    <a:lnTo>
                      <a:pt x="97" y="302"/>
                    </a:lnTo>
                    <a:lnTo>
                      <a:pt x="205" y="304"/>
                    </a:lnTo>
                    <a:lnTo>
                      <a:pt x="307" y="302"/>
                    </a:lnTo>
                    <a:lnTo>
                      <a:pt x="400" y="297"/>
                    </a:lnTo>
                    <a:lnTo>
                      <a:pt x="403" y="297"/>
                    </a:lnTo>
                    <a:lnTo>
                      <a:pt x="406" y="296"/>
                    </a:lnTo>
                    <a:lnTo>
                      <a:pt x="408" y="294"/>
                    </a:lnTo>
                    <a:lnTo>
                      <a:pt x="410" y="292"/>
                    </a:lnTo>
                    <a:lnTo>
                      <a:pt x="411" y="289"/>
                    </a:lnTo>
                    <a:lnTo>
                      <a:pt x="411" y="287"/>
                    </a:lnTo>
                    <a:lnTo>
                      <a:pt x="411" y="284"/>
                    </a:lnTo>
                    <a:lnTo>
                      <a:pt x="411" y="15"/>
                    </a:lnTo>
                    <a:lnTo>
                      <a:pt x="411" y="12"/>
                    </a:lnTo>
                    <a:lnTo>
                      <a:pt x="410" y="9"/>
                    </a:lnTo>
                    <a:lnTo>
                      <a:pt x="408" y="7"/>
                    </a:lnTo>
                    <a:lnTo>
                      <a:pt x="405" y="6"/>
                    </a:lnTo>
                    <a:lnTo>
                      <a:pt x="402" y="5"/>
                    </a:lnTo>
                    <a:lnTo>
                      <a:pt x="399" y="5"/>
                    </a:lnTo>
                    <a:lnTo>
                      <a:pt x="304" y="1"/>
                    </a:lnTo>
                    <a:lnTo>
                      <a:pt x="205" y="0"/>
                    </a:lnTo>
                    <a:lnTo>
                      <a:pt x="106" y="2"/>
                    </a:lnTo>
                    <a:lnTo>
                      <a:pt x="13" y="5"/>
                    </a:lnTo>
                    <a:lnTo>
                      <a:pt x="10" y="5"/>
                    </a:lnTo>
                    <a:lnTo>
                      <a:pt x="8" y="5"/>
                    </a:lnTo>
                    <a:lnTo>
                      <a:pt x="6" y="6"/>
                    </a:lnTo>
                    <a:lnTo>
                      <a:pt x="4" y="7"/>
                    </a:lnTo>
                    <a:lnTo>
                      <a:pt x="2" y="9"/>
                    </a:lnTo>
                    <a:lnTo>
                      <a:pt x="1" y="11"/>
                    </a:lnTo>
                    <a:lnTo>
                      <a:pt x="0" y="13"/>
                    </a:lnTo>
                    <a:lnTo>
                      <a:pt x="0" y="15"/>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53" name="Freeform 169"/>
              <p:cNvSpPr>
                <a:spLocks/>
              </p:cNvSpPr>
              <p:nvPr/>
            </p:nvSpPr>
            <p:spPr bwMode="auto">
              <a:xfrm>
                <a:off x="1020" y="3619"/>
                <a:ext cx="411" cy="153"/>
              </a:xfrm>
              <a:custGeom>
                <a:avLst/>
                <a:gdLst>
                  <a:gd name="T0" fmla="*/ 0 w 411"/>
                  <a:gd name="T1" fmla="*/ 140 h 153"/>
                  <a:gd name="T2" fmla="*/ 1 w 411"/>
                  <a:gd name="T3" fmla="*/ 142 h 153"/>
                  <a:gd name="T4" fmla="*/ 3 w 411"/>
                  <a:gd name="T5" fmla="*/ 143 h 153"/>
                  <a:gd name="T6" fmla="*/ 4 w 411"/>
                  <a:gd name="T7" fmla="*/ 144 h 153"/>
                  <a:gd name="T8" fmla="*/ 6 w 411"/>
                  <a:gd name="T9" fmla="*/ 145 h 153"/>
                  <a:gd name="T10" fmla="*/ 7 w 411"/>
                  <a:gd name="T11" fmla="*/ 145 h 153"/>
                  <a:gd name="T12" fmla="*/ 96 w 411"/>
                  <a:gd name="T13" fmla="*/ 150 h 153"/>
                  <a:gd name="T14" fmla="*/ 205 w 411"/>
                  <a:gd name="T15" fmla="*/ 152 h 153"/>
                  <a:gd name="T16" fmla="*/ 306 w 411"/>
                  <a:gd name="T17" fmla="*/ 150 h 153"/>
                  <a:gd name="T18" fmla="*/ 400 w 411"/>
                  <a:gd name="T19" fmla="*/ 145 h 153"/>
                  <a:gd name="T20" fmla="*/ 403 w 411"/>
                  <a:gd name="T21" fmla="*/ 145 h 153"/>
                  <a:gd name="T22" fmla="*/ 406 w 411"/>
                  <a:gd name="T23" fmla="*/ 144 h 153"/>
                  <a:gd name="T24" fmla="*/ 409 w 411"/>
                  <a:gd name="T25" fmla="*/ 142 h 153"/>
                  <a:gd name="T26" fmla="*/ 410 w 411"/>
                  <a:gd name="T27" fmla="*/ 140 h 153"/>
                  <a:gd name="T28" fmla="*/ 205 w 411"/>
                  <a:gd name="T29" fmla="*/ 0 h 153"/>
                  <a:gd name="T30" fmla="*/ 0 w 411"/>
                  <a:gd name="T31" fmla="*/ 1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1" h="153">
                    <a:moveTo>
                      <a:pt x="0" y="140"/>
                    </a:moveTo>
                    <a:lnTo>
                      <a:pt x="1" y="142"/>
                    </a:lnTo>
                    <a:lnTo>
                      <a:pt x="3" y="143"/>
                    </a:lnTo>
                    <a:lnTo>
                      <a:pt x="4" y="144"/>
                    </a:lnTo>
                    <a:lnTo>
                      <a:pt x="6" y="145"/>
                    </a:lnTo>
                    <a:lnTo>
                      <a:pt x="7" y="145"/>
                    </a:lnTo>
                    <a:lnTo>
                      <a:pt x="96" y="150"/>
                    </a:lnTo>
                    <a:lnTo>
                      <a:pt x="205" y="152"/>
                    </a:lnTo>
                    <a:lnTo>
                      <a:pt x="306" y="150"/>
                    </a:lnTo>
                    <a:lnTo>
                      <a:pt x="400" y="145"/>
                    </a:lnTo>
                    <a:lnTo>
                      <a:pt x="403" y="145"/>
                    </a:lnTo>
                    <a:lnTo>
                      <a:pt x="406" y="144"/>
                    </a:lnTo>
                    <a:lnTo>
                      <a:pt x="409" y="142"/>
                    </a:lnTo>
                    <a:lnTo>
                      <a:pt x="410" y="140"/>
                    </a:lnTo>
                    <a:lnTo>
                      <a:pt x="205" y="0"/>
                    </a:lnTo>
                    <a:lnTo>
                      <a:pt x="0" y="140"/>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54" name="Freeform 170"/>
              <p:cNvSpPr>
                <a:spLocks/>
              </p:cNvSpPr>
              <p:nvPr/>
            </p:nvSpPr>
            <p:spPr bwMode="auto">
              <a:xfrm>
                <a:off x="1021" y="3467"/>
                <a:ext cx="407" cy="153"/>
              </a:xfrm>
              <a:custGeom>
                <a:avLst/>
                <a:gdLst>
                  <a:gd name="T0" fmla="*/ 204 w 407"/>
                  <a:gd name="T1" fmla="*/ 152 h 153"/>
                  <a:gd name="T2" fmla="*/ 406 w 407"/>
                  <a:gd name="T3" fmla="*/ 7 h 153"/>
                  <a:gd name="T4" fmla="*/ 403 w 407"/>
                  <a:gd name="T5" fmla="*/ 5 h 153"/>
                  <a:gd name="T6" fmla="*/ 401 w 407"/>
                  <a:gd name="T7" fmla="*/ 5 h 153"/>
                  <a:gd name="T8" fmla="*/ 398 w 407"/>
                  <a:gd name="T9" fmla="*/ 5 h 153"/>
                  <a:gd name="T10" fmla="*/ 302 w 407"/>
                  <a:gd name="T11" fmla="*/ 1 h 153"/>
                  <a:gd name="T12" fmla="*/ 204 w 407"/>
                  <a:gd name="T13" fmla="*/ 0 h 153"/>
                  <a:gd name="T14" fmla="*/ 104 w 407"/>
                  <a:gd name="T15" fmla="*/ 2 h 153"/>
                  <a:gd name="T16" fmla="*/ 10 w 407"/>
                  <a:gd name="T17" fmla="*/ 5 h 153"/>
                  <a:gd name="T18" fmla="*/ 8 w 407"/>
                  <a:gd name="T19" fmla="*/ 5 h 153"/>
                  <a:gd name="T20" fmla="*/ 6 w 407"/>
                  <a:gd name="T21" fmla="*/ 5 h 153"/>
                  <a:gd name="T22" fmla="*/ 4 w 407"/>
                  <a:gd name="T23" fmla="*/ 6 h 153"/>
                  <a:gd name="T24" fmla="*/ 1 w 407"/>
                  <a:gd name="T25" fmla="*/ 7 h 153"/>
                  <a:gd name="T26" fmla="*/ 0 w 407"/>
                  <a:gd name="T27" fmla="*/ 9 h 153"/>
                  <a:gd name="T28" fmla="*/ 204 w 407"/>
                  <a:gd name="T29"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7" h="153">
                    <a:moveTo>
                      <a:pt x="204" y="152"/>
                    </a:moveTo>
                    <a:lnTo>
                      <a:pt x="406" y="7"/>
                    </a:lnTo>
                    <a:lnTo>
                      <a:pt x="403" y="5"/>
                    </a:lnTo>
                    <a:lnTo>
                      <a:pt x="401" y="5"/>
                    </a:lnTo>
                    <a:lnTo>
                      <a:pt x="398" y="5"/>
                    </a:lnTo>
                    <a:lnTo>
                      <a:pt x="302" y="1"/>
                    </a:lnTo>
                    <a:lnTo>
                      <a:pt x="204" y="0"/>
                    </a:lnTo>
                    <a:lnTo>
                      <a:pt x="104" y="2"/>
                    </a:lnTo>
                    <a:lnTo>
                      <a:pt x="10" y="5"/>
                    </a:lnTo>
                    <a:lnTo>
                      <a:pt x="8" y="5"/>
                    </a:lnTo>
                    <a:lnTo>
                      <a:pt x="6" y="5"/>
                    </a:lnTo>
                    <a:lnTo>
                      <a:pt x="4" y="6"/>
                    </a:lnTo>
                    <a:lnTo>
                      <a:pt x="1" y="7"/>
                    </a:lnTo>
                    <a:lnTo>
                      <a:pt x="0" y="9"/>
                    </a:lnTo>
                    <a:lnTo>
                      <a:pt x="204" y="152"/>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sp>
            <p:nvSpPr>
              <p:cNvPr id="93355" name="Freeform 171"/>
              <p:cNvSpPr>
                <a:spLocks/>
              </p:cNvSpPr>
              <p:nvPr/>
            </p:nvSpPr>
            <p:spPr bwMode="auto">
              <a:xfrm>
                <a:off x="1032" y="3477"/>
                <a:ext cx="386" cy="284"/>
              </a:xfrm>
              <a:custGeom>
                <a:avLst/>
                <a:gdLst>
                  <a:gd name="T0" fmla="*/ 0 w 386"/>
                  <a:gd name="T1" fmla="*/ 14 h 284"/>
                  <a:gd name="T2" fmla="*/ 0 w 386"/>
                  <a:gd name="T3" fmla="*/ 266 h 284"/>
                  <a:gd name="T4" fmla="*/ 0 w 386"/>
                  <a:gd name="T5" fmla="*/ 269 h 284"/>
                  <a:gd name="T6" fmla="*/ 1 w 386"/>
                  <a:gd name="T7" fmla="*/ 271 h 284"/>
                  <a:gd name="T8" fmla="*/ 1 w 386"/>
                  <a:gd name="T9" fmla="*/ 272 h 284"/>
                  <a:gd name="T10" fmla="*/ 3 w 386"/>
                  <a:gd name="T11" fmla="*/ 274 h 284"/>
                  <a:gd name="T12" fmla="*/ 4 w 386"/>
                  <a:gd name="T13" fmla="*/ 275 h 284"/>
                  <a:gd name="T14" fmla="*/ 5 w 386"/>
                  <a:gd name="T15" fmla="*/ 276 h 284"/>
                  <a:gd name="T16" fmla="*/ 7 w 386"/>
                  <a:gd name="T17" fmla="*/ 277 h 284"/>
                  <a:gd name="T18" fmla="*/ 8 w 386"/>
                  <a:gd name="T19" fmla="*/ 277 h 284"/>
                  <a:gd name="T20" fmla="*/ 91 w 386"/>
                  <a:gd name="T21" fmla="*/ 282 h 284"/>
                  <a:gd name="T22" fmla="*/ 192 w 386"/>
                  <a:gd name="T23" fmla="*/ 283 h 284"/>
                  <a:gd name="T24" fmla="*/ 287 w 386"/>
                  <a:gd name="T25" fmla="*/ 282 h 284"/>
                  <a:gd name="T26" fmla="*/ 375 w 386"/>
                  <a:gd name="T27" fmla="*/ 277 h 284"/>
                  <a:gd name="T28" fmla="*/ 378 w 386"/>
                  <a:gd name="T29" fmla="*/ 277 h 284"/>
                  <a:gd name="T30" fmla="*/ 381 w 386"/>
                  <a:gd name="T31" fmla="*/ 276 h 284"/>
                  <a:gd name="T32" fmla="*/ 382 w 386"/>
                  <a:gd name="T33" fmla="*/ 274 h 284"/>
                  <a:gd name="T34" fmla="*/ 384 w 386"/>
                  <a:gd name="T35" fmla="*/ 272 h 284"/>
                  <a:gd name="T36" fmla="*/ 385 w 386"/>
                  <a:gd name="T37" fmla="*/ 269 h 284"/>
                  <a:gd name="T38" fmla="*/ 385 w 386"/>
                  <a:gd name="T39" fmla="*/ 267 h 284"/>
                  <a:gd name="T40" fmla="*/ 385 w 386"/>
                  <a:gd name="T41" fmla="*/ 265 h 284"/>
                  <a:gd name="T42" fmla="*/ 385 w 386"/>
                  <a:gd name="T43" fmla="*/ 14 h 284"/>
                  <a:gd name="T44" fmla="*/ 385 w 386"/>
                  <a:gd name="T45" fmla="*/ 11 h 284"/>
                  <a:gd name="T46" fmla="*/ 384 w 386"/>
                  <a:gd name="T47" fmla="*/ 9 h 284"/>
                  <a:gd name="T48" fmla="*/ 382 w 386"/>
                  <a:gd name="T49" fmla="*/ 7 h 284"/>
                  <a:gd name="T50" fmla="*/ 379 w 386"/>
                  <a:gd name="T51" fmla="*/ 5 h 284"/>
                  <a:gd name="T52" fmla="*/ 377 w 386"/>
                  <a:gd name="T53" fmla="*/ 4 h 284"/>
                  <a:gd name="T54" fmla="*/ 374 w 386"/>
                  <a:gd name="T55" fmla="*/ 4 h 284"/>
                  <a:gd name="T56" fmla="*/ 285 w 386"/>
                  <a:gd name="T57" fmla="*/ 1 h 284"/>
                  <a:gd name="T58" fmla="*/ 192 w 386"/>
                  <a:gd name="T59" fmla="*/ 0 h 284"/>
                  <a:gd name="T60" fmla="*/ 99 w 386"/>
                  <a:gd name="T61" fmla="*/ 1 h 284"/>
                  <a:gd name="T62" fmla="*/ 12 w 386"/>
                  <a:gd name="T63" fmla="*/ 4 h 284"/>
                  <a:gd name="T64" fmla="*/ 10 w 386"/>
                  <a:gd name="T65" fmla="*/ 4 h 284"/>
                  <a:gd name="T66" fmla="*/ 7 w 386"/>
                  <a:gd name="T67" fmla="*/ 5 h 284"/>
                  <a:gd name="T68" fmla="*/ 6 w 386"/>
                  <a:gd name="T69" fmla="*/ 6 h 284"/>
                  <a:gd name="T70" fmla="*/ 3 w 386"/>
                  <a:gd name="T71" fmla="*/ 7 h 284"/>
                  <a:gd name="T72" fmla="*/ 2 w 386"/>
                  <a:gd name="T73" fmla="*/ 8 h 284"/>
                  <a:gd name="T74" fmla="*/ 1 w 386"/>
                  <a:gd name="T75" fmla="*/ 10 h 284"/>
                  <a:gd name="T76" fmla="*/ 0 w 386"/>
                  <a:gd name="T77" fmla="*/ 12 h 284"/>
                  <a:gd name="T78" fmla="*/ 0 w 386"/>
                  <a:gd name="T79" fmla="*/ 1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6" h="284">
                    <a:moveTo>
                      <a:pt x="0" y="14"/>
                    </a:moveTo>
                    <a:lnTo>
                      <a:pt x="0" y="266"/>
                    </a:lnTo>
                    <a:lnTo>
                      <a:pt x="0" y="269"/>
                    </a:lnTo>
                    <a:lnTo>
                      <a:pt x="1" y="271"/>
                    </a:lnTo>
                    <a:lnTo>
                      <a:pt x="1" y="272"/>
                    </a:lnTo>
                    <a:lnTo>
                      <a:pt x="3" y="274"/>
                    </a:lnTo>
                    <a:lnTo>
                      <a:pt x="4" y="275"/>
                    </a:lnTo>
                    <a:lnTo>
                      <a:pt x="5" y="276"/>
                    </a:lnTo>
                    <a:lnTo>
                      <a:pt x="7" y="277"/>
                    </a:lnTo>
                    <a:lnTo>
                      <a:pt x="8" y="277"/>
                    </a:lnTo>
                    <a:lnTo>
                      <a:pt x="91" y="282"/>
                    </a:lnTo>
                    <a:lnTo>
                      <a:pt x="192" y="283"/>
                    </a:lnTo>
                    <a:lnTo>
                      <a:pt x="287" y="282"/>
                    </a:lnTo>
                    <a:lnTo>
                      <a:pt x="375" y="277"/>
                    </a:lnTo>
                    <a:lnTo>
                      <a:pt x="378" y="277"/>
                    </a:lnTo>
                    <a:lnTo>
                      <a:pt x="381" y="276"/>
                    </a:lnTo>
                    <a:lnTo>
                      <a:pt x="382" y="274"/>
                    </a:lnTo>
                    <a:lnTo>
                      <a:pt x="384" y="272"/>
                    </a:lnTo>
                    <a:lnTo>
                      <a:pt x="385" y="269"/>
                    </a:lnTo>
                    <a:lnTo>
                      <a:pt x="385" y="267"/>
                    </a:lnTo>
                    <a:lnTo>
                      <a:pt x="385" y="265"/>
                    </a:lnTo>
                    <a:lnTo>
                      <a:pt x="385" y="14"/>
                    </a:lnTo>
                    <a:lnTo>
                      <a:pt x="385" y="11"/>
                    </a:lnTo>
                    <a:lnTo>
                      <a:pt x="384" y="9"/>
                    </a:lnTo>
                    <a:lnTo>
                      <a:pt x="382" y="7"/>
                    </a:lnTo>
                    <a:lnTo>
                      <a:pt x="379" y="5"/>
                    </a:lnTo>
                    <a:lnTo>
                      <a:pt x="377" y="4"/>
                    </a:lnTo>
                    <a:lnTo>
                      <a:pt x="374" y="4"/>
                    </a:lnTo>
                    <a:lnTo>
                      <a:pt x="285" y="1"/>
                    </a:lnTo>
                    <a:lnTo>
                      <a:pt x="192" y="0"/>
                    </a:lnTo>
                    <a:lnTo>
                      <a:pt x="99" y="1"/>
                    </a:lnTo>
                    <a:lnTo>
                      <a:pt x="12" y="4"/>
                    </a:lnTo>
                    <a:lnTo>
                      <a:pt x="10" y="4"/>
                    </a:lnTo>
                    <a:lnTo>
                      <a:pt x="7" y="5"/>
                    </a:lnTo>
                    <a:lnTo>
                      <a:pt x="6" y="6"/>
                    </a:lnTo>
                    <a:lnTo>
                      <a:pt x="3" y="7"/>
                    </a:lnTo>
                    <a:lnTo>
                      <a:pt x="2" y="8"/>
                    </a:lnTo>
                    <a:lnTo>
                      <a:pt x="1" y="10"/>
                    </a:lnTo>
                    <a:lnTo>
                      <a:pt x="0" y="12"/>
                    </a:lnTo>
                    <a:lnTo>
                      <a:pt x="0" y="14"/>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sp>
          <p:nvSpPr>
            <p:cNvPr id="93356" name="Freeform 172"/>
            <p:cNvSpPr>
              <a:spLocks/>
            </p:cNvSpPr>
            <p:nvPr/>
          </p:nvSpPr>
          <p:spPr bwMode="auto">
            <a:xfrm>
              <a:off x="1393" y="3785"/>
              <a:ext cx="18" cy="7"/>
            </a:xfrm>
            <a:custGeom>
              <a:avLst/>
              <a:gdLst>
                <a:gd name="T0" fmla="*/ 0 w 18"/>
                <a:gd name="T1" fmla="*/ 0 h 7"/>
                <a:gd name="T2" fmla="*/ 17 w 18"/>
                <a:gd name="T3" fmla="*/ 0 h 7"/>
                <a:gd name="T4" fmla="*/ 17 w 18"/>
                <a:gd name="T5" fmla="*/ 6 h 7"/>
                <a:gd name="T6" fmla="*/ 0 w 18"/>
                <a:gd name="T7" fmla="*/ 6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lnTo>
                    <a:pt x="17" y="0"/>
                  </a:lnTo>
                  <a:lnTo>
                    <a:pt x="17" y="6"/>
                  </a:lnTo>
                  <a:lnTo>
                    <a:pt x="0" y="6"/>
                  </a:lnTo>
                  <a:lnTo>
                    <a:pt x="0" y="0"/>
                  </a:lnTo>
                </a:path>
              </a:pathLst>
            </a:custGeom>
            <a:solidFill>
              <a:srgbClr val="00FF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spTree>
  </p:cSld>
  <p:clrMapOvr>
    <a:masterClrMapping/>
  </p:clrMapOvr>
  <p:transition advTm="7162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Line 2"/>
          <p:cNvSpPr>
            <a:spLocks noChangeShapeType="1"/>
          </p:cNvSpPr>
          <p:nvPr/>
        </p:nvSpPr>
        <p:spPr bwMode="auto">
          <a:xfrm>
            <a:off x="4486175" y="3724672"/>
            <a:ext cx="698811" cy="71363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35" name="Line 3"/>
          <p:cNvSpPr>
            <a:spLocks noChangeShapeType="1"/>
          </p:cNvSpPr>
          <p:nvPr/>
        </p:nvSpPr>
        <p:spPr bwMode="auto">
          <a:xfrm flipV="1">
            <a:off x="8538917" y="4300735"/>
            <a:ext cx="555772" cy="422053"/>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36" name="Line 4"/>
          <p:cNvSpPr>
            <a:spLocks noChangeShapeType="1"/>
          </p:cNvSpPr>
          <p:nvPr/>
        </p:nvSpPr>
        <p:spPr bwMode="auto">
          <a:xfrm>
            <a:off x="7283592" y="6388968"/>
            <a:ext cx="365760" cy="620888"/>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37" name="Line 5"/>
          <p:cNvSpPr>
            <a:spLocks noChangeShapeType="1"/>
          </p:cNvSpPr>
          <p:nvPr/>
        </p:nvSpPr>
        <p:spPr bwMode="auto">
          <a:xfrm flipV="1">
            <a:off x="3982120" y="5842647"/>
            <a:ext cx="821302" cy="618329"/>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38" name="Rectangle 6"/>
          <p:cNvSpPr>
            <a:spLocks noGrp="1" noChangeArrowheads="1"/>
          </p:cNvSpPr>
          <p:nvPr>
            <p:ph type="title"/>
          </p:nvPr>
        </p:nvSpPr>
        <p:spPr>
          <a:noFill/>
          <a:ln/>
        </p:spPr>
        <p:txBody>
          <a:bodyPr/>
          <a:lstStyle/>
          <a:p>
            <a:r>
              <a:rPr lang="en-US"/>
              <a:t>Distributed DBMS - Reality</a:t>
            </a:r>
          </a:p>
        </p:txBody>
      </p:sp>
      <p:sp>
        <p:nvSpPr>
          <p:cNvPr id="95239" name="Oval 7"/>
          <p:cNvSpPr>
            <a:spLocks noChangeArrowheads="1"/>
          </p:cNvSpPr>
          <p:nvPr/>
        </p:nvSpPr>
        <p:spPr bwMode="auto">
          <a:xfrm>
            <a:off x="4569742" y="4147057"/>
            <a:ext cx="4219787" cy="2260035"/>
          </a:xfrm>
          <a:prstGeom prst="ellipse">
            <a:avLst/>
          </a:prstGeom>
          <a:solidFill>
            <a:srgbClr val="00DFCA"/>
          </a:solidFill>
          <a:ln w="508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40" name="Rectangle 8"/>
          <p:cNvSpPr>
            <a:spLocks noChangeArrowheads="1"/>
          </p:cNvSpPr>
          <p:nvPr/>
        </p:nvSpPr>
        <p:spPr bwMode="auto">
          <a:xfrm>
            <a:off x="5322030" y="4925990"/>
            <a:ext cx="2855195" cy="82535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85000"/>
              </a:lnSpc>
            </a:pPr>
            <a:r>
              <a:rPr lang="en-US" sz="2800" b="1" dirty="0">
                <a:latin typeface="Book Antiqua"/>
              </a:rPr>
              <a:t>Communication</a:t>
            </a:r>
          </a:p>
          <a:p>
            <a:pPr defTabSz="1431409">
              <a:lnSpc>
                <a:spcPct val="85000"/>
              </a:lnSpc>
            </a:pPr>
            <a:r>
              <a:rPr lang="en-US" sz="2800" b="1" dirty="0">
                <a:latin typeface="Book Antiqua"/>
              </a:rPr>
              <a:t>Subsystem</a:t>
            </a:r>
          </a:p>
        </p:txBody>
      </p:sp>
      <p:sp>
        <p:nvSpPr>
          <p:cNvPr id="95250" name="Line 18"/>
          <p:cNvSpPr>
            <a:spLocks noChangeShapeType="1"/>
          </p:cNvSpPr>
          <p:nvPr/>
        </p:nvSpPr>
        <p:spPr bwMode="auto">
          <a:xfrm flipH="1">
            <a:off x="4077547" y="5257883"/>
            <a:ext cx="442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51" name="Line 19"/>
          <p:cNvSpPr>
            <a:spLocks noChangeShapeType="1"/>
          </p:cNvSpPr>
          <p:nvPr/>
        </p:nvSpPr>
        <p:spPr bwMode="auto">
          <a:xfrm flipH="1">
            <a:off x="2147142" y="5278203"/>
            <a:ext cx="5960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nvGrpSpPr>
          <p:cNvPr id="8" name="Group 7"/>
          <p:cNvGrpSpPr/>
          <p:nvPr/>
        </p:nvGrpSpPr>
        <p:grpSpPr>
          <a:xfrm>
            <a:off x="775626" y="4529417"/>
            <a:ext cx="1371695" cy="1488018"/>
            <a:chOff x="378177" y="4283005"/>
            <a:chExt cx="1531903" cy="1661812"/>
          </a:xfrm>
        </p:grpSpPr>
        <p:sp>
          <p:nvSpPr>
            <p:cNvPr id="95241" name="Oval 9"/>
            <p:cNvSpPr>
              <a:spLocks noChangeArrowheads="1"/>
            </p:cNvSpPr>
            <p:nvPr/>
          </p:nvSpPr>
          <p:spPr bwMode="auto">
            <a:xfrm>
              <a:off x="379307" y="4283005"/>
              <a:ext cx="1530773" cy="349955"/>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42" name="Oval 10"/>
            <p:cNvSpPr>
              <a:spLocks noChangeArrowheads="1"/>
            </p:cNvSpPr>
            <p:nvPr/>
          </p:nvSpPr>
          <p:spPr bwMode="auto">
            <a:xfrm>
              <a:off x="379307" y="5592604"/>
              <a:ext cx="1530773" cy="352213"/>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43" name="Line 11"/>
            <p:cNvSpPr>
              <a:spLocks noChangeShapeType="1"/>
            </p:cNvSpPr>
            <p:nvPr/>
          </p:nvSpPr>
          <p:spPr bwMode="auto">
            <a:xfrm>
              <a:off x="378177" y="4448952"/>
              <a:ext cx="0" cy="13343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44" name="Line 12"/>
            <p:cNvSpPr>
              <a:spLocks noChangeShapeType="1"/>
            </p:cNvSpPr>
            <p:nvPr/>
          </p:nvSpPr>
          <p:spPr bwMode="auto">
            <a:xfrm>
              <a:off x="1910080" y="4474918"/>
              <a:ext cx="0" cy="13320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52" name="Oval 20"/>
            <p:cNvSpPr>
              <a:spLocks noChangeArrowheads="1"/>
            </p:cNvSpPr>
            <p:nvPr/>
          </p:nvSpPr>
          <p:spPr bwMode="auto">
            <a:xfrm>
              <a:off x="1034063" y="4842934"/>
              <a:ext cx="284480" cy="295768"/>
            </a:xfrm>
            <a:prstGeom prst="ellipse">
              <a:avLst/>
            </a:prstGeom>
            <a:solidFill>
              <a:srgbClr val="FAFD00"/>
            </a:solidFill>
            <a:ln w="508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53" name="Oval 21"/>
            <p:cNvSpPr>
              <a:spLocks noChangeArrowheads="1"/>
            </p:cNvSpPr>
            <p:nvPr/>
          </p:nvSpPr>
          <p:spPr bwMode="auto">
            <a:xfrm>
              <a:off x="496712" y="5414151"/>
              <a:ext cx="284480" cy="298027"/>
            </a:xfrm>
            <a:prstGeom prst="ellipse">
              <a:avLst/>
            </a:prstGeom>
            <a:solidFill>
              <a:srgbClr val="FAFD00"/>
            </a:solidFill>
            <a:ln w="508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54" name="Oval 22"/>
            <p:cNvSpPr>
              <a:spLocks noChangeArrowheads="1"/>
            </p:cNvSpPr>
            <p:nvPr/>
          </p:nvSpPr>
          <p:spPr bwMode="auto">
            <a:xfrm>
              <a:off x="1343378" y="5122898"/>
              <a:ext cx="340924" cy="349955"/>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55" name="Oval 23"/>
            <p:cNvSpPr>
              <a:spLocks noChangeArrowheads="1"/>
            </p:cNvSpPr>
            <p:nvPr/>
          </p:nvSpPr>
          <p:spPr bwMode="auto">
            <a:xfrm>
              <a:off x="1483361" y="4630703"/>
              <a:ext cx="338667" cy="349955"/>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56" name="Oval 24"/>
            <p:cNvSpPr>
              <a:spLocks noChangeArrowheads="1"/>
            </p:cNvSpPr>
            <p:nvPr/>
          </p:nvSpPr>
          <p:spPr bwMode="auto">
            <a:xfrm>
              <a:off x="946009" y="5450276"/>
              <a:ext cx="340924" cy="349956"/>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57" name="Oval 25"/>
            <p:cNvSpPr>
              <a:spLocks noChangeArrowheads="1"/>
            </p:cNvSpPr>
            <p:nvPr/>
          </p:nvSpPr>
          <p:spPr bwMode="auto">
            <a:xfrm>
              <a:off x="469618" y="4772942"/>
              <a:ext cx="338667" cy="352213"/>
            </a:xfrm>
            <a:prstGeom prst="ellipse">
              <a:avLst/>
            </a:prstGeom>
            <a:solidFill>
              <a:srgbClr val="DC0081"/>
            </a:solidFill>
            <a:ln w="12700">
              <a:solidFill>
                <a:srgbClr val="DC008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58" name="Oval 26"/>
            <p:cNvSpPr>
              <a:spLocks noChangeArrowheads="1"/>
            </p:cNvSpPr>
            <p:nvPr/>
          </p:nvSpPr>
          <p:spPr bwMode="auto">
            <a:xfrm>
              <a:off x="1463041" y="5551876"/>
              <a:ext cx="338667" cy="34995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sp>
        <p:nvSpPr>
          <p:cNvPr id="95260" name="Line 28"/>
          <p:cNvSpPr>
            <a:spLocks noChangeShapeType="1"/>
          </p:cNvSpPr>
          <p:nvPr/>
        </p:nvSpPr>
        <p:spPr bwMode="auto">
          <a:xfrm>
            <a:off x="2851201" y="3724672"/>
            <a:ext cx="3386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nvGrpSpPr>
          <p:cNvPr id="95261" name="Group 29"/>
          <p:cNvGrpSpPr>
            <a:grpSpLocks/>
          </p:cNvGrpSpPr>
          <p:nvPr/>
        </p:nvGrpSpPr>
        <p:grpSpPr bwMode="auto">
          <a:xfrm>
            <a:off x="1525296" y="2932584"/>
            <a:ext cx="1320305" cy="1483661"/>
            <a:chOff x="699" y="865"/>
            <a:chExt cx="687" cy="772"/>
          </a:xfrm>
        </p:grpSpPr>
        <p:sp>
          <p:nvSpPr>
            <p:cNvPr id="95262" name="Oval 30"/>
            <p:cNvSpPr>
              <a:spLocks noChangeArrowheads="1"/>
            </p:cNvSpPr>
            <p:nvPr/>
          </p:nvSpPr>
          <p:spPr bwMode="auto">
            <a:xfrm>
              <a:off x="703" y="865"/>
              <a:ext cx="679" cy="155"/>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63" name="Oval 31"/>
            <p:cNvSpPr>
              <a:spLocks noChangeArrowheads="1"/>
            </p:cNvSpPr>
            <p:nvPr/>
          </p:nvSpPr>
          <p:spPr bwMode="auto">
            <a:xfrm>
              <a:off x="703" y="1481"/>
              <a:ext cx="679" cy="156"/>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64" name="Line 32"/>
            <p:cNvSpPr>
              <a:spLocks noChangeShapeType="1"/>
            </p:cNvSpPr>
            <p:nvPr/>
          </p:nvSpPr>
          <p:spPr bwMode="auto">
            <a:xfrm>
              <a:off x="699" y="946"/>
              <a:ext cx="0" cy="5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65" name="Line 33"/>
            <p:cNvSpPr>
              <a:spLocks noChangeShapeType="1"/>
            </p:cNvSpPr>
            <p:nvPr/>
          </p:nvSpPr>
          <p:spPr bwMode="auto">
            <a:xfrm>
              <a:off x="1386" y="965"/>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66" name="Oval 34"/>
            <p:cNvSpPr>
              <a:spLocks noChangeArrowheads="1"/>
            </p:cNvSpPr>
            <p:nvPr/>
          </p:nvSpPr>
          <p:spPr bwMode="auto">
            <a:xfrm>
              <a:off x="1014" y="1457"/>
              <a:ext cx="127" cy="131"/>
            </a:xfrm>
            <a:prstGeom prst="ellipse">
              <a:avLst/>
            </a:prstGeom>
            <a:solidFill>
              <a:srgbClr val="FAFD00"/>
            </a:solidFill>
            <a:ln w="508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67" name="Oval 35"/>
            <p:cNvSpPr>
              <a:spLocks noChangeArrowheads="1"/>
            </p:cNvSpPr>
            <p:nvPr/>
          </p:nvSpPr>
          <p:spPr bwMode="auto">
            <a:xfrm>
              <a:off x="1041" y="1094"/>
              <a:ext cx="126" cy="132"/>
            </a:xfrm>
            <a:prstGeom prst="ellipse">
              <a:avLst/>
            </a:prstGeom>
            <a:solidFill>
              <a:srgbClr val="FAFD00"/>
            </a:solidFill>
            <a:ln w="508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68" name="Oval 36"/>
            <p:cNvSpPr>
              <a:spLocks noChangeArrowheads="1"/>
            </p:cNvSpPr>
            <p:nvPr/>
          </p:nvSpPr>
          <p:spPr bwMode="auto">
            <a:xfrm>
              <a:off x="730" y="1237"/>
              <a:ext cx="150" cy="155"/>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69" name="Oval 37"/>
            <p:cNvSpPr>
              <a:spLocks noChangeArrowheads="1"/>
            </p:cNvSpPr>
            <p:nvPr/>
          </p:nvSpPr>
          <p:spPr bwMode="auto">
            <a:xfrm>
              <a:off x="1187" y="1436"/>
              <a:ext cx="151" cy="155"/>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70" name="Oval 38"/>
            <p:cNvSpPr>
              <a:spLocks noChangeArrowheads="1"/>
            </p:cNvSpPr>
            <p:nvPr/>
          </p:nvSpPr>
          <p:spPr bwMode="auto">
            <a:xfrm>
              <a:off x="818" y="1055"/>
              <a:ext cx="150" cy="155"/>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71" name="Oval 39"/>
            <p:cNvSpPr>
              <a:spLocks noChangeArrowheads="1"/>
            </p:cNvSpPr>
            <p:nvPr/>
          </p:nvSpPr>
          <p:spPr bwMode="auto">
            <a:xfrm>
              <a:off x="1178" y="1255"/>
              <a:ext cx="151" cy="155"/>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72" name="Oval 40"/>
            <p:cNvSpPr>
              <a:spLocks noChangeArrowheads="1"/>
            </p:cNvSpPr>
            <p:nvPr/>
          </p:nvSpPr>
          <p:spPr bwMode="auto">
            <a:xfrm>
              <a:off x="1214" y="1064"/>
              <a:ext cx="150" cy="15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73" name="Oval 41"/>
            <p:cNvSpPr>
              <a:spLocks noChangeArrowheads="1"/>
            </p:cNvSpPr>
            <p:nvPr/>
          </p:nvSpPr>
          <p:spPr bwMode="auto">
            <a:xfrm>
              <a:off x="809" y="1445"/>
              <a:ext cx="150" cy="15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95274" name="Oval 42"/>
            <p:cNvSpPr>
              <a:spLocks noChangeArrowheads="1"/>
            </p:cNvSpPr>
            <p:nvPr/>
          </p:nvSpPr>
          <p:spPr bwMode="auto">
            <a:xfrm>
              <a:off x="976" y="1255"/>
              <a:ext cx="150" cy="155"/>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grpSp>
      <p:sp>
        <p:nvSpPr>
          <p:cNvPr id="95281" name="Line 49"/>
          <p:cNvSpPr>
            <a:spLocks noChangeShapeType="1"/>
          </p:cNvSpPr>
          <p:nvPr/>
        </p:nvSpPr>
        <p:spPr bwMode="auto">
          <a:xfrm>
            <a:off x="4536975" y="3580656"/>
            <a:ext cx="559929" cy="2799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82" name="Line 50"/>
          <p:cNvSpPr>
            <a:spLocks noChangeShapeType="1"/>
          </p:cNvSpPr>
          <p:nvPr/>
        </p:nvSpPr>
        <p:spPr bwMode="auto">
          <a:xfrm flipV="1">
            <a:off x="4558184" y="3076600"/>
            <a:ext cx="589279" cy="392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nvGrpSpPr>
          <p:cNvPr id="4" name="Group 3"/>
          <p:cNvGrpSpPr/>
          <p:nvPr/>
        </p:nvGrpSpPr>
        <p:grpSpPr>
          <a:xfrm>
            <a:off x="6958862" y="6964764"/>
            <a:ext cx="1360545" cy="976549"/>
            <a:chOff x="6958862" y="6820748"/>
            <a:chExt cx="1360545" cy="976549"/>
          </a:xfrm>
        </p:grpSpPr>
        <p:sp>
          <p:nvSpPr>
            <p:cNvPr id="95283"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accent1">
                  <a:alpha val="74998"/>
                </a:schemeClr>
              </a:outerShdw>
            </a:effectLst>
          </p:spPr>
          <p:txBody>
            <a:bodyPr wrap="none" lIns="130046" tIns="65023" rIns="130046" bIns="65023" anchor="ctr"/>
            <a:lstStyle/>
            <a:p>
              <a:endParaRPr lang="en-US" sz="2200" dirty="0">
                <a:latin typeface="Book Antiqua"/>
              </a:endParaRPr>
            </a:p>
          </p:txBody>
        </p:sp>
        <p:sp>
          <p:nvSpPr>
            <p:cNvPr id="95284" name="Rectangle 52"/>
            <p:cNvSpPr>
              <a:spLocks noChangeArrowheads="1"/>
            </p:cNvSpPr>
            <p:nvPr/>
          </p:nvSpPr>
          <p:spPr bwMode="auto">
            <a:xfrm>
              <a:off x="6958862" y="6988423"/>
              <a:ext cx="1360545" cy="69711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200" b="1" dirty="0">
                  <a:latin typeface="Book Antiqua"/>
                </a:rPr>
                <a:t>DBMS</a:t>
              </a:r>
            </a:p>
            <a:p>
              <a:pPr defTabSz="1431409">
                <a:lnSpc>
                  <a:spcPct val="90000"/>
                </a:lnSpc>
              </a:pPr>
              <a:r>
                <a:rPr lang="en-US" sz="2200" b="1" dirty="0">
                  <a:latin typeface="Book Antiqua"/>
                </a:rPr>
                <a:t>Software</a:t>
              </a:r>
            </a:p>
          </p:txBody>
        </p:sp>
      </p:grpSp>
      <p:grpSp>
        <p:nvGrpSpPr>
          <p:cNvPr id="3" name="Group 2"/>
          <p:cNvGrpSpPr/>
          <p:nvPr/>
        </p:nvGrpSpPr>
        <p:grpSpPr>
          <a:xfrm>
            <a:off x="8590632" y="7722895"/>
            <a:ext cx="1246455" cy="1402377"/>
            <a:chOff x="8901289" y="7434863"/>
            <a:chExt cx="1534160" cy="1726072"/>
          </a:xfrm>
        </p:grpSpPr>
        <p:sp>
          <p:nvSpPr>
            <p:cNvPr id="95245" name="Oval 13"/>
            <p:cNvSpPr>
              <a:spLocks noChangeArrowheads="1"/>
            </p:cNvSpPr>
            <p:nvPr/>
          </p:nvSpPr>
          <p:spPr bwMode="auto">
            <a:xfrm>
              <a:off x="8902419" y="7434863"/>
              <a:ext cx="1533030" cy="349955"/>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46" name="Oval 14"/>
            <p:cNvSpPr>
              <a:spLocks noChangeArrowheads="1"/>
            </p:cNvSpPr>
            <p:nvPr/>
          </p:nvSpPr>
          <p:spPr bwMode="auto">
            <a:xfrm>
              <a:off x="8902419" y="8810979"/>
              <a:ext cx="1533030" cy="349956"/>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47" name="Line 15"/>
            <p:cNvSpPr>
              <a:spLocks noChangeShapeType="1"/>
            </p:cNvSpPr>
            <p:nvPr/>
          </p:nvSpPr>
          <p:spPr bwMode="auto">
            <a:xfrm>
              <a:off x="8901289" y="7636934"/>
              <a:ext cx="0" cy="13320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48" name="Line 16"/>
            <p:cNvSpPr>
              <a:spLocks noChangeShapeType="1"/>
            </p:cNvSpPr>
            <p:nvPr/>
          </p:nvSpPr>
          <p:spPr bwMode="auto">
            <a:xfrm>
              <a:off x="10435449" y="7643708"/>
              <a:ext cx="0" cy="13320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85" name="Oval 53"/>
            <p:cNvSpPr>
              <a:spLocks noChangeArrowheads="1"/>
            </p:cNvSpPr>
            <p:nvPr/>
          </p:nvSpPr>
          <p:spPr bwMode="auto">
            <a:xfrm>
              <a:off x="9509761" y="7886418"/>
              <a:ext cx="338667" cy="349955"/>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86" name="Oval 54"/>
            <p:cNvSpPr>
              <a:spLocks noChangeArrowheads="1"/>
            </p:cNvSpPr>
            <p:nvPr/>
          </p:nvSpPr>
          <p:spPr bwMode="auto">
            <a:xfrm>
              <a:off x="9708445" y="8764694"/>
              <a:ext cx="338667" cy="352213"/>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87" name="Oval 55"/>
            <p:cNvSpPr>
              <a:spLocks noChangeArrowheads="1"/>
            </p:cNvSpPr>
            <p:nvPr/>
          </p:nvSpPr>
          <p:spPr bwMode="auto">
            <a:xfrm>
              <a:off x="8972410" y="7823201"/>
              <a:ext cx="340925" cy="352213"/>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88" name="Oval 56"/>
            <p:cNvSpPr>
              <a:spLocks noChangeArrowheads="1"/>
            </p:cNvSpPr>
            <p:nvPr/>
          </p:nvSpPr>
          <p:spPr bwMode="auto">
            <a:xfrm>
              <a:off x="10065174" y="8396676"/>
              <a:ext cx="340925" cy="349955"/>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89" name="Oval 57"/>
            <p:cNvSpPr>
              <a:spLocks noChangeArrowheads="1"/>
            </p:cNvSpPr>
            <p:nvPr/>
          </p:nvSpPr>
          <p:spPr bwMode="auto">
            <a:xfrm>
              <a:off x="9530081" y="8376356"/>
              <a:ext cx="338667" cy="349956"/>
            </a:xfrm>
            <a:prstGeom prst="ellipse">
              <a:avLst/>
            </a:prstGeom>
            <a:solidFill>
              <a:srgbClr val="DC0081"/>
            </a:solidFill>
            <a:ln w="12700">
              <a:solidFill>
                <a:srgbClr val="DC008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90" name="Oval 58"/>
            <p:cNvSpPr>
              <a:spLocks noChangeArrowheads="1"/>
            </p:cNvSpPr>
            <p:nvPr/>
          </p:nvSpPr>
          <p:spPr bwMode="auto">
            <a:xfrm>
              <a:off x="9112392" y="8683414"/>
              <a:ext cx="338667" cy="349956"/>
            </a:xfrm>
            <a:prstGeom prst="ellipse">
              <a:avLst/>
            </a:prstGeom>
            <a:solidFill>
              <a:srgbClr val="FF5008"/>
            </a:solidFill>
            <a:ln w="12700">
              <a:solidFill>
                <a:srgbClr val="FF500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91" name="Oval 59"/>
            <p:cNvSpPr>
              <a:spLocks noChangeArrowheads="1"/>
            </p:cNvSpPr>
            <p:nvPr/>
          </p:nvSpPr>
          <p:spPr bwMode="auto">
            <a:xfrm>
              <a:off x="9974863" y="7913512"/>
              <a:ext cx="284480" cy="295768"/>
            </a:xfrm>
            <a:prstGeom prst="ellipse">
              <a:avLst/>
            </a:prstGeom>
            <a:solidFill>
              <a:srgbClr val="FAFD00"/>
            </a:solidFill>
            <a:ln w="508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92" name="Oval 60"/>
            <p:cNvSpPr>
              <a:spLocks noChangeArrowheads="1"/>
            </p:cNvSpPr>
            <p:nvPr/>
          </p:nvSpPr>
          <p:spPr bwMode="auto">
            <a:xfrm>
              <a:off x="9019823" y="8281529"/>
              <a:ext cx="286737" cy="295770"/>
            </a:xfrm>
            <a:prstGeom prst="ellipse">
              <a:avLst/>
            </a:prstGeom>
            <a:solidFill>
              <a:srgbClr val="FAFD00"/>
            </a:solidFill>
            <a:ln w="508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grpSp>
        <p:nvGrpSpPr>
          <p:cNvPr id="5" name="Group 4"/>
          <p:cNvGrpSpPr/>
          <p:nvPr/>
        </p:nvGrpSpPr>
        <p:grpSpPr>
          <a:xfrm>
            <a:off x="8768514" y="6349579"/>
            <a:ext cx="1547395" cy="759469"/>
            <a:chOff x="8998734" y="6308231"/>
            <a:chExt cx="1547395" cy="759469"/>
          </a:xfrm>
        </p:grpSpPr>
        <p:sp>
          <p:nvSpPr>
            <p:cNvPr id="95293" name="AutoShape 61"/>
            <p:cNvSpPr>
              <a:spLocks noChangeArrowheads="1"/>
            </p:cNvSpPr>
            <p:nvPr/>
          </p:nvSpPr>
          <p:spPr bwMode="auto">
            <a:xfrm>
              <a:off x="9027216" y="6308231"/>
              <a:ext cx="1490431" cy="759469"/>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94" name="Rectangle 62"/>
            <p:cNvSpPr>
              <a:spLocks noChangeArrowheads="1"/>
            </p:cNvSpPr>
            <p:nvPr/>
          </p:nvSpPr>
          <p:spPr bwMode="auto">
            <a:xfrm>
              <a:off x="8998734" y="6367366"/>
              <a:ext cx="1547395" cy="64119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000" dirty="0">
                  <a:latin typeface="Book Antiqua"/>
                </a:rPr>
                <a:t>User</a:t>
              </a:r>
            </a:p>
            <a:p>
              <a:pPr defTabSz="1431409">
                <a:lnSpc>
                  <a:spcPct val="90000"/>
                </a:lnSpc>
              </a:pPr>
              <a:r>
                <a:rPr lang="en-US" sz="2000" dirty="0">
                  <a:latin typeface="Book Antiqua"/>
                </a:rPr>
                <a:t>Application</a:t>
              </a:r>
            </a:p>
          </p:txBody>
        </p:sp>
      </p:grpSp>
      <p:sp>
        <p:nvSpPr>
          <p:cNvPr id="95295" name="Line 63"/>
          <p:cNvSpPr>
            <a:spLocks noChangeShapeType="1"/>
          </p:cNvSpPr>
          <p:nvPr/>
        </p:nvSpPr>
        <p:spPr bwMode="auto">
          <a:xfrm>
            <a:off x="8019628" y="7922345"/>
            <a:ext cx="571004" cy="5548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96" name="Line 64"/>
          <p:cNvSpPr>
            <a:spLocks noChangeShapeType="1"/>
          </p:cNvSpPr>
          <p:nvPr/>
        </p:nvSpPr>
        <p:spPr bwMode="auto">
          <a:xfrm flipH="1">
            <a:off x="8302600" y="6749008"/>
            <a:ext cx="496711" cy="5350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nvGrpSpPr>
          <p:cNvPr id="2" name="Group 1"/>
          <p:cNvGrpSpPr/>
          <p:nvPr/>
        </p:nvGrpSpPr>
        <p:grpSpPr>
          <a:xfrm>
            <a:off x="5163359" y="6643134"/>
            <a:ext cx="1377183" cy="702721"/>
            <a:chOff x="5134248" y="6681617"/>
            <a:chExt cx="1377183" cy="702721"/>
          </a:xfrm>
        </p:grpSpPr>
        <p:sp>
          <p:nvSpPr>
            <p:cNvPr id="95297"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298" name="Rectangle 66"/>
            <p:cNvSpPr>
              <a:spLocks noChangeArrowheads="1"/>
            </p:cNvSpPr>
            <p:nvPr/>
          </p:nvSpPr>
          <p:spPr bwMode="auto">
            <a:xfrm>
              <a:off x="5360976" y="6712378"/>
              <a:ext cx="923727" cy="64119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000" dirty="0">
                  <a:latin typeface="Book Antiqua"/>
                </a:rPr>
                <a:t>User</a:t>
              </a:r>
            </a:p>
            <a:p>
              <a:pPr defTabSz="1431409">
                <a:lnSpc>
                  <a:spcPct val="90000"/>
                </a:lnSpc>
              </a:pPr>
              <a:r>
                <a:rPr lang="en-US" sz="2000" dirty="0">
                  <a:latin typeface="Book Antiqua"/>
                </a:rPr>
                <a:t>Query</a:t>
              </a:r>
            </a:p>
          </p:txBody>
        </p:sp>
      </p:grpSp>
      <p:sp>
        <p:nvSpPr>
          <p:cNvPr id="95299" name="Line 67"/>
          <p:cNvSpPr>
            <a:spLocks noChangeShapeType="1"/>
          </p:cNvSpPr>
          <p:nvPr/>
        </p:nvSpPr>
        <p:spPr bwMode="auto">
          <a:xfrm>
            <a:off x="6546427" y="6941057"/>
            <a:ext cx="399627" cy="5554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04" name="Line 72"/>
          <p:cNvSpPr>
            <a:spLocks noChangeShapeType="1"/>
          </p:cNvSpPr>
          <p:nvPr/>
        </p:nvSpPr>
        <p:spPr bwMode="auto">
          <a:xfrm flipH="1">
            <a:off x="2829992" y="7459666"/>
            <a:ext cx="732002" cy="65749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nvGrpSpPr>
          <p:cNvPr id="7" name="Group 6"/>
          <p:cNvGrpSpPr/>
          <p:nvPr/>
        </p:nvGrpSpPr>
        <p:grpSpPr>
          <a:xfrm>
            <a:off x="9075972" y="3780932"/>
            <a:ext cx="1360545" cy="951852"/>
            <a:chOff x="9224543" y="3504073"/>
            <a:chExt cx="1360545" cy="951852"/>
          </a:xfrm>
        </p:grpSpPr>
        <p:sp>
          <p:nvSpPr>
            <p:cNvPr id="95309" name="Rectangle 77"/>
            <p:cNvSpPr>
              <a:spLocks noChangeArrowheads="1"/>
            </p:cNvSpPr>
            <p:nvPr/>
          </p:nvSpPr>
          <p:spPr bwMode="auto">
            <a:xfrm>
              <a:off x="9243259" y="3504073"/>
              <a:ext cx="1323113" cy="951852"/>
            </a:xfrm>
            <a:prstGeom prst="rect">
              <a:avLst/>
            </a:prstGeom>
            <a:solidFill>
              <a:srgbClr val="FF5008"/>
            </a:solidFill>
            <a:ln w="12700">
              <a:solidFill>
                <a:schemeClr val="tx1"/>
              </a:solidFill>
              <a:miter lim="800000"/>
              <a:headEnd/>
              <a:tailEnd/>
            </a:ln>
            <a:effectLst>
              <a:outerShdw blurRad="63500" dist="107763" dir="2700000" algn="ctr" rotWithShape="0">
                <a:schemeClr val="accent1">
                  <a:alpha val="74998"/>
                </a:schemeClr>
              </a:outerShdw>
            </a:effectLst>
          </p:spPr>
          <p:txBody>
            <a:bodyPr wrap="none" lIns="130046" tIns="65023" rIns="130046" bIns="65023" anchor="ctr"/>
            <a:lstStyle/>
            <a:p>
              <a:endParaRPr lang="en-US" sz="2200" dirty="0">
                <a:latin typeface="Book Antiqua"/>
              </a:endParaRPr>
            </a:p>
          </p:txBody>
        </p:sp>
        <p:sp>
          <p:nvSpPr>
            <p:cNvPr id="95310" name="Rectangle 78"/>
            <p:cNvSpPr>
              <a:spLocks noChangeArrowheads="1"/>
            </p:cNvSpPr>
            <p:nvPr/>
          </p:nvSpPr>
          <p:spPr bwMode="auto">
            <a:xfrm>
              <a:off x="9224543" y="3655343"/>
              <a:ext cx="1360545" cy="69711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200" b="1" dirty="0">
                  <a:latin typeface="Book Antiqua"/>
                </a:rPr>
                <a:t>DBMS</a:t>
              </a:r>
            </a:p>
            <a:p>
              <a:pPr defTabSz="1431409">
                <a:lnSpc>
                  <a:spcPct val="90000"/>
                </a:lnSpc>
              </a:pPr>
              <a:r>
                <a:rPr lang="en-US" sz="2200" b="1" dirty="0">
                  <a:latin typeface="Book Antiqua"/>
                </a:rPr>
                <a:t>Software</a:t>
              </a:r>
            </a:p>
          </p:txBody>
        </p:sp>
      </p:grpSp>
      <p:grpSp>
        <p:nvGrpSpPr>
          <p:cNvPr id="6" name="Group 5"/>
          <p:cNvGrpSpPr/>
          <p:nvPr/>
        </p:nvGrpSpPr>
        <p:grpSpPr>
          <a:xfrm>
            <a:off x="10966896" y="3076600"/>
            <a:ext cx="1331287" cy="1462943"/>
            <a:chOff x="11147777" y="2113281"/>
            <a:chExt cx="1531903" cy="1683399"/>
          </a:xfrm>
        </p:grpSpPr>
        <p:sp>
          <p:nvSpPr>
            <p:cNvPr id="95305" name="Oval 73"/>
            <p:cNvSpPr>
              <a:spLocks noChangeArrowheads="1"/>
            </p:cNvSpPr>
            <p:nvPr/>
          </p:nvSpPr>
          <p:spPr bwMode="auto">
            <a:xfrm>
              <a:off x="11148907" y="2113281"/>
              <a:ext cx="1530773" cy="349956"/>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06" name="Oval 74"/>
            <p:cNvSpPr>
              <a:spLocks noChangeArrowheads="1"/>
            </p:cNvSpPr>
            <p:nvPr/>
          </p:nvSpPr>
          <p:spPr bwMode="auto">
            <a:xfrm>
              <a:off x="11148907" y="3446724"/>
              <a:ext cx="1530773" cy="349956"/>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07" name="Line 75"/>
            <p:cNvSpPr>
              <a:spLocks noChangeShapeType="1"/>
            </p:cNvSpPr>
            <p:nvPr/>
          </p:nvSpPr>
          <p:spPr bwMode="auto">
            <a:xfrm>
              <a:off x="11147777" y="2296161"/>
              <a:ext cx="0" cy="13343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08" name="Line 76"/>
            <p:cNvSpPr>
              <a:spLocks noChangeShapeType="1"/>
            </p:cNvSpPr>
            <p:nvPr/>
          </p:nvSpPr>
          <p:spPr bwMode="auto">
            <a:xfrm>
              <a:off x="12679680" y="2302935"/>
              <a:ext cx="0" cy="13343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11" name="Oval 79"/>
            <p:cNvSpPr>
              <a:spLocks noChangeArrowheads="1"/>
            </p:cNvSpPr>
            <p:nvPr/>
          </p:nvSpPr>
          <p:spPr bwMode="auto">
            <a:xfrm>
              <a:off x="11722383" y="3398498"/>
              <a:ext cx="284480" cy="295770"/>
            </a:xfrm>
            <a:prstGeom prst="ellipse">
              <a:avLst/>
            </a:prstGeom>
            <a:solidFill>
              <a:srgbClr val="FAFD00"/>
            </a:solidFill>
            <a:ln w="508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12" name="Oval 80"/>
            <p:cNvSpPr>
              <a:spLocks noChangeArrowheads="1"/>
            </p:cNvSpPr>
            <p:nvPr/>
          </p:nvSpPr>
          <p:spPr bwMode="auto">
            <a:xfrm>
              <a:off x="12210148" y="3364632"/>
              <a:ext cx="340924" cy="349956"/>
            </a:xfrm>
            <a:prstGeom prst="ellipse">
              <a:avLst/>
            </a:prstGeom>
            <a:solidFill>
              <a:srgbClr val="438E00"/>
            </a:solidFill>
            <a:ln w="12700">
              <a:solidFill>
                <a:srgbClr val="438E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13" name="Oval 81"/>
            <p:cNvSpPr>
              <a:spLocks noChangeArrowheads="1"/>
            </p:cNvSpPr>
            <p:nvPr/>
          </p:nvSpPr>
          <p:spPr bwMode="auto">
            <a:xfrm>
              <a:off x="12318436" y="2815450"/>
              <a:ext cx="284480" cy="295768"/>
            </a:xfrm>
            <a:prstGeom prst="ellipse">
              <a:avLst/>
            </a:prstGeom>
            <a:solidFill>
              <a:srgbClr val="FAFD00"/>
            </a:solidFill>
            <a:ln w="50800">
              <a:solidFill>
                <a:srgbClr val="FAFD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14" name="Oval 82"/>
            <p:cNvSpPr>
              <a:spLocks noChangeArrowheads="1"/>
            </p:cNvSpPr>
            <p:nvPr/>
          </p:nvSpPr>
          <p:spPr bwMode="auto">
            <a:xfrm>
              <a:off x="11338561" y="3176694"/>
              <a:ext cx="338667" cy="349955"/>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15" name="Oval 83"/>
            <p:cNvSpPr>
              <a:spLocks noChangeArrowheads="1"/>
            </p:cNvSpPr>
            <p:nvPr/>
          </p:nvSpPr>
          <p:spPr bwMode="auto">
            <a:xfrm>
              <a:off x="11934614" y="3054774"/>
              <a:ext cx="338667" cy="349955"/>
            </a:xfrm>
            <a:prstGeom prst="ellipse">
              <a:avLst/>
            </a:prstGeom>
            <a:solidFill>
              <a:srgbClr val="00DFCA"/>
            </a:solidFill>
            <a:ln w="12700">
              <a:solidFill>
                <a:srgbClr val="00DFCA"/>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16" name="Oval 84"/>
            <p:cNvSpPr>
              <a:spLocks noChangeArrowheads="1"/>
            </p:cNvSpPr>
            <p:nvPr/>
          </p:nvSpPr>
          <p:spPr bwMode="auto">
            <a:xfrm>
              <a:off x="11616268" y="2747716"/>
              <a:ext cx="338667" cy="349955"/>
            </a:xfrm>
            <a:prstGeom prst="ellipse">
              <a:avLst/>
            </a:prstGeom>
            <a:solidFill>
              <a:srgbClr val="FC0128"/>
            </a:solidFill>
            <a:ln w="12700">
              <a:solidFill>
                <a:srgbClr val="FC0128"/>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17" name="Oval 85"/>
            <p:cNvSpPr>
              <a:spLocks noChangeArrowheads="1"/>
            </p:cNvSpPr>
            <p:nvPr/>
          </p:nvSpPr>
          <p:spPr bwMode="auto">
            <a:xfrm>
              <a:off x="11218899" y="2666436"/>
              <a:ext cx="338667" cy="349955"/>
            </a:xfrm>
            <a:prstGeom prst="ellipse">
              <a:avLst/>
            </a:prstGeom>
            <a:solidFill>
              <a:srgbClr val="DC0081"/>
            </a:solidFill>
            <a:ln w="12700">
              <a:solidFill>
                <a:srgbClr val="DC008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95318" name="Oval 86"/>
            <p:cNvSpPr>
              <a:spLocks noChangeArrowheads="1"/>
            </p:cNvSpPr>
            <p:nvPr/>
          </p:nvSpPr>
          <p:spPr bwMode="auto">
            <a:xfrm>
              <a:off x="11972996" y="2501619"/>
              <a:ext cx="340924" cy="349956"/>
            </a:xfrm>
            <a:prstGeom prst="ellipse">
              <a:avLst/>
            </a:prstGeom>
            <a:solidFill>
              <a:srgbClr val="8901F3"/>
            </a:solidFill>
            <a:ln w="12700">
              <a:solidFill>
                <a:srgbClr val="8901F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sp>
        <p:nvSpPr>
          <p:cNvPr id="95319" name="Line 87"/>
          <p:cNvSpPr>
            <a:spLocks noChangeShapeType="1"/>
          </p:cNvSpPr>
          <p:nvPr/>
        </p:nvSpPr>
        <p:spPr bwMode="auto">
          <a:xfrm flipV="1">
            <a:off x="10390833" y="3868687"/>
            <a:ext cx="576064" cy="3865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grpSp>
        <p:nvGrpSpPr>
          <p:cNvPr id="94" name="Group 93"/>
          <p:cNvGrpSpPr/>
          <p:nvPr/>
        </p:nvGrpSpPr>
        <p:grpSpPr>
          <a:xfrm>
            <a:off x="3115460" y="6460976"/>
            <a:ext cx="1360545" cy="976549"/>
            <a:chOff x="6958862" y="6820748"/>
            <a:chExt cx="1360545" cy="976549"/>
          </a:xfrm>
        </p:grpSpPr>
        <p:sp>
          <p:nvSpPr>
            <p:cNvPr id="95"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accent1">
                  <a:alpha val="74998"/>
                </a:schemeClr>
              </a:outerShdw>
            </a:effectLst>
          </p:spPr>
          <p:txBody>
            <a:bodyPr wrap="none" lIns="130046" tIns="65023" rIns="130046" bIns="65023" anchor="ctr"/>
            <a:lstStyle/>
            <a:p>
              <a:endParaRPr lang="en-US" sz="2200" dirty="0">
                <a:latin typeface="Book Antiqua"/>
              </a:endParaRPr>
            </a:p>
          </p:txBody>
        </p:sp>
        <p:sp>
          <p:nvSpPr>
            <p:cNvPr id="96" name="Rectangle 52"/>
            <p:cNvSpPr>
              <a:spLocks noChangeArrowheads="1"/>
            </p:cNvSpPr>
            <p:nvPr/>
          </p:nvSpPr>
          <p:spPr bwMode="auto">
            <a:xfrm>
              <a:off x="6958862" y="6988423"/>
              <a:ext cx="1360545" cy="69711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200" b="1" dirty="0">
                  <a:latin typeface="Book Antiqua"/>
                </a:rPr>
                <a:t>DBMS</a:t>
              </a:r>
            </a:p>
            <a:p>
              <a:pPr defTabSz="1431409">
                <a:lnSpc>
                  <a:spcPct val="90000"/>
                </a:lnSpc>
              </a:pPr>
              <a:r>
                <a:rPr lang="en-US" sz="2200" b="1" dirty="0">
                  <a:latin typeface="Book Antiqua"/>
                </a:rPr>
                <a:t>Software</a:t>
              </a:r>
            </a:p>
          </p:txBody>
        </p:sp>
      </p:grpSp>
      <p:grpSp>
        <p:nvGrpSpPr>
          <p:cNvPr id="97" name="Group 96"/>
          <p:cNvGrpSpPr/>
          <p:nvPr/>
        </p:nvGrpSpPr>
        <p:grpSpPr>
          <a:xfrm>
            <a:off x="2755420" y="4804792"/>
            <a:ext cx="1360545" cy="976549"/>
            <a:chOff x="6958862" y="6820748"/>
            <a:chExt cx="1360545" cy="976549"/>
          </a:xfrm>
        </p:grpSpPr>
        <p:sp>
          <p:nvSpPr>
            <p:cNvPr id="98"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accent1">
                  <a:alpha val="74998"/>
                </a:schemeClr>
              </a:outerShdw>
            </a:effectLst>
          </p:spPr>
          <p:txBody>
            <a:bodyPr wrap="none" lIns="130046" tIns="65023" rIns="130046" bIns="65023" anchor="ctr"/>
            <a:lstStyle/>
            <a:p>
              <a:endParaRPr lang="en-US" sz="2200" dirty="0">
                <a:latin typeface="Book Antiqua"/>
              </a:endParaRPr>
            </a:p>
          </p:txBody>
        </p:sp>
        <p:sp>
          <p:nvSpPr>
            <p:cNvPr id="99" name="Rectangle 52"/>
            <p:cNvSpPr>
              <a:spLocks noChangeArrowheads="1"/>
            </p:cNvSpPr>
            <p:nvPr/>
          </p:nvSpPr>
          <p:spPr bwMode="auto">
            <a:xfrm>
              <a:off x="6958862" y="6988423"/>
              <a:ext cx="1360545" cy="69711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200" b="1" dirty="0">
                  <a:latin typeface="Book Antiqua"/>
                </a:rPr>
                <a:t>DBMS</a:t>
              </a:r>
            </a:p>
            <a:p>
              <a:pPr defTabSz="1431409">
                <a:lnSpc>
                  <a:spcPct val="90000"/>
                </a:lnSpc>
              </a:pPr>
              <a:r>
                <a:rPr lang="en-US" sz="2200" b="1" dirty="0">
                  <a:latin typeface="Book Antiqua"/>
                </a:rPr>
                <a:t>Software</a:t>
              </a:r>
            </a:p>
          </p:txBody>
        </p:sp>
      </p:grpSp>
      <p:grpSp>
        <p:nvGrpSpPr>
          <p:cNvPr id="101" name="Group 100"/>
          <p:cNvGrpSpPr/>
          <p:nvPr/>
        </p:nvGrpSpPr>
        <p:grpSpPr>
          <a:xfrm>
            <a:off x="2109912" y="8117160"/>
            <a:ext cx="1377183" cy="702721"/>
            <a:chOff x="5134248" y="6681617"/>
            <a:chExt cx="1377183" cy="702721"/>
          </a:xfrm>
        </p:grpSpPr>
        <p:sp>
          <p:nvSpPr>
            <p:cNvPr id="102"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03" name="Rectangle 66"/>
            <p:cNvSpPr>
              <a:spLocks noChangeArrowheads="1"/>
            </p:cNvSpPr>
            <p:nvPr/>
          </p:nvSpPr>
          <p:spPr bwMode="auto">
            <a:xfrm>
              <a:off x="5360976" y="6712378"/>
              <a:ext cx="923727" cy="64119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000" dirty="0">
                  <a:latin typeface="Book Antiqua"/>
                </a:rPr>
                <a:t>User</a:t>
              </a:r>
            </a:p>
            <a:p>
              <a:pPr defTabSz="1431409">
                <a:lnSpc>
                  <a:spcPct val="90000"/>
                </a:lnSpc>
              </a:pPr>
              <a:r>
                <a:rPr lang="en-US" sz="2000" dirty="0">
                  <a:latin typeface="Book Antiqua"/>
                </a:rPr>
                <a:t>Query</a:t>
              </a:r>
            </a:p>
          </p:txBody>
        </p:sp>
      </p:grpSp>
      <p:grpSp>
        <p:nvGrpSpPr>
          <p:cNvPr id="104" name="Group 103"/>
          <p:cNvGrpSpPr/>
          <p:nvPr/>
        </p:nvGrpSpPr>
        <p:grpSpPr>
          <a:xfrm>
            <a:off x="3187468" y="3292624"/>
            <a:ext cx="1360545" cy="976549"/>
            <a:chOff x="6958862" y="6820748"/>
            <a:chExt cx="1360545" cy="976549"/>
          </a:xfrm>
        </p:grpSpPr>
        <p:sp>
          <p:nvSpPr>
            <p:cNvPr id="105"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accent1">
                  <a:alpha val="74998"/>
                </a:schemeClr>
              </a:outerShdw>
            </a:effectLst>
          </p:spPr>
          <p:txBody>
            <a:bodyPr wrap="none" lIns="130046" tIns="65023" rIns="130046" bIns="65023" anchor="ctr"/>
            <a:lstStyle/>
            <a:p>
              <a:endParaRPr lang="en-US" sz="2200" dirty="0">
                <a:latin typeface="Book Antiqua"/>
              </a:endParaRPr>
            </a:p>
          </p:txBody>
        </p:sp>
        <p:sp>
          <p:nvSpPr>
            <p:cNvPr id="106" name="Rectangle 52"/>
            <p:cNvSpPr>
              <a:spLocks noChangeArrowheads="1"/>
            </p:cNvSpPr>
            <p:nvPr/>
          </p:nvSpPr>
          <p:spPr bwMode="auto">
            <a:xfrm>
              <a:off x="6958862" y="6988423"/>
              <a:ext cx="1360545" cy="69711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200" b="1" dirty="0">
                  <a:latin typeface="Book Antiqua"/>
                </a:rPr>
                <a:t>DBMS</a:t>
              </a:r>
            </a:p>
            <a:p>
              <a:pPr defTabSz="1431409">
                <a:lnSpc>
                  <a:spcPct val="90000"/>
                </a:lnSpc>
              </a:pPr>
              <a:r>
                <a:rPr lang="en-US" sz="2200" b="1" dirty="0">
                  <a:latin typeface="Book Antiqua"/>
                </a:rPr>
                <a:t>Software</a:t>
              </a:r>
            </a:p>
          </p:txBody>
        </p:sp>
      </p:grpSp>
      <p:grpSp>
        <p:nvGrpSpPr>
          <p:cNvPr id="107" name="Group 106"/>
          <p:cNvGrpSpPr/>
          <p:nvPr/>
        </p:nvGrpSpPr>
        <p:grpSpPr>
          <a:xfrm>
            <a:off x="5134248" y="2500536"/>
            <a:ext cx="1377183" cy="702721"/>
            <a:chOff x="5134248" y="6681617"/>
            <a:chExt cx="1377183" cy="702721"/>
          </a:xfrm>
        </p:grpSpPr>
        <p:sp>
          <p:nvSpPr>
            <p:cNvPr id="108"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09" name="Rectangle 66"/>
            <p:cNvSpPr>
              <a:spLocks noChangeArrowheads="1"/>
            </p:cNvSpPr>
            <p:nvPr/>
          </p:nvSpPr>
          <p:spPr bwMode="auto">
            <a:xfrm>
              <a:off x="5360976" y="6712378"/>
              <a:ext cx="923727" cy="64119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000" dirty="0">
                  <a:latin typeface="Book Antiqua"/>
                </a:rPr>
                <a:t>User</a:t>
              </a:r>
            </a:p>
            <a:p>
              <a:pPr defTabSz="1431409">
                <a:lnSpc>
                  <a:spcPct val="90000"/>
                </a:lnSpc>
              </a:pPr>
              <a:r>
                <a:rPr lang="en-US" sz="2000" dirty="0">
                  <a:latin typeface="Book Antiqua"/>
                </a:rPr>
                <a:t>Query</a:t>
              </a:r>
            </a:p>
          </p:txBody>
        </p:sp>
      </p:grpSp>
      <p:grpSp>
        <p:nvGrpSpPr>
          <p:cNvPr id="110" name="Group 109"/>
          <p:cNvGrpSpPr/>
          <p:nvPr/>
        </p:nvGrpSpPr>
        <p:grpSpPr>
          <a:xfrm>
            <a:off x="5062240" y="3292624"/>
            <a:ext cx="1547395" cy="759469"/>
            <a:chOff x="8998734" y="6308231"/>
            <a:chExt cx="1547395" cy="759469"/>
          </a:xfrm>
        </p:grpSpPr>
        <p:sp>
          <p:nvSpPr>
            <p:cNvPr id="111" name="AutoShape 61"/>
            <p:cNvSpPr>
              <a:spLocks noChangeArrowheads="1"/>
            </p:cNvSpPr>
            <p:nvPr/>
          </p:nvSpPr>
          <p:spPr bwMode="auto">
            <a:xfrm>
              <a:off x="9027216" y="6308231"/>
              <a:ext cx="1490431" cy="759469"/>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 name="Rectangle 62"/>
            <p:cNvSpPr>
              <a:spLocks noChangeArrowheads="1"/>
            </p:cNvSpPr>
            <p:nvPr/>
          </p:nvSpPr>
          <p:spPr bwMode="auto">
            <a:xfrm>
              <a:off x="8998734" y="6367366"/>
              <a:ext cx="1547395" cy="64119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341" tIns="40639" rIns="99341" bIns="40639">
              <a:spAutoFit/>
            </a:bodyPr>
            <a:lstStyle/>
            <a:p>
              <a:pPr defTabSz="1431409">
                <a:lnSpc>
                  <a:spcPct val="90000"/>
                </a:lnSpc>
              </a:pPr>
              <a:r>
                <a:rPr lang="en-US" sz="2000" dirty="0">
                  <a:latin typeface="Book Antiqua"/>
                </a:rPr>
                <a:t>User</a:t>
              </a:r>
            </a:p>
            <a:p>
              <a:pPr defTabSz="1431409">
                <a:lnSpc>
                  <a:spcPct val="90000"/>
                </a:lnSpc>
              </a:pPr>
              <a:r>
                <a:rPr lang="en-US" sz="2000" dirty="0">
                  <a:latin typeface="Book Antiqua"/>
                </a:rPr>
                <a:t>Application</a:t>
              </a:r>
            </a:p>
          </p:txBody>
        </p:sp>
      </p:grpSp>
    </p:spTree>
  </p:cSld>
  <p:clrMapOvr>
    <a:masterClrMapping/>
  </p:clrMapOvr>
  <p:transition advTm="58934"/>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Transparency</a:t>
            </a:r>
          </a:p>
        </p:txBody>
      </p:sp>
      <p:sp>
        <p:nvSpPr>
          <p:cNvPr id="5" name="Content Placeholder 4"/>
          <p:cNvSpPr>
            <a:spLocks noGrp="1"/>
          </p:cNvSpPr>
          <p:nvPr>
            <p:ph idx="1"/>
          </p:nvPr>
        </p:nvSpPr>
        <p:spPr/>
        <p:txBody>
          <a:bodyPr/>
          <a:lstStyle/>
          <a:p>
            <a:r>
              <a:rPr lang="en-US" dirty="0"/>
              <a:t>Data independence</a:t>
            </a:r>
          </a:p>
          <a:p>
            <a:r>
              <a:rPr lang="en-US" dirty="0"/>
              <a:t>Network transparency (or distribution transparency)</a:t>
            </a:r>
          </a:p>
          <a:p>
            <a:pPr lvl="1"/>
            <a:r>
              <a:rPr lang="en-US" dirty="0"/>
              <a:t>Location transparency</a:t>
            </a:r>
          </a:p>
          <a:p>
            <a:pPr lvl="1"/>
            <a:r>
              <a:rPr lang="en-US" dirty="0"/>
              <a:t>Fragmentation transparency</a:t>
            </a:r>
          </a:p>
          <a:p>
            <a:r>
              <a:rPr lang="en-US" dirty="0"/>
              <a:t>Replication transparency</a:t>
            </a:r>
          </a:p>
          <a:p>
            <a:r>
              <a:rPr lang="en-US" dirty="0"/>
              <a:t>Fragmentation transparency</a:t>
            </a:r>
          </a:p>
        </p:txBody>
      </p:sp>
    </p:spTree>
    <p:extLst>
      <p:ext uri="{BB962C8B-B14F-4D97-AF65-F5344CB8AC3E}">
        <p14:creationId xmlns:p14="http://schemas.microsoft.com/office/powerpoint/2010/main" val="3323086704"/>
      </p:ext>
    </p:extLst>
  </p:cSld>
  <p:clrMapOvr>
    <a:masterClrMapping/>
  </p:clrMapOvr>
  <p:transition advTm="9118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Through Transactions</a:t>
            </a:r>
          </a:p>
        </p:txBody>
      </p:sp>
      <p:sp>
        <p:nvSpPr>
          <p:cNvPr id="3" name="Content Placeholder 2"/>
          <p:cNvSpPr>
            <a:spLocks noGrp="1"/>
          </p:cNvSpPr>
          <p:nvPr>
            <p:ph idx="1"/>
          </p:nvPr>
        </p:nvSpPr>
        <p:spPr>
          <a:xfrm>
            <a:off x="309712" y="2572544"/>
            <a:ext cx="12293600" cy="6769100"/>
          </a:xfrm>
        </p:spPr>
        <p:txBody>
          <a:bodyPr/>
          <a:lstStyle/>
          <a:p>
            <a:r>
              <a:rPr lang="en-US" dirty="0"/>
              <a:t>Replicated components and data should make distributed DBMS more reliable.</a:t>
            </a:r>
          </a:p>
          <a:p>
            <a:r>
              <a:rPr lang="en-US" dirty="0"/>
              <a:t>Distributed transactions provide</a:t>
            </a:r>
          </a:p>
          <a:p>
            <a:pPr lvl="1"/>
            <a:r>
              <a:rPr lang="en-US" dirty="0"/>
              <a:t>Concurrency transparency</a:t>
            </a:r>
          </a:p>
          <a:p>
            <a:pPr marL="368300" lvl="1">
              <a:buSzPct val="150000"/>
              <a:buFont typeface="Palatino" charset="0"/>
              <a:buChar char="•"/>
            </a:pPr>
            <a:r>
              <a:rPr lang="en-US" dirty="0"/>
              <a:t>Distributed transaction support requires implementation of </a:t>
            </a:r>
          </a:p>
          <a:p>
            <a:pPr lvl="1"/>
            <a:r>
              <a:rPr lang="en-US" dirty="0"/>
              <a:t>Distributed concurrency control protocols</a:t>
            </a:r>
          </a:p>
          <a:p>
            <a:pPr lvl="1"/>
            <a:r>
              <a:rPr lang="en-US" dirty="0"/>
              <a:t>Commit protocols</a:t>
            </a:r>
          </a:p>
          <a:p>
            <a:r>
              <a:rPr lang="en-US" dirty="0"/>
              <a:t>Data replication</a:t>
            </a:r>
          </a:p>
          <a:p>
            <a:pPr lvl="1"/>
            <a:r>
              <a:rPr lang="en-US" dirty="0"/>
              <a:t>problematic for updates</a:t>
            </a:r>
          </a:p>
          <a:p>
            <a:pPr lvl="1"/>
            <a:r>
              <a:rPr lang="en-US" dirty="0"/>
              <a:t>Replication protocols</a:t>
            </a:r>
          </a:p>
        </p:txBody>
      </p:sp>
    </p:spTree>
    <p:extLst>
      <p:ext uri="{BB962C8B-B14F-4D97-AF65-F5344CB8AC3E}">
        <p14:creationId xmlns:p14="http://schemas.microsoft.com/office/powerpoint/2010/main" val="1472448610"/>
      </p:ext>
    </p:extLst>
  </p:cSld>
  <p:clrMapOvr>
    <a:masterClrMapping/>
  </p:clrMapOvr>
  <p:transition advTm="14121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lstStyle/>
          <a:p>
            <a:r>
              <a:rPr lang="en-US" dirty="0"/>
              <a:t>File Systems</a:t>
            </a:r>
          </a:p>
        </p:txBody>
      </p:sp>
      <p:sp>
        <p:nvSpPr>
          <p:cNvPr id="84995" name="Line 3"/>
          <p:cNvSpPr>
            <a:spLocks noChangeShapeType="1"/>
          </p:cNvSpPr>
          <p:nvPr/>
        </p:nvSpPr>
        <p:spPr bwMode="auto">
          <a:xfrm>
            <a:off x="5730241" y="7066844"/>
            <a:ext cx="2282614" cy="0"/>
          </a:xfrm>
          <a:prstGeom prst="line">
            <a:avLst/>
          </a:prstGeom>
          <a:noFill/>
          <a:ln w="19050">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4996" name="Line 4"/>
          <p:cNvSpPr>
            <a:spLocks noChangeShapeType="1"/>
          </p:cNvSpPr>
          <p:nvPr/>
        </p:nvSpPr>
        <p:spPr bwMode="auto">
          <a:xfrm>
            <a:off x="5748303" y="4375573"/>
            <a:ext cx="2282614" cy="0"/>
          </a:xfrm>
          <a:prstGeom prst="line">
            <a:avLst/>
          </a:prstGeom>
          <a:noFill/>
          <a:ln w="19050">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4997" name="Line 5"/>
          <p:cNvSpPr>
            <a:spLocks noChangeShapeType="1"/>
          </p:cNvSpPr>
          <p:nvPr/>
        </p:nvSpPr>
        <p:spPr bwMode="auto">
          <a:xfrm>
            <a:off x="5748303" y="5676053"/>
            <a:ext cx="2282614" cy="0"/>
          </a:xfrm>
          <a:prstGeom prst="line">
            <a:avLst/>
          </a:prstGeom>
          <a:noFill/>
          <a:ln w="19050">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4998" name="Rectangle 6"/>
          <p:cNvSpPr>
            <a:spLocks noChangeArrowheads="1"/>
          </p:cNvSpPr>
          <p:nvPr/>
        </p:nvSpPr>
        <p:spPr bwMode="auto">
          <a:xfrm>
            <a:off x="1661725" y="3806613"/>
            <a:ext cx="4073031" cy="577991"/>
          </a:xfrm>
          <a:prstGeom prst="rect">
            <a:avLst/>
          </a:prstGeom>
          <a:solidFill>
            <a:srgbClr val="A3F25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4999" name="Rectangle 7"/>
          <p:cNvSpPr>
            <a:spLocks noChangeArrowheads="1"/>
          </p:cNvSpPr>
          <p:nvPr/>
        </p:nvSpPr>
        <p:spPr bwMode="auto">
          <a:xfrm>
            <a:off x="2736261" y="3786294"/>
            <a:ext cx="1926217" cy="5944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nSpc>
                <a:spcPct val="110000"/>
              </a:lnSpc>
            </a:pPr>
            <a:r>
              <a:rPr lang="en-US" sz="2800" b="1" dirty="0">
                <a:latin typeface="Book Antiqua"/>
                <a:cs typeface="Book Antiqua"/>
              </a:rPr>
              <a:t>program 1</a:t>
            </a:r>
          </a:p>
        </p:txBody>
      </p:sp>
      <p:sp>
        <p:nvSpPr>
          <p:cNvPr id="85000" name="Rectangle 8"/>
          <p:cNvSpPr>
            <a:spLocks noChangeArrowheads="1"/>
          </p:cNvSpPr>
          <p:nvPr/>
        </p:nvSpPr>
        <p:spPr bwMode="auto">
          <a:xfrm>
            <a:off x="1661725" y="4366542"/>
            <a:ext cx="4073031" cy="57799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5001" name="Rectangle 9"/>
          <p:cNvSpPr>
            <a:spLocks noChangeArrowheads="1"/>
          </p:cNvSpPr>
          <p:nvPr/>
        </p:nvSpPr>
        <p:spPr bwMode="auto">
          <a:xfrm>
            <a:off x="2115927" y="4402666"/>
            <a:ext cx="3171400" cy="55855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b="1" dirty="0">
                <a:latin typeface="Book Antiqua"/>
                <a:cs typeface="Book Antiqua"/>
              </a:rPr>
              <a:t>data description 1</a:t>
            </a:r>
          </a:p>
        </p:txBody>
      </p:sp>
      <p:sp>
        <p:nvSpPr>
          <p:cNvPr id="85002" name="Rectangle 10"/>
          <p:cNvSpPr>
            <a:spLocks noChangeArrowheads="1"/>
          </p:cNvSpPr>
          <p:nvPr/>
        </p:nvSpPr>
        <p:spPr bwMode="auto">
          <a:xfrm>
            <a:off x="1661725" y="5134187"/>
            <a:ext cx="4073031" cy="577991"/>
          </a:xfrm>
          <a:prstGeom prst="rect">
            <a:avLst/>
          </a:prstGeom>
          <a:solidFill>
            <a:srgbClr val="A3F25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5003" name="Rectangle 11"/>
          <p:cNvSpPr>
            <a:spLocks noChangeArrowheads="1"/>
          </p:cNvSpPr>
          <p:nvPr/>
        </p:nvSpPr>
        <p:spPr bwMode="auto">
          <a:xfrm>
            <a:off x="2736261" y="5113867"/>
            <a:ext cx="1926217" cy="5944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nSpc>
                <a:spcPct val="110000"/>
              </a:lnSpc>
            </a:pPr>
            <a:r>
              <a:rPr lang="en-US" sz="2800" b="1" dirty="0">
                <a:latin typeface="Book Antiqua"/>
                <a:cs typeface="Book Antiqua"/>
              </a:rPr>
              <a:t>program 2</a:t>
            </a:r>
          </a:p>
        </p:txBody>
      </p:sp>
      <p:sp>
        <p:nvSpPr>
          <p:cNvPr id="85004" name="Rectangle 12"/>
          <p:cNvSpPr>
            <a:spLocks noChangeArrowheads="1"/>
          </p:cNvSpPr>
          <p:nvPr/>
        </p:nvSpPr>
        <p:spPr bwMode="auto">
          <a:xfrm>
            <a:off x="1661725" y="5694116"/>
            <a:ext cx="4073031" cy="57799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5005" name="Rectangle 13"/>
          <p:cNvSpPr>
            <a:spLocks noChangeArrowheads="1"/>
          </p:cNvSpPr>
          <p:nvPr/>
        </p:nvSpPr>
        <p:spPr bwMode="auto">
          <a:xfrm>
            <a:off x="2115927" y="5730240"/>
            <a:ext cx="3171400" cy="55855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b="1" dirty="0">
                <a:latin typeface="Book Antiqua"/>
                <a:cs typeface="Book Antiqua"/>
              </a:rPr>
              <a:t>data description 2</a:t>
            </a:r>
          </a:p>
        </p:txBody>
      </p:sp>
      <p:sp>
        <p:nvSpPr>
          <p:cNvPr id="85006" name="Rectangle 14"/>
          <p:cNvSpPr>
            <a:spLocks noChangeArrowheads="1"/>
          </p:cNvSpPr>
          <p:nvPr/>
        </p:nvSpPr>
        <p:spPr bwMode="auto">
          <a:xfrm>
            <a:off x="1661725" y="6515947"/>
            <a:ext cx="4073031" cy="577991"/>
          </a:xfrm>
          <a:prstGeom prst="rect">
            <a:avLst/>
          </a:prstGeom>
          <a:solidFill>
            <a:srgbClr val="A3F25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5007" name="Rectangle 15"/>
          <p:cNvSpPr>
            <a:spLocks noChangeArrowheads="1"/>
          </p:cNvSpPr>
          <p:nvPr/>
        </p:nvSpPr>
        <p:spPr bwMode="auto">
          <a:xfrm>
            <a:off x="2736261" y="6495627"/>
            <a:ext cx="1926217" cy="5944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nSpc>
                <a:spcPct val="110000"/>
              </a:lnSpc>
            </a:pPr>
            <a:r>
              <a:rPr lang="en-US" sz="2800" b="1" dirty="0">
                <a:latin typeface="Book Antiqua"/>
                <a:cs typeface="Book Antiqua"/>
              </a:rPr>
              <a:t>program 3</a:t>
            </a:r>
          </a:p>
        </p:txBody>
      </p:sp>
      <p:sp>
        <p:nvSpPr>
          <p:cNvPr id="85008" name="Rectangle 16"/>
          <p:cNvSpPr>
            <a:spLocks noChangeArrowheads="1"/>
          </p:cNvSpPr>
          <p:nvPr/>
        </p:nvSpPr>
        <p:spPr bwMode="auto">
          <a:xfrm>
            <a:off x="1661725" y="7075876"/>
            <a:ext cx="4073031" cy="57799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5009" name="Rectangle 17"/>
          <p:cNvSpPr>
            <a:spLocks noChangeArrowheads="1"/>
          </p:cNvSpPr>
          <p:nvPr/>
        </p:nvSpPr>
        <p:spPr bwMode="auto">
          <a:xfrm>
            <a:off x="2115927" y="7112000"/>
            <a:ext cx="3171400" cy="55855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b="1" dirty="0">
                <a:latin typeface="Book Antiqua"/>
                <a:cs typeface="Book Antiqua"/>
              </a:rPr>
              <a:t>data description 3</a:t>
            </a:r>
          </a:p>
        </p:txBody>
      </p:sp>
      <p:sp>
        <p:nvSpPr>
          <p:cNvPr id="85010" name="Line 18"/>
          <p:cNvSpPr>
            <a:spLocks noChangeShapeType="1"/>
          </p:cNvSpPr>
          <p:nvPr/>
        </p:nvSpPr>
        <p:spPr bwMode="auto">
          <a:xfrm>
            <a:off x="11343076" y="3612444"/>
            <a:ext cx="0" cy="402110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5011" name="Rectangle 19"/>
          <p:cNvSpPr>
            <a:spLocks noChangeArrowheads="1"/>
          </p:cNvSpPr>
          <p:nvPr/>
        </p:nvSpPr>
        <p:spPr bwMode="auto">
          <a:xfrm>
            <a:off x="8055751" y="3639538"/>
            <a:ext cx="3287324" cy="3991751"/>
          </a:xfrm>
          <a:prstGeom prst="rect">
            <a:avLst/>
          </a:prstGeom>
          <a:solidFill>
            <a:srgbClr val="790015"/>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5012" name="Oval 20"/>
          <p:cNvSpPr>
            <a:spLocks noChangeArrowheads="1"/>
          </p:cNvSpPr>
          <p:nvPr/>
        </p:nvSpPr>
        <p:spPr bwMode="auto">
          <a:xfrm>
            <a:off x="8062526" y="3314418"/>
            <a:ext cx="3280550" cy="598312"/>
          </a:xfrm>
          <a:prstGeom prst="ellipse">
            <a:avLst/>
          </a:prstGeom>
          <a:solidFill>
            <a:srgbClr val="790015"/>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sp>
        <p:nvSpPr>
          <p:cNvPr id="85013" name="Line 21"/>
          <p:cNvSpPr>
            <a:spLocks noChangeShapeType="1"/>
          </p:cNvSpPr>
          <p:nvPr/>
        </p:nvSpPr>
        <p:spPr bwMode="auto">
          <a:xfrm>
            <a:off x="8044463" y="3635023"/>
            <a:ext cx="0" cy="402561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cs typeface="Book Antiqua"/>
            </a:endParaRPr>
          </a:p>
        </p:txBody>
      </p:sp>
      <p:grpSp>
        <p:nvGrpSpPr>
          <p:cNvPr id="85014" name="Group 22"/>
          <p:cNvGrpSpPr>
            <a:grpSpLocks/>
          </p:cNvGrpSpPr>
          <p:nvPr/>
        </p:nvGrpSpPr>
        <p:grpSpPr bwMode="auto">
          <a:xfrm>
            <a:off x="8064782" y="7583876"/>
            <a:ext cx="3280552" cy="496711"/>
            <a:chOff x="3572" y="3359"/>
            <a:chExt cx="1453" cy="220"/>
          </a:xfrm>
        </p:grpSpPr>
        <p:sp>
          <p:nvSpPr>
            <p:cNvPr id="85015" name="Arc 23"/>
            <p:cNvSpPr>
              <a:spLocks/>
            </p:cNvSpPr>
            <p:nvPr/>
          </p:nvSpPr>
          <p:spPr bwMode="auto">
            <a:xfrm>
              <a:off x="4326" y="3359"/>
              <a:ext cx="699" cy="220"/>
            </a:xfrm>
            <a:custGeom>
              <a:avLst/>
              <a:gdLst>
                <a:gd name="G0" fmla="+- 30 0 0"/>
                <a:gd name="G1" fmla="+- 0 0 0"/>
                <a:gd name="G2" fmla="+- 21600 0 0"/>
                <a:gd name="T0" fmla="*/ 21630 w 21630"/>
                <a:gd name="T1" fmla="*/ 0 h 21600"/>
                <a:gd name="T2" fmla="*/ 0 w 21630"/>
                <a:gd name="T3" fmla="*/ 21599 h 21600"/>
                <a:gd name="T4" fmla="*/ 30 w 21630"/>
                <a:gd name="T5" fmla="*/ 0 h 21600"/>
              </a:gdLst>
              <a:ahLst/>
              <a:cxnLst>
                <a:cxn ang="0">
                  <a:pos x="T0" y="T1"/>
                </a:cxn>
                <a:cxn ang="0">
                  <a:pos x="T2" y="T3"/>
                </a:cxn>
                <a:cxn ang="0">
                  <a:pos x="T4" y="T5"/>
                </a:cxn>
              </a:cxnLst>
              <a:rect l="0" t="0" r="r" b="b"/>
              <a:pathLst>
                <a:path w="21630" h="21600" fill="none" extrusionOk="0">
                  <a:moveTo>
                    <a:pt x="21630" y="0"/>
                  </a:moveTo>
                  <a:cubicBezTo>
                    <a:pt x="21630" y="11929"/>
                    <a:pt x="11959" y="21600"/>
                    <a:pt x="30" y="21600"/>
                  </a:cubicBezTo>
                  <a:cubicBezTo>
                    <a:pt x="19" y="21599"/>
                    <a:pt x="9" y="21599"/>
                    <a:pt x="-1" y="21599"/>
                  </a:cubicBezTo>
                </a:path>
                <a:path w="21630" h="21600" stroke="0" extrusionOk="0">
                  <a:moveTo>
                    <a:pt x="21630" y="0"/>
                  </a:moveTo>
                  <a:cubicBezTo>
                    <a:pt x="21630" y="11929"/>
                    <a:pt x="11959" y="21600"/>
                    <a:pt x="30" y="21600"/>
                  </a:cubicBezTo>
                  <a:cubicBezTo>
                    <a:pt x="19" y="21599"/>
                    <a:pt x="9" y="21599"/>
                    <a:pt x="-1" y="21599"/>
                  </a:cubicBezTo>
                  <a:lnTo>
                    <a:pt x="30" y="0"/>
                  </a:lnTo>
                  <a:close/>
                </a:path>
              </a:pathLst>
            </a:custGeom>
            <a:solidFill>
              <a:srgbClr val="790015"/>
            </a:solidFill>
            <a:ln w="12700" cap="rnd">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cs typeface="Book Antiqua"/>
              </a:endParaRPr>
            </a:p>
          </p:txBody>
        </p:sp>
        <p:sp>
          <p:nvSpPr>
            <p:cNvPr id="85016" name="Arc 24"/>
            <p:cNvSpPr>
              <a:spLocks/>
            </p:cNvSpPr>
            <p:nvPr/>
          </p:nvSpPr>
          <p:spPr bwMode="auto">
            <a:xfrm>
              <a:off x="3572" y="3375"/>
              <a:ext cx="777" cy="20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solidFill>
              <a:srgbClr val="790015"/>
            </a:solidFill>
            <a:ln w="12700" cap="rnd">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cs typeface="Book Antiqua"/>
              </a:endParaRPr>
            </a:p>
          </p:txBody>
        </p:sp>
      </p:grpSp>
      <p:grpSp>
        <p:nvGrpSpPr>
          <p:cNvPr id="85017" name="Group 25"/>
          <p:cNvGrpSpPr>
            <a:grpSpLocks/>
          </p:cNvGrpSpPr>
          <p:nvPr/>
        </p:nvGrpSpPr>
        <p:grpSpPr bwMode="auto">
          <a:xfrm>
            <a:off x="8064782" y="4779716"/>
            <a:ext cx="3280552" cy="325120"/>
            <a:chOff x="3572" y="2117"/>
            <a:chExt cx="1453" cy="144"/>
          </a:xfrm>
        </p:grpSpPr>
        <p:sp>
          <p:nvSpPr>
            <p:cNvPr id="85018" name="Arc 26"/>
            <p:cNvSpPr>
              <a:spLocks/>
            </p:cNvSpPr>
            <p:nvPr/>
          </p:nvSpPr>
          <p:spPr bwMode="auto">
            <a:xfrm>
              <a:off x="4325" y="2117"/>
              <a:ext cx="700" cy="144"/>
            </a:xfrm>
            <a:custGeom>
              <a:avLst/>
              <a:gdLst>
                <a:gd name="G0" fmla="+- 31 0 0"/>
                <a:gd name="G1" fmla="+- 150 0 0"/>
                <a:gd name="G2" fmla="+- 21600 0 0"/>
                <a:gd name="T0" fmla="*/ 21630 w 21631"/>
                <a:gd name="T1" fmla="*/ 0 h 21750"/>
                <a:gd name="T2" fmla="*/ 0 w 21631"/>
                <a:gd name="T3" fmla="*/ 21749 h 21750"/>
                <a:gd name="T4" fmla="*/ 31 w 21631"/>
                <a:gd name="T5" fmla="*/ 150 h 21750"/>
              </a:gdLst>
              <a:ahLst/>
              <a:cxnLst>
                <a:cxn ang="0">
                  <a:pos x="T0" y="T1"/>
                </a:cxn>
                <a:cxn ang="0">
                  <a:pos x="T2" y="T3"/>
                </a:cxn>
                <a:cxn ang="0">
                  <a:pos x="T4" y="T5"/>
                </a:cxn>
              </a:cxnLst>
              <a:rect l="0" t="0" r="r" b="b"/>
              <a:pathLst>
                <a:path w="21631" h="21750" fill="none" extrusionOk="0">
                  <a:moveTo>
                    <a:pt x="21630" y="-1"/>
                  </a:moveTo>
                  <a:cubicBezTo>
                    <a:pt x="21630" y="49"/>
                    <a:pt x="21631" y="99"/>
                    <a:pt x="21631" y="150"/>
                  </a:cubicBezTo>
                  <a:cubicBezTo>
                    <a:pt x="21631" y="12079"/>
                    <a:pt x="11960" y="21750"/>
                    <a:pt x="31" y="21750"/>
                  </a:cubicBezTo>
                  <a:cubicBezTo>
                    <a:pt x="20" y="21749"/>
                    <a:pt x="10" y="21749"/>
                    <a:pt x="-1" y="21749"/>
                  </a:cubicBezTo>
                </a:path>
                <a:path w="21631" h="21750" stroke="0" extrusionOk="0">
                  <a:moveTo>
                    <a:pt x="21630" y="-1"/>
                  </a:moveTo>
                  <a:cubicBezTo>
                    <a:pt x="21630" y="49"/>
                    <a:pt x="21631" y="99"/>
                    <a:pt x="21631" y="150"/>
                  </a:cubicBezTo>
                  <a:cubicBezTo>
                    <a:pt x="21631" y="12079"/>
                    <a:pt x="11960" y="21750"/>
                    <a:pt x="31" y="21750"/>
                  </a:cubicBezTo>
                  <a:cubicBezTo>
                    <a:pt x="20" y="21749"/>
                    <a:pt x="10" y="21749"/>
                    <a:pt x="-1" y="21749"/>
                  </a:cubicBezTo>
                  <a:lnTo>
                    <a:pt x="31" y="150"/>
                  </a:lnTo>
                  <a:close/>
                </a:path>
              </a:pathLst>
            </a:custGeom>
            <a:solidFill>
              <a:srgbClr val="790015"/>
            </a:solidFill>
            <a:ln w="12700" cap="rnd">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cs typeface="Book Antiqua"/>
              </a:endParaRPr>
            </a:p>
          </p:txBody>
        </p:sp>
        <p:sp>
          <p:nvSpPr>
            <p:cNvPr id="85019" name="Arc 27"/>
            <p:cNvSpPr>
              <a:spLocks/>
            </p:cNvSpPr>
            <p:nvPr/>
          </p:nvSpPr>
          <p:spPr bwMode="auto">
            <a:xfrm>
              <a:off x="3572" y="2128"/>
              <a:ext cx="777" cy="13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solidFill>
              <a:srgbClr val="790015"/>
            </a:solidFill>
            <a:ln w="12700" cap="rnd">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cs typeface="Book Antiqua"/>
              </a:endParaRPr>
            </a:p>
          </p:txBody>
        </p:sp>
      </p:grpSp>
      <p:grpSp>
        <p:nvGrpSpPr>
          <p:cNvPr id="85020" name="Group 28"/>
          <p:cNvGrpSpPr>
            <a:grpSpLocks/>
          </p:cNvGrpSpPr>
          <p:nvPr/>
        </p:nvGrpSpPr>
        <p:grpSpPr bwMode="auto">
          <a:xfrm>
            <a:off x="8064782" y="6193085"/>
            <a:ext cx="3280552" cy="424462"/>
            <a:chOff x="3572" y="2743"/>
            <a:chExt cx="1453" cy="188"/>
          </a:xfrm>
        </p:grpSpPr>
        <p:sp>
          <p:nvSpPr>
            <p:cNvPr id="85021" name="Arc 29"/>
            <p:cNvSpPr>
              <a:spLocks/>
            </p:cNvSpPr>
            <p:nvPr/>
          </p:nvSpPr>
          <p:spPr bwMode="auto">
            <a:xfrm>
              <a:off x="4326" y="2743"/>
              <a:ext cx="699" cy="187"/>
            </a:xfrm>
            <a:custGeom>
              <a:avLst/>
              <a:gdLst>
                <a:gd name="G0" fmla="+- 30 0 0"/>
                <a:gd name="G1" fmla="+- 0 0 0"/>
                <a:gd name="G2" fmla="+- 21600 0 0"/>
                <a:gd name="T0" fmla="*/ 21630 w 21630"/>
                <a:gd name="T1" fmla="*/ 0 h 21600"/>
                <a:gd name="T2" fmla="*/ 0 w 21630"/>
                <a:gd name="T3" fmla="*/ 21599 h 21600"/>
                <a:gd name="T4" fmla="*/ 30 w 21630"/>
                <a:gd name="T5" fmla="*/ 0 h 21600"/>
              </a:gdLst>
              <a:ahLst/>
              <a:cxnLst>
                <a:cxn ang="0">
                  <a:pos x="T0" y="T1"/>
                </a:cxn>
                <a:cxn ang="0">
                  <a:pos x="T2" y="T3"/>
                </a:cxn>
                <a:cxn ang="0">
                  <a:pos x="T4" y="T5"/>
                </a:cxn>
              </a:cxnLst>
              <a:rect l="0" t="0" r="r" b="b"/>
              <a:pathLst>
                <a:path w="21630" h="21600" fill="none" extrusionOk="0">
                  <a:moveTo>
                    <a:pt x="21630" y="0"/>
                  </a:moveTo>
                  <a:cubicBezTo>
                    <a:pt x="21630" y="11929"/>
                    <a:pt x="11959" y="21600"/>
                    <a:pt x="30" y="21600"/>
                  </a:cubicBezTo>
                  <a:cubicBezTo>
                    <a:pt x="19" y="21599"/>
                    <a:pt x="9" y="21599"/>
                    <a:pt x="-1" y="21599"/>
                  </a:cubicBezTo>
                </a:path>
                <a:path w="21630" h="21600" stroke="0" extrusionOk="0">
                  <a:moveTo>
                    <a:pt x="21630" y="0"/>
                  </a:moveTo>
                  <a:cubicBezTo>
                    <a:pt x="21630" y="11929"/>
                    <a:pt x="11959" y="21600"/>
                    <a:pt x="30" y="21600"/>
                  </a:cubicBezTo>
                  <a:cubicBezTo>
                    <a:pt x="19" y="21599"/>
                    <a:pt x="9" y="21599"/>
                    <a:pt x="-1" y="21599"/>
                  </a:cubicBezTo>
                  <a:lnTo>
                    <a:pt x="30" y="0"/>
                  </a:lnTo>
                  <a:close/>
                </a:path>
              </a:pathLst>
            </a:custGeom>
            <a:solidFill>
              <a:srgbClr val="790015"/>
            </a:solidFill>
            <a:ln w="12700" cap="rnd">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cs typeface="Book Antiqua"/>
              </a:endParaRPr>
            </a:p>
          </p:txBody>
        </p:sp>
        <p:sp>
          <p:nvSpPr>
            <p:cNvPr id="85022" name="Arc 30"/>
            <p:cNvSpPr>
              <a:spLocks/>
            </p:cNvSpPr>
            <p:nvPr/>
          </p:nvSpPr>
          <p:spPr bwMode="auto">
            <a:xfrm>
              <a:off x="3572" y="2760"/>
              <a:ext cx="777" cy="171"/>
            </a:xfrm>
            <a:custGeom>
              <a:avLst/>
              <a:gdLst>
                <a:gd name="G0" fmla="+- 21600 0 0"/>
                <a:gd name="G1" fmla="+- 126 0 0"/>
                <a:gd name="G2" fmla="+- 21600 0 0"/>
                <a:gd name="T0" fmla="*/ 21600 w 21600"/>
                <a:gd name="T1" fmla="*/ 21726 h 21726"/>
                <a:gd name="T2" fmla="*/ 1 w 21600"/>
                <a:gd name="T3" fmla="*/ 0 h 21726"/>
                <a:gd name="T4" fmla="*/ 21600 w 21600"/>
                <a:gd name="T5" fmla="*/ 126 h 21726"/>
              </a:gdLst>
              <a:ahLst/>
              <a:cxnLst>
                <a:cxn ang="0">
                  <a:pos x="T0" y="T1"/>
                </a:cxn>
                <a:cxn ang="0">
                  <a:pos x="T2" y="T3"/>
                </a:cxn>
                <a:cxn ang="0">
                  <a:pos x="T4" y="T5"/>
                </a:cxn>
              </a:cxnLst>
              <a:rect l="0" t="0" r="r" b="b"/>
              <a:pathLst>
                <a:path w="21600" h="21726" fill="none" extrusionOk="0">
                  <a:moveTo>
                    <a:pt x="21600" y="21725"/>
                  </a:moveTo>
                  <a:cubicBezTo>
                    <a:pt x="9670" y="21726"/>
                    <a:pt x="0" y="12055"/>
                    <a:pt x="0" y="126"/>
                  </a:cubicBezTo>
                  <a:cubicBezTo>
                    <a:pt x="0" y="83"/>
                    <a:pt x="0" y="41"/>
                    <a:pt x="0" y="-1"/>
                  </a:cubicBezTo>
                </a:path>
                <a:path w="21600" h="21726" stroke="0" extrusionOk="0">
                  <a:moveTo>
                    <a:pt x="21600" y="21725"/>
                  </a:moveTo>
                  <a:cubicBezTo>
                    <a:pt x="9670" y="21726"/>
                    <a:pt x="0" y="12055"/>
                    <a:pt x="0" y="126"/>
                  </a:cubicBezTo>
                  <a:cubicBezTo>
                    <a:pt x="0" y="83"/>
                    <a:pt x="0" y="41"/>
                    <a:pt x="0" y="-1"/>
                  </a:cubicBezTo>
                  <a:lnTo>
                    <a:pt x="21600" y="126"/>
                  </a:lnTo>
                  <a:close/>
                </a:path>
              </a:pathLst>
            </a:custGeom>
            <a:solidFill>
              <a:srgbClr val="790015"/>
            </a:solidFill>
            <a:ln w="12700" cap="rnd">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cs typeface="Book Antiqua"/>
              </a:endParaRPr>
            </a:p>
          </p:txBody>
        </p:sp>
      </p:grpSp>
      <p:sp>
        <p:nvSpPr>
          <p:cNvPr id="85023" name="Rectangle 31"/>
          <p:cNvSpPr>
            <a:spLocks noChangeArrowheads="1"/>
          </p:cNvSpPr>
          <p:nvPr/>
        </p:nvSpPr>
        <p:spPr bwMode="auto">
          <a:xfrm>
            <a:off x="9083854" y="4172373"/>
            <a:ext cx="1147583" cy="55855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b="1" dirty="0">
                <a:solidFill>
                  <a:schemeClr val="bg1"/>
                </a:solidFill>
                <a:latin typeface="Book Antiqua"/>
                <a:cs typeface="Book Antiqua"/>
              </a:rPr>
              <a:t>File 1</a:t>
            </a:r>
          </a:p>
        </p:txBody>
      </p:sp>
      <p:sp>
        <p:nvSpPr>
          <p:cNvPr id="85024" name="Rectangle 32"/>
          <p:cNvSpPr>
            <a:spLocks noChangeArrowheads="1"/>
          </p:cNvSpPr>
          <p:nvPr/>
        </p:nvSpPr>
        <p:spPr bwMode="auto">
          <a:xfrm>
            <a:off x="9083854" y="5727984"/>
            <a:ext cx="1147583" cy="55855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b="1" dirty="0">
                <a:solidFill>
                  <a:schemeClr val="bg1"/>
                </a:solidFill>
                <a:latin typeface="Book Antiqua"/>
                <a:cs typeface="Book Antiqua"/>
              </a:rPr>
              <a:t>File 2</a:t>
            </a:r>
          </a:p>
        </p:txBody>
      </p:sp>
      <p:sp>
        <p:nvSpPr>
          <p:cNvPr id="85025" name="Rectangle 33"/>
          <p:cNvSpPr>
            <a:spLocks noChangeArrowheads="1"/>
          </p:cNvSpPr>
          <p:nvPr/>
        </p:nvSpPr>
        <p:spPr bwMode="auto">
          <a:xfrm>
            <a:off x="9083854" y="7019433"/>
            <a:ext cx="1147583" cy="55855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b="1" dirty="0">
                <a:solidFill>
                  <a:schemeClr val="bg1"/>
                </a:solidFill>
                <a:latin typeface="Book Antiqua"/>
                <a:cs typeface="Book Antiqua"/>
              </a:rPr>
              <a:t>File 3</a:t>
            </a:r>
          </a:p>
        </p:txBody>
      </p:sp>
    </p:spTree>
  </p:cSld>
  <p:clrMapOvr>
    <a:masterClrMapping/>
  </p:clrMapOvr>
  <p:transition advTm="8399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a:lstStyle/>
          <a:p>
            <a:r>
              <a:rPr lang="en-US" dirty="0"/>
              <a:t>Potentially Improved Performance</a:t>
            </a:r>
          </a:p>
        </p:txBody>
      </p:sp>
      <p:sp>
        <p:nvSpPr>
          <p:cNvPr id="97283" name="Rectangle 3"/>
          <p:cNvSpPr>
            <a:spLocks noGrp="1" noChangeArrowheads="1"/>
          </p:cNvSpPr>
          <p:nvPr>
            <p:ph idx="1"/>
          </p:nvPr>
        </p:nvSpPr>
        <p:spPr>
          <a:noFill/>
          <a:ln/>
        </p:spPr>
        <p:txBody>
          <a:bodyPr/>
          <a:lstStyle/>
          <a:p>
            <a:pPr>
              <a:lnSpc>
                <a:spcPct val="100000"/>
              </a:lnSpc>
              <a:spcBef>
                <a:spcPct val="100000"/>
              </a:spcBef>
            </a:pPr>
            <a:r>
              <a:rPr lang="en-US" dirty="0"/>
              <a:t>Proximity of data to its points of use</a:t>
            </a:r>
          </a:p>
          <a:p>
            <a:pPr lvl="1">
              <a:lnSpc>
                <a:spcPct val="100000"/>
              </a:lnSpc>
              <a:spcBef>
                <a:spcPct val="100000"/>
              </a:spcBef>
            </a:pPr>
            <a:r>
              <a:rPr lang="en-US" dirty="0"/>
              <a:t>Requires some support for fragmentation and replication</a:t>
            </a:r>
          </a:p>
          <a:p>
            <a:pPr>
              <a:lnSpc>
                <a:spcPct val="100000"/>
              </a:lnSpc>
              <a:spcBef>
                <a:spcPct val="100000"/>
              </a:spcBef>
            </a:pPr>
            <a:r>
              <a:rPr lang="en-US" dirty="0"/>
              <a:t>Parallelism in execution</a:t>
            </a:r>
          </a:p>
          <a:p>
            <a:pPr lvl="1">
              <a:lnSpc>
                <a:spcPct val="100000"/>
              </a:lnSpc>
              <a:spcBef>
                <a:spcPct val="100000"/>
              </a:spcBef>
            </a:pPr>
            <a:r>
              <a:rPr lang="en-US" dirty="0"/>
              <a:t>Inter-query </a:t>
            </a:r>
            <a:r>
              <a:rPr lang="en-US" dirty="0" smtClean="0"/>
              <a:t>parallelism: the </a:t>
            </a:r>
            <a:r>
              <a:rPr lang="en-US" dirty="0"/>
              <a:t>ability to execute multiple queries at the same </a:t>
            </a:r>
            <a:r>
              <a:rPr lang="en-US" dirty="0" smtClean="0"/>
              <a:t>time </a:t>
            </a:r>
          </a:p>
          <a:p>
            <a:pPr lvl="1">
              <a:lnSpc>
                <a:spcPct val="100000"/>
              </a:lnSpc>
              <a:spcBef>
                <a:spcPct val="100000"/>
              </a:spcBef>
            </a:pPr>
            <a:r>
              <a:rPr lang="en-US" dirty="0" smtClean="0"/>
              <a:t>intra-query parallelism is achieved by breaking up a single query into a number of subqueries each of </a:t>
            </a:r>
            <a:r>
              <a:rPr lang="en-US" dirty="0"/>
              <a:t>which is executed at a different </a:t>
            </a:r>
            <a:r>
              <a:rPr lang="en-US" dirty="0" smtClean="0"/>
              <a:t>site.</a:t>
            </a:r>
            <a:endParaRPr lang="en-US" dirty="0"/>
          </a:p>
        </p:txBody>
      </p:sp>
    </p:spTree>
  </p:cSld>
  <p:clrMapOvr>
    <a:masterClrMapping/>
  </p:clrMapOvr>
  <p:transition advTm="8806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a:ln/>
        </p:spPr>
        <p:txBody>
          <a:bodyPr/>
          <a:lstStyle/>
          <a:p>
            <a:r>
              <a:rPr lang="en-US"/>
              <a:t>Parallelism Requirements</a:t>
            </a:r>
          </a:p>
        </p:txBody>
      </p:sp>
      <p:sp>
        <p:nvSpPr>
          <p:cNvPr id="99331" name="Rectangle 3"/>
          <p:cNvSpPr>
            <a:spLocks noGrp="1" noChangeArrowheads="1"/>
          </p:cNvSpPr>
          <p:nvPr>
            <p:ph idx="1"/>
          </p:nvPr>
        </p:nvSpPr>
        <p:spPr>
          <a:noFill/>
          <a:ln/>
        </p:spPr>
        <p:txBody>
          <a:bodyPr/>
          <a:lstStyle/>
          <a:p>
            <a:pPr>
              <a:lnSpc>
                <a:spcPct val="100000"/>
              </a:lnSpc>
              <a:spcBef>
                <a:spcPct val="100000"/>
              </a:spcBef>
            </a:pPr>
            <a:r>
              <a:rPr lang="en-US" dirty="0"/>
              <a:t>Have as much of the data required by </a:t>
            </a:r>
            <a:r>
              <a:rPr lang="en-US" i="1" dirty="0"/>
              <a:t>each</a:t>
            </a:r>
            <a:r>
              <a:rPr lang="en-US" dirty="0"/>
              <a:t> application at the site where the application executes</a:t>
            </a:r>
          </a:p>
          <a:p>
            <a:pPr lvl="1">
              <a:lnSpc>
                <a:spcPct val="100000"/>
              </a:lnSpc>
              <a:spcBef>
                <a:spcPct val="100000"/>
              </a:spcBef>
            </a:pPr>
            <a:r>
              <a:rPr lang="en-US" dirty="0"/>
              <a:t>Full replication: </a:t>
            </a:r>
            <a:r>
              <a:rPr lang="en-US" dirty="0" smtClean="0"/>
              <a:t>the </a:t>
            </a:r>
            <a:r>
              <a:rPr lang="en-US" dirty="0"/>
              <a:t>entire database is stored at each site</a:t>
            </a:r>
          </a:p>
          <a:p>
            <a:pPr>
              <a:lnSpc>
                <a:spcPct val="100000"/>
              </a:lnSpc>
              <a:spcBef>
                <a:spcPct val="100000"/>
              </a:spcBef>
            </a:pPr>
            <a:r>
              <a:rPr lang="en-US" dirty="0"/>
              <a:t>How about updates?</a:t>
            </a:r>
          </a:p>
          <a:p>
            <a:pPr lvl="1">
              <a:lnSpc>
                <a:spcPct val="80000"/>
              </a:lnSpc>
              <a:spcBef>
                <a:spcPct val="100000"/>
              </a:spcBef>
            </a:pPr>
            <a:r>
              <a:rPr lang="en-US" dirty="0"/>
              <a:t>Mutual </a:t>
            </a:r>
            <a:r>
              <a:rPr lang="en-US" dirty="0" smtClean="0"/>
              <a:t>consistency: </a:t>
            </a:r>
          </a:p>
          <a:p>
            <a:pPr lvl="2">
              <a:lnSpc>
                <a:spcPct val="80000"/>
              </a:lnSpc>
              <a:spcBef>
                <a:spcPct val="100000"/>
              </a:spcBef>
            </a:pPr>
            <a:r>
              <a:rPr lang="en-US" dirty="0" smtClean="0"/>
              <a:t>The </a:t>
            </a:r>
            <a:r>
              <a:rPr lang="en-US" dirty="0"/>
              <a:t>condition </a:t>
            </a:r>
            <a:r>
              <a:rPr lang="en-US" dirty="0" smtClean="0"/>
              <a:t>that requires </a:t>
            </a:r>
            <a:r>
              <a:rPr lang="en-US" dirty="0"/>
              <a:t>all the values of multiple copies of every data item to converge to the </a:t>
            </a:r>
            <a:r>
              <a:rPr lang="en-US" dirty="0" smtClean="0"/>
              <a:t>same value</a:t>
            </a:r>
            <a:endParaRPr lang="en-US" dirty="0"/>
          </a:p>
          <a:p>
            <a:pPr lvl="1">
              <a:lnSpc>
                <a:spcPct val="100000"/>
              </a:lnSpc>
              <a:spcBef>
                <a:spcPct val="100000"/>
              </a:spcBef>
            </a:pPr>
            <a:r>
              <a:rPr lang="en-US" dirty="0"/>
              <a:t>Freshness of </a:t>
            </a:r>
            <a:r>
              <a:rPr lang="en-US" dirty="0" smtClean="0"/>
              <a:t>copies: </a:t>
            </a:r>
            <a:endParaRPr lang="en-US" dirty="0"/>
          </a:p>
        </p:txBody>
      </p:sp>
    </p:spTree>
  </p:cSld>
  <p:clrMapOvr>
    <a:masterClrMapping/>
  </p:clrMapOvr>
  <p:transition advTm="120757"/>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a:noFill/>
          <a:ln/>
        </p:spPr>
        <p:txBody>
          <a:bodyPr/>
          <a:lstStyle/>
          <a:p>
            <a:r>
              <a:rPr lang="en-US"/>
              <a:t>System Expansion</a:t>
            </a:r>
          </a:p>
        </p:txBody>
      </p:sp>
      <p:sp>
        <p:nvSpPr>
          <p:cNvPr id="101379" name="Rectangle 1027"/>
          <p:cNvSpPr>
            <a:spLocks noGrp="1" noChangeArrowheads="1"/>
          </p:cNvSpPr>
          <p:nvPr>
            <p:ph idx="1"/>
          </p:nvPr>
        </p:nvSpPr>
        <p:spPr>
          <a:noFill/>
          <a:ln/>
        </p:spPr>
        <p:txBody>
          <a:bodyPr/>
          <a:lstStyle/>
          <a:p>
            <a:pPr>
              <a:lnSpc>
                <a:spcPct val="100000"/>
              </a:lnSpc>
              <a:spcBef>
                <a:spcPct val="100000"/>
              </a:spcBef>
            </a:pPr>
            <a:r>
              <a:rPr lang="en-US" dirty="0"/>
              <a:t>Issue is database scaling</a:t>
            </a:r>
          </a:p>
          <a:p>
            <a:pPr>
              <a:lnSpc>
                <a:spcPct val="100000"/>
              </a:lnSpc>
              <a:spcBef>
                <a:spcPct val="100000"/>
              </a:spcBef>
            </a:pPr>
            <a:r>
              <a:rPr lang="en-US" dirty="0"/>
              <a:t>Emergence of microprocessor and workstation technologies</a:t>
            </a:r>
          </a:p>
          <a:p>
            <a:pPr lvl="1">
              <a:lnSpc>
                <a:spcPct val="100000"/>
              </a:lnSpc>
              <a:spcBef>
                <a:spcPct val="100000"/>
              </a:spcBef>
            </a:pPr>
            <a:r>
              <a:rPr lang="en-US" dirty="0" smtClean="0"/>
              <a:t>Demise of </a:t>
            </a:r>
            <a:r>
              <a:rPr lang="en-US" dirty="0" err="1" smtClean="0"/>
              <a:t>Grosh's</a:t>
            </a:r>
            <a:r>
              <a:rPr lang="en-US" dirty="0" smtClean="0"/>
              <a:t> law</a:t>
            </a:r>
            <a:endParaRPr lang="en-US" dirty="0"/>
          </a:p>
        </p:txBody>
      </p:sp>
    </p:spTree>
  </p:cSld>
  <p:clrMapOvr>
    <a:masterClrMapping/>
  </p:clrMapOvr>
  <p:transition advTm="138868"/>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468338" y="2339058"/>
            <a:ext cx="2393244" cy="876018"/>
          </a:xfrm>
          <a:prstGeom prst="rect">
            <a:avLst/>
          </a:prstGeom>
          <a:solidFill>
            <a:srgbClr val="F6BF69"/>
          </a:solidFill>
          <a:ln w="1905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600" dirty="0">
                <a:solidFill>
                  <a:schemeClr val="tx2"/>
                </a:solidFill>
                <a:latin typeface="Book Antiqua"/>
              </a:rPr>
              <a:t>Directory</a:t>
            </a:r>
          </a:p>
          <a:p>
            <a:pPr algn="ctr"/>
            <a:r>
              <a:rPr lang="en-US" sz="2600" dirty="0">
                <a:solidFill>
                  <a:schemeClr val="tx2"/>
                </a:solidFill>
                <a:latin typeface="Book Antiqua"/>
              </a:rPr>
              <a:t>Management</a:t>
            </a:r>
          </a:p>
        </p:txBody>
      </p:sp>
      <p:sp>
        <p:nvSpPr>
          <p:cNvPr id="39939" name="Arc 3"/>
          <p:cNvSpPr>
            <a:spLocks/>
          </p:cNvSpPr>
          <p:nvPr/>
        </p:nvSpPr>
        <p:spPr bwMode="auto">
          <a:xfrm>
            <a:off x="9586525" y="5120640"/>
            <a:ext cx="137725" cy="171591"/>
          </a:xfrm>
          <a:custGeom>
            <a:avLst/>
            <a:gdLst>
              <a:gd name="G0" fmla="+- 8852 0 0"/>
              <a:gd name="G1" fmla="+- 0 0 0"/>
              <a:gd name="G2" fmla="+- 21600 0 0"/>
              <a:gd name="T0" fmla="*/ 17464 w 17464"/>
              <a:gd name="T1" fmla="*/ 19808 h 21600"/>
              <a:gd name="T2" fmla="*/ 0 w 17464"/>
              <a:gd name="T3" fmla="*/ 19702 h 21600"/>
              <a:gd name="T4" fmla="*/ 8852 w 17464"/>
              <a:gd name="T5" fmla="*/ 0 h 21600"/>
            </a:gdLst>
            <a:ahLst/>
            <a:cxnLst>
              <a:cxn ang="0">
                <a:pos x="T0" y="T1"/>
              </a:cxn>
              <a:cxn ang="0">
                <a:pos x="T2" y="T3"/>
              </a:cxn>
              <a:cxn ang="0">
                <a:pos x="T4" y="T5"/>
              </a:cxn>
            </a:cxnLst>
            <a:rect l="0" t="0" r="r" b="b"/>
            <a:pathLst>
              <a:path w="17464" h="21600" fill="none" extrusionOk="0">
                <a:moveTo>
                  <a:pt x="17464" y="19808"/>
                </a:moveTo>
                <a:cubicBezTo>
                  <a:pt x="14746" y="20990"/>
                  <a:pt x="11815" y="21599"/>
                  <a:pt x="8852" y="21599"/>
                </a:cubicBezTo>
                <a:cubicBezTo>
                  <a:pt x="5800" y="21599"/>
                  <a:pt x="2783" y="20953"/>
                  <a:pt x="-1" y="19702"/>
                </a:cubicBezTo>
              </a:path>
              <a:path w="17464" h="21600" stroke="0" extrusionOk="0">
                <a:moveTo>
                  <a:pt x="17464" y="19808"/>
                </a:moveTo>
                <a:cubicBezTo>
                  <a:pt x="14746" y="20990"/>
                  <a:pt x="11815" y="21599"/>
                  <a:pt x="8852" y="21599"/>
                </a:cubicBezTo>
                <a:cubicBezTo>
                  <a:pt x="5800" y="21599"/>
                  <a:pt x="2783" y="20953"/>
                  <a:pt x="-1" y="19702"/>
                </a:cubicBezTo>
                <a:lnTo>
                  <a:pt x="8852" y="0"/>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40" name="Line 4"/>
          <p:cNvSpPr>
            <a:spLocks noChangeShapeType="1"/>
          </p:cNvSpPr>
          <p:nvPr/>
        </p:nvSpPr>
        <p:spPr bwMode="auto">
          <a:xfrm flipV="1">
            <a:off x="9654258" y="5274169"/>
            <a:ext cx="0" cy="541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41" name="Rectangle 5"/>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wrap="none" anchor="t">
            <a:spAutoFit/>
          </a:bodyPr>
          <a:lstStyle/>
          <a:p>
            <a:pPr>
              <a:lnSpc>
                <a:spcPct val="87000"/>
              </a:lnSpc>
            </a:pPr>
            <a:r>
              <a:rPr lang="en-US"/>
              <a:t>Relationship Between Issues</a:t>
            </a:r>
          </a:p>
        </p:txBody>
      </p:sp>
      <p:sp>
        <p:nvSpPr>
          <p:cNvPr id="39942" name="Rectangle 6"/>
          <p:cNvSpPr>
            <a:spLocks noChangeArrowheads="1"/>
          </p:cNvSpPr>
          <p:nvPr/>
        </p:nvSpPr>
        <p:spPr bwMode="auto">
          <a:xfrm>
            <a:off x="9437511" y="4547164"/>
            <a:ext cx="2393244" cy="876018"/>
          </a:xfrm>
          <a:prstGeom prst="rect">
            <a:avLst/>
          </a:prstGeom>
          <a:solidFill>
            <a:srgbClr val="F6BF69"/>
          </a:solidFill>
          <a:ln w="1905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600" dirty="0">
                <a:solidFill>
                  <a:schemeClr val="tx2"/>
                </a:solidFill>
                <a:latin typeface="Book Antiqua"/>
              </a:rPr>
              <a:t>Reliability</a:t>
            </a:r>
          </a:p>
        </p:txBody>
      </p:sp>
      <p:sp>
        <p:nvSpPr>
          <p:cNvPr id="39943" name="Rectangle 7"/>
          <p:cNvSpPr>
            <a:spLocks noChangeArrowheads="1"/>
          </p:cNvSpPr>
          <p:nvPr/>
        </p:nvSpPr>
        <p:spPr bwMode="auto">
          <a:xfrm>
            <a:off x="5468338" y="8272498"/>
            <a:ext cx="2393244" cy="876018"/>
          </a:xfrm>
          <a:prstGeom prst="rect">
            <a:avLst/>
          </a:prstGeom>
          <a:solidFill>
            <a:srgbClr val="F6BF69"/>
          </a:solidFill>
          <a:ln w="1905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600" dirty="0">
                <a:solidFill>
                  <a:schemeClr val="tx2"/>
                </a:solidFill>
                <a:latin typeface="Book Antiqua"/>
              </a:rPr>
              <a:t>Deadlock</a:t>
            </a:r>
          </a:p>
          <a:p>
            <a:pPr algn="ctr"/>
            <a:r>
              <a:rPr lang="en-US" sz="2600" dirty="0">
                <a:solidFill>
                  <a:schemeClr val="tx2"/>
                </a:solidFill>
                <a:latin typeface="Book Antiqua"/>
              </a:rPr>
              <a:t>Management</a:t>
            </a:r>
          </a:p>
        </p:txBody>
      </p:sp>
      <p:sp>
        <p:nvSpPr>
          <p:cNvPr id="39944" name="Rectangle 8"/>
          <p:cNvSpPr>
            <a:spLocks noChangeArrowheads="1"/>
          </p:cNvSpPr>
          <p:nvPr/>
        </p:nvSpPr>
        <p:spPr bwMode="auto">
          <a:xfrm>
            <a:off x="1499165" y="4547164"/>
            <a:ext cx="2393244" cy="876018"/>
          </a:xfrm>
          <a:prstGeom prst="rect">
            <a:avLst/>
          </a:prstGeom>
          <a:solidFill>
            <a:srgbClr val="F6BF69"/>
          </a:solidFill>
          <a:ln w="1905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600" dirty="0">
                <a:solidFill>
                  <a:schemeClr val="tx2"/>
                </a:solidFill>
                <a:latin typeface="Book Antiqua"/>
              </a:rPr>
              <a:t>Query</a:t>
            </a:r>
          </a:p>
          <a:p>
            <a:pPr algn="ctr"/>
            <a:r>
              <a:rPr lang="en-US" sz="2600" dirty="0">
                <a:solidFill>
                  <a:schemeClr val="tx2"/>
                </a:solidFill>
                <a:latin typeface="Book Antiqua"/>
              </a:rPr>
              <a:t>Processing</a:t>
            </a:r>
          </a:p>
        </p:txBody>
      </p:sp>
      <p:sp>
        <p:nvSpPr>
          <p:cNvPr id="39945" name="Rectangle 9"/>
          <p:cNvSpPr>
            <a:spLocks noChangeArrowheads="1"/>
          </p:cNvSpPr>
          <p:nvPr/>
        </p:nvSpPr>
        <p:spPr bwMode="auto">
          <a:xfrm>
            <a:off x="5468338" y="6728178"/>
            <a:ext cx="2393244" cy="876018"/>
          </a:xfrm>
          <a:prstGeom prst="rect">
            <a:avLst/>
          </a:prstGeom>
          <a:solidFill>
            <a:srgbClr val="F6BF69"/>
          </a:solidFill>
          <a:ln w="1905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600" dirty="0">
                <a:solidFill>
                  <a:schemeClr val="tx2"/>
                </a:solidFill>
                <a:latin typeface="Book Antiqua"/>
              </a:rPr>
              <a:t>Concurrency</a:t>
            </a:r>
          </a:p>
          <a:p>
            <a:pPr algn="ctr"/>
            <a:r>
              <a:rPr lang="en-US" sz="2600" dirty="0">
                <a:solidFill>
                  <a:schemeClr val="tx2"/>
                </a:solidFill>
                <a:latin typeface="Book Antiqua"/>
              </a:rPr>
              <a:t>Control</a:t>
            </a:r>
          </a:p>
        </p:txBody>
      </p:sp>
      <p:sp>
        <p:nvSpPr>
          <p:cNvPr id="39946" name="Rectangle 10"/>
          <p:cNvSpPr>
            <a:spLocks noChangeArrowheads="1"/>
          </p:cNvSpPr>
          <p:nvPr/>
        </p:nvSpPr>
        <p:spPr bwMode="auto">
          <a:xfrm>
            <a:off x="5468338" y="4547164"/>
            <a:ext cx="2393244" cy="876018"/>
          </a:xfrm>
          <a:prstGeom prst="rect">
            <a:avLst/>
          </a:prstGeom>
          <a:solidFill>
            <a:srgbClr val="F6BF69"/>
          </a:solidFill>
          <a:ln w="1905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600" dirty="0">
                <a:solidFill>
                  <a:schemeClr val="tx2"/>
                </a:solidFill>
                <a:latin typeface="Book Antiqua"/>
              </a:rPr>
              <a:t>Distribution</a:t>
            </a:r>
          </a:p>
          <a:p>
            <a:pPr algn="ctr"/>
            <a:r>
              <a:rPr lang="en-US" sz="2600" dirty="0">
                <a:solidFill>
                  <a:schemeClr val="tx2"/>
                </a:solidFill>
                <a:latin typeface="Book Antiqua"/>
              </a:rPr>
              <a:t>Design</a:t>
            </a:r>
          </a:p>
        </p:txBody>
      </p:sp>
      <p:sp>
        <p:nvSpPr>
          <p:cNvPr id="39947" name="Line 11"/>
          <p:cNvSpPr>
            <a:spLocks noChangeShapeType="1"/>
          </p:cNvSpPr>
          <p:nvPr/>
        </p:nvSpPr>
        <p:spPr bwMode="auto">
          <a:xfrm>
            <a:off x="6664960" y="3233138"/>
            <a:ext cx="0" cy="1282418"/>
          </a:xfrm>
          <a:prstGeom prst="line">
            <a:avLst/>
          </a:prstGeom>
          <a:noFill/>
          <a:ln w="19050">
            <a:solidFill>
              <a:schemeClr val="tx2"/>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48" name="Line 12"/>
          <p:cNvSpPr>
            <a:spLocks noChangeShapeType="1"/>
          </p:cNvSpPr>
          <p:nvPr/>
        </p:nvSpPr>
        <p:spPr bwMode="auto">
          <a:xfrm>
            <a:off x="6664960" y="5454791"/>
            <a:ext cx="0" cy="1255324"/>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49" name="Line 13"/>
          <p:cNvSpPr>
            <a:spLocks noChangeShapeType="1"/>
          </p:cNvSpPr>
          <p:nvPr/>
        </p:nvSpPr>
        <p:spPr bwMode="auto">
          <a:xfrm>
            <a:off x="6637867" y="7622258"/>
            <a:ext cx="0" cy="632178"/>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50" name="Line 14"/>
          <p:cNvSpPr>
            <a:spLocks noChangeShapeType="1"/>
          </p:cNvSpPr>
          <p:nvPr/>
        </p:nvSpPr>
        <p:spPr bwMode="auto">
          <a:xfrm>
            <a:off x="7893191" y="4985173"/>
            <a:ext cx="1499164" cy="0"/>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51" name="Line 15"/>
          <p:cNvSpPr>
            <a:spLocks noChangeShapeType="1"/>
          </p:cNvSpPr>
          <p:nvPr/>
        </p:nvSpPr>
        <p:spPr bwMode="auto">
          <a:xfrm>
            <a:off x="3937565" y="4985173"/>
            <a:ext cx="1499164" cy="0"/>
          </a:xfrm>
          <a:prstGeom prst="line">
            <a:avLst/>
          </a:prstGeom>
          <a:noFill/>
          <a:ln w="19050">
            <a:solidFill>
              <a:schemeClr val="tx2"/>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52" name="Arc 16"/>
          <p:cNvSpPr>
            <a:spLocks/>
          </p:cNvSpPr>
          <p:nvPr/>
        </p:nvSpPr>
        <p:spPr bwMode="auto">
          <a:xfrm>
            <a:off x="2639343" y="2801903"/>
            <a:ext cx="2835769" cy="1724942"/>
          </a:xfrm>
          <a:custGeom>
            <a:avLst/>
            <a:gdLst>
              <a:gd name="G0" fmla="+- 21600 0 0"/>
              <a:gd name="G1" fmla="+- 21599 0 0"/>
              <a:gd name="G2" fmla="+- 21600 0 0"/>
              <a:gd name="T0" fmla="*/ 0 w 21600"/>
              <a:gd name="T1" fmla="*/ 21599 h 21599"/>
              <a:gd name="T2" fmla="*/ 2158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676"/>
                  <a:pt x="9660" y="8"/>
                  <a:pt x="21582" y="-1"/>
                </a:cubicBezTo>
              </a:path>
              <a:path w="21600" h="21599" stroke="0" extrusionOk="0">
                <a:moveTo>
                  <a:pt x="-1" y="21598"/>
                </a:moveTo>
                <a:cubicBezTo>
                  <a:pt x="-1" y="9676"/>
                  <a:pt x="9660" y="8"/>
                  <a:pt x="21582" y="-1"/>
                </a:cubicBezTo>
                <a:lnTo>
                  <a:pt x="21600" y="21599"/>
                </a:lnTo>
                <a:close/>
              </a:path>
            </a:pathLst>
          </a:custGeom>
          <a:noFill/>
          <a:ln w="19050" cap="rnd">
            <a:solidFill>
              <a:schemeClr val="tx2"/>
            </a:solidFill>
            <a:round/>
            <a:headEnd type="triangl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53" name="Arc 17"/>
          <p:cNvSpPr>
            <a:spLocks/>
          </p:cNvSpPr>
          <p:nvPr/>
        </p:nvSpPr>
        <p:spPr bwMode="auto">
          <a:xfrm>
            <a:off x="2639343" y="5445760"/>
            <a:ext cx="2808676" cy="17249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9050" cap="rnd">
            <a:solidFill>
              <a:schemeClr val="tx2"/>
            </a:solidFill>
            <a:round/>
            <a:headEnd type="triangl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
        <p:nvSpPr>
          <p:cNvPr id="39954" name="Arc 18"/>
          <p:cNvSpPr>
            <a:spLocks/>
          </p:cNvSpPr>
          <p:nvPr/>
        </p:nvSpPr>
        <p:spPr bwMode="auto">
          <a:xfrm>
            <a:off x="7884160" y="5445760"/>
            <a:ext cx="2727396" cy="17520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9050" cap="rnd">
            <a:solidFill>
              <a:schemeClr val="tx2"/>
            </a:solidFill>
            <a:round/>
            <a:headEnd type="triangl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solidFill>
                <a:schemeClr val="tx2"/>
              </a:solidFill>
              <a:latin typeface="Book Antiqua"/>
            </a:endParaRPr>
          </a:p>
        </p:txBody>
      </p:sp>
    </p:spTree>
  </p:cSld>
  <p:clrMapOvr>
    <a:masterClrMapping/>
  </p:clrMapOvr>
  <p:transition advTm="16917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a:noFill/>
          <a:ln/>
        </p:spPr>
        <p:txBody>
          <a:bodyPr/>
          <a:lstStyle/>
          <a:p>
            <a:r>
              <a:rPr lang="en-US"/>
              <a:t>Database Management</a:t>
            </a:r>
          </a:p>
        </p:txBody>
      </p:sp>
      <p:grpSp>
        <p:nvGrpSpPr>
          <p:cNvPr id="87043" name="Group 1027"/>
          <p:cNvGrpSpPr>
            <a:grpSpLocks/>
          </p:cNvGrpSpPr>
          <p:nvPr/>
        </p:nvGrpSpPr>
        <p:grpSpPr bwMode="auto">
          <a:xfrm>
            <a:off x="1304996" y="2596501"/>
            <a:ext cx="10397067" cy="6312747"/>
            <a:chOff x="578" y="988"/>
            <a:chExt cx="4605" cy="2796"/>
          </a:xfrm>
        </p:grpSpPr>
        <p:sp>
          <p:nvSpPr>
            <p:cNvPr id="87044" name="Rectangle 1028"/>
            <p:cNvSpPr>
              <a:spLocks noChangeArrowheads="1"/>
            </p:cNvSpPr>
            <p:nvPr/>
          </p:nvSpPr>
          <p:spPr bwMode="auto">
            <a:xfrm>
              <a:off x="4027" y="1864"/>
              <a:ext cx="1156" cy="1088"/>
            </a:xfrm>
            <a:prstGeom prst="rect">
              <a:avLst/>
            </a:prstGeom>
            <a:solidFill>
              <a:srgbClr val="790015"/>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45" name="Oval 1029"/>
            <p:cNvSpPr>
              <a:spLocks noChangeArrowheads="1"/>
            </p:cNvSpPr>
            <p:nvPr/>
          </p:nvSpPr>
          <p:spPr bwMode="auto">
            <a:xfrm>
              <a:off x="4027" y="1776"/>
              <a:ext cx="1156" cy="160"/>
            </a:xfrm>
            <a:prstGeom prst="ellipse">
              <a:avLst/>
            </a:prstGeom>
            <a:solidFill>
              <a:srgbClr val="790015"/>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nvGrpSpPr>
            <p:cNvPr id="87046" name="Group 1030"/>
            <p:cNvGrpSpPr>
              <a:grpSpLocks/>
            </p:cNvGrpSpPr>
            <p:nvPr/>
          </p:nvGrpSpPr>
          <p:grpSpPr bwMode="auto">
            <a:xfrm>
              <a:off x="4028" y="2936"/>
              <a:ext cx="1155" cy="153"/>
              <a:chOff x="4028" y="2936"/>
              <a:chExt cx="1155" cy="153"/>
            </a:xfrm>
          </p:grpSpPr>
          <p:sp>
            <p:nvSpPr>
              <p:cNvPr id="87047" name="Arc 1031"/>
              <p:cNvSpPr>
                <a:spLocks/>
              </p:cNvSpPr>
              <p:nvPr/>
            </p:nvSpPr>
            <p:spPr bwMode="auto">
              <a:xfrm>
                <a:off x="4627" y="2936"/>
                <a:ext cx="556" cy="153"/>
              </a:xfrm>
              <a:custGeom>
                <a:avLst/>
                <a:gdLst>
                  <a:gd name="G0" fmla="+- 0 0 0"/>
                  <a:gd name="G1" fmla="+- 141 0 0"/>
                  <a:gd name="G2" fmla="+- 21600 0 0"/>
                  <a:gd name="T0" fmla="*/ 21599 w 21600"/>
                  <a:gd name="T1" fmla="*/ 0 h 21741"/>
                  <a:gd name="T2" fmla="*/ 0 w 21600"/>
                  <a:gd name="T3" fmla="*/ 21741 h 21741"/>
                  <a:gd name="T4" fmla="*/ 0 w 21600"/>
                  <a:gd name="T5" fmla="*/ 141 h 21741"/>
                </a:gdLst>
                <a:ahLst/>
                <a:cxnLst>
                  <a:cxn ang="0">
                    <a:pos x="T0" y="T1"/>
                  </a:cxn>
                  <a:cxn ang="0">
                    <a:pos x="T2" y="T3"/>
                  </a:cxn>
                  <a:cxn ang="0">
                    <a:pos x="T4" y="T5"/>
                  </a:cxn>
                </a:cxnLst>
                <a:rect l="0" t="0" r="r" b="b"/>
                <a:pathLst>
                  <a:path w="21600" h="21741" fill="none" extrusionOk="0">
                    <a:moveTo>
                      <a:pt x="21599" y="-1"/>
                    </a:moveTo>
                    <a:cubicBezTo>
                      <a:pt x="21599" y="46"/>
                      <a:pt x="21600" y="93"/>
                      <a:pt x="21600" y="141"/>
                    </a:cubicBezTo>
                    <a:cubicBezTo>
                      <a:pt x="21600" y="12070"/>
                      <a:pt x="11929" y="21741"/>
                      <a:pt x="-1" y="21741"/>
                    </a:cubicBezTo>
                  </a:path>
                  <a:path w="21600" h="21741" stroke="0" extrusionOk="0">
                    <a:moveTo>
                      <a:pt x="21599" y="-1"/>
                    </a:moveTo>
                    <a:cubicBezTo>
                      <a:pt x="21599" y="46"/>
                      <a:pt x="21600" y="93"/>
                      <a:pt x="21600" y="141"/>
                    </a:cubicBezTo>
                    <a:cubicBezTo>
                      <a:pt x="21600" y="12070"/>
                      <a:pt x="11929" y="21741"/>
                      <a:pt x="-1" y="21741"/>
                    </a:cubicBezTo>
                    <a:lnTo>
                      <a:pt x="0" y="141"/>
                    </a:lnTo>
                    <a:close/>
                  </a:path>
                </a:pathLst>
              </a:custGeom>
              <a:solidFill>
                <a:srgbClr val="790015"/>
              </a:solidFill>
              <a:ln w="12700" cap="rnd">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48" name="Arc 1032"/>
              <p:cNvSpPr>
                <a:spLocks/>
              </p:cNvSpPr>
              <p:nvPr/>
            </p:nvSpPr>
            <p:spPr bwMode="auto">
              <a:xfrm>
                <a:off x="4028" y="2946"/>
                <a:ext cx="616" cy="142"/>
              </a:xfrm>
              <a:custGeom>
                <a:avLst/>
                <a:gdLst>
                  <a:gd name="G0" fmla="+- 21600 0 0"/>
                  <a:gd name="G1" fmla="+- 0 0 0"/>
                  <a:gd name="G2" fmla="+- 21600 0 0"/>
                  <a:gd name="T0" fmla="*/ 2156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564" y="21599"/>
                    </a:moveTo>
                    <a:cubicBezTo>
                      <a:pt x="9649" y="21580"/>
                      <a:pt x="-1" y="11915"/>
                      <a:pt x="-1" y="-1"/>
                    </a:cubicBezTo>
                  </a:path>
                  <a:path w="21600" h="21599" stroke="0" extrusionOk="0">
                    <a:moveTo>
                      <a:pt x="21564" y="21599"/>
                    </a:moveTo>
                    <a:cubicBezTo>
                      <a:pt x="9649" y="21580"/>
                      <a:pt x="-1" y="11915"/>
                      <a:pt x="-1" y="-1"/>
                    </a:cubicBezTo>
                    <a:lnTo>
                      <a:pt x="21600" y="0"/>
                    </a:lnTo>
                    <a:close/>
                  </a:path>
                </a:pathLst>
              </a:custGeom>
              <a:solidFill>
                <a:srgbClr val="790015"/>
              </a:solidFill>
              <a:ln w="12700" cap="rnd">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87049" name="Rectangle 1033"/>
            <p:cNvSpPr>
              <a:spLocks noChangeArrowheads="1"/>
            </p:cNvSpPr>
            <p:nvPr/>
          </p:nvSpPr>
          <p:spPr bwMode="auto">
            <a:xfrm>
              <a:off x="4257" y="2308"/>
              <a:ext cx="717" cy="231"/>
            </a:xfrm>
            <a:prstGeom prst="rect">
              <a:avLst/>
            </a:prstGeom>
            <a:solidFill>
              <a:srgbClr val="790015"/>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800" b="1" dirty="0">
                  <a:solidFill>
                    <a:schemeClr val="bg1"/>
                  </a:solidFill>
                  <a:latin typeface="Book Antiqua"/>
                </a:rPr>
                <a:t>database</a:t>
              </a:r>
            </a:p>
          </p:txBody>
        </p:sp>
        <p:sp>
          <p:nvSpPr>
            <p:cNvPr id="87050" name="Rectangle 1034"/>
            <p:cNvSpPr>
              <a:spLocks noChangeArrowheads="1"/>
            </p:cNvSpPr>
            <p:nvPr/>
          </p:nvSpPr>
          <p:spPr bwMode="auto">
            <a:xfrm>
              <a:off x="2653" y="1580"/>
              <a:ext cx="535" cy="23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800" dirty="0">
                  <a:solidFill>
                    <a:srgbClr val="000000"/>
                  </a:solidFill>
                  <a:latin typeface="Book Antiqua"/>
                </a:rPr>
                <a:t>DBMS</a:t>
              </a:r>
            </a:p>
          </p:txBody>
        </p:sp>
        <p:sp>
          <p:nvSpPr>
            <p:cNvPr id="87051" name="Rectangle 1035"/>
            <p:cNvSpPr>
              <a:spLocks noChangeArrowheads="1"/>
            </p:cNvSpPr>
            <p:nvPr/>
          </p:nvSpPr>
          <p:spPr bwMode="auto">
            <a:xfrm>
              <a:off x="578" y="1000"/>
              <a:ext cx="966" cy="656"/>
            </a:xfrm>
            <a:prstGeom prst="rect">
              <a:avLst/>
            </a:prstGeom>
            <a:solidFill>
              <a:srgbClr val="60C90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52" name="Rectangle 1036"/>
            <p:cNvSpPr>
              <a:spLocks noChangeArrowheads="1"/>
            </p:cNvSpPr>
            <p:nvPr/>
          </p:nvSpPr>
          <p:spPr bwMode="auto">
            <a:xfrm>
              <a:off x="598" y="988"/>
              <a:ext cx="926" cy="65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80000"/>
                </a:lnSpc>
              </a:pPr>
              <a:r>
                <a:rPr lang="en-US" sz="2800" dirty="0">
                  <a:solidFill>
                    <a:srgbClr val="000000"/>
                  </a:solidFill>
                  <a:latin typeface="Book Antiqua"/>
                </a:rPr>
                <a:t>Application</a:t>
              </a:r>
            </a:p>
            <a:p>
              <a:pPr>
                <a:lnSpc>
                  <a:spcPct val="80000"/>
                </a:lnSpc>
              </a:pPr>
              <a:r>
                <a:rPr lang="en-US" sz="2800" dirty="0">
                  <a:solidFill>
                    <a:srgbClr val="000000"/>
                  </a:solidFill>
                  <a:latin typeface="Book Antiqua"/>
                </a:rPr>
                <a:t>program 1</a:t>
              </a:r>
            </a:p>
            <a:p>
              <a:pPr>
                <a:lnSpc>
                  <a:spcPct val="80000"/>
                </a:lnSpc>
              </a:pPr>
              <a:r>
                <a:rPr lang="en-US" sz="2800" dirty="0">
                  <a:solidFill>
                    <a:srgbClr val="000000"/>
                  </a:solidFill>
                  <a:latin typeface="Book Antiqua"/>
                </a:rPr>
                <a:t>(with data</a:t>
              </a:r>
            </a:p>
            <a:p>
              <a:pPr>
                <a:lnSpc>
                  <a:spcPct val="80000"/>
                </a:lnSpc>
              </a:pPr>
              <a:r>
                <a:rPr lang="en-US" sz="2800" dirty="0">
                  <a:solidFill>
                    <a:srgbClr val="000000"/>
                  </a:solidFill>
                  <a:latin typeface="Book Antiqua"/>
                </a:rPr>
                <a:t>semantics)</a:t>
              </a:r>
            </a:p>
          </p:txBody>
        </p:sp>
        <p:sp>
          <p:nvSpPr>
            <p:cNvPr id="87054" name="Rectangle 1038"/>
            <p:cNvSpPr>
              <a:spLocks noChangeArrowheads="1"/>
            </p:cNvSpPr>
            <p:nvPr/>
          </p:nvSpPr>
          <p:spPr bwMode="auto">
            <a:xfrm>
              <a:off x="602" y="2092"/>
              <a:ext cx="926" cy="657"/>
            </a:xfrm>
            <a:prstGeom prst="rect">
              <a:avLst/>
            </a:prstGeom>
            <a:solidFill>
              <a:srgbClr val="60C9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80000"/>
                </a:lnSpc>
              </a:pPr>
              <a:r>
                <a:rPr lang="en-US" sz="2800" dirty="0">
                  <a:solidFill>
                    <a:srgbClr val="000000"/>
                  </a:solidFill>
                  <a:latin typeface="Book Antiqua"/>
                </a:rPr>
                <a:t>Application</a:t>
              </a:r>
            </a:p>
            <a:p>
              <a:pPr>
                <a:lnSpc>
                  <a:spcPct val="80000"/>
                </a:lnSpc>
              </a:pPr>
              <a:r>
                <a:rPr lang="en-US" sz="2800" dirty="0">
                  <a:solidFill>
                    <a:srgbClr val="000000"/>
                  </a:solidFill>
                  <a:latin typeface="Book Antiqua"/>
                </a:rPr>
                <a:t>program 2</a:t>
              </a:r>
            </a:p>
            <a:p>
              <a:pPr>
                <a:lnSpc>
                  <a:spcPct val="80000"/>
                </a:lnSpc>
              </a:pPr>
              <a:r>
                <a:rPr lang="en-US" sz="2800" dirty="0">
                  <a:solidFill>
                    <a:srgbClr val="000000"/>
                  </a:solidFill>
                  <a:latin typeface="Book Antiqua"/>
                </a:rPr>
                <a:t>(with data</a:t>
              </a:r>
            </a:p>
            <a:p>
              <a:pPr>
                <a:lnSpc>
                  <a:spcPct val="80000"/>
                </a:lnSpc>
              </a:pPr>
              <a:r>
                <a:rPr lang="en-US" sz="2800" dirty="0">
                  <a:solidFill>
                    <a:srgbClr val="000000"/>
                  </a:solidFill>
                  <a:latin typeface="Book Antiqua"/>
                </a:rPr>
                <a:t>semantics)</a:t>
              </a:r>
            </a:p>
          </p:txBody>
        </p:sp>
        <p:sp>
          <p:nvSpPr>
            <p:cNvPr id="87055" name="Rectangle 1039"/>
            <p:cNvSpPr>
              <a:spLocks noChangeArrowheads="1"/>
            </p:cNvSpPr>
            <p:nvPr/>
          </p:nvSpPr>
          <p:spPr bwMode="auto">
            <a:xfrm>
              <a:off x="578" y="3128"/>
              <a:ext cx="966" cy="656"/>
            </a:xfrm>
            <a:prstGeom prst="rect">
              <a:avLst/>
            </a:prstGeom>
            <a:solidFill>
              <a:srgbClr val="60C900"/>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56" name="Rectangle 1040"/>
            <p:cNvSpPr>
              <a:spLocks noChangeArrowheads="1"/>
            </p:cNvSpPr>
            <p:nvPr/>
          </p:nvSpPr>
          <p:spPr bwMode="auto">
            <a:xfrm>
              <a:off x="598" y="3116"/>
              <a:ext cx="926" cy="65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80000"/>
                </a:lnSpc>
              </a:pPr>
              <a:r>
                <a:rPr lang="en-US" sz="2800" dirty="0">
                  <a:solidFill>
                    <a:srgbClr val="000000"/>
                  </a:solidFill>
                  <a:latin typeface="Book Antiqua"/>
                </a:rPr>
                <a:t>Application</a:t>
              </a:r>
            </a:p>
            <a:p>
              <a:pPr>
                <a:lnSpc>
                  <a:spcPct val="80000"/>
                </a:lnSpc>
              </a:pPr>
              <a:r>
                <a:rPr lang="en-US" sz="2800" dirty="0">
                  <a:solidFill>
                    <a:srgbClr val="000000"/>
                  </a:solidFill>
                  <a:latin typeface="Book Antiqua"/>
                </a:rPr>
                <a:t>program 3</a:t>
              </a:r>
            </a:p>
            <a:p>
              <a:pPr>
                <a:lnSpc>
                  <a:spcPct val="80000"/>
                </a:lnSpc>
              </a:pPr>
              <a:r>
                <a:rPr lang="en-US" sz="2800" dirty="0">
                  <a:solidFill>
                    <a:srgbClr val="000000"/>
                  </a:solidFill>
                  <a:latin typeface="Book Antiqua"/>
                </a:rPr>
                <a:t>(with data</a:t>
              </a:r>
            </a:p>
            <a:p>
              <a:pPr>
                <a:lnSpc>
                  <a:spcPct val="80000"/>
                </a:lnSpc>
              </a:pPr>
              <a:r>
                <a:rPr lang="en-US" sz="2800" dirty="0">
                  <a:solidFill>
                    <a:srgbClr val="000000"/>
                  </a:solidFill>
                  <a:latin typeface="Book Antiqua"/>
                </a:rPr>
                <a:t>semantics)</a:t>
              </a:r>
            </a:p>
          </p:txBody>
        </p:sp>
        <p:grpSp>
          <p:nvGrpSpPr>
            <p:cNvPr id="87057" name="Group 1041"/>
            <p:cNvGrpSpPr>
              <a:grpSpLocks/>
            </p:cNvGrpSpPr>
            <p:nvPr/>
          </p:nvGrpSpPr>
          <p:grpSpPr bwMode="auto">
            <a:xfrm>
              <a:off x="2287" y="1900"/>
              <a:ext cx="1267" cy="1064"/>
              <a:chOff x="2287" y="1900"/>
              <a:chExt cx="1267" cy="1064"/>
            </a:xfrm>
          </p:grpSpPr>
          <p:sp>
            <p:nvSpPr>
              <p:cNvPr id="87058" name="Rectangle 1042"/>
              <p:cNvSpPr>
                <a:spLocks noChangeArrowheads="1"/>
              </p:cNvSpPr>
              <p:nvPr/>
            </p:nvSpPr>
            <p:spPr bwMode="auto">
              <a:xfrm>
                <a:off x="2287" y="1900"/>
                <a:ext cx="1267" cy="1064"/>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59" name="Line 1043"/>
              <p:cNvSpPr>
                <a:spLocks noChangeShapeType="1"/>
              </p:cNvSpPr>
              <p:nvPr/>
            </p:nvSpPr>
            <p:spPr bwMode="auto">
              <a:xfrm>
                <a:off x="2287" y="2436"/>
                <a:ext cx="12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60" name="Line 1044"/>
              <p:cNvSpPr>
                <a:spLocks noChangeShapeType="1"/>
              </p:cNvSpPr>
              <p:nvPr/>
            </p:nvSpPr>
            <p:spPr bwMode="auto">
              <a:xfrm>
                <a:off x="2287" y="2708"/>
                <a:ext cx="12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61" name="Line 1045"/>
              <p:cNvSpPr>
                <a:spLocks noChangeShapeType="1"/>
              </p:cNvSpPr>
              <p:nvPr/>
            </p:nvSpPr>
            <p:spPr bwMode="auto">
              <a:xfrm>
                <a:off x="2295" y="2172"/>
                <a:ext cx="12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87062" name="Rectangle 1046"/>
            <p:cNvSpPr>
              <a:spLocks noChangeArrowheads="1"/>
            </p:cNvSpPr>
            <p:nvPr/>
          </p:nvSpPr>
          <p:spPr bwMode="auto">
            <a:xfrm>
              <a:off x="2401" y="1875"/>
              <a:ext cx="1071" cy="2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3400" dirty="0">
                  <a:solidFill>
                    <a:srgbClr val="000000"/>
                  </a:solidFill>
                  <a:latin typeface="Book Antiqua"/>
                </a:rPr>
                <a:t>description</a:t>
              </a:r>
            </a:p>
          </p:txBody>
        </p:sp>
        <p:sp>
          <p:nvSpPr>
            <p:cNvPr id="87063" name="Rectangle 1047"/>
            <p:cNvSpPr>
              <a:spLocks noChangeArrowheads="1"/>
            </p:cNvSpPr>
            <p:nvPr/>
          </p:nvSpPr>
          <p:spPr bwMode="auto">
            <a:xfrm>
              <a:off x="2296" y="2147"/>
              <a:ext cx="1286" cy="2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3400" dirty="0">
                  <a:solidFill>
                    <a:srgbClr val="000000"/>
                  </a:solidFill>
                  <a:latin typeface="Book Antiqua"/>
                </a:rPr>
                <a:t>manipulation</a:t>
              </a:r>
            </a:p>
          </p:txBody>
        </p:sp>
        <p:sp>
          <p:nvSpPr>
            <p:cNvPr id="87064" name="Rectangle 1048"/>
            <p:cNvSpPr>
              <a:spLocks noChangeArrowheads="1"/>
            </p:cNvSpPr>
            <p:nvPr/>
          </p:nvSpPr>
          <p:spPr bwMode="auto">
            <a:xfrm>
              <a:off x="2560" y="2419"/>
              <a:ext cx="699" cy="2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3400" dirty="0">
                  <a:solidFill>
                    <a:srgbClr val="000000"/>
                  </a:solidFill>
                  <a:latin typeface="Book Antiqua"/>
                </a:rPr>
                <a:t>control</a:t>
              </a:r>
            </a:p>
          </p:txBody>
        </p:sp>
        <p:grpSp>
          <p:nvGrpSpPr>
            <p:cNvPr id="87065" name="Group 1049"/>
            <p:cNvGrpSpPr>
              <a:grpSpLocks/>
            </p:cNvGrpSpPr>
            <p:nvPr/>
          </p:nvGrpSpPr>
          <p:grpSpPr bwMode="auto">
            <a:xfrm>
              <a:off x="2916" y="2812"/>
              <a:ext cx="8" cy="120"/>
              <a:chOff x="2916" y="2812"/>
              <a:chExt cx="8" cy="120"/>
            </a:xfrm>
          </p:grpSpPr>
          <p:sp>
            <p:nvSpPr>
              <p:cNvPr id="87066" name="Oval 1050"/>
              <p:cNvSpPr>
                <a:spLocks noChangeArrowheads="1"/>
              </p:cNvSpPr>
              <p:nvPr/>
            </p:nvSpPr>
            <p:spPr bwMode="auto">
              <a:xfrm>
                <a:off x="2916" y="2812"/>
                <a:ext cx="8" cy="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67" name="Oval 1051"/>
              <p:cNvSpPr>
                <a:spLocks noChangeArrowheads="1"/>
              </p:cNvSpPr>
              <p:nvPr/>
            </p:nvSpPr>
            <p:spPr bwMode="auto">
              <a:xfrm>
                <a:off x="2916" y="2868"/>
                <a:ext cx="8" cy="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68" name="Oval 1052"/>
              <p:cNvSpPr>
                <a:spLocks noChangeArrowheads="1"/>
              </p:cNvSpPr>
              <p:nvPr/>
            </p:nvSpPr>
            <p:spPr bwMode="auto">
              <a:xfrm>
                <a:off x="2916" y="2924"/>
                <a:ext cx="8" cy="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87069" name="Line 1053"/>
            <p:cNvSpPr>
              <a:spLocks noChangeShapeType="1"/>
            </p:cNvSpPr>
            <p:nvPr/>
          </p:nvSpPr>
          <p:spPr bwMode="auto">
            <a:xfrm>
              <a:off x="1559" y="2432"/>
              <a:ext cx="712" cy="0"/>
            </a:xfrm>
            <a:prstGeom prst="line">
              <a:avLst/>
            </a:prstGeom>
            <a:noFill/>
            <a:ln w="19050">
              <a:solidFill>
                <a:schemeClr val="tx2"/>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70" name="Line 1054"/>
            <p:cNvSpPr>
              <a:spLocks noChangeShapeType="1"/>
            </p:cNvSpPr>
            <p:nvPr/>
          </p:nvSpPr>
          <p:spPr bwMode="auto">
            <a:xfrm>
              <a:off x="1551" y="1312"/>
              <a:ext cx="720" cy="736"/>
            </a:xfrm>
            <a:prstGeom prst="line">
              <a:avLst/>
            </a:prstGeom>
            <a:noFill/>
            <a:ln w="19050">
              <a:solidFill>
                <a:schemeClr val="tx2"/>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71" name="Line 1055"/>
            <p:cNvSpPr>
              <a:spLocks noChangeShapeType="1"/>
            </p:cNvSpPr>
            <p:nvPr/>
          </p:nvSpPr>
          <p:spPr bwMode="auto">
            <a:xfrm flipV="1">
              <a:off x="1551" y="2828"/>
              <a:ext cx="720" cy="640"/>
            </a:xfrm>
            <a:prstGeom prst="line">
              <a:avLst/>
            </a:prstGeom>
            <a:noFill/>
            <a:ln w="19050">
              <a:solidFill>
                <a:schemeClr val="tx2"/>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7072" name="Line 1056"/>
            <p:cNvSpPr>
              <a:spLocks noChangeShapeType="1"/>
            </p:cNvSpPr>
            <p:nvPr/>
          </p:nvSpPr>
          <p:spPr bwMode="auto">
            <a:xfrm>
              <a:off x="3551" y="2432"/>
              <a:ext cx="472" cy="0"/>
            </a:xfrm>
            <a:prstGeom prst="line">
              <a:avLst/>
            </a:prstGeom>
            <a:noFill/>
            <a:ln w="19050">
              <a:solidFill>
                <a:schemeClr val="tx2"/>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Tree>
  </p:cSld>
  <p:clrMapOvr>
    <a:masterClrMapping/>
  </p:clrMapOvr>
  <p:transition advTm="7023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dirty="0"/>
              <a:t>Motivation</a:t>
            </a:r>
          </a:p>
        </p:txBody>
      </p:sp>
      <p:sp>
        <p:nvSpPr>
          <p:cNvPr id="6147" name="Rectangle 3"/>
          <p:cNvSpPr>
            <a:spLocks noChangeArrowheads="1"/>
          </p:cNvSpPr>
          <p:nvPr/>
        </p:nvSpPr>
        <p:spPr bwMode="auto">
          <a:xfrm>
            <a:off x="1851378" y="2935111"/>
            <a:ext cx="3233138" cy="1065671"/>
          </a:xfrm>
          <a:prstGeom prst="rect">
            <a:avLst/>
          </a:prstGeom>
          <a:solidFill>
            <a:srgbClr val="FF5008"/>
          </a:solidFill>
          <a:ln w="12700">
            <a:solidFill>
              <a:schemeClr val="tx1"/>
            </a:solidFill>
            <a:miter lim="800000"/>
            <a:headEnd/>
            <a:tailEnd/>
          </a:ln>
          <a:effectLst>
            <a:outerShdw blurRad="63500" dist="107763" dir="2700000" algn="ctr" rotWithShape="0">
              <a:srgbClr val="FF5008">
                <a:alpha val="74998"/>
              </a:srgbClr>
            </a:outerShdw>
          </a:effectLst>
        </p:spPr>
        <p:txBody>
          <a:bodyPr wrap="none" lIns="130046" tIns="65023" rIns="130046" bIns="65023" anchor="ctr"/>
          <a:lstStyle/>
          <a:p>
            <a:endParaRPr lang="en-US" dirty="0">
              <a:latin typeface="Book Antiqua"/>
            </a:endParaRPr>
          </a:p>
        </p:txBody>
      </p:sp>
      <p:sp>
        <p:nvSpPr>
          <p:cNvPr id="6148" name="Rectangle 4"/>
          <p:cNvSpPr>
            <a:spLocks noChangeArrowheads="1"/>
          </p:cNvSpPr>
          <p:nvPr/>
        </p:nvSpPr>
        <p:spPr bwMode="auto">
          <a:xfrm>
            <a:off x="7920284" y="2935111"/>
            <a:ext cx="3233138" cy="1065671"/>
          </a:xfrm>
          <a:prstGeom prst="rect">
            <a:avLst/>
          </a:prstGeom>
          <a:solidFill>
            <a:srgbClr val="FF5008"/>
          </a:solidFill>
          <a:ln w="12700">
            <a:solidFill>
              <a:schemeClr val="tx1"/>
            </a:solidFill>
            <a:miter lim="800000"/>
            <a:headEnd/>
            <a:tailEnd/>
          </a:ln>
          <a:effectLst>
            <a:outerShdw blurRad="63500" dist="107763" dir="2700000" algn="ctr" rotWithShape="0">
              <a:srgbClr val="FF5008">
                <a:alpha val="74998"/>
              </a:srgbClr>
            </a:outerShdw>
          </a:effectLst>
        </p:spPr>
        <p:txBody>
          <a:bodyPr wrap="none" lIns="130046" tIns="65023" rIns="130046" bIns="65023" anchor="ctr"/>
          <a:lstStyle/>
          <a:p>
            <a:endParaRPr lang="en-US" dirty="0">
              <a:latin typeface="Book Antiqua"/>
            </a:endParaRPr>
          </a:p>
        </p:txBody>
      </p:sp>
      <p:sp>
        <p:nvSpPr>
          <p:cNvPr id="6149" name="Rectangle 5"/>
          <p:cNvSpPr>
            <a:spLocks noChangeArrowheads="1"/>
          </p:cNvSpPr>
          <p:nvPr/>
        </p:nvSpPr>
        <p:spPr bwMode="auto">
          <a:xfrm>
            <a:off x="4885831" y="5752818"/>
            <a:ext cx="3124764" cy="1715911"/>
          </a:xfrm>
          <a:prstGeom prst="rect">
            <a:avLst/>
          </a:prstGeom>
          <a:solidFill>
            <a:schemeClr val="accent3">
              <a:lumMod val="25000"/>
            </a:schemeClr>
          </a:solidFill>
          <a:ln w="12700">
            <a:solidFill>
              <a:schemeClr val="tx1"/>
            </a:solidFill>
            <a:miter lim="800000"/>
            <a:headEnd/>
            <a:tailEnd/>
          </a:ln>
          <a:effectLst>
            <a:outerShdw blurRad="63500" dist="107763" dir="2700000" algn="ctr" rotWithShape="0">
              <a:schemeClr val="accent3">
                <a:lumMod val="50000"/>
                <a:alpha val="75000"/>
              </a:schemeClr>
            </a:outerShdw>
          </a:effectLst>
        </p:spPr>
        <p:txBody>
          <a:bodyPr wrap="none" lIns="130046" tIns="65023" rIns="130046" bIns="65023" anchor="ctr"/>
          <a:lstStyle/>
          <a:p>
            <a:endParaRPr lang="en-US" i="1" dirty="0">
              <a:latin typeface="Book Antiqua"/>
            </a:endParaRPr>
          </a:p>
        </p:txBody>
      </p:sp>
      <p:sp>
        <p:nvSpPr>
          <p:cNvPr id="6150" name="Line 6"/>
          <p:cNvSpPr>
            <a:spLocks noChangeShapeType="1"/>
          </p:cNvSpPr>
          <p:nvPr/>
        </p:nvSpPr>
        <p:spPr bwMode="auto">
          <a:xfrm>
            <a:off x="3368604" y="4018845"/>
            <a:ext cx="2257778" cy="1715911"/>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6151" name="Line 7"/>
          <p:cNvSpPr>
            <a:spLocks noChangeShapeType="1"/>
          </p:cNvSpPr>
          <p:nvPr/>
        </p:nvSpPr>
        <p:spPr bwMode="auto">
          <a:xfrm flipH="1">
            <a:off x="7369387" y="4018845"/>
            <a:ext cx="2275840" cy="1715911"/>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6152" name="Rectangle 8"/>
          <p:cNvSpPr>
            <a:spLocks noChangeArrowheads="1"/>
          </p:cNvSpPr>
          <p:nvPr/>
        </p:nvSpPr>
        <p:spPr bwMode="auto">
          <a:xfrm>
            <a:off x="2201660" y="2987041"/>
            <a:ext cx="2532574" cy="97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85000"/>
              </a:lnSpc>
            </a:pPr>
            <a:r>
              <a:rPr lang="en-US" sz="3400" b="1" dirty="0">
                <a:solidFill>
                  <a:schemeClr val="bg1"/>
                </a:solidFill>
                <a:latin typeface="Book Antiqua"/>
              </a:rPr>
              <a:t>Database</a:t>
            </a:r>
          </a:p>
          <a:p>
            <a:pPr algn="ctr">
              <a:lnSpc>
                <a:spcPct val="85000"/>
              </a:lnSpc>
            </a:pPr>
            <a:r>
              <a:rPr lang="en-US" sz="3400" b="1" dirty="0">
                <a:solidFill>
                  <a:schemeClr val="bg1"/>
                </a:solidFill>
                <a:latin typeface="Book Antiqua"/>
              </a:rPr>
              <a:t>Technology</a:t>
            </a:r>
          </a:p>
        </p:txBody>
      </p:sp>
      <p:sp>
        <p:nvSpPr>
          <p:cNvPr id="6153" name="Rectangle 9"/>
          <p:cNvSpPr>
            <a:spLocks noChangeArrowheads="1"/>
          </p:cNvSpPr>
          <p:nvPr/>
        </p:nvSpPr>
        <p:spPr bwMode="auto">
          <a:xfrm>
            <a:off x="8433693" y="2987041"/>
            <a:ext cx="2208580" cy="97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85000"/>
              </a:lnSpc>
            </a:pPr>
            <a:r>
              <a:rPr lang="en-US" sz="3400" b="1" dirty="0">
                <a:solidFill>
                  <a:schemeClr val="bg1"/>
                </a:solidFill>
                <a:latin typeface="Book Antiqua"/>
              </a:rPr>
              <a:t>Computer</a:t>
            </a:r>
          </a:p>
          <a:p>
            <a:pPr algn="ctr">
              <a:lnSpc>
                <a:spcPct val="85000"/>
              </a:lnSpc>
            </a:pPr>
            <a:r>
              <a:rPr lang="en-US" sz="3400" b="1" dirty="0">
                <a:solidFill>
                  <a:schemeClr val="bg1"/>
                </a:solidFill>
                <a:latin typeface="Book Antiqua"/>
              </a:rPr>
              <a:t>Networks</a:t>
            </a:r>
          </a:p>
        </p:txBody>
      </p:sp>
      <p:sp>
        <p:nvSpPr>
          <p:cNvPr id="6154" name="Rectangle 10"/>
          <p:cNvSpPr>
            <a:spLocks noChangeArrowheads="1"/>
          </p:cNvSpPr>
          <p:nvPr/>
        </p:nvSpPr>
        <p:spPr bwMode="auto">
          <a:xfrm>
            <a:off x="1123641" y="4179148"/>
            <a:ext cx="2311172" cy="53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85000"/>
              </a:lnSpc>
            </a:pPr>
            <a:r>
              <a:rPr lang="en-US" sz="3400" dirty="0">
                <a:latin typeface="Book Antiqua"/>
              </a:rPr>
              <a:t>integration</a:t>
            </a:r>
          </a:p>
        </p:txBody>
      </p:sp>
      <p:sp>
        <p:nvSpPr>
          <p:cNvPr id="6155" name="Rectangle 11"/>
          <p:cNvSpPr>
            <a:spLocks noChangeArrowheads="1"/>
          </p:cNvSpPr>
          <p:nvPr/>
        </p:nvSpPr>
        <p:spPr bwMode="auto">
          <a:xfrm>
            <a:off x="9496695" y="4179148"/>
            <a:ext cx="2466788" cy="53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85000"/>
              </a:lnSpc>
            </a:pPr>
            <a:r>
              <a:rPr lang="en-US" sz="3400" dirty="0">
                <a:latin typeface="Book Antiqua"/>
              </a:rPr>
              <a:t>distribution</a:t>
            </a:r>
          </a:p>
        </p:txBody>
      </p:sp>
      <p:sp>
        <p:nvSpPr>
          <p:cNvPr id="6156" name="Rectangle 12"/>
          <p:cNvSpPr>
            <a:spLocks noChangeArrowheads="1"/>
          </p:cNvSpPr>
          <p:nvPr/>
        </p:nvSpPr>
        <p:spPr bwMode="auto">
          <a:xfrm>
            <a:off x="6867428" y="7647094"/>
            <a:ext cx="2311172" cy="53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85000"/>
              </a:lnSpc>
            </a:pPr>
            <a:r>
              <a:rPr lang="en-US" sz="3400" dirty="0">
                <a:latin typeface="Book Antiqua"/>
              </a:rPr>
              <a:t>integration</a:t>
            </a:r>
          </a:p>
        </p:txBody>
      </p:sp>
      <p:sp>
        <p:nvSpPr>
          <p:cNvPr id="6157" name="Rectangle 13"/>
          <p:cNvSpPr>
            <a:spLocks noChangeArrowheads="1"/>
          </p:cNvSpPr>
          <p:nvPr/>
        </p:nvSpPr>
        <p:spPr bwMode="auto">
          <a:xfrm>
            <a:off x="3762187" y="8622454"/>
            <a:ext cx="5580221" cy="53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nSpc>
                <a:spcPct val="85000"/>
              </a:lnSpc>
            </a:pPr>
            <a:r>
              <a:rPr lang="en-US" sz="3400" b="1" dirty="0">
                <a:solidFill>
                  <a:schemeClr val="accent2"/>
                </a:solidFill>
                <a:latin typeface="Book Antiqua"/>
              </a:rPr>
              <a:t>integration ≠ centralization</a:t>
            </a:r>
          </a:p>
        </p:txBody>
      </p:sp>
      <p:sp>
        <p:nvSpPr>
          <p:cNvPr id="6158" name="Rectangle 14"/>
          <p:cNvSpPr>
            <a:spLocks noChangeArrowheads="1"/>
          </p:cNvSpPr>
          <p:nvPr/>
        </p:nvSpPr>
        <p:spPr bwMode="auto">
          <a:xfrm>
            <a:off x="5215234" y="5752818"/>
            <a:ext cx="2506600" cy="1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102000"/>
              </a:lnSpc>
            </a:pPr>
            <a:r>
              <a:rPr lang="en-US" sz="3400" b="1" dirty="0">
                <a:solidFill>
                  <a:schemeClr val="bg1"/>
                </a:solidFill>
                <a:latin typeface="Book Antiqua"/>
              </a:rPr>
              <a:t>Distributed</a:t>
            </a:r>
          </a:p>
          <a:p>
            <a:pPr algn="ctr">
              <a:lnSpc>
                <a:spcPct val="102000"/>
              </a:lnSpc>
            </a:pPr>
            <a:r>
              <a:rPr lang="en-US" sz="3400" b="1" dirty="0">
                <a:solidFill>
                  <a:schemeClr val="bg1"/>
                </a:solidFill>
                <a:latin typeface="Book Antiqua"/>
              </a:rPr>
              <a:t>Database</a:t>
            </a:r>
          </a:p>
          <a:p>
            <a:pPr algn="ctr">
              <a:lnSpc>
                <a:spcPct val="102000"/>
              </a:lnSpc>
            </a:pPr>
            <a:r>
              <a:rPr lang="en-US" sz="3400" b="1" dirty="0">
                <a:solidFill>
                  <a:schemeClr val="bg1"/>
                </a:solidFill>
                <a:latin typeface="Book Antiqua"/>
              </a:rPr>
              <a:t>Systems</a:t>
            </a:r>
          </a:p>
        </p:txBody>
      </p:sp>
    </p:spTree>
  </p:cSld>
  <p:clrMapOvr>
    <a:masterClrMapping/>
  </p:clrMapOvr>
  <p:transition advTm="10200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dirty="0"/>
              <a:t>Distributed Computing</a:t>
            </a:r>
          </a:p>
        </p:txBody>
      </p:sp>
      <p:sp>
        <p:nvSpPr>
          <p:cNvPr id="8195" name="Rectangle 3"/>
          <p:cNvSpPr>
            <a:spLocks noGrp="1" noChangeArrowheads="1"/>
          </p:cNvSpPr>
          <p:nvPr>
            <p:ph idx="1"/>
          </p:nvPr>
        </p:nvSpPr>
        <p:spPr>
          <a:noFill/>
          <a:ln/>
        </p:spPr>
        <p:txBody>
          <a:bodyPr/>
          <a:lstStyle/>
          <a:p>
            <a:r>
              <a:rPr lang="en-US" dirty="0">
                <a:solidFill>
                  <a:schemeClr val="tx2"/>
                </a:solidFill>
              </a:rPr>
              <a:t>A number of autonomous processing elements (not necessarily homogeneous) that are interconnected by a computer network and that cooperate in performing their assigned tasks.</a:t>
            </a:r>
          </a:p>
          <a:p>
            <a:r>
              <a:rPr lang="en-US" dirty="0">
                <a:solidFill>
                  <a:schemeClr val="tx2"/>
                </a:solidFill>
              </a:rPr>
              <a:t>What is being distributed?</a:t>
            </a:r>
          </a:p>
          <a:p>
            <a:pPr lvl="1"/>
            <a:r>
              <a:rPr lang="en-US" dirty="0">
                <a:solidFill>
                  <a:schemeClr val="tx2"/>
                </a:solidFill>
              </a:rPr>
              <a:t>Processing logic</a:t>
            </a:r>
          </a:p>
          <a:p>
            <a:pPr lvl="1"/>
            <a:r>
              <a:rPr lang="en-US" dirty="0">
                <a:solidFill>
                  <a:schemeClr val="tx2"/>
                </a:solidFill>
              </a:rPr>
              <a:t>Function</a:t>
            </a:r>
          </a:p>
          <a:p>
            <a:pPr lvl="1"/>
            <a:r>
              <a:rPr lang="en-US" dirty="0">
                <a:solidFill>
                  <a:schemeClr val="tx2"/>
                </a:solidFill>
              </a:rPr>
              <a:t>Data</a:t>
            </a:r>
          </a:p>
          <a:p>
            <a:pPr lvl="1"/>
            <a:r>
              <a:rPr lang="en-US" dirty="0">
                <a:solidFill>
                  <a:schemeClr val="tx2"/>
                </a:solidFill>
              </a:rPr>
              <a:t>Control</a:t>
            </a:r>
          </a:p>
        </p:txBody>
      </p:sp>
    </p:spTree>
  </p:cSld>
  <p:clrMapOvr>
    <a:masterClrMapping/>
  </p:clrMapOvr>
  <p:transition advTm="59727"/>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66704" y="216747"/>
            <a:ext cx="12329724" cy="1600765"/>
          </a:xfrm>
          <a:noFill/>
          <a:ln/>
        </p:spPr>
        <p:txBody>
          <a:bodyPr/>
          <a:lstStyle/>
          <a:p>
            <a:r>
              <a:rPr lang="en-US" dirty="0"/>
              <a:t>What is a Distributed Database System?</a:t>
            </a:r>
          </a:p>
        </p:txBody>
      </p:sp>
      <p:sp>
        <p:nvSpPr>
          <p:cNvPr id="13315" name="Rectangle 3"/>
          <p:cNvSpPr>
            <a:spLocks noGrp="1" noChangeArrowheads="1"/>
          </p:cNvSpPr>
          <p:nvPr>
            <p:ph type="body" idx="1"/>
          </p:nvPr>
        </p:nvSpPr>
        <p:spPr>
          <a:xfrm>
            <a:off x="650240" y="2384214"/>
            <a:ext cx="11704320" cy="6285653"/>
          </a:xfrm>
          <a:noFill/>
          <a:ln/>
        </p:spPr>
        <p:txBody>
          <a:bodyPr/>
          <a:lstStyle/>
          <a:p>
            <a:pPr marL="0" indent="0">
              <a:spcBef>
                <a:spcPct val="100000"/>
              </a:spcBef>
              <a:spcAft>
                <a:spcPct val="100000"/>
              </a:spcAft>
              <a:buNone/>
            </a:pPr>
            <a:r>
              <a:rPr lang="en-US" dirty="0"/>
              <a:t>A distributed database (DDB) is a collection of multiple, </a:t>
            </a:r>
            <a:r>
              <a:rPr lang="en-US" i="1" dirty="0">
                <a:solidFill>
                  <a:srgbClr val="0000FF"/>
                </a:solidFill>
              </a:rPr>
              <a:t>logically interrelated</a:t>
            </a:r>
            <a:r>
              <a:rPr lang="en-US" i="1" dirty="0"/>
              <a:t> </a:t>
            </a:r>
            <a:r>
              <a:rPr lang="en-US" dirty="0"/>
              <a:t>databases distributed over a </a:t>
            </a:r>
            <a:r>
              <a:rPr lang="en-US" i="1" dirty="0">
                <a:solidFill>
                  <a:srgbClr val="0000FF"/>
                </a:solidFill>
              </a:rPr>
              <a:t>computer network</a:t>
            </a:r>
            <a:r>
              <a:rPr lang="en-US" i="1" dirty="0"/>
              <a:t>.</a:t>
            </a:r>
            <a:r>
              <a:rPr lang="en-US" dirty="0"/>
              <a:t> </a:t>
            </a:r>
          </a:p>
          <a:p>
            <a:pPr marL="0" indent="0">
              <a:spcBef>
                <a:spcPct val="100000"/>
              </a:spcBef>
              <a:spcAft>
                <a:spcPct val="100000"/>
              </a:spcAft>
              <a:buNone/>
            </a:pPr>
            <a:r>
              <a:rPr lang="en-US" dirty="0"/>
              <a:t>A distributed database management system (D–DBMS) is the software that manages the DDB and provides an access mechanism that makes this distribution </a:t>
            </a:r>
            <a:r>
              <a:rPr lang="en-US" dirty="0">
                <a:solidFill>
                  <a:srgbClr val="0000FF"/>
                </a:solidFill>
              </a:rPr>
              <a:t>transparent</a:t>
            </a:r>
            <a:r>
              <a:rPr lang="en-US" dirty="0">
                <a:solidFill>
                  <a:srgbClr val="333399"/>
                </a:solidFill>
              </a:rPr>
              <a:t> </a:t>
            </a:r>
            <a:r>
              <a:rPr lang="en-US" dirty="0"/>
              <a:t>to the users. </a:t>
            </a:r>
          </a:p>
          <a:p>
            <a:pPr marL="0" indent="0">
              <a:buNone/>
            </a:pPr>
            <a:r>
              <a:rPr lang="en-US" dirty="0"/>
              <a:t>Distributed database system (DDBS) = DDB + D–DBMS</a:t>
            </a:r>
          </a:p>
        </p:txBody>
      </p:sp>
    </p:spTree>
  </p:cSld>
  <p:clrMapOvr>
    <a:masterClrMapping/>
  </p:clrMapOvr>
  <p:transition advTm="13256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noFill/>
          <a:ln/>
        </p:spPr>
        <p:txBody>
          <a:bodyPr/>
          <a:lstStyle/>
          <a:p>
            <a:r>
              <a:rPr lang="en-US" dirty="0"/>
              <a:t>What is not a DDBS?</a:t>
            </a:r>
          </a:p>
        </p:txBody>
      </p:sp>
      <p:sp>
        <p:nvSpPr>
          <p:cNvPr id="15362" name="Rectangle 2"/>
          <p:cNvSpPr>
            <a:spLocks noGrp="1" noChangeArrowheads="1"/>
          </p:cNvSpPr>
          <p:nvPr>
            <p:ph idx="1"/>
          </p:nvPr>
        </p:nvSpPr>
        <p:spPr>
          <a:noFill/>
          <a:ln/>
        </p:spPr>
        <p:txBody>
          <a:bodyPr/>
          <a:lstStyle/>
          <a:p>
            <a:pPr>
              <a:lnSpc>
                <a:spcPct val="100000"/>
              </a:lnSpc>
              <a:spcBef>
                <a:spcPct val="50000"/>
              </a:spcBef>
            </a:pPr>
            <a:r>
              <a:rPr lang="en-US" dirty="0"/>
              <a:t>A timesharing computer system</a:t>
            </a:r>
          </a:p>
          <a:p>
            <a:pPr>
              <a:lnSpc>
                <a:spcPct val="100000"/>
              </a:lnSpc>
              <a:spcBef>
                <a:spcPct val="50000"/>
              </a:spcBef>
            </a:pPr>
            <a:r>
              <a:rPr lang="en-US" dirty="0"/>
              <a:t>A loosely or tightly coupled multiprocessor system</a:t>
            </a:r>
          </a:p>
          <a:p>
            <a:pPr>
              <a:lnSpc>
                <a:spcPct val="100000"/>
              </a:lnSpc>
              <a:spcBef>
                <a:spcPct val="50000"/>
              </a:spcBef>
            </a:pPr>
            <a:r>
              <a:rPr lang="en-US" dirty="0"/>
              <a:t>A database system which resides at one of the nodes of a network of computers - this is a centralized database on a network node</a:t>
            </a:r>
          </a:p>
        </p:txBody>
      </p:sp>
    </p:spTree>
  </p:cSld>
  <p:clrMapOvr>
    <a:masterClrMapping/>
  </p:clrMapOvr>
  <p:transition advTm="16651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720" y="484312"/>
            <a:ext cx="12293600" cy="1612900"/>
          </a:xfrm>
          <a:noFill/>
          <a:ln/>
        </p:spPr>
        <p:txBody>
          <a:bodyPr/>
          <a:lstStyle/>
          <a:p>
            <a:r>
              <a:rPr lang="en-US"/>
              <a:t>Centralized DBMS on a Network</a:t>
            </a:r>
          </a:p>
        </p:txBody>
      </p:sp>
      <p:sp>
        <p:nvSpPr>
          <p:cNvPr id="17412" name="Line 4"/>
          <p:cNvSpPr>
            <a:spLocks noChangeShapeType="1"/>
          </p:cNvSpPr>
          <p:nvPr/>
        </p:nvSpPr>
        <p:spPr bwMode="auto">
          <a:xfrm>
            <a:off x="5987627" y="3781023"/>
            <a:ext cx="0" cy="118307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7413" name="Line 5"/>
          <p:cNvSpPr>
            <a:spLocks noChangeShapeType="1"/>
          </p:cNvSpPr>
          <p:nvPr/>
        </p:nvSpPr>
        <p:spPr bwMode="auto">
          <a:xfrm flipH="1">
            <a:off x="4172374" y="6589698"/>
            <a:ext cx="921173" cy="9663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7414" name="Line 6"/>
          <p:cNvSpPr>
            <a:spLocks noChangeShapeType="1"/>
          </p:cNvSpPr>
          <p:nvPr/>
        </p:nvSpPr>
        <p:spPr bwMode="auto">
          <a:xfrm flipH="1" flipV="1">
            <a:off x="3540196" y="4675103"/>
            <a:ext cx="1228231" cy="3273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7415" name="Line 7"/>
          <p:cNvSpPr>
            <a:spLocks noChangeShapeType="1"/>
          </p:cNvSpPr>
          <p:nvPr/>
        </p:nvSpPr>
        <p:spPr bwMode="auto">
          <a:xfrm flipV="1">
            <a:off x="7595164" y="4422232"/>
            <a:ext cx="650240" cy="46961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7416" name="Line 8"/>
          <p:cNvSpPr>
            <a:spLocks noChangeShapeType="1"/>
          </p:cNvSpPr>
          <p:nvPr/>
        </p:nvSpPr>
        <p:spPr bwMode="auto">
          <a:xfrm>
            <a:off x="6926862" y="6589699"/>
            <a:ext cx="848924" cy="10024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7421" name="Oval 13"/>
          <p:cNvSpPr>
            <a:spLocks noChangeArrowheads="1"/>
          </p:cNvSpPr>
          <p:nvPr/>
        </p:nvSpPr>
        <p:spPr bwMode="auto">
          <a:xfrm>
            <a:off x="7559040" y="4882818"/>
            <a:ext cx="54187" cy="5418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7423" name="Rectangle 15"/>
          <p:cNvSpPr>
            <a:spLocks noChangeArrowheads="1"/>
          </p:cNvSpPr>
          <p:nvPr/>
        </p:nvSpPr>
        <p:spPr bwMode="auto">
          <a:xfrm>
            <a:off x="1959751" y="4322890"/>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5</a:t>
            </a:r>
          </a:p>
        </p:txBody>
      </p:sp>
      <p:sp>
        <p:nvSpPr>
          <p:cNvPr id="17424" name="Rectangle 16"/>
          <p:cNvSpPr>
            <a:spLocks noChangeArrowheads="1"/>
          </p:cNvSpPr>
          <p:nvPr/>
        </p:nvSpPr>
        <p:spPr bwMode="auto">
          <a:xfrm>
            <a:off x="5183858" y="2914036"/>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1</a:t>
            </a:r>
          </a:p>
        </p:txBody>
      </p:sp>
      <p:sp>
        <p:nvSpPr>
          <p:cNvPr id="17425" name="Rectangle 17"/>
          <p:cNvSpPr>
            <a:spLocks noChangeArrowheads="1"/>
          </p:cNvSpPr>
          <p:nvPr/>
        </p:nvSpPr>
        <p:spPr bwMode="auto">
          <a:xfrm>
            <a:off x="7676444" y="3537183"/>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2</a:t>
            </a:r>
          </a:p>
        </p:txBody>
      </p:sp>
      <p:sp>
        <p:nvSpPr>
          <p:cNvPr id="17426" name="Line 18"/>
          <p:cNvSpPr>
            <a:spLocks noChangeShapeType="1"/>
          </p:cNvSpPr>
          <p:nvPr/>
        </p:nvSpPr>
        <p:spPr bwMode="auto">
          <a:xfrm flipV="1">
            <a:off x="9302045" y="3115733"/>
            <a:ext cx="1011484" cy="487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7427" name="Rectangle 19"/>
          <p:cNvSpPr>
            <a:spLocks noChangeArrowheads="1"/>
          </p:cNvSpPr>
          <p:nvPr/>
        </p:nvSpPr>
        <p:spPr bwMode="auto">
          <a:xfrm>
            <a:off x="6972018" y="7541096"/>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3</a:t>
            </a:r>
          </a:p>
        </p:txBody>
      </p:sp>
      <p:sp>
        <p:nvSpPr>
          <p:cNvPr id="17428" name="Rectangle 20"/>
          <p:cNvSpPr>
            <a:spLocks noChangeArrowheads="1"/>
          </p:cNvSpPr>
          <p:nvPr/>
        </p:nvSpPr>
        <p:spPr bwMode="auto">
          <a:xfrm>
            <a:off x="3178951" y="7574090"/>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4</a:t>
            </a:r>
          </a:p>
        </p:txBody>
      </p:sp>
      <p:grpSp>
        <p:nvGrpSpPr>
          <p:cNvPr id="17432" name="Group 24"/>
          <p:cNvGrpSpPr>
            <a:grpSpLocks/>
          </p:cNvGrpSpPr>
          <p:nvPr/>
        </p:nvGrpSpPr>
        <p:grpSpPr bwMode="auto">
          <a:xfrm>
            <a:off x="10562664" y="2706321"/>
            <a:ext cx="690880" cy="772160"/>
            <a:chOff x="4698" y="1064"/>
            <a:chExt cx="306" cy="342"/>
          </a:xfrm>
        </p:grpSpPr>
        <p:sp>
          <p:nvSpPr>
            <p:cNvPr id="17429" name="Rectangle 21"/>
            <p:cNvSpPr>
              <a:spLocks noChangeArrowheads="1"/>
            </p:cNvSpPr>
            <p:nvPr/>
          </p:nvSpPr>
          <p:spPr bwMode="auto">
            <a:xfrm>
              <a:off x="4698" y="1088"/>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7430" name="Oval 22"/>
            <p:cNvSpPr>
              <a:spLocks noChangeArrowheads="1"/>
            </p:cNvSpPr>
            <p:nvPr/>
          </p:nvSpPr>
          <p:spPr bwMode="auto">
            <a:xfrm>
              <a:off x="4698" y="106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7431" name="Oval 23"/>
            <p:cNvSpPr>
              <a:spLocks noChangeArrowheads="1"/>
            </p:cNvSpPr>
            <p:nvPr/>
          </p:nvSpPr>
          <p:spPr bwMode="auto">
            <a:xfrm>
              <a:off x="4700" y="136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7436" name="Group 28"/>
          <p:cNvGrpSpPr>
            <a:grpSpLocks/>
          </p:cNvGrpSpPr>
          <p:nvPr/>
        </p:nvGrpSpPr>
        <p:grpSpPr bwMode="auto">
          <a:xfrm>
            <a:off x="10427197" y="2850819"/>
            <a:ext cx="690880" cy="772160"/>
            <a:chOff x="4638" y="1128"/>
            <a:chExt cx="306" cy="342"/>
          </a:xfrm>
        </p:grpSpPr>
        <p:sp>
          <p:nvSpPr>
            <p:cNvPr id="17433" name="Rectangle 25"/>
            <p:cNvSpPr>
              <a:spLocks noChangeArrowheads="1"/>
            </p:cNvSpPr>
            <p:nvPr/>
          </p:nvSpPr>
          <p:spPr bwMode="auto">
            <a:xfrm>
              <a:off x="4638" y="1152"/>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7434" name="Oval 26"/>
            <p:cNvSpPr>
              <a:spLocks noChangeArrowheads="1"/>
            </p:cNvSpPr>
            <p:nvPr/>
          </p:nvSpPr>
          <p:spPr bwMode="auto">
            <a:xfrm>
              <a:off x="4638" y="112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7435" name="Oval 27"/>
            <p:cNvSpPr>
              <a:spLocks noChangeArrowheads="1"/>
            </p:cNvSpPr>
            <p:nvPr/>
          </p:nvSpPr>
          <p:spPr bwMode="auto">
            <a:xfrm>
              <a:off x="4640" y="143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7440" name="Group 32"/>
          <p:cNvGrpSpPr>
            <a:grpSpLocks/>
          </p:cNvGrpSpPr>
          <p:nvPr/>
        </p:nvGrpSpPr>
        <p:grpSpPr bwMode="auto">
          <a:xfrm>
            <a:off x="10318824" y="3040472"/>
            <a:ext cx="690880" cy="772160"/>
            <a:chOff x="4590" y="1212"/>
            <a:chExt cx="306" cy="342"/>
          </a:xfrm>
        </p:grpSpPr>
        <p:sp>
          <p:nvSpPr>
            <p:cNvPr id="17437" name="Rectangle 29"/>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7438" name="Oval 30"/>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7439" name="Oval 31"/>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7441" name="Group 33"/>
          <p:cNvGrpSpPr>
            <a:grpSpLocks/>
          </p:cNvGrpSpPr>
          <p:nvPr/>
        </p:nvGrpSpPr>
        <p:grpSpPr bwMode="auto">
          <a:xfrm>
            <a:off x="2817707" y="4422232"/>
            <a:ext cx="6285653" cy="2302933"/>
            <a:chOff x="2006" y="1098"/>
            <a:chExt cx="1944" cy="712"/>
          </a:xfrm>
        </p:grpSpPr>
        <p:sp>
          <p:nvSpPr>
            <p:cNvPr id="17442" name="Freeform 34"/>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Book Antiqua"/>
              </a:endParaRPr>
            </a:p>
          </p:txBody>
        </p:sp>
        <p:sp>
          <p:nvSpPr>
            <p:cNvPr id="17443" name="Freeform 35"/>
            <p:cNvSpPr>
              <a:spLocks/>
            </p:cNvSpPr>
            <p:nvPr/>
          </p:nvSpPr>
          <p:spPr bwMode="auto">
            <a:xfrm>
              <a:off x="2020"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Book Antiqua"/>
              </a:endParaRPr>
            </a:p>
          </p:txBody>
        </p:sp>
      </p:grpSp>
      <p:sp>
        <p:nvSpPr>
          <p:cNvPr id="17444" name="Rectangle 36"/>
          <p:cNvSpPr>
            <a:spLocks noChangeArrowheads="1"/>
          </p:cNvSpPr>
          <p:nvPr/>
        </p:nvSpPr>
        <p:spPr bwMode="auto">
          <a:xfrm>
            <a:off x="4617317" y="5614338"/>
            <a:ext cx="2914468" cy="98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ctr"/>
            <a:r>
              <a:rPr lang="en-US" sz="2800" b="1" dirty="0">
                <a:latin typeface="Book Antiqua"/>
              </a:rPr>
              <a:t>Communication</a:t>
            </a:r>
          </a:p>
          <a:p>
            <a:pPr algn="ctr"/>
            <a:r>
              <a:rPr lang="en-US" sz="2800" b="1" dirty="0">
                <a:latin typeface="Book Antiqua"/>
              </a:rPr>
              <a:t>Network</a:t>
            </a:r>
          </a:p>
        </p:txBody>
      </p:sp>
    </p:spTree>
  </p:cSld>
  <p:clrMapOvr>
    <a:masterClrMapping/>
  </p:clrMapOvr>
  <p:transition advTm="2810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Distributed DBMS Environment</a:t>
            </a:r>
          </a:p>
        </p:txBody>
      </p:sp>
      <p:sp>
        <p:nvSpPr>
          <p:cNvPr id="19508" name="Line 52"/>
          <p:cNvSpPr>
            <a:spLocks noChangeShapeType="1"/>
          </p:cNvSpPr>
          <p:nvPr/>
        </p:nvSpPr>
        <p:spPr bwMode="auto">
          <a:xfrm flipH="1">
            <a:off x="6394027" y="4041423"/>
            <a:ext cx="81280" cy="94375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09" name="Line 53"/>
          <p:cNvSpPr>
            <a:spLocks noChangeShapeType="1"/>
          </p:cNvSpPr>
          <p:nvPr/>
        </p:nvSpPr>
        <p:spPr bwMode="auto">
          <a:xfrm flipH="1">
            <a:off x="4660053" y="6610774"/>
            <a:ext cx="975360" cy="12056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10" name="Line 54"/>
          <p:cNvSpPr>
            <a:spLocks noChangeShapeType="1"/>
          </p:cNvSpPr>
          <p:nvPr/>
        </p:nvSpPr>
        <p:spPr bwMode="auto">
          <a:xfrm flipH="1" flipV="1">
            <a:off x="4027876" y="4935502"/>
            <a:ext cx="848924" cy="2257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11" name="Line 55"/>
          <p:cNvSpPr>
            <a:spLocks noChangeShapeType="1"/>
          </p:cNvSpPr>
          <p:nvPr/>
        </p:nvSpPr>
        <p:spPr bwMode="auto">
          <a:xfrm flipV="1">
            <a:off x="8082845" y="4551681"/>
            <a:ext cx="912142" cy="60056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12" name="Line 56"/>
          <p:cNvSpPr>
            <a:spLocks noChangeShapeType="1"/>
          </p:cNvSpPr>
          <p:nvPr/>
        </p:nvSpPr>
        <p:spPr bwMode="auto">
          <a:xfrm>
            <a:off x="7369387" y="6610773"/>
            <a:ext cx="866987" cy="13004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13" name="Line 57"/>
          <p:cNvSpPr>
            <a:spLocks noChangeShapeType="1"/>
          </p:cNvSpPr>
          <p:nvPr/>
        </p:nvSpPr>
        <p:spPr bwMode="auto">
          <a:xfrm>
            <a:off x="3278293" y="8213796"/>
            <a:ext cx="45155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14" name="Line 58"/>
          <p:cNvSpPr>
            <a:spLocks noChangeShapeType="1"/>
          </p:cNvSpPr>
          <p:nvPr/>
        </p:nvSpPr>
        <p:spPr bwMode="auto">
          <a:xfrm>
            <a:off x="3251200" y="4131734"/>
            <a:ext cx="0" cy="43349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15" name="Oval 59"/>
          <p:cNvSpPr>
            <a:spLocks noChangeArrowheads="1"/>
          </p:cNvSpPr>
          <p:nvPr/>
        </p:nvSpPr>
        <p:spPr bwMode="auto">
          <a:xfrm>
            <a:off x="8046720" y="5143218"/>
            <a:ext cx="54187" cy="5418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16" name="Oval 60"/>
          <p:cNvSpPr>
            <a:spLocks noChangeArrowheads="1"/>
          </p:cNvSpPr>
          <p:nvPr/>
        </p:nvSpPr>
        <p:spPr bwMode="auto">
          <a:xfrm>
            <a:off x="4885831" y="5125155"/>
            <a:ext cx="54187" cy="5418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17" name="Rectangle 61"/>
          <p:cNvSpPr>
            <a:spLocks noChangeArrowheads="1"/>
          </p:cNvSpPr>
          <p:nvPr/>
        </p:nvSpPr>
        <p:spPr bwMode="auto">
          <a:xfrm>
            <a:off x="2447431" y="4603940"/>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5</a:t>
            </a:r>
          </a:p>
        </p:txBody>
      </p:sp>
      <p:sp>
        <p:nvSpPr>
          <p:cNvPr id="19518" name="Rectangle 62"/>
          <p:cNvSpPr>
            <a:spLocks noChangeArrowheads="1"/>
          </p:cNvSpPr>
          <p:nvPr/>
        </p:nvSpPr>
        <p:spPr bwMode="auto">
          <a:xfrm>
            <a:off x="5671538" y="3174436"/>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1</a:t>
            </a:r>
          </a:p>
        </p:txBody>
      </p:sp>
      <p:sp>
        <p:nvSpPr>
          <p:cNvPr id="19519" name="Rectangle 63"/>
          <p:cNvSpPr>
            <a:spLocks noChangeArrowheads="1"/>
          </p:cNvSpPr>
          <p:nvPr/>
        </p:nvSpPr>
        <p:spPr bwMode="auto">
          <a:xfrm>
            <a:off x="8164124" y="3797582"/>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2</a:t>
            </a:r>
          </a:p>
        </p:txBody>
      </p:sp>
      <p:sp>
        <p:nvSpPr>
          <p:cNvPr id="19520" name="Line 64"/>
          <p:cNvSpPr>
            <a:spLocks noChangeShapeType="1"/>
          </p:cNvSpPr>
          <p:nvPr/>
        </p:nvSpPr>
        <p:spPr bwMode="auto">
          <a:xfrm flipV="1">
            <a:off x="9789725" y="3680178"/>
            <a:ext cx="1011484" cy="487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19521" name="Rectangle 65"/>
          <p:cNvSpPr>
            <a:spLocks noChangeArrowheads="1"/>
          </p:cNvSpPr>
          <p:nvPr/>
        </p:nvSpPr>
        <p:spPr bwMode="auto">
          <a:xfrm>
            <a:off x="7459698" y="7888676"/>
            <a:ext cx="1607538" cy="848924"/>
          </a:xfrm>
          <a:prstGeom prst="rect">
            <a:avLst/>
          </a:prstGeom>
          <a:solidFill>
            <a:schemeClr val="bg1">
              <a:lumMod val="75000"/>
            </a:schemeClr>
          </a:solidFill>
          <a:ln w="12700">
            <a:solidFill>
              <a:schemeClr val="bg1">
                <a:lumMod val="75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3</a:t>
            </a:r>
          </a:p>
        </p:txBody>
      </p:sp>
      <p:sp>
        <p:nvSpPr>
          <p:cNvPr id="19522" name="Rectangle 66"/>
          <p:cNvSpPr>
            <a:spLocks noChangeArrowheads="1"/>
          </p:cNvSpPr>
          <p:nvPr/>
        </p:nvSpPr>
        <p:spPr bwMode="auto">
          <a:xfrm>
            <a:off x="3666631" y="7834489"/>
            <a:ext cx="1607538" cy="848924"/>
          </a:xfrm>
          <a:prstGeom prst="rect">
            <a:avLst/>
          </a:prstGeom>
          <a:solidFill>
            <a:schemeClr val="bg1">
              <a:lumMod val="75000"/>
            </a:schemeClr>
          </a:solidFill>
          <a:ln w="12700">
            <a:solidFill>
              <a:schemeClr val="bg1">
                <a:lumMod val="50000"/>
              </a:schemeClr>
            </a:solidFill>
            <a:miter lim="800000"/>
            <a:headEnd/>
            <a:tailEnd/>
          </a:ln>
          <a:effectLst/>
          <a:extLst/>
        </p:spPr>
        <p:txBody>
          <a:bodyPr wrap="none" lIns="128691" tIns="63217" rIns="128691" bIns="63217" anchor="ctr"/>
          <a:lstStyle/>
          <a:p>
            <a:pPr algn="ctr"/>
            <a:r>
              <a:rPr lang="en-US" sz="2800" b="1" dirty="0">
                <a:solidFill>
                  <a:schemeClr val="tx1"/>
                </a:solidFill>
                <a:latin typeface="Book Antiqua"/>
              </a:rPr>
              <a:t>Site 4</a:t>
            </a:r>
          </a:p>
        </p:txBody>
      </p:sp>
      <p:grpSp>
        <p:nvGrpSpPr>
          <p:cNvPr id="19523" name="Group 67"/>
          <p:cNvGrpSpPr>
            <a:grpSpLocks/>
          </p:cNvGrpSpPr>
          <p:nvPr/>
        </p:nvGrpSpPr>
        <p:grpSpPr bwMode="auto">
          <a:xfrm>
            <a:off x="2885441" y="3355058"/>
            <a:ext cx="690880" cy="772160"/>
            <a:chOff x="1062" y="1236"/>
            <a:chExt cx="306" cy="342"/>
          </a:xfrm>
        </p:grpSpPr>
        <p:sp>
          <p:nvSpPr>
            <p:cNvPr id="19524" name="Rectangle 68"/>
            <p:cNvSpPr>
              <a:spLocks noChangeArrowheads="1"/>
            </p:cNvSpPr>
            <p:nvPr/>
          </p:nvSpPr>
          <p:spPr bwMode="auto">
            <a:xfrm>
              <a:off x="1062" y="1260"/>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25" name="Oval 69"/>
            <p:cNvSpPr>
              <a:spLocks noChangeArrowheads="1"/>
            </p:cNvSpPr>
            <p:nvPr/>
          </p:nvSpPr>
          <p:spPr bwMode="auto">
            <a:xfrm>
              <a:off x="1062" y="123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26" name="Oval 70"/>
            <p:cNvSpPr>
              <a:spLocks noChangeArrowheads="1"/>
            </p:cNvSpPr>
            <p:nvPr/>
          </p:nvSpPr>
          <p:spPr bwMode="auto">
            <a:xfrm>
              <a:off x="1064" y="153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9527" name="Group 71"/>
          <p:cNvGrpSpPr>
            <a:grpSpLocks/>
          </p:cNvGrpSpPr>
          <p:nvPr/>
        </p:nvGrpSpPr>
        <p:grpSpPr bwMode="auto">
          <a:xfrm>
            <a:off x="10075334" y="7924801"/>
            <a:ext cx="690880" cy="772160"/>
            <a:chOff x="4254" y="3260"/>
            <a:chExt cx="306" cy="342"/>
          </a:xfrm>
        </p:grpSpPr>
        <p:sp>
          <p:nvSpPr>
            <p:cNvPr id="19528" name="Rectangle 72"/>
            <p:cNvSpPr>
              <a:spLocks noChangeArrowheads="1"/>
            </p:cNvSpPr>
            <p:nvPr/>
          </p:nvSpPr>
          <p:spPr bwMode="auto">
            <a:xfrm>
              <a:off x="4254" y="3284"/>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29" name="Oval 73"/>
            <p:cNvSpPr>
              <a:spLocks noChangeArrowheads="1"/>
            </p:cNvSpPr>
            <p:nvPr/>
          </p:nvSpPr>
          <p:spPr bwMode="auto">
            <a:xfrm>
              <a:off x="4254" y="326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30" name="Oval 74"/>
            <p:cNvSpPr>
              <a:spLocks noChangeArrowheads="1"/>
            </p:cNvSpPr>
            <p:nvPr/>
          </p:nvSpPr>
          <p:spPr bwMode="auto">
            <a:xfrm>
              <a:off x="4256" y="356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9531" name="Group 75"/>
          <p:cNvGrpSpPr>
            <a:grpSpLocks/>
          </p:cNvGrpSpPr>
          <p:nvPr/>
        </p:nvGrpSpPr>
        <p:grpSpPr bwMode="auto">
          <a:xfrm>
            <a:off x="10913432" y="3138312"/>
            <a:ext cx="690880" cy="772160"/>
            <a:chOff x="4662" y="1140"/>
            <a:chExt cx="306" cy="342"/>
          </a:xfrm>
        </p:grpSpPr>
        <p:sp>
          <p:nvSpPr>
            <p:cNvPr id="19532" name="Rectangle 76"/>
            <p:cNvSpPr>
              <a:spLocks noChangeArrowheads="1"/>
            </p:cNvSpPr>
            <p:nvPr/>
          </p:nvSpPr>
          <p:spPr bwMode="auto">
            <a:xfrm>
              <a:off x="4662" y="1164"/>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33" name="Oval 77"/>
            <p:cNvSpPr>
              <a:spLocks noChangeArrowheads="1"/>
            </p:cNvSpPr>
            <p:nvPr/>
          </p:nvSpPr>
          <p:spPr bwMode="auto">
            <a:xfrm>
              <a:off x="4662" y="114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34" name="Oval 78"/>
            <p:cNvSpPr>
              <a:spLocks noChangeArrowheads="1"/>
            </p:cNvSpPr>
            <p:nvPr/>
          </p:nvSpPr>
          <p:spPr bwMode="auto">
            <a:xfrm>
              <a:off x="4664" y="144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9535" name="Group 79"/>
          <p:cNvGrpSpPr>
            <a:grpSpLocks/>
          </p:cNvGrpSpPr>
          <p:nvPr/>
        </p:nvGrpSpPr>
        <p:grpSpPr bwMode="auto">
          <a:xfrm>
            <a:off x="10750872" y="3300872"/>
            <a:ext cx="690880" cy="772160"/>
            <a:chOff x="4590" y="1212"/>
            <a:chExt cx="306" cy="342"/>
          </a:xfrm>
        </p:grpSpPr>
        <p:sp>
          <p:nvSpPr>
            <p:cNvPr id="19536" name="Rectangle 80"/>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37" name="Oval 81"/>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38" name="Oval 82"/>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19539" name="Line 83"/>
          <p:cNvSpPr>
            <a:spLocks noChangeShapeType="1"/>
          </p:cNvSpPr>
          <p:nvPr/>
        </p:nvSpPr>
        <p:spPr bwMode="auto">
          <a:xfrm>
            <a:off x="9077396" y="8313138"/>
            <a:ext cx="9753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grpSp>
        <p:nvGrpSpPr>
          <p:cNvPr id="19540" name="Group 84"/>
          <p:cNvGrpSpPr>
            <a:grpSpLocks/>
          </p:cNvGrpSpPr>
          <p:nvPr/>
        </p:nvGrpSpPr>
        <p:grpSpPr bwMode="auto">
          <a:xfrm>
            <a:off x="2262294" y="7680961"/>
            <a:ext cx="690880" cy="772160"/>
            <a:chOff x="786" y="3152"/>
            <a:chExt cx="306" cy="342"/>
          </a:xfrm>
        </p:grpSpPr>
        <p:sp>
          <p:nvSpPr>
            <p:cNvPr id="19541" name="Rectangle 85"/>
            <p:cNvSpPr>
              <a:spLocks noChangeArrowheads="1"/>
            </p:cNvSpPr>
            <p:nvPr/>
          </p:nvSpPr>
          <p:spPr bwMode="auto">
            <a:xfrm>
              <a:off x="786" y="317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42" name="Oval 86"/>
            <p:cNvSpPr>
              <a:spLocks noChangeArrowheads="1"/>
            </p:cNvSpPr>
            <p:nvPr/>
          </p:nvSpPr>
          <p:spPr bwMode="auto">
            <a:xfrm>
              <a:off x="786" y="315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43" name="Oval 87"/>
            <p:cNvSpPr>
              <a:spLocks noChangeArrowheads="1"/>
            </p:cNvSpPr>
            <p:nvPr/>
          </p:nvSpPr>
          <p:spPr bwMode="auto">
            <a:xfrm>
              <a:off x="788" y="345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9544" name="Group 88"/>
          <p:cNvGrpSpPr>
            <a:grpSpLocks/>
          </p:cNvGrpSpPr>
          <p:nvPr/>
        </p:nvGrpSpPr>
        <p:grpSpPr bwMode="auto">
          <a:xfrm>
            <a:off x="2479041" y="7897707"/>
            <a:ext cx="690880" cy="772160"/>
            <a:chOff x="882" y="3248"/>
            <a:chExt cx="306" cy="342"/>
          </a:xfrm>
        </p:grpSpPr>
        <p:sp>
          <p:nvSpPr>
            <p:cNvPr id="19545" name="Rectangle 89"/>
            <p:cNvSpPr>
              <a:spLocks noChangeArrowheads="1"/>
            </p:cNvSpPr>
            <p:nvPr/>
          </p:nvSpPr>
          <p:spPr bwMode="auto">
            <a:xfrm>
              <a:off x="882" y="3272"/>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46" name="Oval 90"/>
            <p:cNvSpPr>
              <a:spLocks noChangeArrowheads="1"/>
            </p:cNvSpPr>
            <p:nvPr/>
          </p:nvSpPr>
          <p:spPr bwMode="auto">
            <a:xfrm>
              <a:off x="882" y="324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47" name="Oval 91"/>
            <p:cNvSpPr>
              <a:spLocks noChangeArrowheads="1"/>
            </p:cNvSpPr>
            <p:nvPr/>
          </p:nvSpPr>
          <p:spPr bwMode="auto">
            <a:xfrm>
              <a:off x="884" y="355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9548" name="Group 92"/>
          <p:cNvGrpSpPr>
            <a:grpSpLocks/>
          </p:cNvGrpSpPr>
          <p:nvPr/>
        </p:nvGrpSpPr>
        <p:grpSpPr bwMode="auto">
          <a:xfrm>
            <a:off x="2695787" y="8114454"/>
            <a:ext cx="690880" cy="772160"/>
            <a:chOff x="978" y="3344"/>
            <a:chExt cx="306" cy="342"/>
          </a:xfrm>
        </p:grpSpPr>
        <p:sp>
          <p:nvSpPr>
            <p:cNvPr id="19549" name="Rectangle 93"/>
            <p:cNvSpPr>
              <a:spLocks noChangeArrowheads="1"/>
            </p:cNvSpPr>
            <p:nvPr/>
          </p:nvSpPr>
          <p:spPr bwMode="auto">
            <a:xfrm>
              <a:off x="978" y="3368"/>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50" name="Oval 94"/>
            <p:cNvSpPr>
              <a:spLocks noChangeArrowheads="1"/>
            </p:cNvSpPr>
            <p:nvPr/>
          </p:nvSpPr>
          <p:spPr bwMode="auto">
            <a:xfrm>
              <a:off x="978" y="334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19551" name="Oval 95"/>
            <p:cNvSpPr>
              <a:spLocks noChangeArrowheads="1"/>
            </p:cNvSpPr>
            <p:nvPr/>
          </p:nvSpPr>
          <p:spPr bwMode="auto">
            <a:xfrm>
              <a:off x="980" y="364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19552" name="Group 96"/>
          <p:cNvGrpSpPr>
            <a:grpSpLocks/>
          </p:cNvGrpSpPr>
          <p:nvPr/>
        </p:nvGrpSpPr>
        <p:grpSpPr bwMode="auto">
          <a:xfrm>
            <a:off x="3251200" y="4443307"/>
            <a:ext cx="6285653" cy="2302933"/>
            <a:chOff x="2006" y="1098"/>
            <a:chExt cx="1944" cy="712"/>
          </a:xfrm>
        </p:grpSpPr>
        <p:sp>
          <p:nvSpPr>
            <p:cNvPr id="19553" name="Freeform 97"/>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Book Antiqua"/>
              </a:endParaRPr>
            </a:p>
          </p:txBody>
        </p:sp>
        <p:sp>
          <p:nvSpPr>
            <p:cNvPr id="19554" name="Freeform 98"/>
            <p:cNvSpPr>
              <a:spLocks/>
            </p:cNvSpPr>
            <p:nvPr/>
          </p:nvSpPr>
          <p:spPr bwMode="auto">
            <a:xfrm>
              <a:off x="2020"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Book Antiqua"/>
              </a:endParaRPr>
            </a:p>
          </p:txBody>
        </p:sp>
      </p:grpSp>
      <p:sp>
        <p:nvSpPr>
          <p:cNvPr id="19555" name="Rectangle 99"/>
          <p:cNvSpPr>
            <a:spLocks noChangeArrowheads="1"/>
          </p:cNvSpPr>
          <p:nvPr/>
        </p:nvSpPr>
        <p:spPr bwMode="auto">
          <a:xfrm>
            <a:off x="5050811" y="5418667"/>
            <a:ext cx="2914468" cy="98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ctr"/>
            <a:r>
              <a:rPr lang="en-US" sz="2800" b="1" dirty="0">
                <a:latin typeface="Book Antiqua"/>
              </a:rPr>
              <a:t>Communication</a:t>
            </a:r>
          </a:p>
          <a:p>
            <a:pPr algn="ctr"/>
            <a:r>
              <a:rPr lang="en-US" sz="2800" b="1" dirty="0">
                <a:latin typeface="Book Antiqua"/>
              </a:rPr>
              <a:t>Network</a:t>
            </a:r>
          </a:p>
        </p:txBody>
      </p:sp>
    </p:spTree>
  </p:cSld>
  <p:clrMapOvr>
    <a:masterClrMapping/>
  </p:clrMapOvr>
  <p:transition advTm="4820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9.2"/>
</p:tagLst>
</file>

<file path=ppt/theme/theme1.xml><?xml version="1.0" encoding="utf-8"?>
<a:theme xmlns:a="http://schemas.openxmlformats.org/drawingml/2006/main" name="Book">
  <a:themeElements>
    <a:clrScheme name="">
      <a:dk1>
        <a:srgbClr val="263750"/>
      </a:dk1>
      <a:lt1>
        <a:srgbClr val="D9C8AF"/>
      </a:lt1>
      <a:dk2>
        <a:srgbClr val="000000"/>
      </a:dk2>
      <a:lt2>
        <a:srgbClr val="808080"/>
      </a:lt2>
      <a:accent1>
        <a:srgbClr val="6682AA"/>
      </a:accent1>
      <a:accent2>
        <a:srgbClr val="333399"/>
      </a:accent2>
      <a:accent3>
        <a:srgbClr val="E9E0D4"/>
      </a:accent3>
      <a:accent4>
        <a:srgbClr val="1F2D43"/>
      </a:accent4>
      <a:accent5>
        <a:srgbClr val="B8C1D2"/>
      </a:accent5>
      <a:accent6>
        <a:srgbClr val="2D2D8A"/>
      </a:accent6>
      <a:hlink>
        <a:srgbClr val="009999"/>
      </a:hlink>
      <a:folHlink>
        <a:srgbClr val="99CC00"/>
      </a:folHlink>
    </a:clrScheme>
    <a:fontScheme name="Title &amp; Bullets">
      <a:majorFont>
        <a:latin typeface="Didot"/>
        <a:ea typeface="ヒラギノ明朝 ProN W3"/>
        <a:cs typeface="ヒラギノ明朝 ProN W3"/>
      </a:majorFont>
      <a:minorFont>
        <a:latin typeface="Palatino"/>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63750"/>
            </a:solidFill>
            <a:effectLst/>
            <a:latin typeface="Palatino" charset="0"/>
            <a:ea typeface="ヒラギノ明朝 ProN W3" charset="0"/>
            <a:cs typeface="ヒラギノ明朝 ProN W3" charset="0"/>
            <a:sym typeface="Palatino" charset="0"/>
          </a:defRPr>
        </a:defPPr>
      </a:lstStyle>
    </a:spDef>
    <a:lnDef>
      <a:spPr bwMode="auto">
        <a:xfrm>
          <a:off x="0" y="0"/>
          <a:ext cx="1" cy="1"/>
        </a:xfrm>
        <a:custGeom>
          <a:avLst/>
          <a:gdLst/>
          <a:ahLst/>
          <a:cxnLst/>
          <a:rect l="0" t="0" r="0" b="0"/>
          <a:pathLst/>
        </a:cu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63750"/>
            </a:solidFill>
            <a:effectLst/>
            <a:latin typeface="Palatino" charset="0"/>
            <a:ea typeface="ヒラギノ明朝 ProN W3" charset="0"/>
            <a:cs typeface="ヒラギノ明朝 ProN W3" charset="0"/>
            <a:sym typeface="Palatino"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Book.potx</Template>
  <TotalTime>2558</TotalTime>
  <Pages>0</Pages>
  <Words>874</Words>
  <Characters>0</Characters>
  <Application>Microsoft Office PowerPoint</Application>
  <PresentationFormat>Custom</PresentationFormat>
  <Lines>0</Lines>
  <Paragraphs>221</Paragraphs>
  <Slides>23</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ＭＳ Ｐゴシック</vt:lpstr>
      <vt:lpstr>Book Antiqua</vt:lpstr>
      <vt:lpstr>Calibri</vt:lpstr>
      <vt:lpstr>Courier New</vt:lpstr>
      <vt:lpstr>Didot</vt:lpstr>
      <vt:lpstr>Lucida Grande</vt:lpstr>
      <vt:lpstr>Monotype Sorts</vt:lpstr>
      <vt:lpstr>Palatino</vt:lpstr>
      <vt:lpstr>Wingdings</vt:lpstr>
      <vt:lpstr>Zapf Dingbats</vt:lpstr>
      <vt:lpstr>ヒラギノ明朝 ProN W3</vt:lpstr>
      <vt:lpstr>Book</vt:lpstr>
      <vt:lpstr>CSI5311  Distributed Databases and Transaction Processing</vt:lpstr>
      <vt:lpstr>File Systems</vt:lpstr>
      <vt:lpstr>Database Management</vt:lpstr>
      <vt:lpstr>Motivation</vt:lpstr>
      <vt:lpstr>Distributed Computing</vt:lpstr>
      <vt:lpstr>What is a Distributed Database System?</vt:lpstr>
      <vt:lpstr>What is not a DDBS?</vt:lpstr>
      <vt:lpstr>Centralized DBMS on a Network</vt:lpstr>
      <vt:lpstr>Distributed DBMS Environment</vt:lpstr>
      <vt:lpstr>Implicit Assumptions</vt:lpstr>
      <vt:lpstr>Data Delivery Alternatives</vt:lpstr>
      <vt:lpstr>Distributed DBMS Promises</vt:lpstr>
      <vt:lpstr>Transparency</vt:lpstr>
      <vt:lpstr>Example</vt:lpstr>
      <vt:lpstr>Transparent Access</vt:lpstr>
      <vt:lpstr>Distributed Database - User View</vt:lpstr>
      <vt:lpstr>Distributed DBMS - Reality</vt:lpstr>
      <vt:lpstr>Types of Transparency</vt:lpstr>
      <vt:lpstr>Reliability Through Transactions</vt:lpstr>
      <vt:lpstr>Potentially Improved Performance</vt:lpstr>
      <vt:lpstr>Parallelism Requirements</vt:lpstr>
      <vt:lpstr>System Expansion</vt:lpstr>
      <vt:lpstr>Relationship Between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subject/>
  <dc:creator>Amr</dc:creator>
  <cp:keywords/>
  <dc:description/>
  <cp:lastModifiedBy>Amr</cp:lastModifiedBy>
  <cp:revision>127</cp:revision>
  <dcterms:modified xsi:type="dcterms:W3CDTF">2022-02-28T06:07:34Z</dcterms:modified>
</cp:coreProperties>
</file>