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81"/>
  </p:notesMasterIdLst>
  <p:sldIdLst>
    <p:sldId id="257" r:id="rId2"/>
    <p:sldId id="259" r:id="rId3"/>
    <p:sldId id="260" r:id="rId4"/>
    <p:sldId id="261" r:id="rId5"/>
    <p:sldId id="262" r:id="rId6"/>
    <p:sldId id="325" r:id="rId7"/>
    <p:sldId id="326" r:id="rId8"/>
    <p:sldId id="263" r:id="rId9"/>
    <p:sldId id="327" r:id="rId10"/>
    <p:sldId id="328" r:id="rId11"/>
    <p:sldId id="329" r:id="rId12"/>
    <p:sldId id="330" r:id="rId13"/>
    <p:sldId id="331" r:id="rId14"/>
    <p:sldId id="332" r:id="rId15"/>
    <p:sldId id="265" r:id="rId16"/>
    <p:sldId id="266" r:id="rId17"/>
    <p:sldId id="268" r:id="rId18"/>
    <p:sldId id="271" r:id="rId19"/>
    <p:sldId id="339" r:id="rId20"/>
    <p:sldId id="272" r:id="rId21"/>
    <p:sldId id="333" r:id="rId22"/>
    <p:sldId id="337" r:id="rId23"/>
    <p:sldId id="338" r:id="rId24"/>
    <p:sldId id="277" r:id="rId25"/>
    <p:sldId id="278" r:id="rId26"/>
    <p:sldId id="340" r:id="rId27"/>
    <p:sldId id="341" r:id="rId28"/>
    <p:sldId id="342" r:id="rId29"/>
    <p:sldId id="343" r:id="rId30"/>
    <p:sldId id="344" r:id="rId31"/>
    <p:sldId id="345" r:id="rId32"/>
    <p:sldId id="347" r:id="rId33"/>
    <p:sldId id="348" r:id="rId34"/>
    <p:sldId id="351" r:id="rId35"/>
    <p:sldId id="349" r:id="rId36"/>
    <p:sldId id="350" r:id="rId37"/>
    <p:sldId id="283" r:id="rId38"/>
    <p:sldId id="284" r:id="rId39"/>
    <p:sldId id="354" r:id="rId40"/>
    <p:sldId id="285" r:id="rId41"/>
    <p:sldId id="352" r:id="rId42"/>
    <p:sldId id="353" r:id="rId43"/>
    <p:sldId id="286" r:id="rId44"/>
    <p:sldId id="287" r:id="rId45"/>
    <p:sldId id="288" r:id="rId46"/>
    <p:sldId id="289" r:id="rId47"/>
    <p:sldId id="290" r:id="rId48"/>
    <p:sldId id="291" r:id="rId49"/>
    <p:sldId id="292" r:id="rId50"/>
    <p:sldId id="293" r:id="rId51"/>
    <p:sldId id="294" r:id="rId52"/>
    <p:sldId id="295" r:id="rId53"/>
    <p:sldId id="355" r:id="rId54"/>
    <p:sldId id="296" r:id="rId55"/>
    <p:sldId id="297" r:id="rId56"/>
    <p:sldId id="298" r:id="rId57"/>
    <p:sldId id="299" r:id="rId58"/>
    <p:sldId id="356" r:id="rId59"/>
    <p:sldId id="357" r:id="rId60"/>
    <p:sldId id="301" r:id="rId61"/>
    <p:sldId id="358" r:id="rId62"/>
    <p:sldId id="360" r:id="rId63"/>
    <p:sldId id="361" r:id="rId64"/>
    <p:sldId id="362" r:id="rId65"/>
    <p:sldId id="366" r:id="rId66"/>
    <p:sldId id="367" r:id="rId67"/>
    <p:sldId id="363" r:id="rId68"/>
    <p:sldId id="364" r:id="rId69"/>
    <p:sldId id="303" r:id="rId70"/>
    <p:sldId id="308" r:id="rId71"/>
    <p:sldId id="309" r:id="rId72"/>
    <p:sldId id="369" r:id="rId73"/>
    <p:sldId id="368" r:id="rId74"/>
    <p:sldId id="311" r:id="rId75"/>
    <p:sldId id="312" r:id="rId76"/>
    <p:sldId id="313" r:id="rId77"/>
    <p:sldId id="314" r:id="rId78"/>
    <p:sldId id="317" r:id="rId79"/>
    <p:sldId id="370" r:id="rId80"/>
  </p:sldIdLst>
  <p:sldSz cx="13004800" cy="9753600"/>
  <p:notesSz cx="6858000" cy="9144000"/>
  <p:defaultTextStyle>
    <a:defPPr>
      <a:defRPr lang="en-US"/>
    </a:defPPr>
    <a:lvl1pPr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1pPr>
    <a:lvl2pPr marL="457200"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2pPr>
    <a:lvl3pPr marL="914400"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3pPr>
    <a:lvl4pPr marL="1371600"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4pPr>
    <a:lvl5pPr marL="1828800"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5pPr>
    <a:lvl6pPr marL="2286000" algn="l" defTabSz="457200" rtl="0" eaLnBrk="1" latinLnBrk="0" hangingPunct="1">
      <a:defRPr sz="3000" kern="1200">
        <a:solidFill>
          <a:srgbClr val="263750"/>
        </a:solidFill>
        <a:latin typeface="Palatino" charset="0"/>
        <a:ea typeface="ヒラギノ明朝 ProN W3" charset="0"/>
        <a:cs typeface="ヒラギノ明朝 ProN W3" charset="0"/>
        <a:sym typeface="Palatino" charset="0"/>
      </a:defRPr>
    </a:lvl6pPr>
    <a:lvl7pPr marL="2743200" algn="l" defTabSz="457200" rtl="0" eaLnBrk="1" latinLnBrk="0" hangingPunct="1">
      <a:defRPr sz="3000" kern="1200">
        <a:solidFill>
          <a:srgbClr val="263750"/>
        </a:solidFill>
        <a:latin typeface="Palatino" charset="0"/>
        <a:ea typeface="ヒラギノ明朝 ProN W3" charset="0"/>
        <a:cs typeface="ヒラギノ明朝 ProN W3" charset="0"/>
        <a:sym typeface="Palatino" charset="0"/>
      </a:defRPr>
    </a:lvl7pPr>
    <a:lvl8pPr marL="3200400" algn="l" defTabSz="457200" rtl="0" eaLnBrk="1" latinLnBrk="0" hangingPunct="1">
      <a:defRPr sz="3000" kern="1200">
        <a:solidFill>
          <a:srgbClr val="263750"/>
        </a:solidFill>
        <a:latin typeface="Palatino" charset="0"/>
        <a:ea typeface="ヒラギノ明朝 ProN W3" charset="0"/>
        <a:cs typeface="ヒラギノ明朝 ProN W3" charset="0"/>
        <a:sym typeface="Palatino" charset="0"/>
      </a:defRPr>
    </a:lvl8pPr>
    <a:lvl9pPr marL="3657600" algn="l" defTabSz="457200" rtl="0" eaLnBrk="1" latinLnBrk="0" hangingPunct="1">
      <a:defRPr sz="3000" kern="1200">
        <a:solidFill>
          <a:srgbClr val="263750"/>
        </a:solidFill>
        <a:latin typeface="Palatino" charset="0"/>
        <a:ea typeface="ヒラギノ明朝 ProN W3" charset="0"/>
        <a:cs typeface="ヒラギノ明朝 ProN W3" charset="0"/>
        <a:sym typeface="Palatino"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71A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92206" autoAdjust="0"/>
  </p:normalViewPr>
  <p:slideViewPr>
    <p:cSldViewPr>
      <p:cViewPr varScale="1">
        <p:scale>
          <a:sx n="59" d="100"/>
          <a:sy n="59" d="100"/>
        </p:scale>
        <p:origin x="1116" y="42"/>
      </p:cViewPr>
      <p:guideLst>
        <p:guide orient="horz" pos="3072"/>
        <p:guide pos="4096"/>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6.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1.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Book Antiqua"/>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Book Antiqua"/>
              </a:defRPr>
            </a:lvl1pPr>
          </a:lstStyle>
          <a:p>
            <a:fld id="{E1EEBE56-20E2-E74D-9035-27D8EAEB0526}" type="datetimeFigureOut">
              <a:rPr lang="en-US" smtClean="0"/>
              <a:pPr/>
              <a:t>1/4/2022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Book Antiqua"/>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Book Antiqua"/>
              </a:defRPr>
            </a:lvl1pPr>
          </a:lstStyle>
          <a:p>
            <a:fld id="{AC742AA2-86C2-2445-8FBF-A051532B6693}" type="slidenum">
              <a:rPr lang="en-US" smtClean="0"/>
              <a:pPr/>
              <a:t>‹#›</a:t>
            </a:fld>
            <a:endParaRPr lang="en-US" dirty="0"/>
          </a:p>
        </p:txBody>
      </p:sp>
    </p:spTree>
    <p:extLst>
      <p:ext uri="{BB962C8B-B14F-4D97-AF65-F5344CB8AC3E}">
        <p14:creationId xmlns:p14="http://schemas.microsoft.com/office/powerpoint/2010/main" val="25778525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C742AA2-86C2-2445-8FBF-A051532B6693}" type="slidenum">
              <a:rPr lang="en-US" smtClean="0"/>
              <a:pPr/>
              <a:t>14</a:t>
            </a:fld>
            <a:endParaRPr lang="en-US" dirty="0"/>
          </a:p>
        </p:txBody>
      </p:sp>
    </p:spTree>
    <p:extLst>
      <p:ext uri="{BB962C8B-B14F-4D97-AF65-F5344CB8AC3E}">
        <p14:creationId xmlns:p14="http://schemas.microsoft.com/office/powerpoint/2010/main" val="2814135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fld id="{8FECAD81-9736-4266-9DBE-13CDF2DCCAB6}" type="slidenum">
              <a:rPr lang="en-US" sz="1200" i="0" smtClean="0">
                <a:latin typeface="Times New Roman" pitchFamily="18" charset="0"/>
              </a:rPr>
              <a:pPr eaLnBrk="1" hangingPunct="1"/>
              <a:t>19</a:t>
            </a:fld>
            <a:endParaRPr lang="en-US" sz="1200" i="0">
              <a:latin typeface="Times New Roman" pitchFamily="18" charset="0"/>
            </a:endParaRPr>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1159035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fld id="{1CA8525D-DA26-4B54-85AD-A4FCCC3788FA}" type="slidenum">
              <a:rPr lang="en-US" sz="1200" i="0" smtClean="0">
                <a:latin typeface="Times New Roman" pitchFamily="18" charset="0"/>
              </a:rPr>
              <a:pPr eaLnBrk="1" hangingPunct="1"/>
              <a:t>21</a:t>
            </a:fld>
            <a:endParaRPr lang="en-US" sz="1200" i="0">
              <a:latin typeface="Times New Roman" pitchFamily="18" charset="0"/>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93716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fld id="{D257855E-9823-4DC4-9F87-200F50821C44}" type="slidenum">
              <a:rPr lang="en-US" sz="1200" i="0" smtClean="0">
                <a:latin typeface="Times New Roman" pitchFamily="18" charset="0"/>
              </a:rPr>
              <a:pPr eaLnBrk="1" hangingPunct="1"/>
              <a:t>22</a:t>
            </a:fld>
            <a:endParaRPr lang="en-US" sz="1200" i="0">
              <a:latin typeface="Times New Roman" pitchFamily="18" charset="0"/>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726242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fld id="{1900AEA2-C288-443E-8CAA-4EA58DD6F2EA}" type="slidenum">
              <a:rPr lang="en-US" sz="1200" i="0" smtClean="0">
                <a:latin typeface="Times New Roman" pitchFamily="18" charset="0"/>
              </a:rPr>
              <a:pPr eaLnBrk="1" hangingPunct="1"/>
              <a:t>23</a:t>
            </a:fld>
            <a:endParaRPr lang="en-US" sz="1200" i="0">
              <a:latin typeface="Times New Roman" pitchFamily="18" charset="0"/>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247697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strike="noStrike" kern="1200" baseline="0" dirty="0">
                <a:solidFill>
                  <a:schemeClr val="tx1"/>
                </a:solidFill>
                <a:latin typeface="+mn-lt"/>
                <a:ea typeface="+mn-ea"/>
                <a:cs typeface="+mn-cs"/>
              </a:rPr>
              <a:t>No sharing</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each application and its data execute at one site, and there is no communication</a:t>
            </a:r>
          </a:p>
          <a:p>
            <a:r>
              <a:rPr lang="en-US" sz="1200" b="0" i="0" u="none" strike="noStrike" kern="1200" baseline="0" dirty="0">
                <a:solidFill>
                  <a:schemeClr val="tx1"/>
                </a:solidFill>
                <a:latin typeface="+mn-lt"/>
                <a:ea typeface="+mn-ea"/>
                <a:cs typeface="+mn-cs"/>
              </a:rPr>
              <a:t>with any other program .</a:t>
            </a:r>
          </a:p>
          <a:p>
            <a:r>
              <a:rPr lang="en-US" sz="1200" b="0" i="0" u="sng" strike="noStrike" kern="1200" baseline="0" dirty="0">
                <a:solidFill>
                  <a:schemeClr val="tx1"/>
                </a:solidFill>
                <a:latin typeface="+mn-lt"/>
                <a:ea typeface="+mn-ea"/>
                <a:cs typeface="+mn-cs"/>
              </a:rPr>
              <a:t>Data sharing</a:t>
            </a:r>
            <a:r>
              <a:rPr lang="en-US" sz="1200" b="0" i="0" u="none" strike="noStrike" kern="1200" baseline="0" dirty="0">
                <a:solidFill>
                  <a:schemeClr val="tx1"/>
                </a:solidFill>
                <a:latin typeface="+mn-lt"/>
                <a:ea typeface="+mn-ea"/>
                <a:cs typeface="+mn-cs"/>
              </a:rPr>
              <a:t>; all the programs are replicated at all the sites, but data files</a:t>
            </a:r>
          </a:p>
          <a:p>
            <a:r>
              <a:rPr lang="en-US" sz="1200" b="0" i="0" u="none" strike="noStrike" kern="1200" baseline="0" dirty="0">
                <a:solidFill>
                  <a:schemeClr val="tx1"/>
                </a:solidFill>
                <a:latin typeface="+mn-lt"/>
                <a:ea typeface="+mn-ea"/>
                <a:cs typeface="+mn-cs"/>
              </a:rPr>
              <a:t>are not.</a:t>
            </a:r>
          </a:p>
          <a:p>
            <a:r>
              <a:rPr lang="en-US" sz="1200" b="0" i="0" u="sng" strike="noStrike" kern="1200" baseline="0" dirty="0">
                <a:solidFill>
                  <a:schemeClr val="tx1"/>
                </a:solidFill>
                <a:latin typeface="+mn-lt"/>
                <a:ea typeface="+mn-ea"/>
                <a:cs typeface="+mn-cs"/>
              </a:rPr>
              <a:t>Data-plus-program:</a:t>
            </a:r>
          </a:p>
          <a:p>
            <a:r>
              <a:rPr lang="en-US" sz="1200" b="0" i="0" u="none" strike="noStrike" kern="1200" baseline="0" dirty="0">
                <a:solidFill>
                  <a:schemeClr val="tx1"/>
                </a:solidFill>
                <a:latin typeface="+mn-lt"/>
                <a:ea typeface="+mn-ea"/>
                <a:cs typeface="+mn-cs"/>
              </a:rPr>
              <a:t>sharing, both data and programs may be shared, meaning that a program at a given site can request a service from another program at a second site, which, in turn, may have to access a data file located at a third site.</a:t>
            </a:r>
          </a:p>
          <a:p>
            <a:r>
              <a:rPr lang="en-US" sz="1200" b="1" i="0" u="none" strike="noStrike" kern="1200" baseline="0" dirty="0">
                <a:solidFill>
                  <a:schemeClr val="tx1"/>
                </a:solidFill>
                <a:latin typeface="+mn-lt"/>
                <a:ea typeface="+mn-ea"/>
                <a:cs typeface="+mn-cs"/>
              </a:rPr>
              <a:t>The access patterns </a:t>
            </a:r>
            <a:r>
              <a:rPr lang="en-US" sz="1200" b="0" i="0" u="none" strike="noStrike" kern="1200" baseline="0" dirty="0">
                <a:solidFill>
                  <a:schemeClr val="tx1"/>
                </a:solidFill>
                <a:latin typeface="+mn-lt"/>
                <a:ea typeface="+mn-ea"/>
                <a:cs typeface="+mn-cs"/>
              </a:rPr>
              <a:t>of user requests may be static, so that they do not change over time, or dynamic</a:t>
            </a:r>
          </a:p>
          <a:p>
            <a:r>
              <a:rPr lang="en-US" sz="1200" b="1" i="0" u="none" strike="noStrike" kern="1200" baseline="0" dirty="0">
                <a:solidFill>
                  <a:schemeClr val="tx1"/>
                </a:solidFill>
                <a:latin typeface="+mn-lt"/>
                <a:ea typeface="+mn-ea"/>
                <a:cs typeface="+mn-cs"/>
              </a:rPr>
              <a:t>Level of knowledge </a:t>
            </a:r>
            <a:r>
              <a:rPr lang="en-US" sz="1200" b="0" i="0" u="none" strike="noStrike" kern="1200" baseline="0" dirty="0">
                <a:solidFill>
                  <a:schemeClr val="tx1"/>
                </a:solidFill>
                <a:latin typeface="+mn-lt"/>
                <a:ea typeface="+mn-ea"/>
                <a:cs typeface="+mn-cs"/>
              </a:rPr>
              <a:t>about the access pattern behavior </a:t>
            </a:r>
          </a:p>
          <a:p>
            <a:r>
              <a:rPr lang="en-US" sz="1200" b="1" i="0" u="none" strike="noStrike" kern="1200" baseline="0" dirty="0">
                <a:solidFill>
                  <a:schemeClr val="tx1"/>
                </a:solidFill>
                <a:latin typeface="+mn-lt"/>
                <a:ea typeface="+mn-ea"/>
                <a:cs typeface="+mn-cs"/>
              </a:rPr>
              <a:t>complete information</a:t>
            </a:r>
            <a:r>
              <a:rPr lang="en-US" sz="1200" b="0" i="0" u="none" strike="noStrike" kern="1200" baseline="0" dirty="0">
                <a:solidFill>
                  <a:schemeClr val="tx1"/>
                </a:solidFill>
                <a:latin typeface="+mn-lt"/>
                <a:ea typeface="+mn-ea"/>
                <a:cs typeface="+mn-cs"/>
              </a:rPr>
              <a:t>, where the access patterns can reasonably be predicted and do not deviate significantly from these predictions, or partial information, where there are deviations from the predictions.</a:t>
            </a:r>
          </a:p>
        </p:txBody>
      </p:sp>
      <p:sp>
        <p:nvSpPr>
          <p:cNvPr id="4" name="Slide Number Placeholder 3"/>
          <p:cNvSpPr>
            <a:spLocks noGrp="1"/>
          </p:cNvSpPr>
          <p:nvPr>
            <p:ph type="sldNum" sz="quarter" idx="10"/>
          </p:nvPr>
        </p:nvSpPr>
        <p:spPr/>
        <p:txBody>
          <a:bodyPr/>
          <a:lstStyle/>
          <a:p>
            <a:fld id="{AC742AA2-86C2-2445-8FBF-A051532B6693}" type="slidenum">
              <a:rPr lang="en-US" smtClean="0"/>
              <a:pPr/>
              <a:t>3</a:t>
            </a:fld>
            <a:endParaRPr lang="en-US" dirty="0"/>
          </a:p>
        </p:txBody>
      </p:sp>
    </p:spTree>
    <p:extLst>
      <p:ext uri="{BB962C8B-B14F-4D97-AF65-F5344CB8AC3E}">
        <p14:creationId xmlns:p14="http://schemas.microsoft.com/office/powerpoint/2010/main" val="748063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
        <p:nvSpPr>
          <p:cNvPr id="2" name="Notes Placeholder 1"/>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For example, if a new tuple with a BUDGET value of, say, $600,000 were to be inserted into PROJ, one would have had to review the fragmentation to decide if the new tuple is to go into PROJ2 or if the fragments need to be revised and a new fragment needs to be defined.</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fld id="{127852E1-C8A5-45F5-B214-9732A7B53279}" type="slidenum">
              <a:rPr lang="en-US" sz="1200" i="0" smtClean="0">
                <a:latin typeface="Times New Roman" pitchFamily="18" charset="0"/>
              </a:rPr>
              <a:pPr eaLnBrk="1" hangingPunct="1"/>
              <a:t>26</a:t>
            </a:fld>
            <a:endParaRPr lang="en-US" sz="1200" i="0">
              <a:latin typeface="Times New Roman" pitchFamily="18" charset="0"/>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561725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fld id="{5996F231-101D-4F4C-9145-75A751AAC439}" type="slidenum">
              <a:rPr lang="en-US" sz="1200" i="0" smtClean="0">
                <a:latin typeface="Times New Roman" pitchFamily="18" charset="0"/>
              </a:rPr>
              <a:pPr eaLnBrk="1" hangingPunct="1"/>
              <a:t>27</a:t>
            </a:fld>
            <a:endParaRPr lang="en-US" sz="1200" i="0">
              <a:latin typeface="Times New Roman" pitchFamily="18" charset="0"/>
            </a:endParaRPr>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925319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fld id="{9624F8E5-5C89-47CB-BFFA-BA1213267E2A}" type="slidenum">
              <a:rPr lang="en-US" sz="1200" i="0" smtClean="0">
                <a:latin typeface="Times New Roman" pitchFamily="18" charset="0"/>
              </a:rPr>
              <a:pPr eaLnBrk="1" hangingPunct="1"/>
              <a:t>28</a:t>
            </a:fld>
            <a:endParaRPr lang="en-US" sz="1200" i="0">
              <a:latin typeface="Times New Roman" pitchFamily="18" charset="0"/>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0325634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fld id="{E88C24C3-3544-424F-A66A-7A7EA7CBE2A9}" type="slidenum">
              <a:rPr lang="en-US" sz="1200" i="0" smtClean="0">
                <a:latin typeface="Times New Roman" pitchFamily="18" charset="0"/>
              </a:rPr>
              <a:pPr eaLnBrk="1" hangingPunct="1"/>
              <a:t>29</a:t>
            </a:fld>
            <a:endParaRPr lang="en-US" sz="1200" i="0">
              <a:latin typeface="Times New Roman" pitchFamily="18" charset="0"/>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8418338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fld id="{AC5AD05C-19B8-4D95-9F02-83A860DEA720}" type="slidenum">
              <a:rPr lang="en-US" sz="1200" i="0" smtClean="0">
                <a:latin typeface="Times New Roman" pitchFamily="18" charset="0"/>
              </a:rPr>
              <a:pPr eaLnBrk="1" hangingPunct="1"/>
              <a:t>30</a:t>
            </a:fld>
            <a:endParaRPr lang="en-US" sz="1200" i="0">
              <a:latin typeface="Times New Roman" pitchFamily="18" charset="0"/>
            </a:endParaRPr>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005976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fld id="{2EF1A44A-4813-4C94-8891-EE83FED42C4A}" type="slidenum">
              <a:rPr lang="en-US" sz="1200" i="0" smtClean="0">
                <a:latin typeface="Times New Roman" pitchFamily="18" charset="0"/>
              </a:rPr>
              <a:pPr eaLnBrk="1" hangingPunct="1"/>
              <a:t>31</a:t>
            </a:fld>
            <a:endParaRPr lang="en-US" sz="1200" i="0">
              <a:latin typeface="Times New Roman" pitchFamily="18" charset="0"/>
            </a:endParaRPr>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2274608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fld id="{26270D9C-D46E-4A54-8C41-B2DAE62DB265}" type="slidenum">
              <a:rPr lang="en-US" sz="1200" i="0" smtClean="0">
                <a:latin typeface="Times New Roman" pitchFamily="18" charset="0"/>
              </a:rPr>
              <a:pPr eaLnBrk="1" hangingPunct="1"/>
              <a:t>32</a:t>
            </a:fld>
            <a:endParaRPr lang="en-US" sz="1200" i="0">
              <a:latin typeface="Times New Roman" pitchFamily="18" charset="0"/>
            </a:endParaRPr>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0988963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fld id="{83E02357-CB5A-4C7B-B38A-F4191F28CD7A}" type="slidenum">
              <a:rPr lang="en-US" sz="1200" i="0" smtClean="0">
                <a:latin typeface="Times New Roman" pitchFamily="18" charset="0"/>
              </a:rPr>
              <a:pPr eaLnBrk="1" hangingPunct="1"/>
              <a:t>33</a:t>
            </a:fld>
            <a:endParaRPr lang="en-US" sz="1200" i="0">
              <a:latin typeface="Times New Roman" pitchFamily="18" charset="0"/>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877870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fld id="{861CE268-F3E3-4F84-B607-9385EBE29EDC}" type="slidenum">
              <a:rPr lang="en-US" sz="1200" i="0" smtClean="0">
                <a:latin typeface="Times New Roman" pitchFamily="18" charset="0"/>
              </a:rPr>
              <a:pPr eaLnBrk="1" hangingPunct="1"/>
              <a:t>35</a:t>
            </a:fld>
            <a:endParaRPr lang="en-US" sz="1200" i="0">
              <a:latin typeface="Times New Roman" pitchFamily="18" charset="0"/>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758475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fld id="{D3CBC759-0450-4EB4-9455-BCDA20AE7EC0}" type="slidenum">
              <a:rPr lang="en-US" sz="1200" i="0" smtClean="0">
                <a:latin typeface="Times New Roman" pitchFamily="18" charset="0"/>
              </a:rPr>
              <a:pPr eaLnBrk="1" hangingPunct="1"/>
              <a:t>36</a:t>
            </a:fld>
            <a:endParaRPr lang="en-US" sz="1200" i="0">
              <a:latin typeface="Times New Roman" pitchFamily="18" charset="0"/>
            </a:endParaRPr>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8990735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
        <p:nvSpPr>
          <p:cNvPr id="2" name="Notes Placeholder 1"/>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the difficulty </a:t>
            </a:r>
            <a:r>
              <a:rPr lang="en-US" sz="1200" b="0" i="0" u="none" strike="noStrike" kern="1200" baseline="0" dirty="0">
                <a:solidFill>
                  <a:schemeClr val="tx1"/>
                </a:solidFill>
                <a:latin typeface="+mn-lt"/>
                <a:ea typeface="+mn-ea"/>
                <a:cs typeface="+mn-cs"/>
              </a:rPr>
              <a:t>is that the set of </a:t>
            </a:r>
            <a:r>
              <a:rPr lang="en-US" sz="1200" b="0" i="0" u="none" strike="noStrike" kern="1200" baseline="0" dirty="0" err="1">
                <a:solidFill>
                  <a:schemeClr val="tx1"/>
                </a:solidFill>
                <a:latin typeface="+mn-lt"/>
                <a:ea typeface="+mn-ea"/>
                <a:cs typeface="+mn-cs"/>
              </a:rPr>
              <a:t>minterm</a:t>
            </a:r>
            <a:r>
              <a:rPr lang="en-US" sz="1200" b="0" i="0" u="none" strike="noStrike" kern="1200" baseline="0" dirty="0">
                <a:solidFill>
                  <a:schemeClr val="tx1"/>
                </a:solidFill>
                <a:latin typeface="+mn-lt"/>
                <a:ea typeface="+mn-ea"/>
                <a:cs typeface="+mn-cs"/>
              </a:rPr>
              <a:t> predicates may be quite large (in fact, exponential on the number of simple predicates). </a:t>
            </a:r>
          </a:p>
          <a:p>
            <a:r>
              <a:rPr lang="en-US" sz="1200" b="1" i="0" u="none" strike="noStrike" kern="1200" baseline="0" dirty="0">
                <a:solidFill>
                  <a:schemeClr val="tx1"/>
                </a:solidFill>
                <a:latin typeface="+mn-lt"/>
                <a:ea typeface="+mn-ea"/>
                <a:cs typeface="+mn-cs"/>
              </a:rPr>
              <a:t>eliminating</a:t>
            </a:r>
            <a:r>
              <a:rPr lang="en-US" sz="1200" b="0" i="0" u="none" strike="noStrike" kern="1200" baseline="0" dirty="0">
                <a:solidFill>
                  <a:schemeClr val="tx1"/>
                </a:solidFill>
                <a:latin typeface="+mn-lt"/>
                <a:ea typeface="+mn-ea"/>
                <a:cs typeface="+mn-cs"/>
              </a:rPr>
              <a:t> some of the </a:t>
            </a:r>
            <a:r>
              <a:rPr lang="en-US" sz="1200" b="0" i="0" u="none" strike="noStrike" kern="1200" baseline="0" dirty="0" err="1">
                <a:solidFill>
                  <a:schemeClr val="tx1"/>
                </a:solidFill>
                <a:latin typeface="+mn-lt"/>
                <a:ea typeface="+mn-ea"/>
                <a:cs typeface="+mn-cs"/>
              </a:rPr>
              <a:t>minterm</a:t>
            </a:r>
            <a:r>
              <a:rPr lang="en-US" sz="1200" b="0" i="0" u="none" strike="noStrike" kern="1200" baseline="0" dirty="0">
                <a:solidFill>
                  <a:schemeClr val="tx1"/>
                </a:solidFill>
                <a:latin typeface="+mn-lt"/>
                <a:ea typeface="+mn-ea"/>
                <a:cs typeface="+mn-cs"/>
              </a:rPr>
              <a:t> fragments that may be meaningless</a:t>
            </a:r>
          </a:p>
          <a:p>
            <a:r>
              <a:rPr lang="en-US" sz="1200" b="1" i="0" u="none" strike="noStrike" kern="1200" baseline="0" dirty="0">
                <a:solidFill>
                  <a:schemeClr val="tx1"/>
                </a:solidFill>
                <a:latin typeface="+mn-lt"/>
                <a:ea typeface="+mn-ea"/>
                <a:cs typeface="+mn-cs"/>
              </a:rPr>
              <a:t>This elimination is </a:t>
            </a:r>
            <a:r>
              <a:rPr lang="en-US" sz="1200" b="0" i="0" u="none" strike="noStrike" kern="1200" baseline="0" dirty="0">
                <a:solidFill>
                  <a:schemeClr val="tx1"/>
                </a:solidFill>
                <a:latin typeface="+mn-lt"/>
                <a:ea typeface="+mn-ea"/>
                <a:cs typeface="+mn-cs"/>
              </a:rPr>
              <a:t>performed by identifying those </a:t>
            </a:r>
            <a:r>
              <a:rPr lang="en-US" sz="1200" b="0" i="0" u="none" strike="noStrike" kern="1200" baseline="0" dirty="0" err="1">
                <a:solidFill>
                  <a:schemeClr val="tx1"/>
                </a:solidFill>
                <a:latin typeface="+mn-lt"/>
                <a:ea typeface="+mn-ea"/>
                <a:cs typeface="+mn-cs"/>
              </a:rPr>
              <a:t>minterms</a:t>
            </a:r>
            <a:r>
              <a:rPr lang="en-US" sz="1200" b="0" i="0" u="none" strike="noStrike" kern="1200" baseline="0" dirty="0">
                <a:solidFill>
                  <a:schemeClr val="tx1"/>
                </a:solidFill>
                <a:latin typeface="+mn-lt"/>
                <a:ea typeface="+mn-ea"/>
                <a:cs typeface="+mn-cs"/>
              </a:rPr>
              <a:t> that might be contradictory to a set of implications I</a:t>
            </a:r>
          </a:p>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fld id="{4DC2F536-E0B0-4C98-B302-3EDC27DC2109}" type="slidenum">
              <a:rPr lang="en-US" sz="1200" i="0" smtClean="0">
                <a:latin typeface="Times New Roman" pitchFamily="18" charset="0"/>
              </a:rPr>
              <a:pPr eaLnBrk="1" hangingPunct="1"/>
              <a:t>41</a:t>
            </a:fld>
            <a:endParaRPr lang="en-US" sz="1200" i="0">
              <a:latin typeface="Times New Roman" pitchFamily="18" charset="0"/>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4867883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fld id="{7236C44A-006B-4DB5-9462-61D75C36DFAD}" type="slidenum">
              <a:rPr lang="en-US" sz="1200" i="0" smtClean="0">
                <a:latin typeface="Times New Roman" pitchFamily="18" charset="0"/>
              </a:rPr>
              <a:pPr eaLnBrk="1" hangingPunct="1"/>
              <a:t>42</a:t>
            </a:fld>
            <a:endParaRPr lang="en-US" sz="1200" i="0">
              <a:latin typeface="Times New Roman" pitchFamily="18" charset="0"/>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6396392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2" name="Notes Placeholder 1"/>
          <p:cNvSpPr>
            <a:spLocks noGrp="1"/>
          </p:cNvSpPr>
          <p:nvPr>
            <p:ph type="body" idx="1"/>
          </p:nvPr>
        </p:nvSpPr>
        <p:spPr/>
        <p:txBody>
          <a:bodyPr/>
          <a:lstStyle/>
          <a:p>
            <a:r>
              <a:rPr lang="en-US" sz="1200" b="1" i="0" u="sng" strike="noStrike" kern="1200" baseline="0" dirty="0">
                <a:solidFill>
                  <a:schemeClr val="tx1"/>
                </a:solidFill>
                <a:latin typeface="+mn-lt"/>
                <a:ea typeface="+mn-ea"/>
                <a:cs typeface="+mn-cs"/>
              </a:rPr>
              <a:t>The view design</a:t>
            </a:r>
            <a:r>
              <a:rPr lang="en-US" sz="1200" b="0" i="0" u="none" strike="noStrike" kern="1200" baseline="0" dirty="0">
                <a:solidFill>
                  <a:schemeClr val="tx1"/>
                </a:solidFill>
                <a:latin typeface="+mn-lt"/>
                <a:ea typeface="+mn-ea"/>
                <a:cs typeface="+mn-cs"/>
              </a:rPr>
              <a:t> activity deals with defining the interfaces for end Users.</a:t>
            </a:r>
          </a:p>
          <a:p>
            <a:r>
              <a:rPr lang="en-US" sz="1200" b="1" i="0" u="sng" strike="noStrike" kern="1200" baseline="0" dirty="0">
                <a:solidFill>
                  <a:schemeClr val="tx1"/>
                </a:solidFill>
                <a:latin typeface="+mn-lt"/>
                <a:ea typeface="+mn-ea"/>
                <a:cs typeface="+mn-cs"/>
              </a:rPr>
              <a:t>The conceptual design</a:t>
            </a:r>
            <a:r>
              <a:rPr lang="en-US" sz="1200" b="0" i="0" u="none" strike="noStrike" kern="1200" baseline="0" dirty="0">
                <a:solidFill>
                  <a:schemeClr val="tx1"/>
                </a:solidFill>
                <a:latin typeface="+mn-lt"/>
                <a:ea typeface="+mn-ea"/>
                <a:cs typeface="+mn-cs"/>
              </a:rPr>
              <a:t>, on the other hand, is the process by which the enterprise is examined to determine entity types and relationships among these entities.</a:t>
            </a:r>
          </a:p>
          <a:p>
            <a:r>
              <a:rPr lang="en-US" sz="1200" b="1" i="0" u="sng" strike="noStrike" kern="1200" baseline="0" dirty="0">
                <a:solidFill>
                  <a:schemeClr val="tx1"/>
                </a:solidFill>
                <a:latin typeface="+mn-lt"/>
                <a:ea typeface="+mn-ea"/>
                <a:cs typeface="+mn-cs"/>
              </a:rPr>
              <a:t>Entity analysis </a:t>
            </a:r>
            <a:r>
              <a:rPr lang="en-US" sz="1200" b="0" i="0" u="none" strike="noStrike" kern="1200" baseline="0" dirty="0">
                <a:solidFill>
                  <a:schemeClr val="tx1"/>
                </a:solidFill>
                <a:latin typeface="+mn-lt"/>
                <a:ea typeface="+mn-ea"/>
                <a:cs typeface="+mn-cs"/>
              </a:rPr>
              <a:t>is concerned with determining the entities, their attributes, and the relationships among them. </a:t>
            </a:r>
          </a:p>
          <a:p>
            <a:r>
              <a:rPr lang="en-US" sz="1200" b="1" i="0" u="sng" strike="noStrike" kern="1200" baseline="0" dirty="0">
                <a:solidFill>
                  <a:schemeClr val="tx1"/>
                </a:solidFill>
                <a:latin typeface="+mn-lt"/>
                <a:ea typeface="+mn-ea"/>
                <a:cs typeface="+mn-cs"/>
              </a:rPr>
              <a:t>Functional analysis</a:t>
            </a:r>
            <a:r>
              <a:rPr lang="en-US" sz="1200" b="0" i="0" u="none" strike="noStrike" kern="1200" baseline="0" dirty="0">
                <a:solidFill>
                  <a:schemeClr val="tx1"/>
                </a:solidFill>
                <a:latin typeface="+mn-lt"/>
                <a:ea typeface="+mn-ea"/>
                <a:cs typeface="+mn-cs"/>
              </a:rPr>
              <a:t>, on the other hand, is concerned with determining the fundamental functions with which the modeled enterprise is involved.</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fld id="{E56DB79E-328E-4BA5-AB01-9A057FCC8A1B}" type="slidenum">
              <a:rPr lang="en-US" sz="1200" i="0" smtClean="0">
                <a:latin typeface="Times New Roman" pitchFamily="18" charset="0"/>
              </a:rPr>
              <a:pPr eaLnBrk="1" hangingPunct="1"/>
              <a:t>53</a:t>
            </a:fld>
            <a:endParaRPr lang="en-US" sz="1200" i="0">
              <a:latin typeface="Times New Roman" pitchFamily="18"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8111583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Predicate</a:t>
            </a:r>
            <a:r>
              <a:rPr lang="en-US" baseline="0" dirty="0"/>
              <a:t>  m we have 2m</a:t>
            </a:r>
          </a:p>
          <a:p>
            <a:r>
              <a:rPr lang="en-US" sz="1200" b="0" i="0" u="none" strike="noStrike" kern="1200" baseline="0" dirty="0">
                <a:solidFill>
                  <a:schemeClr val="tx1"/>
                </a:solidFill>
                <a:latin typeface="+mn-lt"/>
                <a:ea typeface="+mn-ea"/>
                <a:cs typeface="+mn-cs"/>
              </a:rPr>
              <a:t>B(m)  mm; for example, for m=10, B(m)  115,000, for m=15, </a:t>
            </a:r>
            <a:endParaRPr lang="en-US" dirty="0"/>
          </a:p>
        </p:txBody>
      </p:sp>
      <p:sp>
        <p:nvSpPr>
          <p:cNvPr id="4" name="Slide Number Placeholder 3"/>
          <p:cNvSpPr>
            <a:spLocks noGrp="1"/>
          </p:cNvSpPr>
          <p:nvPr>
            <p:ph type="sldNum" sz="quarter" idx="10"/>
          </p:nvPr>
        </p:nvSpPr>
        <p:spPr/>
        <p:txBody>
          <a:bodyPr/>
          <a:lstStyle/>
          <a:p>
            <a:fld id="{AC742AA2-86C2-2445-8FBF-A051532B6693}" type="slidenum">
              <a:rPr lang="en-US" smtClean="0"/>
              <a:pPr/>
              <a:t>54</a:t>
            </a:fld>
            <a:endParaRPr lang="en-US" dirty="0"/>
          </a:p>
        </p:txBody>
      </p:sp>
    </p:spTree>
    <p:extLst>
      <p:ext uri="{BB962C8B-B14F-4D97-AF65-F5344CB8AC3E}">
        <p14:creationId xmlns:p14="http://schemas.microsoft.com/office/powerpoint/2010/main" val="8215671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Attribute usage values are not sufficiently general to form the basis of attribute splitting and fragmentation. </a:t>
            </a:r>
          </a:p>
          <a:p>
            <a:r>
              <a:rPr lang="en-US" sz="1200" b="0" i="0" u="none" strike="noStrike" kern="1200" baseline="0" dirty="0">
                <a:solidFill>
                  <a:schemeClr val="tx1"/>
                </a:solidFill>
                <a:latin typeface="+mn-lt"/>
                <a:ea typeface="+mn-ea"/>
                <a:cs typeface="+mn-cs"/>
              </a:rPr>
              <a:t>This is because these values do not represent the weight of application frequencies.</a:t>
            </a:r>
            <a:endParaRPr lang="en-US" dirty="0"/>
          </a:p>
        </p:txBody>
      </p:sp>
      <p:sp>
        <p:nvSpPr>
          <p:cNvPr id="4" name="Slide Number Placeholder 3"/>
          <p:cNvSpPr>
            <a:spLocks noGrp="1"/>
          </p:cNvSpPr>
          <p:nvPr>
            <p:ph type="sldNum" sz="quarter" idx="10"/>
          </p:nvPr>
        </p:nvSpPr>
        <p:spPr/>
        <p:txBody>
          <a:bodyPr/>
          <a:lstStyle/>
          <a:p>
            <a:fld id="{AC742AA2-86C2-2445-8FBF-A051532B6693}" type="slidenum">
              <a:rPr lang="en-US" smtClean="0"/>
              <a:pPr/>
              <a:t>57</a:t>
            </a:fld>
            <a:endParaRPr lang="en-US" dirty="0"/>
          </a:p>
        </p:txBody>
      </p:sp>
    </p:spTree>
    <p:extLst>
      <p:ext uri="{BB962C8B-B14F-4D97-AF65-F5344CB8AC3E}">
        <p14:creationId xmlns:p14="http://schemas.microsoft.com/office/powerpoint/2010/main" val="31227675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fld id="{7C1845DB-E7DB-4C62-8971-4864E26031F2}" type="slidenum">
              <a:rPr lang="en-US" sz="1200" i="0" smtClean="0">
                <a:latin typeface="Times New Roman" pitchFamily="18" charset="0"/>
              </a:rPr>
              <a:pPr eaLnBrk="1" hangingPunct="1"/>
              <a:t>58</a:t>
            </a:fld>
            <a:endParaRPr lang="en-US" sz="1200" i="0">
              <a:latin typeface="Times New Roman" pitchFamily="18" charset="0"/>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t>For each quer</a:t>
            </a:r>
            <a:r>
              <a:rPr lang="en-US" baseline="0" dirty="0"/>
              <a:t>y uses two attribute</a:t>
            </a:r>
          </a:p>
          <a:p>
            <a:pPr eaLnBrk="1" hangingPunct="1"/>
            <a:r>
              <a:rPr lang="en-US" baseline="0" dirty="0"/>
              <a:t>For each app</a:t>
            </a:r>
            <a:endParaRPr lang="en-US" dirty="0"/>
          </a:p>
        </p:txBody>
      </p:sp>
    </p:spTree>
    <p:extLst>
      <p:ext uri="{BB962C8B-B14F-4D97-AF65-F5344CB8AC3E}">
        <p14:creationId xmlns:p14="http://schemas.microsoft.com/office/powerpoint/2010/main" val="1644346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2" name="Notes Placeholder 1"/>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goal of any data distribution is to provide for increased availability, reliability, and improved query access time. </a:t>
            </a:r>
          </a:p>
          <a:p>
            <a:r>
              <a:rPr lang="en-US" sz="1200" b="0" i="0" u="none" strike="noStrike" kern="1200" baseline="0" dirty="0">
                <a:solidFill>
                  <a:schemeClr val="tx1"/>
                </a:solidFill>
                <a:latin typeface="+mn-lt"/>
                <a:ea typeface="+mn-ea"/>
                <a:cs typeface="+mn-cs"/>
              </a:rPr>
              <a:t>On the other hand, as opposed to query access time, distributed data generally takes more time for modification.</a:t>
            </a: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fld id="{C7BC2547-B147-4A95-B63B-BC534613F101}" type="slidenum">
              <a:rPr lang="en-US" sz="1200" i="0" smtClean="0">
                <a:latin typeface="Times New Roman" pitchFamily="18" charset="0"/>
              </a:rPr>
              <a:pPr eaLnBrk="1" hangingPunct="1"/>
              <a:t>59</a:t>
            </a:fld>
            <a:endParaRPr lang="en-US" sz="1200" i="0">
              <a:latin typeface="Times New Roman" pitchFamily="18" charset="0"/>
            </a:endParaRPr>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8707865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fld id="{E1A25350-ED16-4C19-8ECD-3C730DB4CA47}" type="slidenum">
              <a:rPr lang="en-US" sz="1200" i="0" smtClean="0">
                <a:latin typeface="Times New Roman" pitchFamily="18" charset="0"/>
              </a:rPr>
              <a:pPr eaLnBrk="1" hangingPunct="1"/>
              <a:t>61</a:t>
            </a:fld>
            <a:endParaRPr lang="en-US" sz="1200" i="0">
              <a:latin typeface="Times New Roman" pitchFamily="18" charset="0"/>
            </a:endParaRPr>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9198087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fld id="{ACD9AAE2-65E2-47D3-8683-23511F65D5CA}" type="slidenum">
              <a:rPr lang="en-US" sz="1200" i="0" smtClean="0">
                <a:latin typeface="Times New Roman" pitchFamily="18" charset="0"/>
              </a:rPr>
              <a:pPr eaLnBrk="1" hangingPunct="1"/>
              <a:t>62</a:t>
            </a:fld>
            <a:endParaRPr lang="en-US" sz="1200" i="0">
              <a:latin typeface="Times New Roman" pitchFamily="18" charset="0"/>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3274751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fld id="{63856469-C7BA-4CEE-925E-E4A431B7EDAF}" type="slidenum">
              <a:rPr lang="en-US" sz="1200" i="0" smtClean="0">
                <a:latin typeface="Times New Roman" pitchFamily="18" charset="0"/>
              </a:rPr>
              <a:pPr eaLnBrk="1" hangingPunct="1"/>
              <a:t>63</a:t>
            </a:fld>
            <a:endParaRPr lang="en-US" sz="1200" i="0">
              <a:latin typeface="Times New Roman" pitchFamily="18" charset="0"/>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6399920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fld id="{78CDC8AD-19A5-406B-9F7F-055F809188A3}" type="slidenum">
              <a:rPr lang="en-US" sz="1200" i="0" smtClean="0">
                <a:latin typeface="Times New Roman" pitchFamily="18" charset="0"/>
              </a:rPr>
              <a:pPr eaLnBrk="1" hangingPunct="1"/>
              <a:t>64</a:t>
            </a:fld>
            <a:endParaRPr lang="en-US" sz="1200" i="0">
              <a:latin typeface="Times New Roman" pitchFamily="18" charset="0"/>
            </a:endParaRPr>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t>Note the X column and Z is row</a:t>
            </a:r>
          </a:p>
        </p:txBody>
      </p:sp>
    </p:spTree>
    <p:extLst>
      <p:ext uri="{BB962C8B-B14F-4D97-AF65-F5344CB8AC3E}">
        <p14:creationId xmlns:p14="http://schemas.microsoft.com/office/powerpoint/2010/main" val="14085165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fld id="{573B9396-F4A7-4261-AAE1-7E7A4E606120}" type="slidenum">
              <a:rPr lang="en-US" sz="1200" i="0" smtClean="0">
                <a:latin typeface="Times New Roman" pitchFamily="18" charset="0"/>
              </a:rPr>
              <a:pPr eaLnBrk="1" hangingPunct="1"/>
              <a:t>67</a:t>
            </a:fld>
            <a:endParaRPr lang="en-US" sz="1200" i="0">
              <a:latin typeface="Times New Roman" pitchFamily="18" charset="0"/>
            </a:endParaRPr>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7124162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fld id="{1CDB606E-C2D1-4A56-B549-07D3CD2FB712}" type="slidenum">
              <a:rPr lang="en-US" sz="1200" i="0" smtClean="0">
                <a:latin typeface="Times New Roman" pitchFamily="18" charset="0"/>
              </a:rPr>
              <a:pPr eaLnBrk="1" hangingPunct="1"/>
              <a:t>68</a:t>
            </a:fld>
            <a:endParaRPr lang="en-US" sz="1200" i="0">
              <a:latin typeface="Times New Roman" pitchFamily="18" charset="0"/>
            </a:endParaRPr>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959990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best position for division is</a:t>
            </a:r>
          </a:p>
          <a:p>
            <a:r>
              <a:rPr lang="en-US" sz="1200" b="0" i="0" u="none" strike="noStrike" kern="1200" baseline="0" dirty="0">
                <a:solidFill>
                  <a:schemeClr val="tx1"/>
                </a:solidFill>
                <a:latin typeface="+mn-lt"/>
                <a:ea typeface="+mn-ea"/>
                <a:cs typeface="+mn-cs"/>
              </a:rPr>
              <a:t>one which produces the sets TQ and BQ such that the total accesses to only one</a:t>
            </a:r>
          </a:p>
          <a:p>
            <a:r>
              <a:rPr lang="en-US" sz="1200" b="0" i="0" u="none" strike="noStrike" kern="1200" baseline="0" dirty="0">
                <a:solidFill>
                  <a:schemeClr val="tx1"/>
                </a:solidFill>
                <a:latin typeface="+mn-lt"/>
                <a:ea typeface="+mn-ea"/>
                <a:cs typeface="+mn-cs"/>
              </a:rPr>
              <a:t>fragment are maximized while the total accesses to both fragments are minimized</a:t>
            </a:r>
            <a:endParaRPr lang="en-US" dirty="0"/>
          </a:p>
        </p:txBody>
      </p:sp>
      <p:sp>
        <p:nvSpPr>
          <p:cNvPr id="4" name="Slide Number Placeholder 3"/>
          <p:cNvSpPr>
            <a:spLocks noGrp="1"/>
          </p:cNvSpPr>
          <p:nvPr>
            <p:ph type="sldNum" sz="quarter" idx="10"/>
          </p:nvPr>
        </p:nvSpPr>
        <p:spPr/>
        <p:txBody>
          <a:bodyPr/>
          <a:lstStyle/>
          <a:p>
            <a:fld id="{AC742AA2-86C2-2445-8FBF-A051532B6693}" type="slidenum">
              <a:rPr lang="en-US" smtClean="0"/>
              <a:pPr/>
              <a:t>70</a:t>
            </a:fld>
            <a:endParaRPr lang="en-US" dirty="0"/>
          </a:p>
        </p:txBody>
      </p:sp>
    </p:spTree>
    <p:extLst>
      <p:ext uri="{BB962C8B-B14F-4D97-AF65-F5344CB8AC3E}">
        <p14:creationId xmlns:p14="http://schemas.microsoft.com/office/powerpoint/2010/main" val="17528612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therefore define the following cost equations:</a:t>
            </a:r>
          </a:p>
          <a:p>
            <a:r>
              <a:rPr lang="en-US" sz="1200" b="0" i="0" u="none" strike="noStrike" kern="1200" baseline="0" dirty="0">
                <a:solidFill>
                  <a:schemeClr val="tx1"/>
                </a:solidFill>
                <a:latin typeface="+mn-lt"/>
                <a:ea typeface="+mn-ea"/>
                <a:cs typeface="+mn-cs"/>
              </a:rPr>
              <a:t>The important feature of this expression is</a:t>
            </a:r>
          </a:p>
          <a:p>
            <a:r>
              <a:rPr lang="en-US" sz="1200" b="0" i="0" u="none" strike="noStrike" kern="1200" baseline="0" dirty="0">
                <a:solidFill>
                  <a:schemeClr val="tx1"/>
                </a:solidFill>
                <a:latin typeface="+mn-lt"/>
                <a:ea typeface="+mn-ea"/>
                <a:cs typeface="+mn-cs"/>
              </a:rPr>
              <a:t>that it defines two fragments such that the values of CTQ and CBQ are as nearly</a:t>
            </a:r>
          </a:p>
          <a:p>
            <a:r>
              <a:rPr lang="en-US" sz="1200" b="0" i="0" u="none" strike="noStrike" kern="1200" baseline="0" dirty="0">
                <a:solidFill>
                  <a:schemeClr val="tx1"/>
                </a:solidFill>
                <a:latin typeface="+mn-lt"/>
                <a:ea typeface="+mn-ea"/>
                <a:cs typeface="+mn-cs"/>
              </a:rPr>
              <a:t>equal as possible</a:t>
            </a:r>
            <a:endParaRPr lang="en-US" dirty="0"/>
          </a:p>
        </p:txBody>
      </p:sp>
      <p:sp>
        <p:nvSpPr>
          <p:cNvPr id="4" name="Slide Number Placeholder 3"/>
          <p:cNvSpPr>
            <a:spLocks noGrp="1"/>
          </p:cNvSpPr>
          <p:nvPr>
            <p:ph type="sldNum" sz="quarter" idx="10"/>
          </p:nvPr>
        </p:nvSpPr>
        <p:spPr/>
        <p:txBody>
          <a:bodyPr/>
          <a:lstStyle/>
          <a:p>
            <a:fld id="{AC742AA2-86C2-2445-8FBF-A051532B6693}" type="slidenum">
              <a:rPr lang="en-US" smtClean="0"/>
              <a:pPr/>
              <a:t>71</a:t>
            </a:fld>
            <a:endParaRPr lang="en-US" dirty="0"/>
          </a:p>
        </p:txBody>
      </p:sp>
    </p:spTree>
    <p:extLst>
      <p:ext uri="{BB962C8B-B14F-4D97-AF65-F5344CB8AC3E}">
        <p14:creationId xmlns:p14="http://schemas.microsoft.com/office/powerpoint/2010/main" val="24527559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fld id="{049F3865-4AA6-4BCB-BC4D-B1A58484DE04}" type="slidenum">
              <a:rPr lang="en-US" sz="1200" i="0" smtClean="0">
                <a:latin typeface="Times New Roman" pitchFamily="18" charset="0"/>
              </a:rPr>
              <a:pPr eaLnBrk="1" hangingPunct="1"/>
              <a:t>73</a:t>
            </a:fld>
            <a:endParaRPr lang="en-US" sz="1200" i="0">
              <a:latin typeface="Times New Roman" pitchFamily="18"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502685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Although queries against the EMP table or the DEPT table are processed locally at Site 1 and Site 2, respectively, any queries against both EMP and DEPT together (join queries) will require a distributed query execution.</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This is a good design if we assume there are a high number of queries needing access to the entire EMP table issued at Site 1 and a high number of queries needing access to the entire DEPT table issued at Site 2. Obviously, this design also assumes that the percentage of queries needing to join information across EMP and DEPT is low.</a:t>
            </a:r>
          </a:p>
          <a:p>
            <a:endParaRPr lang="en-US" dirty="0"/>
          </a:p>
        </p:txBody>
      </p:sp>
      <p:sp>
        <p:nvSpPr>
          <p:cNvPr id="4" name="Slide Number Placeholder 3"/>
          <p:cNvSpPr>
            <a:spLocks noGrp="1"/>
          </p:cNvSpPr>
          <p:nvPr>
            <p:ph type="sldNum" sz="quarter" idx="10"/>
          </p:nvPr>
        </p:nvSpPr>
        <p:spPr/>
        <p:txBody>
          <a:bodyPr/>
          <a:lstStyle/>
          <a:p>
            <a:fld id="{AC742AA2-86C2-2445-8FBF-A051532B6693}" type="slidenum">
              <a:rPr lang="en-US" smtClean="0"/>
              <a:pPr/>
              <a:t>10</a:t>
            </a:fld>
            <a:endParaRPr lang="en-US" dirty="0"/>
          </a:p>
        </p:txBody>
      </p:sp>
    </p:spTree>
    <p:extLst>
      <p:ext uri="{BB962C8B-B14F-4D97-AF65-F5344CB8AC3E}">
        <p14:creationId xmlns:p14="http://schemas.microsoft.com/office/powerpoint/2010/main" val="34078376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design alternative therefore provides for the best possible query performance. On the other hand, since all copies need to be in sync—show the same values—the </a:t>
            </a:r>
            <a:r>
              <a:rPr lang="en-US" sz="1200" b="1" i="0" u="none" strike="noStrike" kern="1200" baseline="0" dirty="0">
                <a:solidFill>
                  <a:schemeClr val="tx1"/>
                </a:solidFill>
                <a:latin typeface="+mn-lt"/>
                <a:ea typeface="+mn-ea"/>
                <a:cs typeface="+mn-cs"/>
              </a:rPr>
              <a:t>update performance is impacted negatively.</a:t>
            </a:r>
          </a:p>
          <a:p>
            <a:endParaRPr lang="en-US" b="1" dirty="0"/>
          </a:p>
        </p:txBody>
      </p:sp>
      <p:sp>
        <p:nvSpPr>
          <p:cNvPr id="4" name="Slide Number Placeholder 3"/>
          <p:cNvSpPr>
            <a:spLocks noGrp="1"/>
          </p:cNvSpPr>
          <p:nvPr>
            <p:ph type="sldNum" sz="quarter" idx="10"/>
          </p:nvPr>
        </p:nvSpPr>
        <p:spPr/>
        <p:txBody>
          <a:bodyPr/>
          <a:lstStyle/>
          <a:p>
            <a:fld id="{AC742AA2-86C2-2445-8FBF-A051532B6693}" type="slidenum">
              <a:rPr lang="en-US" smtClean="0"/>
              <a:pPr/>
              <a:t>11</a:t>
            </a:fld>
            <a:endParaRPr lang="en-US" dirty="0"/>
          </a:p>
        </p:txBody>
      </p:sp>
    </p:spTree>
    <p:extLst>
      <p:ext uri="{BB962C8B-B14F-4D97-AF65-F5344CB8AC3E}">
        <p14:creationId xmlns:p14="http://schemas.microsoft.com/office/powerpoint/2010/main" val="2395172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distribution alternative is based on the belief that not all the data within a table is required at a given site. In addition, fragmentation provides for increased parallelism,</a:t>
            </a:r>
          </a:p>
          <a:p>
            <a:r>
              <a:rPr lang="en-US" sz="1200" b="0" i="0" u="none" strike="noStrike" kern="1200" baseline="0" dirty="0">
                <a:solidFill>
                  <a:schemeClr val="tx1"/>
                </a:solidFill>
                <a:latin typeface="+mn-lt"/>
                <a:ea typeface="+mn-ea"/>
                <a:cs typeface="+mn-cs"/>
              </a:rPr>
              <a:t>access, disaster recovery, and security/privacy.</a:t>
            </a:r>
            <a:endParaRPr lang="en-US" b="1" dirty="0"/>
          </a:p>
        </p:txBody>
      </p:sp>
      <p:sp>
        <p:nvSpPr>
          <p:cNvPr id="4" name="Slide Number Placeholder 3"/>
          <p:cNvSpPr>
            <a:spLocks noGrp="1"/>
          </p:cNvSpPr>
          <p:nvPr>
            <p:ph type="sldNum" sz="quarter" idx="10"/>
          </p:nvPr>
        </p:nvSpPr>
        <p:spPr/>
        <p:txBody>
          <a:bodyPr/>
          <a:lstStyle/>
          <a:p>
            <a:fld id="{AC742AA2-86C2-2445-8FBF-A051532B6693}" type="slidenum">
              <a:rPr lang="en-US" smtClean="0"/>
              <a:pPr/>
              <a:t>12</a:t>
            </a:fld>
            <a:endParaRPr lang="en-US" dirty="0"/>
          </a:p>
        </p:txBody>
      </p:sp>
    </p:spTree>
    <p:extLst>
      <p:ext uri="{BB962C8B-B14F-4D97-AF65-F5344CB8AC3E}">
        <p14:creationId xmlns:p14="http://schemas.microsoft.com/office/powerpoint/2010/main" val="1743417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C742AA2-86C2-2445-8FBF-A051532B6693}" type="slidenum">
              <a:rPr lang="en-US" smtClean="0"/>
              <a:pPr/>
              <a:t>13</a:t>
            </a:fld>
            <a:endParaRPr lang="en-US" dirty="0"/>
          </a:p>
        </p:txBody>
      </p:sp>
    </p:spTree>
    <p:extLst>
      <p:ext uri="{BB962C8B-B14F-4D97-AF65-F5344CB8AC3E}">
        <p14:creationId xmlns:p14="http://schemas.microsoft.com/office/powerpoint/2010/main" val="329765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CA"/>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a:t>Click to edit Master subtitle style</a:t>
            </a:r>
            <a:endParaRPr lang="en-US"/>
          </a:p>
        </p:txBody>
      </p:sp>
      <p:sp>
        <p:nvSpPr>
          <p:cNvPr id="4" name="Slide Number Placeholder 3"/>
          <p:cNvSpPr>
            <a:spLocks noGrp="1"/>
          </p:cNvSpPr>
          <p:nvPr>
            <p:ph type="sldNum" sz="quarter" idx="10"/>
          </p:nvPr>
        </p:nvSpPr>
        <p:spPr>
          <a:xfrm>
            <a:off x="11758984" y="9499600"/>
            <a:ext cx="864816" cy="304800"/>
          </a:xfrm>
          <a:prstGeom prst="rect">
            <a:avLst/>
          </a:prstGeom>
        </p:spPr>
        <p:txBody>
          <a:bodyPr/>
          <a:lstStyle>
            <a:lvl1pPr>
              <a:defRPr/>
            </a:lvl1pPr>
          </a:lstStyle>
          <a:p>
            <a:r>
              <a:rPr lang="en-US" dirty="0" err="1">
                <a:latin typeface="Book Antiqua"/>
              </a:rPr>
              <a:t>Ch.x</a:t>
            </a:r>
            <a:r>
              <a:rPr lang="en-US" dirty="0">
                <a:latin typeface="Book Antiqua"/>
              </a:rPr>
              <a:t>/</a:t>
            </a:r>
            <a:fld id="{B9BE72AF-AF1A-1E41-B881-D8119A052D15}" type="slidenum">
              <a:rPr lang="en-US" smtClean="0">
                <a:latin typeface="Book Antiqua"/>
              </a:rPr>
              <a:pPr/>
              <a:t>‹#›</a:t>
            </a:fld>
            <a:endParaRPr lang="en-US" dirty="0">
              <a:latin typeface="Book Antiqua"/>
            </a:endParaRPr>
          </a:p>
        </p:txBody>
      </p:sp>
    </p:spTree>
    <p:extLst>
      <p:ext uri="{BB962C8B-B14F-4D97-AF65-F5344CB8AC3E}">
        <p14:creationId xmlns:p14="http://schemas.microsoft.com/office/powerpoint/2010/main" val="11316502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Slide Number Placeholder 3"/>
          <p:cNvSpPr>
            <a:spLocks noGrp="1"/>
          </p:cNvSpPr>
          <p:nvPr>
            <p:ph type="sldNum" sz="quarter" idx="10"/>
          </p:nvPr>
        </p:nvSpPr>
        <p:spPr>
          <a:xfrm>
            <a:off x="12357100" y="9499600"/>
            <a:ext cx="266700" cy="304800"/>
          </a:xfrm>
          <a:prstGeom prst="rect">
            <a:avLst/>
          </a:prstGeom>
        </p:spPr>
        <p:txBody>
          <a:bodyPr/>
          <a:lstStyle>
            <a:lvl1pPr>
              <a:defRPr>
                <a:latin typeface="Book Antiqua"/>
              </a:defRPr>
            </a:lvl1pPr>
          </a:lstStyle>
          <a:p>
            <a:fld id="{FDF4A1D1-6440-3F47-BC8E-C1E8499F2E5A}" type="slidenum">
              <a:rPr lang="en-US" smtClean="0"/>
              <a:pPr/>
              <a:t>‹#›</a:t>
            </a:fld>
            <a:endParaRPr lang="en-US" dirty="0"/>
          </a:p>
        </p:txBody>
      </p:sp>
    </p:spTree>
    <p:extLst>
      <p:ext uri="{BB962C8B-B14F-4D97-AF65-F5344CB8AC3E}">
        <p14:creationId xmlns:p14="http://schemas.microsoft.com/office/powerpoint/2010/main" val="160071350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72625" y="444500"/>
            <a:ext cx="3076575" cy="8813800"/>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342900" y="444500"/>
            <a:ext cx="9077325" cy="8813800"/>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Slide Number Placeholder 3"/>
          <p:cNvSpPr>
            <a:spLocks noGrp="1"/>
          </p:cNvSpPr>
          <p:nvPr>
            <p:ph type="sldNum" sz="quarter" idx="10"/>
          </p:nvPr>
        </p:nvSpPr>
        <p:spPr>
          <a:xfrm>
            <a:off x="12357100" y="9499600"/>
            <a:ext cx="266700" cy="304800"/>
          </a:xfrm>
          <a:prstGeom prst="rect">
            <a:avLst/>
          </a:prstGeom>
        </p:spPr>
        <p:txBody>
          <a:bodyPr/>
          <a:lstStyle>
            <a:lvl1pPr>
              <a:defRPr>
                <a:latin typeface="Book Antiqua"/>
              </a:defRPr>
            </a:lvl1pPr>
          </a:lstStyle>
          <a:p>
            <a:fld id="{2F3FA9A2-5116-5544-A00E-FC7EF8204AF7}" type="slidenum">
              <a:rPr lang="en-US" smtClean="0"/>
              <a:pPr/>
              <a:t>‹#›</a:t>
            </a:fld>
            <a:endParaRPr lang="en-US" dirty="0"/>
          </a:p>
        </p:txBody>
      </p:sp>
    </p:spTree>
    <p:extLst>
      <p:ext uri="{BB962C8B-B14F-4D97-AF65-F5344CB8AC3E}">
        <p14:creationId xmlns:p14="http://schemas.microsoft.com/office/powerpoint/2010/main" val="126636442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Slide Number Placeholder 3"/>
          <p:cNvSpPr>
            <a:spLocks noGrp="1"/>
          </p:cNvSpPr>
          <p:nvPr>
            <p:ph type="sldNum" sz="quarter" idx="10"/>
          </p:nvPr>
        </p:nvSpPr>
        <p:spPr>
          <a:xfrm>
            <a:off x="11758984" y="9499600"/>
            <a:ext cx="864816" cy="304800"/>
          </a:xfrm>
          <a:prstGeom prst="rect">
            <a:avLst/>
          </a:prstGeom>
        </p:spPr>
        <p:txBody>
          <a:bodyPr/>
          <a:lstStyle>
            <a:lvl1pPr>
              <a:defRPr/>
            </a:lvl1pPr>
          </a:lstStyle>
          <a:p>
            <a:r>
              <a:rPr lang="en-US" dirty="0" err="1">
                <a:latin typeface="Book Antiqua"/>
              </a:rPr>
              <a:t>Ch.x</a:t>
            </a:r>
            <a:r>
              <a:rPr lang="en-US" dirty="0">
                <a:latin typeface="Book Antiqua"/>
              </a:rPr>
              <a:t>/</a:t>
            </a:r>
            <a:fld id="{D01B99BC-F82C-D046-99BD-FBA1D66F1CB4}" type="slidenum">
              <a:rPr lang="en-US" smtClean="0">
                <a:latin typeface="Book Antiqua"/>
              </a:rPr>
              <a:pPr/>
              <a:t>‹#›</a:t>
            </a:fld>
            <a:endParaRPr lang="en-US" dirty="0">
              <a:latin typeface="Book Antiqua"/>
            </a:endParaRPr>
          </a:p>
        </p:txBody>
      </p:sp>
    </p:spTree>
    <p:extLst>
      <p:ext uri="{BB962C8B-B14F-4D97-AF65-F5344CB8AC3E}">
        <p14:creationId xmlns:p14="http://schemas.microsoft.com/office/powerpoint/2010/main" val="40870083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
        <p:nvSpPr>
          <p:cNvPr id="4" name="Slide Number Placeholder 3"/>
          <p:cNvSpPr>
            <a:spLocks noGrp="1"/>
          </p:cNvSpPr>
          <p:nvPr>
            <p:ph type="sldNum" sz="quarter" idx="10"/>
          </p:nvPr>
        </p:nvSpPr>
        <p:spPr>
          <a:xfrm>
            <a:off x="12357100" y="9499600"/>
            <a:ext cx="266700" cy="304800"/>
          </a:xfrm>
          <a:prstGeom prst="rect">
            <a:avLst/>
          </a:prstGeom>
        </p:spPr>
        <p:txBody>
          <a:bodyPr/>
          <a:lstStyle>
            <a:lvl1pPr>
              <a:defRPr>
                <a:latin typeface="Book Antiqua"/>
              </a:defRPr>
            </a:lvl1pPr>
          </a:lstStyle>
          <a:p>
            <a:fld id="{C12595A0-9662-7443-BA62-0D3B6483FF39}" type="slidenum">
              <a:rPr lang="en-US" smtClean="0"/>
              <a:pPr/>
              <a:t>‹#›</a:t>
            </a:fld>
            <a:endParaRPr lang="en-US" dirty="0"/>
          </a:p>
        </p:txBody>
      </p:sp>
    </p:spTree>
    <p:extLst>
      <p:ext uri="{BB962C8B-B14F-4D97-AF65-F5344CB8AC3E}">
        <p14:creationId xmlns:p14="http://schemas.microsoft.com/office/powerpoint/2010/main" val="142079465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342900" y="2489200"/>
            <a:ext cx="6070600" cy="6769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6565900" y="2489200"/>
            <a:ext cx="6070600" cy="6769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Slide Number Placeholder 4"/>
          <p:cNvSpPr>
            <a:spLocks noGrp="1"/>
          </p:cNvSpPr>
          <p:nvPr>
            <p:ph type="sldNum" sz="quarter" idx="10"/>
          </p:nvPr>
        </p:nvSpPr>
        <p:spPr>
          <a:xfrm>
            <a:off x="12357100" y="9499600"/>
            <a:ext cx="266700" cy="304800"/>
          </a:xfrm>
          <a:prstGeom prst="rect">
            <a:avLst/>
          </a:prstGeom>
        </p:spPr>
        <p:txBody>
          <a:bodyPr/>
          <a:lstStyle>
            <a:lvl1pPr>
              <a:defRPr>
                <a:latin typeface="Book Antiqua"/>
              </a:defRPr>
            </a:lvl1pPr>
          </a:lstStyle>
          <a:p>
            <a:fld id="{F0ED71BB-118A-9E4C-B08B-8FE12AFF2AE2}" type="slidenum">
              <a:rPr lang="en-US" smtClean="0"/>
              <a:pPr/>
              <a:t>‹#›</a:t>
            </a:fld>
            <a:endParaRPr lang="en-US" dirty="0"/>
          </a:p>
        </p:txBody>
      </p:sp>
    </p:spTree>
    <p:extLst>
      <p:ext uri="{BB962C8B-B14F-4D97-AF65-F5344CB8AC3E}">
        <p14:creationId xmlns:p14="http://schemas.microsoft.com/office/powerpoint/2010/main" val="291655384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Slide Number Placeholder 6"/>
          <p:cNvSpPr>
            <a:spLocks noGrp="1"/>
          </p:cNvSpPr>
          <p:nvPr>
            <p:ph type="sldNum" sz="quarter" idx="10"/>
          </p:nvPr>
        </p:nvSpPr>
        <p:spPr>
          <a:xfrm>
            <a:off x="12357100" y="9499600"/>
            <a:ext cx="266700" cy="304800"/>
          </a:xfrm>
          <a:prstGeom prst="rect">
            <a:avLst/>
          </a:prstGeom>
        </p:spPr>
        <p:txBody>
          <a:bodyPr/>
          <a:lstStyle>
            <a:lvl1pPr>
              <a:defRPr>
                <a:latin typeface="Book Antiqua"/>
              </a:defRPr>
            </a:lvl1pPr>
          </a:lstStyle>
          <a:p>
            <a:fld id="{65069F6B-CB1A-844B-A44A-5B7ABA595AA7}" type="slidenum">
              <a:rPr lang="en-US" smtClean="0"/>
              <a:pPr/>
              <a:t>‹#›</a:t>
            </a:fld>
            <a:endParaRPr lang="en-US" dirty="0"/>
          </a:p>
        </p:txBody>
      </p:sp>
    </p:spTree>
    <p:extLst>
      <p:ext uri="{BB962C8B-B14F-4D97-AF65-F5344CB8AC3E}">
        <p14:creationId xmlns:p14="http://schemas.microsoft.com/office/powerpoint/2010/main" val="192605966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Slide Number Placeholder 2"/>
          <p:cNvSpPr>
            <a:spLocks noGrp="1"/>
          </p:cNvSpPr>
          <p:nvPr>
            <p:ph type="sldNum" sz="quarter" idx="10"/>
          </p:nvPr>
        </p:nvSpPr>
        <p:spPr>
          <a:xfrm>
            <a:off x="12357100" y="9499600"/>
            <a:ext cx="266700" cy="304800"/>
          </a:xfrm>
          <a:prstGeom prst="rect">
            <a:avLst/>
          </a:prstGeom>
        </p:spPr>
        <p:txBody>
          <a:bodyPr/>
          <a:lstStyle>
            <a:lvl1pPr>
              <a:defRPr>
                <a:latin typeface="Book Antiqua"/>
              </a:defRPr>
            </a:lvl1pPr>
          </a:lstStyle>
          <a:p>
            <a:fld id="{8801E1DC-9A09-2845-A773-BB78DAEA5475}" type="slidenum">
              <a:rPr lang="en-US" smtClean="0"/>
              <a:pPr/>
              <a:t>‹#›</a:t>
            </a:fld>
            <a:endParaRPr lang="en-US" dirty="0"/>
          </a:p>
        </p:txBody>
      </p:sp>
    </p:spTree>
    <p:extLst>
      <p:ext uri="{BB962C8B-B14F-4D97-AF65-F5344CB8AC3E}">
        <p14:creationId xmlns:p14="http://schemas.microsoft.com/office/powerpoint/2010/main" val="84965515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2357100" y="9499600"/>
            <a:ext cx="266700" cy="304800"/>
          </a:xfrm>
          <a:prstGeom prst="rect">
            <a:avLst/>
          </a:prstGeom>
        </p:spPr>
        <p:txBody>
          <a:bodyPr/>
          <a:lstStyle>
            <a:lvl1pPr>
              <a:defRPr>
                <a:latin typeface="Book Antiqua"/>
              </a:defRPr>
            </a:lvl1pPr>
          </a:lstStyle>
          <a:p>
            <a:fld id="{E37D4F0C-152B-054F-ABE3-C9D65816304B}" type="slidenum">
              <a:rPr lang="en-US" smtClean="0"/>
              <a:pPr/>
              <a:t>‹#›</a:t>
            </a:fld>
            <a:endParaRPr lang="en-US" dirty="0"/>
          </a:p>
        </p:txBody>
      </p:sp>
    </p:spTree>
    <p:extLst>
      <p:ext uri="{BB962C8B-B14F-4D97-AF65-F5344CB8AC3E}">
        <p14:creationId xmlns:p14="http://schemas.microsoft.com/office/powerpoint/2010/main" val="139933715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Slide Number Placeholder 4"/>
          <p:cNvSpPr>
            <a:spLocks noGrp="1"/>
          </p:cNvSpPr>
          <p:nvPr>
            <p:ph type="sldNum" sz="quarter" idx="10"/>
          </p:nvPr>
        </p:nvSpPr>
        <p:spPr>
          <a:xfrm>
            <a:off x="12357100" y="9499600"/>
            <a:ext cx="266700" cy="304800"/>
          </a:xfrm>
          <a:prstGeom prst="rect">
            <a:avLst/>
          </a:prstGeom>
        </p:spPr>
        <p:txBody>
          <a:bodyPr/>
          <a:lstStyle>
            <a:lvl1pPr>
              <a:defRPr>
                <a:latin typeface="Book Antiqua"/>
              </a:defRPr>
            </a:lvl1pPr>
          </a:lstStyle>
          <a:p>
            <a:fld id="{97C1C413-B9D3-E347-8928-0B2F53448097}" type="slidenum">
              <a:rPr lang="en-US" smtClean="0"/>
              <a:pPr/>
              <a:t>‹#›</a:t>
            </a:fld>
            <a:endParaRPr lang="en-US" dirty="0"/>
          </a:p>
        </p:txBody>
      </p:sp>
    </p:spTree>
    <p:extLst>
      <p:ext uri="{BB962C8B-B14F-4D97-AF65-F5344CB8AC3E}">
        <p14:creationId xmlns:p14="http://schemas.microsoft.com/office/powerpoint/2010/main" val="271564622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a:t>Drag picture to placeholder or click icon to add</a:t>
            </a:r>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Slide Number Placeholder 4"/>
          <p:cNvSpPr>
            <a:spLocks noGrp="1"/>
          </p:cNvSpPr>
          <p:nvPr>
            <p:ph type="sldNum" sz="quarter" idx="10"/>
          </p:nvPr>
        </p:nvSpPr>
        <p:spPr>
          <a:xfrm>
            <a:off x="12357100" y="9499600"/>
            <a:ext cx="266700" cy="304800"/>
          </a:xfrm>
          <a:prstGeom prst="rect">
            <a:avLst/>
          </a:prstGeom>
        </p:spPr>
        <p:txBody>
          <a:bodyPr/>
          <a:lstStyle>
            <a:lvl1pPr>
              <a:defRPr>
                <a:latin typeface="Book Antiqua"/>
              </a:defRPr>
            </a:lvl1pPr>
          </a:lstStyle>
          <a:p>
            <a:fld id="{B604E31D-27C9-7146-8686-2BC96041BB70}" type="slidenum">
              <a:rPr lang="en-US" smtClean="0"/>
              <a:pPr/>
              <a:t>‹#›</a:t>
            </a:fld>
            <a:endParaRPr lang="en-US" dirty="0"/>
          </a:p>
        </p:txBody>
      </p:sp>
    </p:spTree>
    <p:extLst>
      <p:ext uri="{BB962C8B-B14F-4D97-AF65-F5344CB8AC3E}">
        <p14:creationId xmlns:p14="http://schemas.microsoft.com/office/powerpoint/2010/main" val="289469194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body" idx="1"/>
          </p:nvPr>
        </p:nvSpPr>
        <p:spPr bwMode="auto">
          <a:xfrm>
            <a:off x="342900" y="2489200"/>
            <a:ext cx="12293600" cy="676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t" anchorCtr="0" compatLnSpc="1">
            <a:prstTxWarp prst="textNoShape">
              <a:avLst/>
            </a:prstTxWarp>
          </a:bodyPr>
          <a:lstStyle/>
          <a:p>
            <a:pPr lvl="0"/>
            <a:r>
              <a:rPr lang="en-CA" dirty="0">
                <a:sym typeface="Palatino" charset="0"/>
              </a:rPr>
              <a:t>Click to edit Master text styles</a:t>
            </a:r>
          </a:p>
          <a:p>
            <a:pPr lvl="1"/>
            <a:r>
              <a:rPr lang="en-CA" dirty="0">
                <a:sym typeface="Palatino" charset="0"/>
              </a:rPr>
              <a:t>Second level</a:t>
            </a:r>
          </a:p>
          <a:p>
            <a:pPr lvl="2"/>
            <a:r>
              <a:rPr lang="en-CA" dirty="0">
                <a:sym typeface="Palatino" charset="0"/>
              </a:rPr>
              <a:t>Third level</a:t>
            </a:r>
          </a:p>
          <a:p>
            <a:pPr lvl="3"/>
            <a:r>
              <a:rPr lang="en-CA" dirty="0">
                <a:sym typeface="Palatino" charset="0"/>
              </a:rPr>
              <a:t>Fourth level</a:t>
            </a:r>
          </a:p>
          <a:p>
            <a:pPr lvl="4"/>
            <a:r>
              <a:rPr lang="en-CA" dirty="0">
                <a:sym typeface="Palatino" charset="0"/>
              </a:rPr>
              <a:t>Fifth level</a:t>
            </a:r>
            <a:endParaRPr lang="en-US" dirty="0">
              <a:sym typeface="Palatino" charset="0"/>
            </a:endParaRPr>
          </a:p>
        </p:txBody>
      </p:sp>
      <p:sp>
        <p:nvSpPr>
          <p:cNvPr id="2050" name="Rectangle 2"/>
          <p:cNvSpPr>
            <a:spLocks noGrp="1" noChangeArrowheads="1"/>
          </p:cNvSpPr>
          <p:nvPr>
            <p:ph type="title"/>
          </p:nvPr>
        </p:nvSpPr>
        <p:spPr bwMode="auto">
          <a:xfrm>
            <a:off x="355600" y="444500"/>
            <a:ext cx="12293600" cy="161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ctr" anchorCtr="0" compatLnSpc="1">
            <a:prstTxWarp prst="textNoShape">
              <a:avLst/>
            </a:prstTxWarp>
          </a:bodyPr>
          <a:lstStyle/>
          <a:p>
            <a:pPr lvl="0"/>
            <a:r>
              <a:rPr lang="en-CA">
                <a:sym typeface="Didot" charset="0"/>
              </a:rPr>
              <a:t>Click to edit Master title style</a:t>
            </a:r>
            <a:endParaRPr lang="en-US">
              <a:sym typeface="Didot" charset="0"/>
            </a:endParaRPr>
          </a:p>
        </p:txBody>
      </p:sp>
      <p:grpSp>
        <p:nvGrpSpPr>
          <p:cNvPr id="2051" name="Group 3"/>
          <p:cNvGrpSpPr>
            <a:grpSpLocks/>
          </p:cNvGrpSpPr>
          <p:nvPr/>
        </p:nvGrpSpPr>
        <p:grpSpPr bwMode="auto">
          <a:xfrm>
            <a:off x="404813" y="2235200"/>
            <a:ext cx="12193587" cy="50800"/>
            <a:chOff x="0" y="0"/>
            <a:chExt cx="7680" cy="32"/>
          </a:xfrm>
        </p:grpSpPr>
        <p:sp>
          <p:nvSpPr>
            <p:cNvPr id="2052" name="Line 4"/>
            <p:cNvSpPr>
              <a:spLocks noChangeShapeType="1"/>
            </p:cNvSpPr>
            <p:nvPr/>
          </p:nvSpPr>
          <p:spPr bwMode="auto">
            <a:xfrm>
              <a:off x="0" y="0"/>
              <a:ext cx="7680" cy="0"/>
            </a:xfrm>
            <a:prstGeom prst="line">
              <a:avLst/>
            </a:prstGeom>
            <a:noFill/>
            <a:ln w="12700" cap="flat">
              <a:solidFill>
                <a:srgbClr val="6682AA"/>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latin typeface="Book Antiqua"/>
              </a:endParaRPr>
            </a:p>
          </p:txBody>
        </p:sp>
        <p:sp>
          <p:nvSpPr>
            <p:cNvPr id="2053" name="Line 5"/>
            <p:cNvSpPr>
              <a:spLocks noChangeShapeType="1"/>
            </p:cNvSpPr>
            <p:nvPr/>
          </p:nvSpPr>
          <p:spPr bwMode="auto">
            <a:xfrm>
              <a:off x="0" y="32"/>
              <a:ext cx="7680" cy="0"/>
            </a:xfrm>
            <a:prstGeom prst="line">
              <a:avLst/>
            </a:prstGeom>
            <a:noFill/>
            <a:ln w="12700" cap="flat">
              <a:solidFill>
                <a:srgbClr val="6682AA"/>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latin typeface="Book Antiqua"/>
              </a:endParaRPr>
            </a:p>
          </p:txBody>
        </p:sp>
      </p:grpSp>
      <p:grpSp>
        <p:nvGrpSpPr>
          <p:cNvPr id="2054" name="Group 6"/>
          <p:cNvGrpSpPr>
            <a:grpSpLocks/>
          </p:cNvGrpSpPr>
          <p:nvPr/>
        </p:nvGrpSpPr>
        <p:grpSpPr bwMode="auto">
          <a:xfrm>
            <a:off x="393700" y="9347200"/>
            <a:ext cx="12192000" cy="50800"/>
            <a:chOff x="0" y="0"/>
            <a:chExt cx="7680" cy="32"/>
          </a:xfrm>
        </p:grpSpPr>
        <p:sp>
          <p:nvSpPr>
            <p:cNvPr id="2055" name="Line 7"/>
            <p:cNvSpPr>
              <a:spLocks noChangeShapeType="1"/>
            </p:cNvSpPr>
            <p:nvPr/>
          </p:nvSpPr>
          <p:spPr bwMode="auto">
            <a:xfrm>
              <a:off x="0" y="0"/>
              <a:ext cx="7680" cy="0"/>
            </a:xfrm>
            <a:prstGeom prst="line">
              <a:avLst/>
            </a:prstGeom>
            <a:noFill/>
            <a:ln w="12700" cap="flat">
              <a:solidFill>
                <a:srgbClr val="6682AA"/>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latin typeface="Book Antiqua"/>
              </a:endParaRPr>
            </a:p>
          </p:txBody>
        </p:sp>
        <p:sp>
          <p:nvSpPr>
            <p:cNvPr id="2056" name="Line 8"/>
            <p:cNvSpPr>
              <a:spLocks noChangeShapeType="1"/>
            </p:cNvSpPr>
            <p:nvPr/>
          </p:nvSpPr>
          <p:spPr bwMode="auto">
            <a:xfrm>
              <a:off x="0" y="32"/>
              <a:ext cx="7680" cy="0"/>
            </a:xfrm>
            <a:prstGeom prst="line">
              <a:avLst/>
            </a:prstGeom>
            <a:noFill/>
            <a:ln w="12700" cap="flat">
              <a:solidFill>
                <a:srgbClr val="6682AA"/>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latin typeface="Book Antiqua"/>
              </a:endParaRPr>
            </a:p>
          </p:txBody>
        </p:sp>
      </p:grpSp>
      <p:sp>
        <p:nvSpPr>
          <p:cNvPr id="2057" name="Rectangle 9"/>
          <p:cNvSpPr>
            <a:spLocks/>
          </p:cNvSpPr>
          <p:nvPr/>
        </p:nvSpPr>
        <p:spPr bwMode="auto">
          <a:xfrm>
            <a:off x="425590" y="9521567"/>
            <a:ext cx="1258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sz="1200" dirty="0">
                <a:solidFill>
                  <a:schemeClr val="tx1"/>
                </a:solidFill>
                <a:latin typeface="Book Antiqua"/>
                <a:ea typeface="ＭＳ Ｐゴシック" charset="0"/>
                <a:cs typeface="Book Antiqua"/>
              </a:rPr>
              <a:t>Distributed DBMS</a:t>
            </a:r>
          </a:p>
        </p:txBody>
      </p:sp>
      <p:sp>
        <p:nvSpPr>
          <p:cNvPr id="2058" name="Rectangle 10"/>
          <p:cNvSpPr>
            <a:spLocks/>
          </p:cNvSpPr>
          <p:nvPr/>
        </p:nvSpPr>
        <p:spPr bwMode="auto">
          <a:xfrm>
            <a:off x="5571333" y="9521567"/>
            <a:ext cx="190023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sz="1200" dirty="0">
                <a:solidFill>
                  <a:schemeClr val="tx1"/>
                </a:solidFill>
                <a:latin typeface="Book Antiqua"/>
                <a:ea typeface="ＭＳ Ｐゴシック" charset="0"/>
                <a:cs typeface="Book Antiqua"/>
              </a:rPr>
              <a:t>© M. T. </a:t>
            </a:r>
            <a:r>
              <a:rPr lang="en-US" sz="1200" dirty="0" err="1">
                <a:solidFill>
                  <a:schemeClr val="tx1"/>
                </a:solidFill>
                <a:latin typeface="Book Antiqua"/>
                <a:ea typeface="ＭＳ Ｐゴシック" charset="0"/>
                <a:cs typeface="Book Antiqua"/>
              </a:rPr>
              <a:t>Özsu</a:t>
            </a:r>
            <a:r>
              <a:rPr lang="en-US" sz="1200" dirty="0">
                <a:solidFill>
                  <a:schemeClr val="tx1"/>
                </a:solidFill>
                <a:latin typeface="Book Antiqua"/>
                <a:ea typeface="ＭＳ Ｐゴシック" charset="0"/>
                <a:cs typeface="Book Antiqua"/>
              </a:rPr>
              <a:t> &amp; P. </a:t>
            </a:r>
            <a:r>
              <a:rPr lang="en-US" sz="1200" dirty="0" err="1">
                <a:solidFill>
                  <a:schemeClr val="tx1"/>
                </a:solidFill>
                <a:latin typeface="Book Antiqua"/>
                <a:ea typeface="ＭＳ Ｐゴシック" charset="0"/>
                <a:cs typeface="Book Antiqua"/>
              </a:rPr>
              <a:t>Valduriez</a:t>
            </a:r>
            <a:endParaRPr lang="en-US" sz="1200" dirty="0">
              <a:solidFill>
                <a:schemeClr val="tx1"/>
              </a:solidFill>
              <a:latin typeface="Book Antiqua"/>
              <a:ea typeface="ＭＳ Ｐゴシック" charset="0"/>
              <a:cs typeface="Book Antiqua"/>
            </a:endParaRPr>
          </a:p>
        </p:txBody>
      </p:sp>
      <p:sp>
        <p:nvSpPr>
          <p:cNvPr id="13" name="Rectangle 10"/>
          <p:cNvSpPr>
            <a:spLocks/>
          </p:cNvSpPr>
          <p:nvPr/>
        </p:nvSpPr>
        <p:spPr bwMode="auto">
          <a:xfrm>
            <a:off x="11254928" y="9538899"/>
            <a:ext cx="14038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square" lIns="0" tIns="0" rIns="0" bIns="0" anchor="ctr">
            <a:spAutoFit/>
          </a:bodyPr>
          <a:lstStyle/>
          <a:p>
            <a:pPr algn="r"/>
            <a:r>
              <a:rPr lang="en-US" sz="1200" dirty="0">
                <a:solidFill>
                  <a:schemeClr val="tx1"/>
                </a:solidFill>
                <a:latin typeface="Book Antiqua"/>
                <a:ea typeface="ＭＳ Ｐゴシック" charset="0"/>
                <a:cs typeface="Book Antiqua"/>
              </a:rPr>
              <a:t>Ch.3/</a:t>
            </a:r>
            <a:fld id="{5E48BB5D-946E-5F48-82DF-AC330131550D}" type="slidenum">
              <a:rPr lang="en-US" sz="1200" smtClean="0">
                <a:latin typeface="Book Antiqua"/>
              </a:rPr>
              <a:pPr algn="r"/>
              <a:t>‹#›</a:t>
            </a:fld>
            <a:endParaRPr lang="en-US" sz="1200" dirty="0">
              <a:solidFill>
                <a:schemeClr val="tx1"/>
              </a:solidFill>
              <a:latin typeface="Book Antiqua"/>
              <a:ea typeface="ＭＳ Ｐゴシック" charset="0"/>
              <a:cs typeface="Book Antiqua"/>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hf hdr="0" ftr="0" dt="0"/>
  <p:txStyles>
    <p:titleStyle>
      <a:lvl1pPr algn="l" rtl="0" eaLnBrk="1" fontAlgn="base" hangingPunct="1">
        <a:lnSpc>
          <a:spcPct val="90000"/>
        </a:lnSpc>
        <a:spcBef>
          <a:spcPct val="0"/>
        </a:spcBef>
        <a:spcAft>
          <a:spcPct val="0"/>
        </a:spcAft>
        <a:defRPr sz="6400">
          <a:solidFill>
            <a:srgbClr val="253750"/>
          </a:solidFill>
          <a:latin typeface="+mj-lt"/>
          <a:ea typeface="+mj-ea"/>
          <a:cs typeface="+mj-cs"/>
          <a:sym typeface="Didot" charset="0"/>
        </a:defRPr>
      </a:lvl1pPr>
      <a:lvl2pPr algn="l" rtl="0" eaLnBrk="1" fontAlgn="base" hangingPunct="1">
        <a:lnSpc>
          <a:spcPct val="90000"/>
        </a:lnSpc>
        <a:spcBef>
          <a:spcPct val="0"/>
        </a:spcBef>
        <a:spcAft>
          <a:spcPct val="0"/>
        </a:spcAft>
        <a:defRPr sz="6400">
          <a:solidFill>
            <a:srgbClr val="253750"/>
          </a:solidFill>
          <a:latin typeface="Didot" charset="0"/>
          <a:ea typeface="ヒラギノ明朝 ProN W3" charset="0"/>
          <a:cs typeface="ヒラギノ明朝 ProN W3" charset="0"/>
          <a:sym typeface="Didot" charset="0"/>
        </a:defRPr>
      </a:lvl2pPr>
      <a:lvl3pPr algn="l" rtl="0" eaLnBrk="1" fontAlgn="base" hangingPunct="1">
        <a:lnSpc>
          <a:spcPct val="90000"/>
        </a:lnSpc>
        <a:spcBef>
          <a:spcPct val="0"/>
        </a:spcBef>
        <a:spcAft>
          <a:spcPct val="0"/>
        </a:spcAft>
        <a:defRPr sz="6400">
          <a:solidFill>
            <a:srgbClr val="253750"/>
          </a:solidFill>
          <a:latin typeface="Didot" charset="0"/>
          <a:ea typeface="ヒラギノ明朝 ProN W3" charset="0"/>
          <a:cs typeface="ヒラギノ明朝 ProN W3" charset="0"/>
          <a:sym typeface="Didot" charset="0"/>
        </a:defRPr>
      </a:lvl3pPr>
      <a:lvl4pPr algn="l" rtl="0" eaLnBrk="1" fontAlgn="base" hangingPunct="1">
        <a:lnSpc>
          <a:spcPct val="90000"/>
        </a:lnSpc>
        <a:spcBef>
          <a:spcPct val="0"/>
        </a:spcBef>
        <a:spcAft>
          <a:spcPct val="0"/>
        </a:spcAft>
        <a:defRPr sz="6400">
          <a:solidFill>
            <a:srgbClr val="253750"/>
          </a:solidFill>
          <a:latin typeface="Didot" charset="0"/>
          <a:ea typeface="ヒラギノ明朝 ProN W3" charset="0"/>
          <a:cs typeface="ヒラギノ明朝 ProN W3" charset="0"/>
          <a:sym typeface="Didot" charset="0"/>
        </a:defRPr>
      </a:lvl4pPr>
      <a:lvl5pPr algn="l" rtl="0" eaLnBrk="1" fontAlgn="base" hangingPunct="1">
        <a:lnSpc>
          <a:spcPct val="90000"/>
        </a:lnSpc>
        <a:spcBef>
          <a:spcPct val="0"/>
        </a:spcBef>
        <a:spcAft>
          <a:spcPct val="0"/>
        </a:spcAft>
        <a:defRPr sz="6400">
          <a:solidFill>
            <a:srgbClr val="253750"/>
          </a:solidFill>
          <a:latin typeface="Didot" charset="0"/>
          <a:ea typeface="ヒラギノ明朝 ProN W3" charset="0"/>
          <a:cs typeface="ヒラギノ明朝 ProN W3" charset="0"/>
          <a:sym typeface="Didot" charset="0"/>
        </a:defRPr>
      </a:lvl5pPr>
      <a:lvl6pPr marL="457200" algn="l" rtl="0" eaLnBrk="1" fontAlgn="base" hangingPunct="1">
        <a:lnSpc>
          <a:spcPct val="90000"/>
        </a:lnSpc>
        <a:spcBef>
          <a:spcPct val="0"/>
        </a:spcBef>
        <a:spcAft>
          <a:spcPct val="0"/>
        </a:spcAft>
        <a:defRPr sz="6400">
          <a:solidFill>
            <a:srgbClr val="253750"/>
          </a:solidFill>
          <a:latin typeface="Didot" charset="0"/>
          <a:ea typeface="ヒラギノ明朝 ProN W3" charset="0"/>
          <a:cs typeface="ヒラギノ明朝 ProN W3" charset="0"/>
          <a:sym typeface="Didot" charset="0"/>
        </a:defRPr>
      </a:lvl6pPr>
      <a:lvl7pPr marL="914400" algn="l" rtl="0" eaLnBrk="1" fontAlgn="base" hangingPunct="1">
        <a:lnSpc>
          <a:spcPct val="90000"/>
        </a:lnSpc>
        <a:spcBef>
          <a:spcPct val="0"/>
        </a:spcBef>
        <a:spcAft>
          <a:spcPct val="0"/>
        </a:spcAft>
        <a:defRPr sz="6400">
          <a:solidFill>
            <a:srgbClr val="253750"/>
          </a:solidFill>
          <a:latin typeface="Didot" charset="0"/>
          <a:ea typeface="ヒラギノ明朝 ProN W3" charset="0"/>
          <a:cs typeface="ヒラギノ明朝 ProN W3" charset="0"/>
          <a:sym typeface="Didot" charset="0"/>
        </a:defRPr>
      </a:lvl7pPr>
      <a:lvl8pPr marL="1371600" algn="l" rtl="0" eaLnBrk="1" fontAlgn="base" hangingPunct="1">
        <a:lnSpc>
          <a:spcPct val="90000"/>
        </a:lnSpc>
        <a:spcBef>
          <a:spcPct val="0"/>
        </a:spcBef>
        <a:spcAft>
          <a:spcPct val="0"/>
        </a:spcAft>
        <a:defRPr sz="6400">
          <a:solidFill>
            <a:srgbClr val="253750"/>
          </a:solidFill>
          <a:latin typeface="Didot" charset="0"/>
          <a:ea typeface="ヒラギノ明朝 ProN W3" charset="0"/>
          <a:cs typeface="ヒラギノ明朝 ProN W3" charset="0"/>
          <a:sym typeface="Didot" charset="0"/>
        </a:defRPr>
      </a:lvl8pPr>
      <a:lvl9pPr marL="1828800" algn="l" rtl="0" eaLnBrk="1" fontAlgn="base" hangingPunct="1">
        <a:lnSpc>
          <a:spcPct val="90000"/>
        </a:lnSpc>
        <a:spcBef>
          <a:spcPct val="0"/>
        </a:spcBef>
        <a:spcAft>
          <a:spcPct val="0"/>
        </a:spcAft>
        <a:defRPr sz="6400">
          <a:solidFill>
            <a:srgbClr val="253750"/>
          </a:solidFill>
          <a:latin typeface="Didot" charset="0"/>
          <a:ea typeface="ヒラギノ明朝 ProN W3" charset="0"/>
          <a:cs typeface="ヒラギノ明朝 ProN W3" charset="0"/>
          <a:sym typeface="Didot" charset="0"/>
        </a:defRPr>
      </a:lvl9pPr>
    </p:titleStyle>
    <p:bodyStyle>
      <a:lvl1pPr marL="368300" indent="-368300" algn="l" rtl="0" eaLnBrk="1" fontAlgn="base" hangingPunct="1">
        <a:spcBef>
          <a:spcPts val="1200"/>
        </a:spcBef>
        <a:spcAft>
          <a:spcPct val="0"/>
        </a:spcAft>
        <a:buClr>
          <a:srgbClr val="4A71A9"/>
        </a:buClr>
        <a:buSzPct val="150000"/>
        <a:buFont typeface="Palatino" charset="0"/>
        <a:buChar char="•"/>
        <a:defRPr sz="2800">
          <a:solidFill>
            <a:srgbClr val="000000"/>
          </a:solidFill>
          <a:latin typeface="Book Antiqua"/>
          <a:ea typeface="+mn-ea"/>
          <a:cs typeface="+mn-cs"/>
          <a:sym typeface="Palatino" charset="0"/>
        </a:defRPr>
      </a:lvl1pPr>
      <a:lvl2pPr marL="762000" indent="-368300" algn="l" rtl="0" eaLnBrk="1" fontAlgn="base" hangingPunct="1">
        <a:spcBef>
          <a:spcPts val="1200"/>
        </a:spcBef>
        <a:spcAft>
          <a:spcPct val="0"/>
        </a:spcAft>
        <a:buClr>
          <a:srgbClr val="4A71A9"/>
        </a:buClr>
        <a:buSzPct val="85000"/>
        <a:buFont typeface="Zapf Dingbats" charset="0"/>
        <a:buChar char="➡"/>
        <a:defRPr sz="2600">
          <a:solidFill>
            <a:srgbClr val="000000"/>
          </a:solidFill>
          <a:latin typeface="Book Antiqua"/>
          <a:ea typeface="+mn-ea"/>
          <a:cs typeface="+mn-cs"/>
          <a:sym typeface="Palatino" charset="0"/>
        </a:defRPr>
      </a:lvl2pPr>
      <a:lvl3pPr marL="1206500" indent="-368300" algn="l" rtl="0" eaLnBrk="1" fontAlgn="base" hangingPunct="1">
        <a:spcBef>
          <a:spcPts val="1200"/>
        </a:spcBef>
        <a:spcAft>
          <a:spcPct val="0"/>
        </a:spcAft>
        <a:buClr>
          <a:srgbClr val="4A71A9"/>
        </a:buClr>
        <a:buSzPct val="80000"/>
        <a:buFont typeface="Zapf Dingbats" charset="0"/>
        <a:buChar char="✦"/>
        <a:defRPr sz="2400">
          <a:solidFill>
            <a:srgbClr val="000000"/>
          </a:solidFill>
          <a:latin typeface="Book Antiqua"/>
          <a:ea typeface="+mn-ea"/>
          <a:cs typeface="+mn-cs"/>
          <a:sym typeface="Palatino" charset="0"/>
        </a:defRPr>
      </a:lvl3pPr>
      <a:lvl4pPr marL="1651000" indent="-368300" algn="l" rtl="0" eaLnBrk="1" fontAlgn="base" hangingPunct="1">
        <a:spcBef>
          <a:spcPts val="1200"/>
        </a:spcBef>
        <a:spcAft>
          <a:spcPct val="0"/>
        </a:spcAft>
        <a:buClr>
          <a:srgbClr val="4A71A9"/>
        </a:buClr>
        <a:buSzPct val="69000"/>
        <a:buFont typeface="Lucida Grande" charset="0"/>
        <a:buChar char="✓"/>
        <a:defRPr sz="2000">
          <a:solidFill>
            <a:srgbClr val="000000"/>
          </a:solidFill>
          <a:latin typeface="Book Antiqua"/>
          <a:ea typeface="+mn-ea"/>
          <a:cs typeface="+mn-cs"/>
          <a:sym typeface="Palatino" charset="0"/>
        </a:defRPr>
      </a:lvl4pPr>
      <a:lvl5pPr marL="20955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Book Antiqua"/>
          <a:ea typeface="+mn-ea"/>
          <a:cs typeface="+mn-cs"/>
          <a:sym typeface="Palatino" charset="0"/>
        </a:defRPr>
      </a:lvl5pPr>
      <a:lvl6pPr marL="25527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6pPr>
      <a:lvl7pPr marL="30099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7pPr>
      <a:lvl8pPr marL="34671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8pPr>
      <a:lvl9pPr marL="39243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8.xml"/><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 Id="rId9" Type="http://schemas.openxmlformats.org/officeDocument/2006/relationships/image" Target="../media/image5.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19.xml"/><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6.wmf"/><Relationship Id="rId4" Type="http://schemas.openxmlformats.org/officeDocument/2006/relationships/oleObject" Target="../embeddings/oleObject6.bin"/><Relationship Id="rId9" Type="http://schemas.openxmlformats.org/officeDocument/2006/relationships/image" Target="../media/image8.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9.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1.wmf"/><Relationship Id="rId4" Type="http://schemas.openxmlformats.org/officeDocument/2006/relationships/oleObject" Target="../embeddings/oleObject11.bin"/></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35.xml"/><Relationship Id="rId7" Type="http://schemas.openxmlformats.org/officeDocument/2006/relationships/image" Target="../media/image15.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14.wmf"/><Relationship Id="rId4" Type="http://schemas.openxmlformats.org/officeDocument/2006/relationships/oleObject" Target="../embeddings/oleObject12.bin"/><Relationship Id="rId9" Type="http://schemas.openxmlformats.org/officeDocument/2006/relationships/image" Target="../media/image16.w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6.bin"/><Relationship Id="rId5" Type="http://schemas.openxmlformats.org/officeDocument/2006/relationships/image" Target="../media/image17.wmf"/><Relationship Id="rId4" Type="http://schemas.openxmlformats.org/officeDocument/2006/relationships/oleObject" Target="../embeddings/oleObject15.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20.wmf"/><Relationship Id="rId4" Type="http://schemas.openxmlformats.org/officeDocument/2006/relationships/oleObject" Target="../embeddings/oleObject17.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oleObject" Target="../embeddings/oleObject23.bin"/><Relationship Id="rId18" Type="http://schemas.openxmlformats.org/officeDocument/2006/relationships/oleObject" Target="../embeddings/oleObject27.bin"/><Relationship Id="rId3" Type="http://schemas.openxmlformats.org/officeDocument/2006/relationships/notesSlide" Target="../notesSlides/notesSlide49.xml"/><Relationship Id="rId7" Type="http://schemas.openxmlformats.org/officeDocument/2006/relationships/image" Target="../media/image22.emf"/><Relationship Id="rId12" Type="http://schemas.openxmlformats.org/officeDocument/2006/relationships/oleObject" Target="../embeddings/oleObject22.bin"/><Relationship Id="rId17" Type="http://schemas.openxmlformats.org/officeDocument/2006/relationships/image" Target="../media/image25.wmf"/><Relationship Id="rId2" Type="http://schemas.openxmlformats.org/officeDocument/2006/relationships/slideLayout" Target="../slideLayouts/slideLayout7.xml"/><Relationship Id="rId16" Type="http://schemas.openxmlformats.org/officeDocument/2006/relationships/oleObject" Target="../embeddings/oleObject26.bin"/><Relationship Id="rId1" Type="http://schemas.openxmlformats.org/officeDocument/2006/relationships/vmlDrawing" Target="../drawings/vmlDrawing10.vml"/><Relationship Id="rId6" Type="http://schemas.openxmlformats.org/officeDocument/2006/relationships/oleObject" Target="../embeddings/oleObject19.bin"/><Relationship Id="rId11" Type="http://schemas.openxmlformats.org/officeDocument/2006/relationships/image" Target="../media/image24.wmf"/><Relationship Id="rId5" Type="http://schemas.openxmlformats.org/officeDocument/2006/relationships/image" Target="../media/image21.emf"/><Relationship Id="rId15" Type="http://schemas.openxmlformats.org/officeDocument/2006/relationships/oleObject" Target="../embeddings/oleObject25.bin"/><Relationship Id="rId10" Type="http://schemas.openxmlformats.org/officeDocument/2006/relationships/oleObject" Target="../embeddings/oleObject21.bin"/><Relationship Id="rId19" Type="http://schemas.openxmlformats.org/officeDocument/2006/relationships/image" Target="../media/image26.wmf"/><Relationship Id="rId4" Type="http://schemas.openxmlformats.org/officeDocument/2006/relationships/oleObject" Target="../embeddings/oleObject18.bin"/><Relationship Id="rId9" Type="http://schemas.openxmlformats.org/officeDocument/2006/relationships/image" Target="../media/image23.emf"/><Relationship Id="rId14" Type="http://schemas.openxmlformats.org/officeDocument/2006/relationships/oleObject" Target="../embeddings/oleObject24.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0.xml"/><Relationship Id="rId7" Type="http://schemas.openxmlformats.org/officeDocument/2006/relationships/image" Target="../media/image28.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29.bin"/><Relationship Id="rId5" Type="http://schemas.openxmlformats.org/officeDocument/2006/relationships/image" Target="../media/image27.wmf"/><Relationship Id="rId4" Type="http://schemas.openxmlformats.org/officeDocument/2006/relationships/oleObject" Target="../embeddings/oleObject28.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image" Target="../media/image31.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31.bin"/><Relationship Id="rId5" Type="http://schemas.openxmlformats.org/officeDocument/2006/relationships/image" Target="../media/image30.wmf"/><Relationship Id="rId4" Type="http://schemas.openxmlformats.org/officeDocument/2006/relationships/oleObject" Target="../embeddings/oleObject30.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2.xml"/><Relationship Id="rId7" Type="http://schemas.openxmlformats.org/officeDocument/2006/relationships/image" Target="../media/image32.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33.bin"/><Relationship Id="rId5" Type="http://schemas.openxmlformats.org/officeDocument/2006/relationships/image" Target="../media/image31.wmf"/><Relationship Id="rId4" Type="http://schemas.openxmlformats.org/officeDocument/2006/relationships/oleObject" Target="../embeddings/oleObject32.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image" Target="../media/image33.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35.bin"/><Relationship Id="rId5" Type="http://schemas.openxmlformats.org/officeDocument/2006/relationships/image" Target="../media/image31.wmf"/><Relationship Id="rId4" Type="http://schemas.openxmlformats.org/officeDocument/2006/relationships/oleObject" Target="../embeddings/oleObject34.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54.xml"/><Relationship Id="rId7" Type="http://schemas.openxmlformats.org/officeDocument/2006/relationships/image" Target="../media/image35.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37.bin"/><Relationship Id="rId11" Type="http://schemas.openxmlformats.org/officeDocument/2006/relationships/image" Target="../media/image36.wmf"/><Relationship Id="rId5" Type="http://schemas.openxmlformats.org/officeDocument/2006/relationships/image" Target="../media/image34.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31.wmf"/></Relationships>
</file>

<file path=ppt/slides/_rels/slide65.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image" Target="../media/image38.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41.bin"/><Relationship Id="rId5" Type="http://schemas.openxmlformats.org/officeDocument/2006/relationships/image" Target="../media/image31.wmf"/><Relationship Id="rId4" Type="http://schemas.openxmlformats.org/officeDocument/2006/relationships/oleObject" Target="../embeddings/oleObject40.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6.xml"/><Relationship Id="rId7" Type="http://schemas.openxmlformats.org/officeDocument/2006/relationships/image" Target="../media/image38.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43.bin"/><Relationship Id="rId5" Type="http://schemas.openxmlformats.org/officeDocument/2006/relationships/image" Target="../media/image39.wmf"/><Relationship Id="rId4" Type="http://schemas.openxmlformats.org/officeDocument/2006/relationships/oleObject" Target="../embeddings/oleObject42.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image" Target="../media/image39.wmf"/><Relationship Id="rId4" Type="http://schemas.openxmlformats.org/officeDocument/2006/relationships/oleObject" Target="../embeddings/oleObject44.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type="body" idx="1"/>
          </p:nvPr>
        </p:nvSpPr>
        <p:spPr>
          <a:xfrm>
            <a:off x="342900" y="2288788"/>
            <a:ext cx="12293600" cy="7128792"/>
          </a:xfrm>
          <a:ln/>
        </p:spPr>
        <p:txBody>
          <a:bodyPr>
            <a:normAutofit fontScale="85000" lnSpcReduction="20000"/>
          </a:bodyPr>
          <a:lstStyle/>
          <a:p>
            <a:r>
              <a:rPr lang="en-US" dirty="0"/>
              <a:t>Introduction</a:t>
            </a:r>
          </a:p>
          <a:p>
            <a:r>
              <a:rPr lang="en-US" dirty="0"/>
              <a:t>Background</a:t>
            </a:r>
          </a:p>
          <a:p>
            <a:r>
              <a:rPr lang="en-US" dirty="0">
                <a:solidFill>
                  <a:srgbClr val="1771A9"/>
                </a:solidFill>
              </a:rPr>
              <a:t>Distributed Database Design</a:t>
            </a:r>
          </a:p>
          <a:p>
            <a:pPr lvl="1"/>
            <a:r>
              <a:rPr lang="en-US" dirty="0">
                <a:solidFill>
                  <a:srgbClr val="1771A9"/>
                </a:solidFill>
              </a:rPr>
              <a:t>Fragmentation</a:t>
            </a:r>
          </a:p>
          <a:p>
            <a:pPr lvl="1"/>
            <a:r>
              <a:rPr lang="en-US" dirty="0">
                <a:solidFill>
                  <a:srgbClr val="1771A9"/>
                </a:solidFill>
              </a:rPr>
              <a:t>Data distribution</a:t>
            </a:r>
          </a:p>
          <a:p>
            <a:r>
              <a:rPr lang="en-US" dirty="0"/>
              <a:t>Database Integration</a:t>
            </a:r>
          </a:p>
          <a:p>
            <a:r>
              <a:rPr lang="en-US" dirty="0"/>
              <a:t>Semantic Data Control</a:t>
            </a:r>
          </a:p>
          <a:p>
            <a:r>
              <a:rPr lang="en-US" dirty="0"/>
              <a:t>Distributed Query Processing</a:t>
            </a:r>
          </a:p>
          <a:p>
            <a:r>
              <a:rPr lang="en-US" dirty="0"/>
              <a:t>Multidatabase Query Processing</a:t>
            </a:r>
          </a:p>
          <a:p>
            <a:r>
              <a:rPr lang="en-US" dirty="0"/>
              <a:t>Distributed Transaction Management</a:t>
            </a:r>
          </a:p>
          <a:p>
            <a:r>
              <a:rPr lang="en-US" dirty="0"/>
              <a:t>Data Replication</a:t>
            </a:r>
          </a:p>
          <a:p>
            <a:r>
              <a:rPr lang="en-US" dirty="0"/>
              <a:t>Parallel Database Systems</a:t>
            </a:r>
          </a:p>
          <a:p>
            <a:r>
              <a:rPr lang="en-US" dirty="0"/>
              <a:t>Distributed Object DBMS</a:t>
            </a:r>
          </a:p>
          <a:p>
            <a:r>
              <a:rPr lang="en-US" dirty="0"/>
              <a:t>Peer-to-Peer Data Management</a:t>
            </a:r>
          </a:p>
          <a:p>
            <a:r>
              <a:rPr lang="en-US" dirty="0"/>
              <a:t>Web Data Management </a:t>
            </a:r>
          </a:p>
          <a:p>
            <a:r>
              <a:rPr lang="en-US" dirty="0"/>
              <a:t>Current Issues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Design Alternatives(</a:t>
            </a:r>
            <a:r>
              <a:rPr lang="en-US" dirty="0"/>
              <a:t>Distributed Data</a:t>
            </a:r>
            <a:r>
              <a:rPr lang="en-US" sz="6600" dirty="0"/>
              <a:t>)</a:t>
            </a:r>
          </a:p>
        </p:txBody>
      </p:sp>
      <p:sp>
        <p:nvSpPr>
          <p:cNvPr id="3" name="Content Placeholder 2"/>
          <p:cNvSpPr>
            <a:spLocks noGrp="1"/>
          </p:cNvSpPr>
          <p:nvPr>
            <p:ph idx="1"/>
          </p:nvPr>
        </p:nvSpPr>
        <p:spPr>
          <a:xfrm>
            <a:off x="342900" y="2489200"/>
            <a:ext cx="12661900" cy="6769100"/>
          </a:xfrm>
        </p:spPr>
        <p:txBody>
          <a:bodyPr/>
          <a:lstStyle/>
          <a:p>
            <a:r>
              <a:rPr lang="en-US" b="1" i="1" dirty="0"/>
              <a:t>Nonreplicated, Nonfragmented</a:t>
            </a:r>
          </a:p>
          <a:p>
            <a:r>
              <a:rPr lang="en-US" dirty="0"/>
              <a:t>This design alternative allows a designer to place different tables of a given database at different sites. The idea is that data should be placed close to (or at the site) where it is needed the most.</a:t>
            </a:r>
          </a:p>
          <a:p>
            <a:r>
              <a:rPr lang="en-US" dirty="0"/>
              <a:t>For example, assume a database has two tables called “EMP” and “DEPT.” A designer of DDBMS may decide to place EMP at Site 1 and DEPT at Site 2</a:t>
            </a:r>
          </a:p>
          <a:p>
            <a:pPr marL="368300" lvl="1">
              <a:buSzPct val="150000"/>
              <a:buFont typeface="Palatino" charset="0"/>
              <a:buChar char="•"/>
            </a:pPr>
            <a:r>
              <a:rPr lang="en-US" dirty="0"/>
              <a:t>Relation (Not suitable )</a:t>
            </a:r>
          </a:p>
          <a:p>
            <a:pPr marL="0" indent="0">
              <a:buNone/>
            </a:pPr>
            <a:endParaRPr lang="en-US" dirty="0"/>
          </a:p>
          <a:p>
            <a:endParaRPr lang="en-US" dirty="0"/>
          </a:p>
        </p:txBody>
      </p:sp>
      <p:sp>
        <p:nvSpPr>
          <p:cNvPr id="4" name="Slide Number Placeholder 3"/>
          <p:cNvSpPr>
            <a:spLocks noGrp="1"/>
          </p:cNvSpPr>
          <p:nvPr>
            <p:ph type="sldNum" sz="quarter" idx="10"/>
          </p:nvPr>
        </p:nvSpPr>
        <p:spPr/>
        <p:txBody>
          <a:bodyPr/>
          <a:lstStyle/>
          <a:p>
            <a:r>
              <a:rPr lang="en-US">
                <a:latin typeface="Book Antiqua"/>
              </a:rPr>
              <a:t>Ch.x/</a:t>
            </a:r>
            <a:fld id="{D01B99BC-F82C-D046-99BD-FBA1D66F1CB4}" type="slidenum">
              <a:rPr lang="en-US" smtClean="0">
                <a:latin typeface="Book Antiqua"/>
              </a:rPr>
              <a:pPr/>
              <a:t>10</a:t>
            </a:fld>
            <a:endParaRPr lang="en-US" dirty="0">
              <a:latin typeface="Book Antiqua"/>
            </a:endParaRPr>
          </a:p>
        </p:txBody>
      </p:sp>
    </p:spTree>
    <p:extLst>
      <p:ext uri="{BB962C8B-B14F-4D97-AF65-F5344CB8AC3E}">
        <p14:creationId xmlns:p14="http://schemas.microsoft.com/office/powerpoint/2010/main" val="300730320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Design Alternatives(</a:t>
            </a:r>
            <a:r>
              <a:rPr lang="en-US" dirty="0"/>
              <a:t>Distributed Data</a:t>
            </a:r>
            <a:r>
              <a:rPr lang="en-US" sz="6600" dirty="0"/>
              <a:t>)</a:t>
            </a:r>
          </a:p>
        </p:txBody>
      </p:sp>
      <p:sp>
        <p:nvSpPr>
          <p:cNvPr id="3" name="Content Placeholder 2"/>
          <p:cNvSpPr>
            <a:spLocks noGrp="1"/>
          </p:cNvSpPr>
          <p:nvPr>
            <p:ph idx="1"/>
          </p:nvPr>
        </p:nvSpPr>
        <p:spPr>
          <a:xfrm>
            <a:off x="342900" y="2489200"/>
            <a:ext cx="12661900" cy="6769100"/>
          </a:xfrm>
        </p:spPr>
        <p:txBody>
          <a:bodyPr/>
          <a:lstStyle/>
          <a:p>
            <a:r>
              <a:rPr lang="en-US" b="1" i="1" dirty="0"/>
              <a:t>Fully Replicated</a:t>
            </a:r>
          </a:p>
          <a:p>
            <a:r>
              <a:rPr lang="en-US" dirty="0"/>
              <a:t>Since every local system has a complete copy of the entire database all queries can be handled locally.</a:t>
            </a:r>
          </a:p>
          <a:p>
            <a:r>
              <a:rPr lang="en-US" dirty="0"/>
              <a:t>Designers of a DDBMS must evaluate the percentage of queries versus updates to make sure that deploying a fully replicated database has an overall acceptable performance for both queries and updates.</a:t>
            </a:r>
          </a:p>
          <a:p>
            <a:endParaRPr lang="en-US" dirty="0"/>
          </a:p>
          <a:p>
            <a:endParaRPr lang="en-US" dirty="0"/>
          </a:p>
        </p:txBody>
      </p:sp>
      <p:sp>
        <p:nvSpPr>
          <p:cNvPr id="4" name="Slide Number Placeholder 3"/>
          <p:cNvSpPr>
            <a:spLocks noGrp="1"/>
          </p:cNvSpPr>
          <p:nvPr>
            <p:ph type="sldNum" sz="quarter" idx="10"/>
          </p:nvPr>
        </p:nvSpPr>
        <p:spPr/>
        <p:txBody>
          <a:bodyPr/>
          <a:lstStyle/>
          <a:p>
            <a:r>
              <a:rPr lang="en-US">
                <a:latin typeface="Book Antiqua"/>
              </a:rPr>
              <a:t>Ch.x/</a:t>
            </a:r>
            <a:fld id="{D01B99BC-F82C-D046-99BD-FBA1D66F1CB4}" type="slidenum">
              <a:rPr lang="en-US" smtClean="0">
                <a:latin typeface="Book Antiqua"/>
              </a:rPr>
              <a:pPr/>
              <a:t>11</a:t>
            </a:fld>
            <a:endParaRPr lang="en-US" dirty="0">
              <a:latin typeface="Book Antiqua"/>
            </a:endParaRPr>
          </a:p>
        </p:txBody>
      </p:sp>
    </p:spTree>
    <p:extLst>
      <p:ext uri="{BB962C8B-B14F-4D97-AF65-F5344CB8AC3E}">
        <p14:creationId xmlns:p14="http://schemas.microsoft.com/office/powerpoint/2010/main" val="55218673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Design Alternatives(</a:t>
            </a:r>
            <a:r>
              <a:rPr lang="en-US" dirty="0"/>
              <a:t>Distributed Data</a:t>
            </a:r>
            <a:r>
              <a:rPr lang="en-US" sz="6600" dirty="0"/>
              <a:t>)</a:t>
            </a:r>
          </a:p>
        </p:txBody>
      </p:sp>
      <p:sp>
        <p:nvSpPr>
          <p:cNvPr id="3" name="Content Placeholder 2"/>
          <p:cNvSpPr>
            <a:spLocks noGrp="1"/>
          </p:cNvSpPr>
          <p:nvPr>
            <p:ph idx="1"/>
          </p:nvPr>
        </p:nvSpPr>
        <p:spPr>
          <a:xfrm>
            <a:off x="342900" y="2489200"/>
            <a:ext cx="12661900" cy="6769100"/>
          </a:xfrm>
        </p:spPr>
        <p:txBody>
          <a:bodyPr/>
          <a:lstStyle/>
          <a:p>
            <a:r>
              <a:rPr lang="en-US" b="1" i="1" dirty="0"/>
              <a:t>Fragmented or Partitioned</a:t>
            </a:r>
          </a:p>
          <a:p>
            <a:r>
              <a:rPr lang="en-US" dirty="0"/>
              <a:t>Fragmentation design approach breaks a table up into two or more pieces called fragments or partitions and allows storage of these pieces in different sites.</a:t>
            </a:r>
          </a:p>
          <a:p>
            <a:r>
              <a:rPr lang="en-US" dirty="0"/>
              <a:t>There are three alternatives to fragmentation:</a:t>
            </a:r>
          </a:p>
          <a:p>
            <a:r>
              <a:rPr lang="en-US" dirty="0"/>
              <a:t>• Vertical fragmentation</a:t>
            </a:r>
          </a:p>
          <a:p>
            <a:r>
              <a:rPr lang="en-US" dirty="0"/>
              <a:t>• Horizontal fragmentation</a:t>
            </a:r>
          </a:p>
          <a:p>
            <a:r>
              <a:rPr lang="en-US" dirty="0"/>
              <a:t>• Hybrid fragmentation</a:t>
            </a:r>
          </a:p>
          <a:p>
            <a:endParaRPr lang="en-US" dirty="0"/>
          </a:p>
        </p:txBody>
      </p:sp>
      <p:sp>
        <p:nvSpPr>
          <p:cNvPr id="4" name="Slide Number Placeholder 3"/>
          <p:cNvSpPr>
            <a:spLocks noGrp="1"/>
          </p:cNvSpPr>
          <p:nvPr>
            <p:ph type="sldNum" sz="quarter" idx="10"/>
          </p:nvPr>
        </p:nvSpPr>
        <p:spPr/>
        <p:txBody>
          <a:bodyPr/>
          <a:lstStyle/>
          <a:p>
            <a:r>
              <a:rPr lang="en-US">
                <a:latin typeface="Book Antiqua"/>
              </a:rPr>
              <a:t>Ch.x/</a:t>
            </a:r>
            <a:fld id="{D01B99BC-F82C-D046-99BD-FBA1D66F1CB4}" type="slidenum">
              <a:rPr lang="en-US" smtClean="0">
                <a:latin typeface="Book Antiqua"/>
              </a:rPr>
              <a:pPr/>
              <a:t>12</a:t>
            </a:fld>
            <a:endParaRPr lang="en-US" dirty="0">
              <a:latin typeface="Book Antiqua"/>
            </a:endParaRPr>
          </a:p>
        </p:txBody>
      </p:sp>
    </p:spTree>
    <p:extLst>
      <p:ext uri="{BB962C8B-B14F-4D97-AF65-F5344CB8AC3E}">
        <p14:creationId xmlns:p14="http://schemas.microsoft.com/office/powerpoint/2010/main" val="365766033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Design Alternatives(</a:t>
            </a:r>
            <a:r>
              <a:rPr lang="en-US" dirty="0"/>
              <a:t>Distributed Data</a:t>
            </a:r>
            <a:r>
              <a:rPr lang="en-US" sz="6600" dirty="0"/>
              <a:t>)</a:t>
            </a:r>
          </a:p>
        </p:txBody>
      </p:sp>
      <p:sp>
        <p:nvSpPr>
          <p:cNvPr id="3" name="Content Placeholder 2"/>
          <p:cNvSpPr>
            <a:spLocks noGrp="1"/>
          </p:cNvSpPr>
          <p:nvPr>
            <p:ph idx="1"/>
          </p:nvPr>
        </p:nvSpPr>
        <p:spPr>
          <a:xfrm>
            <a:off x="342900" y="2489200"/>
            <a:ext cx="12661900" cy="6769100"/>
          </a:xfrm>
        </p:spPr>
        <p:txBody>
          <a:bodyPr/>
          <a:lstStyle/>
          <a:p>
            <a:r>
              <a:rPr lang="en-US" b="1" i="1" dirty="0"/>
              <a:t>Partially Replicated</a:t>
            </a:r>
          </a:p>
          <a:p>
            <a:r>
              <a:rPr lang="en-US" dirty="0"/>
              <a:t>In this distribution alternative, the designer will make copies of some of the tables (or fragments) in the database and store these copies at different sites.</a:t>
            </a:r>
          </a:p>
          <a:p>
            <a:r>
              <a:rPr lang="en-US" dirty="0"/>
              <a:t>This is based on the belief that the frequency of accessing database tables is not uniform.</a:t>
            </a:r>
          </a:p>
          <a:p>
            <a:r>
              <a:rPr lang="en-US" dirty="0"/>
              <a:t>For example, perhaps Fragment 1 of the EMP table might be accessed more frequently than Fragment 2 of the table. </a:t>
            </a:r>
          </a:p>
          <a:p>
            <a:r>
              <a:rPr lang="en-US" dirty="0"/>
              <a:t>To satisfy this requirement, the designer may decide to store only one copy of Fragment 2, but more than one copy of Fragment 1 in the system. </a:t>
            </a:r>
          </a:p>
          <a:p>
            <a:r>
              <a:rPr lang="en-US" dirty="0"/>
              <a:t>Again, the number of Fragment 2 copies needed depends on how frequently these access queries run and where these access queries are generated.</a:t>
            </a:r>
          </a:p>
        </p:txBody>
      </p:sp>
      <p:sp>
        <p:nvSpPr>
          <p:cNvPr id="4" name="Slide Number Placeholder 3"/>
          <p:cNvSpPr>
            <a:spLocks noGrp="1"/>
          </p:cNvSpPr>
          <p:nvPr>
            <p:ph type="sldNum" sz="quarter" idx="10"/>
          </p:nvPr>
        </p:nvSpPr>
        <p:spPr/>
        <p:txBody>
          <a:bodyPr/>
          <a:lstStyle/>
          <a:p>
            <a:endParaRPr lang="en-US" dirty="0">
              <a:latin typeface="Book Antiqua"/>
            </a:endParaRPr>
          </a:p>
        </p:txBody>
      </p:sp>
    </p:spTree>
    <p:extLst>
      <p:ext uri="{BB962C8B-B14F-4D97-AF65-F5344CB8AC3E}">
        <p14:creationId xmlns:p14="http://schemas.microsoft.com/office/powerpoint/2010/main" val="125731275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Design Alternatives(</a:t>
            </a:r>
            <a:r>
              <a:rPr lang="en-US" dirty="0"/>
              <a:t>Distributed Data</a:t>
            </a:r>
            <a:r>
              <a:rPr lang="en-US" sz="6600" dirty="0"/>
              <a:t>)</a:t>
            </a:r>
          </a:p>
        </p:txBody>
      </p:sp>
      <p:sp>
        <p:nvSpPr>
          <p:cNvPr id="3" name="Content Placeholder 2"/>
          <p:cNvSpPr>
            <a:spLocks noGrp="1"/>
          </p:cNvSpPr>
          <p:nvPr>
            <p:ph idx="1"/>
          </p:nvPr>
        </p:nvSpPr>
        <p:spPr>
          <a:xfrm>
            <a:off x="342900" y="2489200"/>
            <a:ext cx="12661900" cy="6769100"/>
          </a:xfrm>
        </p:spPr>
        <p:txBody>
          <a:bodyPr/>
          <a:lstStyle/>
          <a:p>
            <a:r>
              <a:rPr lang="en-US" b="1" i="1" dirty="0"/>
              <a:t>Mixed Distribution</a:t>
            </a:r>
          </a:p>
          <a:p>
            <a:r>
              <a:rPr lang="en-US" dirty="0"/>
              <a:t>In this design alternative, we fragment the database as desired, either horizontally or vertically, and then partially replicate some of the fragments.</a:t>
            </a:r>
          </a:p>
          <a:p>
            <a:endParaRPr lang="en-US" b="1" i="1" dirty="0"/>
          </a:p>
          <a:p>
            <a:endParaRPr lang="en-US" b="1" i="1" dirty="0"/>
          </a:p>
          <a:p>
            <a:endParaRPr lang="en-US" b="1" i="1" dirty="0"/>
          </a:p>
          <a:p>
            <a:endParaRPr lang="en-US" b="1" i="1" dirty="0"/>
          </a:p>
          <a:p>
            <a:endParaRPr lang="en-US" b="1" i="1" dirty="0"/>
          </a:p>
          <a:p>
            <a:endParaRPr lang="en-US" b="1" i="1" dirty="0"/>
          </a:p>
        </p:txBody>
      </p:sp>
      <p:sp>
        <p:nvSpPr>
          <p:cNvPr id="4" name="Slide Number Placeholder 3"/>
          <p:cNvSpPr>
            <a:spLocks noGrp="1"/>
          </p:cNvSpPr>
          <p:nvPr>
            <p:ph type="sldNum" sz="quarter" idx="10"/>
          </p:nvPr>
        </p:nvSpPr>
        <p:spPr/>
        <p:txBody>
          <a:bodyPr/>
          <a:lstStyle/>
          <a:p>
            <a:r>
              <a:rPr lang="en-US">
                <a:latin typeface="Book Antiqua"/>
              </a:rPr>
              <a:t>Ch.x/</a:t>
            </a:r>
            <a:fld id="{D01B99BC-F82C-D046-99BD-FBA1D66F1CB4}" type="slidenum">
              <a:rPr lang="en-US" smtClean="0">
                <a:latin typeface="Book Antiqua"/>
              </a:rPr>
              <a:pPr/>
              <a:t>14</a:t>
            </a:fld>
            <a:endParaRPr lang="en-US" dirty="0">
              <a:latin typeface="Book Antiqua"/>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4189346122"/>
              </p:ext>
            </p:extLst>
          </p:nvPr>
        </p:nvGraphicFramePr>
        <p:xfrm>
          <a:off x="1957388" y="5114925"/>
          <a:ext cx="9090025" cy="1211263"/>
        </p:xfrm>
        <a:graphic>
          <a:graphicData uri="http://schemas.openxmlformats.org/presentationml/2006/ole">
            <mc:AlternateContent xmlns:mc="http://schemas.openxmlformats.org/markup-compatibility/2006">
              <mc:Choice xmlns:v="urn:schemas-microsoft-com:vml" Requires="v">
                <p:oleObj spid="_x0000_s23626" name="Equation" r:id="rId4" imgW="4825800" imgH="634680" progId="Equation.3">
                  <p:embed/>
                </p:oleObj>
              </mc:Choice>
              <mc:Fallback>
                <p:oleObj name="Equation" r:id="rId4" imgW="4825800" imgH="634680" progId="Equation.3">
                  <p:embed/>
                  <p:pic>
                    <p:nvPicPr>
                      <p:cNvPr id="2" name="Object 1"/>
                      <p:cNvPicPr>
                        <a:picLocks noChangeAspect="1" noChangeArrowheads="1"/>
                      </p:cNvPicPr>
                      <p:nvPr/>
                    </p:nvPicPr>
                    <p:blipFill>
                      <a:blip r:embed="rId5"/>
                      <a:srcRect/>
                      <a:stretch>
                        <a:fillRect/>
                      </a:stretch>
                    </p:blipFill>
                    <p:spPr bwMode="auto">
                      <a:xfrm>
                        <a:off x="1957388" y="5114925"/>
                        <a:ext cx="9090025" cy="1211263"/>
                      </a:xfrm>
                      <a:prstGeom prst="rect">
                        <a:avLst/>
                      </a:prstGeom>
                      <a:noFill/>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75642137"/>
              </p:ext>
            </p:extLst>
          </p:nvPr>
        </p:nvGraphicFramePr>
        <p:xfrm>
          <a:off x="5973763" y="7097713"/>
          <a:ext cx="114300" cy="215900"/>
        </p:xfrm>
        <a:graphic>
          <a:graphicData uri="http://schemas.openxmlformats.org/presentationml/2006/ole">
            <mc:AlternateContent xmlns:mc="http://schemas.openxmlformats.org/markup-compatibility/2006">
              <mc:Choice xmlns:v="urn:schemas-microsoft-com:vml" Requires="v">
                <p:oleObj spid="_x0000_s23627" name="Equation" r:id="rId6" imgW="114120" imgH="215640" progId="Equation.3">
                  <p:embed/>
                </p:oleObj>
              </mc:Choice>
              <mc:Fallback>
                <p:oleObj name="Equation" r:id="rId6" imgW="114120" imgH="215640" progId="Equation.3">
                  <p:embed/>
                  <p:pic>
                    <p:nvPicPr>
                      <p:cNvPr id="0" name=""/>
                      <p:cNvPicPr/>
                      <p:nvPr/>
                    </p:nvPicPr>
                    <p:blipFill>
                      <a:blip r:embed="rId7"/>
                      <a:stretch>
                        <a:fillRect/>
                      </a:stretch>
                    </p:blipFill>
                    <p:spPr>
                      <a:xfrm>
                        <a:off x="5973763" y="7097713"/>
                        <a:ext cx="114300" cy="215900"/>
                      </a:xfrm>
                      <a:prstGeom prst="rect">
                        <a:avLst/>
                      </a:prstGeom>
                    </p:spPr>
                  </p:pic>
                </p:oleObj>
              </mc:Fallback>
            </mc:AlternateContent>
          </a:graphicData>
        </a:graphic>
      </p:graphicFrame>
    </p:spTree>
    <p:extLst>
      <p:ext uri="{BB962C8B-B14F-4D97-AF65-F5344CB8AC3E}">
        <p14:creationId xmlns:p14="http://schemas.microsoft.com/office/powerpoint/2010/main" val="382531963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502" name="Rectangle 94"/>
          <p:cNvSpPr>
            <a:spLocks noGrp="1" noChangeArrowheads="1"/>
          </p:cNvSpPr>
          <p:nvPr>
            <p:ph type="title"/>
          </p:nvPr>
        </p:nvSpPr>
        <p:spPr/>
        <p:txBody>
          <a:bodyPr/>
          <a:lstStyle/>
          <a:p>
            <a:r>
              <a:rPr lang="en-US" dirty="0"/>
              <a:t>Fragmentation Alternatives – Horizontal</a:t>
            </a:r>
          </a:p>
        </p:txBody>
      </p:sp>
      <p:sp>
        <p:nvSpPr>
          <p:cNvPr id="17411" name="Rectangle 3"/>
          <p:cNvSpPr>
            <a:spLocks noGrp="1" noChangeArrowheads="1"/>
          </p:cNvSpPr>
          <p:nvPr>
            <p:ph type="body" idx="4294967295"/>
          </p:nvPr>
        </p:nvSpPr>
        <p:spPr>
          <a:xfrm>
            <a:off x="165696" y="2788568"/>
            <a:ext cx="7070725" cy="2573338"/>
          </a:xfrm>
          <a:noFill/>
          <a:ln/>
        </p:spPr>
        <p:txBody>
          <a:bodyPr/>
          <a:lstStyle/>
          <a:p>
            <a:pPr marL="1700081" indent="-1700081">
              <a:buNone/>
            </a:pPr>
            <a:r>
              <a:rPr lang="en-US" dirty="0"/>
              <a:t>PROJ</a:t>
            </a:r>
            <a:r>
              <a:rPr lang="en-US" baseline="-25000" dirty="0"/>
              <a:t>1</a:t>
            </a:r>
            <a:r>
              <a:rPr lang="en-US" dirty="0"/>
              <a:t> :	projects with budgets less than $200,000</a:t>
            </a:r>
          </a:p>
          <a:p>
            <a:pPr marL="1700081" indent="-1700081">
              <a:buNone/>
            </a:pPr>
            <a:r>
              <a:rPr lang="en-US" dirty="0"/>
              <a:t>PROJ</a:t>
            </a:r>
            <a:r>
              <a:rPr lang="en-US" baseline="-25000" dirty="0"/>
              <a:t>2</a:t>
            </a:r>
            <a:r>
              <a:rPr lang="en-US" dirty="0"/>
              <a:t> :	projects with budgets greater than or equal to $200,000</a:t>
            </a:r>
          </a:p>
        </p:txBody>
      </p:sp>
      <p:sp>
        <p:nvSpPr>
          <p:cNvPr id="17439" name="Rectangle 31"/>
          <p:cNvSpPr>
            <a:spLocks noChangeArrowheads="1"/>
          </p:cNvSpPr>
          <p:nvPr/>
        </p:nvSpPr>
        <p:spPr bwMode="auto">
          <a:xfrm>
            <a:off x="762562" y="5827326"/>
            <a:ext cx="1098416" cy="497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400" dirty="0">
                <a:solidFill>
                  <a:srgbClr val="000000"/>
                </a:solidFill>
                <a:latin typeface="Book Antiqua"/>
              </a:rPr>
              <a:t>PROJ</a:t>
            </a:r>
            <a:r>
              <a:rPr lang="en-US" sz="2400" baseline="-25000" dirty="0">
                <a:solidFill>
                  <a:srgbClr val="000000"/>
                </a:solidFill>
                <a:latin typeface="Book Antiqua"/>
              </a:rPr>
              <a:t>1</a:t>
            </a:r>
          </a:p>
        </p:txBody>
      </p:sp>
      <p:sp>
        <p:nvSpPr>
          <p:cNvPr id="17440" name="Rectangle 32"/>
          <p:cNvSpPr>
            <a:spLocks noChangeArrowheads="1"/>
          </p:cNvSpPr>
          <p:nvPr/>
        </p:nvSpPr>
        <p:spPr bwMode="auto">
          <a:xfrm>
            <a:off x="7053298" y="6384996"/>
            <a:ext cx="5346418" cy="1950720"/>
          </a:xfrm>
          <a:prstGeom prst="rect">
            <a:avLst/>
          </a:prstGeom>
          <a:noFill/>
          <a:ln w="12700">
            <a:solidFill>
              <a:srgbClr val="000000"/>
            </a:solidFill>
            <a:miter lim="800000"/>
            <a:headEnd/>
            <a:tailEnd/>
          </a:ln>
          <a:effectLst/>
        </p:spPr>
        <p:txBody>
          <a:bodyPr wrap="none" lIns="130046" tIns="65023" rIns="130046" bIns="65023" anchor="ctr"/>
          <a:lstStyle/>
          <a:p>
            <a:endParaRPr lang="en-US" sz="2000" dirty="0">
              <a:latin typeface="Book Antiqua"/>
            </a:endParaRPr>
          </a:p>
        </p:txBody>
      </p:sp>
      <p:sp>
        <p:nvSpPr>
          <p:cNvPr id="17441" name="Line 33"/>
          <p:cNvSpPr>
            <a:spLocks noChangeShapeType="1"/>
          </p:cNvSpPr>
          <p:nvPr/>
        </p:nvSpPr>
        <p:spPr bwMode="auto">
          <a:xfrm>
            <a:off x="7775787" y="6384996"/>
            <a:ext cx="0" cy="52380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7442" name="Line 34"/>
          <p:cNvSpPr>
            <a:spLocks noChangeShapeType="1"/>
          </p:cNvSpPr>
          <p:nvPr/>
        </p:nvSpPr>
        <p:spPr bwMode="auto">
          <a:xfrm>
            <a:off x="7775787" y="6384996"/>
            <a:ext cx="0" cy="52380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7443" name="Line 35"/>
          <p:cNvSpPr>
            <a:spLocks noChangeShapeType="1"/>
          </p:cNvSpPr>
          <p:nvPr/>
        </p:nvSpPr>
        <p:spPr bwMode="auto">
          <a:xfrm>
            <a:off x="7775787" y="6384996"/>
            <a:ext cx="0" cy="52380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7444" name="Line 36"/>
          <p:cNvSpPr>
            <a:spLocks noChangeShapeType="1"/>
          </p:cNvSpPr>
          <p:nvPr/>
        </p:nvSpPr>
        <p:spPr bwMode="auto">
          <a:xfrm>
            <a:off x="7775787" y="6384996"/>
            <a:ext cx="0" cy="195072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7445" name="Line 37"/>
          <p:cNvSpPr>
            <a:spLocks noChangeShapeType="1"/>
          </p:cNvSpPr>
          <p:nvPr/>
        </p:nvSpPr>
        <p:spPr bwMode="auto">
          <a:xfrm>
            <a:off x="9997440" y="6384995"/>
            <a:ext cx="0" cy="5418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7446" name="Line 38"/>
          <p:cNvSpPr>
            <a:spLocks noChangeShapeType="1"/>
          </p:cNvSpPr>
          <p:nvPr/>
        </p:nvSpPr>
        <p:spPr bwMode="auto">
          <a:xfrm>
            <a:off x="9997440" y="6384995"/>
            <a:ext cx="0" cy="5418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7447" name="Line 39"/>
          <p:cNvSpPr>
            <a:spLocks noChangeShapeType="1"/>
          </p:cNvSpPr>
          <p:nvPr/>
        </p:nvSpPr>
        <p:spPr bwMode="auto">
          <a:xfrm>
            <a:off x="9997440" y="6384995"/>
            <a:ext cx="0" cy="5418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7448" name="Line 40"/>
          <p:cNvSpPr>
            <a:spLocks noChangeShapeType="1"/>
          </p:cNvSpPr>
          <p:nvPr/>
        </p:nvSpPr>
        <p:spPr bwMode="auto">
          <a:xfrm>
            <a:off x="9997440" y="6384996"/>
            <a:ext cx="0" cy="195072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7449" name="Rectangle 41"/>
          <p:cNvSpPr>
            <a:spLocks noChangeArrowheads="1"/>
          </p:cNvSpPr>
          <p:nvPr/>
        </p:nvSpPr>
        <p:spPr bwMode="auto">
          <a:xfrm>
            <a:off x="7028791" y="6536268"/>
            <a:ext cx="836977"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000" dirty="0">
                <a:solidFill>
                  <a:srgbClr val="000000"/>
                </a:solidFill>
                <a:latin typeface="Book Antiqua"/>
              </a:rPr>
              <a:t>PNO</a:t>
            </a:r>
          </a:p>
        </p:txBody>
      </p:sp>
      <p:sp>
        <p:nvSpPr>
          <p:cNvPr id="17450" name="Rectangle 42"/>
          <p:cNvSpPr>
            <a:spLocks noChangeArrowheads="1"/>
          </p:cNvSpPr>
          <p:nvPr/>
        </p:nvSpPr>
        <p:spPr bwMode="auto">
          <a:xfrm>
            <a:off x="8272132" y="6536268"/>
            <a:ext cx="1226707"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000" dirty="0">
                <a:solidFill>
                  <a:srgbClr val="000000"/>
                </a:solidFill>
                <a:latin typeface="Book Antiqua"/>
              </a:rPr>
              <a:t>PNAME</a:t>
            </a:r>
          </a:p>
        </p:txBody>
      </p:sp>
      <p:sp>
        <p:nvSpPr>
          <p:cNvPr id="17451" name="Rectangle 43"/>
          <p:cNvSpPr>
            <a:spLocks noChangeArrowheads="1"/>
          </p:cNvSpPr>
          <p:nvPr/>
        </p:nvSpPr>
        <p:spPr bwMode="auto">
          <a:xfrm>
            <a:off x="9979892" y="6536268"/>
            <a:ext cx="1324289"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000" dirty="0">
                <a:solidFill>
                  <a:srgbClr val="000000"/>
                </a:solidFill>
                <a:latin typeface="Book Antiqua"/>
              </a:rPr>
              <a:t>BUDGET</a:t>
            </a:r>
          </a:p>
        </p:txBody>
      </p:sp>
      <p:sp>
        <p:nvSpPr>
          <p:cNvPr id="17452" name="Rectangle 44"/>
          <p:cNvSpPr>
            <a:spLocks noChangeArrowheads="1"/>
          </p:cNvSpPr>
          <p:nvPr/>
        </p:nvSpPr>
        <p:spPr bwMode="auto">
          <a:xfrm>
            <a:off x="11455576" y="6482081"/>
            <a:ext cx="800032"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000" dirty="0">
                <a:solidFill>
                  <a:srgbClr val="000000"/>
                </a:solidFill>
                <a:latin typeface="Book Antiqua"/>
              </a:rPr>
              <a:t>LOC</a:t>
            </a:r>
          </a:p>
        </p:txBody>
      </p:sp>
      <p:sp>
        <p:nvSpPr>
          <p:cNvPr id="17453" name="Rectangle 45"/>
          <p:cNvSpPr>
            <a:spLocks noChangeArrowheads="1"/>
          </p:cNvSpPr>
          <p:nvPr/>
        </p:nvSpPr>
        <p:spPr bwMode="auto">
          <a:xfrm>
            <a:off x="7200056" y="6969759"/>
            <a:ext cx="465102"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P3 </a:t>
            </a:r>
          </a:p>
        </p:txBody>
      </p:sp>
      <p:sp>
        <p:nvSpPr>
          <p:cNvPr id="17454" name="Rectangle 46"/>
          <p:cNvSpPr>
            <a:spLocks noChangeArrowheads="1"/>
          </p:cNvSpPr>
          <p:nvPr/>
        </p:nvSpPr>
        <p:spPr bwMode="auto">
          <a:xfrm>
            <a:off x="7806550" y="6969759"/>
            <a:ext cx="1542062"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CAD/CAM</a:t>
            </a:r>
          </a:p>
        </p:txBody>
      </p:sp>
      <p:sp>
        <p:nvSpPr>
          <p:cNvPr id="17455" name="Rectangle 47"/>
          <p:cNvSpPr>
            <a:spLocks noChangeArrowheads="1"/>
          </p:cNvSpPr>
          <p:nvPr/>
        </p:nvSpPr>
        <p:spPr bwMode="auto">
          <a:xfrm>
            <a:off x="10094526" y="6969759"/>
            <a:ext cx="952782"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250000</a:t>
            </a:r>
          </a:p>
        </p:txBody>
      </p:sp>
      <p:sp>
        <p:nvSpPr>
          <p:cNvPr id="17456" name="Rectangle 48"/>
          <p:cNvSpPr>
            <a:spLocks noChangeArrowheads="1"/>
          </p:cNvSpPr>
          <p:nvPr/>
        </p:nvSpPr>
        <p:spPr bwMode="auto">
          <a:xfrm>
            <a:off x="11137619" y="6969759"/>
            <a:ext cx="1323058"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New York</a:t>
            </a:r>
          </a:p>
        </p:txBody>
      </p:sp>
      <p:sp>
        <p:nvSpPr>
          <p:cNvPr id="17458" name="Rectangle 50"/>
          <p:cNvSpPr>
            <a:spLocks noChangeArrowheads="1"/>
          </p:cNvSpPr>
          <p:nvPr/>
        </p:nvSpPr>
        <p:spPr bwMode="auto">
          <a:xfrm>
            <a:off x="7200056" y="7457439"/>
            <a:ext cx="465102"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P4</a:t>
            </a:r>
          </a:p>
        </p:txBody>
      </p:sp>
      <p:sp>
        <p:nvSpPr>
          <p:cNvPr id="17459" name="Rectangle 51"/>
          <p:cNvSpPr>
            <a:spLocks noChangeArrowheads="1"/>
          </p:cNvSpPr>
          <p:nvPr/>
        </p:nvSpPr>
        <p:spPr bwMode="auto">
          <a:xfrm>
            <a:off x="7806550" y="7457439"/>
            <a:ext cx="1648178"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Maintenance</a:t>
            </a:r>
          </a:p>
        </p:txBody>
      </p:sp>
      <p:sp>
        <p:nvSpPr>
          <p:cNvPr id="17460" name="Rectangle 52"/>
          <p:cNvSpPr>
            <a:spLocks noChangeArrowheads="1"/>
          </p:cNvSpPr>
          <p:nvPr/>
        </p:nvSpPr>
        <p:spPr bwMode="auto">
          <a:xfrm>
            <a:off x="10094527" y="7457439"/>
            <a:ext cx="952782"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310000</a:t>
            </a:r>
          </a:p>
        </p:txBody>
      </p:sp>
      <p:sp>
        <p:nvSpPr>
          <p:cNvPr id="17461" name="Rectangle 53"/>
          <p:cNvSpPr>
            <a:spLocks noChangeArrowheads="1"/>
          </p:cNvSpPr>
          <p:nvPr/>
        </p:nvSpPr>
        <p:spPr bwMode="auto">
          <a:xfrm>
            <a:off x="11162456" y="7457439"/>
            <a:ext cx="749582"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Paris</a:t>
            </a:r>
          </a:p>
        </p:txBody>
      </p:sp>
      <p:sp>
        <p:nvSpPr>
          <p:cNvPr id="17463" name="Rectangle 55"/>
          <p:cNvSpPr>
            <a:spLocks noChangeArrowheads="1"/>
          </p:cNvSpPr>
          <p:nvPr/>
        </p:nvSpPr>
        <p:spPr bwMode="auto">
          <a:xfrm>
            <a:off x="7200056" y="7915767"/>
            <a:ext cx="465102"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P5</a:t>
            </a:r>
          </a:p>
        </p:txBody>
      </p:sp>
      <p:sp>
        <p:nvSpPr>
          <p:cNvPr id="17464" name="Rectangle 56"/>
          <p:cNvSpPr>
            <a:spLocks noChangeArrowheads="1"/>
          </p:cNvSpPr>
          <p:nvPr/>
        </p:nvSpPr>
        <p:spPr bwMode="auto">
          <a:xfrm>
            <a:off x="7806550" y="7915767"/>
            <a:ext cx="1542063"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CAD/CAM</a:t>
            </a:r>
          </a:p>
        </p:txBody>
      </p:sp>
      <p:sp>
        <p:nvSpPr>
          <p:cNvPr id="17465" name="Rectangle 57"/>
          <p:cNvSpPr>
            <a:spLocks noChangeArrowheads="1"/>
          </p:cNvSpPr>
          <p:nvPr/>
        </p:nvSpPr>
        <p:spPr bwMode="auto">
          <a:xfrm>
            <a:off x="10094528" y="7915767"/>
            <a:ext cx="952782"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500000</a:t>
            </a:r>
          </a:p>
        </p:txBody>
      </p:sp>
      <p:sp>
        <p:nvSpPr>
          <p:cNvPr id="17466" name="Rectangle 58"/>
          <p:cNvSpPr>
            <a:spLocks noChangeArrowheads="1"/>
          </p:cNvSpPr>
          <p:nvPr/>
        </p:nvSpPr>
        <p:spPr bwMode="auto">
          <a:xfrm>
            <a:off x="11162457" y="7915767"/>
            <a:ext cx="964071"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Boston</a:t>
            </a:r>
          </a:p>
        </p:txBody>
      </p:sp>
      <p:sp>
        <p:nvSpPr>
          <p:cNvPr id="17468" name="Rectangle 60"/>
          <p:cNvSpPr>
            <a:spLocks noChangeArrowheads="1"/>
          </p:cNvSpPr>
          <p:nvPr/>
        </p:nvSpPr>
        <p:spPr bwMode="auto">
          <a:xfrm>
            <a:off x="767644" y="6384995"/>
            <a:ext cx="5346418" cy="1535289"/>
          </a:xfrm>
          <a:prstGeom prst="rect">
            <a:avLst/>
          </a:prstGeom>
          <a:noFill/>
          <a:ln w="12700">
            <a:solidFill>
              <a:srgbClr val="000000"/>
            </a:solidFill>
            <a:miter lim="800000"/>
            <a:headEnd/>
            <a:tailEnd/>
          </a:ln>
          <a:effectLst/>
        </p:spPr>
        <p:txBody>
          <a:bodyPr wrap="none" lIns="130046" tIns="65023" rIns="130046" bIns="65023" anchor="ctr"/>
          <a:lstStyle/>
          <a:p>
            <a:endParaRPr lang="en-US" sz="2000" dirty="0">
              <a:latin typeface="Book Antiqua"/>
            </a:endParaRPr>
          </a:p>
        </p:txBody>
      </p:sp>
      <p:sp>
        <p:nvSpPr>
          <p:cNvPr id="17469" name="Line 61"/>
          <p:cNvSpPr>
            <a:spLocks noChangeShapeType="1"/>
          </p:cNvSpPr>
          <p:nvPr/>
        </p:nvSpPr>
        <p:spPr bwMode="auto">
          <a:xfrm>
            <a:off x="785706" y="6917831"/>
            <a:ext cx="532835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7470" name="Line 62"/>
          <p:cNvSpPr>
            <a:spLocks noChangeShapeType="1"/>
          </p:cNvSpPr>
          <p:nvPr/>
        </p:nvSpPr>
        <p:spPr bwMode="auto">
          <a:xfrm>
            <a:off x="4940018" y="6384995"/>
            <a:ext cx="0" cy="153528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7471" name="Rectangle 63"/>
          <p:cNvSpPr>
            <a:spLocks noChangeArrowheads="1"/>
          </p:cNvSpPr>
          <p:nvPr/>
        </p:nvSpPr>
        <p:spPr bwMode="auto">
          <a:xfrm>
            <a:off x="743138" y="6536268"/>
            <a:ext cx="836977"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000" dirty="0">
                <a:solidFill>
                  <a:srgbClr val="000000"/>
                </a:solidFill>
                <a:latin typeface="Book Antiqua"/>
              </a:rPr>
              <a:t>PNO</a:t>
            </a:r>
          </a:p>
        </p:txBody>
      </p:sp>
      <p:sp>
        <p:nvSpPr>
          <p:cNvPr id="17472" name="Rectangle 64"/>
          <p:cNvSpPr>
            <a:spLocks noChangeArrowheads="1"/>
          </p:cNvSpPr>
          <p:nvPr/>
        </p:nvSpPr>
        <p:spPr bwMode="auto">
          <a:xfrm>
            <a:off x="1986479" y="6536268"/>
            <a:ext cx="1226707"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000" dirty="0">
                <a:solidFill>
                  <a:srgbClr val="000000"/>
                </a:solidFill>
                <a:latin typeface="Book Antiqua"/>
              </a:rPr>
              <a:t>PNAME</a:t>
            </a:r>
          </a:p>
        </p:txBody>
      </p:sp>
      <p:sp>
        <p:nvSpPr>
          <p:cNvPr id="17473" name="Rectangle 65"/>
          <p:cNvSpPr>
            <a:spLocks noChangeArrowheads="1"/>
          </p:cNvSpPr>
          <p:nvPr/>
        </p:nvSpPr>
        <p:spPr bwMode="auto">
          <a:xfrm>
            <a:off x="5169922" y="6482081"/>
            <a:ext cx="800032"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000" dirty="0">
                <a:solidFill>
                  <a:srgbClr val="000000"/>
                </a:solidFill>
                <a:latin typeface="Book Antiqua"/>
              </a:rPr>
              <a:t>LOC</a:t>
            </a:r>
          </a:p>
        </p:txBody>
      </p:sp>
      <p:grpSp>
        <p:nvGrpSpPr>
          <p:cNvPr id="17478" name="Group 70"/>
          <p:cNvGrpSpPr>
            <a:grpSpLocks/>
          </p:cNvGrpSpPr>
          <p:nvPr/>
        </p:nvGrpSpPr>
        <p:grpSpPr bwMode="auto">
          <a:xfrm>
            <a:off x="914401" y="6969759"/>
            <a:ext cx="5154506" cy="397369"/>
            <a:chOff x="405" y="3087"/>
            <a:chExt cx="2283" cy="176"/>
          </a:xfrm>
        </p:grpSpPr>
        <p:sp>
          <p:nvSpPr>
            <p:cNvPr id="17474" name="Rectangle 66"/>
            <p:cNvSpPr>
              <a:spLocks noChangeArrowheads="1"/>
            </p:cNvSpPr>
            <p:nvPr/>
          </p:nvSpPr>
          <p:spPr bwMode="auto">
            <a:xfrm>
              <a:off x="405" y="3087"/>
              <a:ext cx="206"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P1</a:t>
              </a:r>
            </a:p>
          </p:txBody>
        </p:sp>
        <p:sp>
          <p:nvSpPr>
            <p:cNvPr id="17475" name="Rectangle 67"/>
            <p:cNvSpPr>
              <a:spLocks noChangeArrowheads="1"/>
            </p:cNvSpPr>
            <p:nvPr/>
          </p:nvSpPr>
          <p:spPr bwMode="auto">
            <a:xfrm>
              <a:off x="631" y="3087"/>
              <a:ext cx="899"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Instrumentation</a:t>
              </a:r>
            </a:p>
          </p:txBody>
        </p:sp>
        <p:sp>
          <p:nvSpPr>
            <p:cNvPr id="17476" name="Rectangle 68"/>
            <p:cNvSpPr>
              <a:spLocks noChangeArrowheads="1"/>
            </p:cNvSpPr>
            <p:nvPr/>
          </p:nvSpPr>
          <p:spPr bwMode="auto">
            <a:xfrm>
              <a:off x="1655" y="3087"/>
              <a:ext cx="494"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7" tIns="44450" rIns="90487" bIns="44450">
              <a:spAutoFit/>
            </a:bodyPr>
            <a:lstStyle/>
            <a:p>
              <a:r>
                <a:rPr lang="en-US" sz="2000" dirty="0">
                  <a:solidFill>
                    <a:srgbClr val="000000"/>
                  </a:solidFill>
                  <a:latin typeface="Book Antiqua"/>
                </a:rPr>
                <a:t>150000</a:t>
              </a:r>
            </a:p>
          </p:txBody>
        </p:sp>
        <p:sp>
          <p:nvSpPr>
            <p:cNvPr id="17477" name="Rectangle 69"/>
            <p:cNvSpPr>
              <a:spLocks noChangeArrowheads="1"/>
            </p:cNvSpPr>
            <p:nvPr/>
          </p:nvSpPr>
          <p:spPr bwMode="auto">
            <a:xfrm>
              <a:off x="2147" y="3087"/>
              <a:ext cx="541"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Montreal</a:t>
              </a:r>
            </a:p>
          </p:txBody>
        </p:sp>
      </p:grpSp>
      <p:grpSp>
        <p:nvGrpSpPr>
          <p:cNvPr id="17483" name="Group 75"/>
          <p:cNvGrpSpPr>
            <a:grpSpLocks/>
          </p:cNvGrpSpPr>
          <p:nvPr/>
        </p:nvGrpSpPr>
        <p:grpSpPr bwMode="auto">
          <a:xfrm>
            <a:off x="914401" y="7457439"/>
            <a:ext cx="5260622" cy="397369"/>
            <a:chOff x="405" y="3303"/>
            <a:chExt cx="2330" cy="176"/>
          </a:xfrm>
        </p:grpSpPr>
        <p:sp>
          <p:nvSpPr>
            <p:cNvPr id="17479" name="Rectangle 71"/>
            <p:cNvSpPr>
              <a:spLocks noChangeArrowheads="1"/>
            </p:cNvSpPr>
            <p:nvPr/>
          </p:nvSpPr>
          <p:spPr bwMode="auto">
            <a:xfrm>
              <a:off x="405" y="3303"/>
              <a:ext cx="206"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P2</a:t>
              </a:r>
            </a:p>
          </p:txBody>
        </p:sp>
        <p:sp>
          <p:nvSpPr>
            <p:cNvPr id="17480" name="Rectangle 72"/>
            <p:cNvSpPr>
              <a:spLocks noChangeArrowheads="1"/>
            </p:cNvSpPr>
            <p:nvPr/>
          </p:nvSpPr>
          <p:spPr bwMode="auto">
            <a:xfrm>
              <a:off x="651" y="3303"/>
              <a:ext cx="1023"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Database Develop.</a:t>
              </a:r>
            </a:p>
          </p:txBody>
        </p:sp>
        <p:sp>
          <p:nvSpPr>
            <p:cNvPr id="17481" name="Rectangle 73"/>
            <p:cNvSpPr>
              <a:spLocks noChangeArrowheads="1"/>
            </p:cNvSpPr>
            <p:nvPr/>
          </p:nvSpPr>
          <p:spPr bwMode="auto">
            <a:xfrm>
              <a:off x="1687" y="3303"/>
              <a:ext cx="422"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135000</a:t>
              </a:r>
            </a:p>
          </p:txBody>
        </p:sp>
        <p:sp>
          <p:nvSpPr>
            <p:cNvPr id="17482" name="Rectangle 74"/>
            <p:cNvSpPr>
              <a:spLocks noChangeArrowheads="1"/>
            </p:cNvSpPr>
            <p:nvPr/>
          </p:nvSpPr>
          <p:spPr bwMode="auto">
            <a:xfrm>
              <a:off x="2149" y="3303"/>
              <a:ext cx="586"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New York</a:t>
              </a:r>
            </a:p>
          </p:txBody>
        </p:sp>
      </p:grpSp>
      <p:sp>
        <p:nvSpPr>
          <p:cNvPr id="17484" name="Rectangle 76"/>
          <p:cNvSpPr>
            <a:spLocks noChangeArrowheads="1"/>
          </p:cNvSpPr>
          <p:nvPr/>
        </p:nvSpPr>
        <p:spPr bwMode="auto">
          <a:xfrm>
            <a:off x="3694238" y="6536268"/>
            <a:ext cx="1324289"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000" dirty="0">
                <a:solidFill>
                  <a:srgbClr val="000000"/>
                </a:solidFill>
                <a:latin typeface="Book Antiqua"/>
              </a:rPr>
              <a:t>BUDGET</a:t>
            </a:r>
          </a:p>
        </p:txBody>
      </p:sp>
      <p:sp>
        <p:nvSpPr>
          <p:cNvPr id="17485" name="Line 77"/>
          <p:cNvSpPr>
            <a:spLocks noChangeShapeType="1"/>
          </p:cNvSpPr>
          <p:nvPr/>
        </p:nvSpPr>
        <p:spPr bwMode="auto">
          <a:xfrm>
            <a:off x="1490133" y="6384996"/>
            <a:ext cx="0" cy="52380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7486" name="Line 78"/>
          <p:cNvSpPr>
            <a:spLocks noChangeShapeType="1"/>
          </p:cNvSpPr>
          <p:nvPr/>
        </p:nvSpPr>
        <p:spPr bwMode="auto">
          <a:xfrm>
            <a:off x="1490133" y="6384996"/>
            <a:ext cx="0" cy="52380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7487" name="Line 79"/>
          <p:cNvSpPr>
            <a:spLocks noChangeShapeType="1"/>
          </p:cNvSpPr>
          <p:nvPr/>
        </p:nvSpPr>
        <p:spPr bwMode="auto">
          <a:xfrm>
            <a:off x="1490133" y="6384996"/>
            <a:ext cx="0" cy="52380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7488" name="Line 80"/>
          <p:cNvSpPr>
            <a:spLocks noChangeShapeType="1"/>
          </p:cNvSpPr>
          <p:nvPr/>
        </p:nvSpPr>
        <p:spPr bwMode="auto">
          <a:xfrm>
            <a:off x="1490133" y="6384995"/>
            <a:ext cx="0" cy="153528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7489" name="Line 81"/>
          <p:cNvSpPr>
            <a:spLocks noChangeShapeType="1"/>
          </p:cNvSpPr>
          <p:nvPr/>
        </p:nvSpPr>
        <p:spPr bwMode="auto">
          <a:xfrm>
            <a:off x="3711787" y="6384995"/>
            <a:ext cx="0" cy="153528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7490" name="Line 82"/>
          <p:cNvSpPr>
            <a:spLocks noChangeShapeType="1"/>
          </p:cNvSpPr>
          <p:nvPr/>
        </p:nvSpPr>
        <p:spPr bwMode="auto">
          <a:xfrm>
            <a:off x="3711787" y="6384995"/>
            <a:ext cx="0" cy="5418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7491" name="Line 83"/>
          <p:cNvSpPr>
            <a:spLocks noChangeShapeType="1"/>
          </p:cNvSpPr>
          <p:nvPr/>
        </p:nvSpPr>
        <p:spPr bwMode="auto">
          <a:xfrm>
            <a:off x="3711787" y="6384995"/>
            <a:ext cx="0" cy="5418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7492" name="Line 84"/>
          <p:cNvSpPr>
            <a:spLocks noChangeShapeType="1"/>
          </p:cNvSpPr>
          <p:nvPr/>
        </p:nvSpPr>
        <p:spPr bwMode="auto">
          <a:xfrm>
            <a:off x="3711787" y="6384995"/>
            <a:ext cx="0" cy="5418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7493" name="Line 85"/>
          <p:cNvSpPr>
            <a:spLocks noChangeShapeType="1"/>
          </p:cNvSpPr>
          <p:nvPr/>
        </p:nvSpPr>
        <p:spPr bwMode="auto">
          <a:xfrm>
            <a:off x="7064588" y="6917831"/>
            <a:ext cx="53125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7494" name="Line 86"/>
          <p:cNvSpPr>
            <a:spLocks noChangeShapeType="1"/>
          </p:cNvSpPr>
          <p:nvPr/>
        </p:nvSpPr>
        <p:spPr bwMode="auto">
          <a:xfrm>
            <a:off x="11194062" y="6384996"/>
            <a:ext cx="0" cy="195072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7495" name="Rectangle 87"/>
          <p:cNvSpPr>
            <a:spLocks noChangeArrowheads="1"/>
          </p:cNvSpPr>
          <p:nvPr/>
        </p:nvSpPr>
        <p:spPr bwMode="auto">
          <a:xfrm>
            <a:off x="7145299" y="5827326"/>
            <a:ext cx="1098416" cy="497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400" dirty="0">
                <a:solidFill>
                  <a:srgbClr val="000000"/>
                </a:solidFill>
                <a:latin typeface="Book Antiqua"/>
              </a:rPr>
              <a:t>PROJ</a:t>
            </a:r>
            <a:r>
              <a:rPr lang="en-US" sz="2400" baseline="-25000" dirty="0">
                <a:solidFill>
                  <a:srgbClr val="000000"/>
                </a:solidFill>
                <a:latin typeface="Book Antiqua"/>
              </a:rPr>
              <a:t>2</a:t>
            </a:r>
          </a:p>
        </p:txBody>
      </p:sp>
      <p:sp>
        <p:nvSpPr>
          <p:cNvPr id="17425" name="Rectangle 17"/>
          <p:cNvSpPr>
            <a:spLocks noChangeArrowheads="1"/>
          </p:cNvSpPr>
          <p:nvPr/>
        </p:nvSpPr>
        <p:spPr bwMode="auto">
          <a:xfrm>
            <a:off x="11451455" y="4034649"/>
            <a:ext cx="1323058"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New York</a:t>
            </a:r>
          </a:p>
        </p:txBody>
      </p:sp>
      <p:sp>
        <p:nvSpPr>
          <p:cNvPr id="17429" name="Rectangle 21"/>
          <p:cNvSpPr>
            <a:spLocks noChangeArrowheads="1"/>
          </p:cNvSpPr>
          <p:nvPr/>
        </p:nvSpPr>
        <p:spPr bwMode="auto">
          <a:xfrm>
            <a:off x="11451455" y="3745654"/>
            <a:ext cx="1323058"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New York</a:t>
            </a:r>
          </a:p>
        </p:txBody>
      </p:sp>
      <p:sp>
        <p:nvSpPr>
          <p:cNvPr id="17412" name="Rectangle 4"/>
          <p:cNvSpPr>
            <a:spLocks noChangeArrowheads="1"/>
          </p:cNvSpPr>
          <p:nvPr/>
        </p:nvSpPr>
        <p:spPr bwMode="auto">
          <a:xfrm>
            <a:off x="7378423" y="2862862"/>
            <a:ext cx="5346420" cy="2122312"/>
          </a:xfrm>
          <a:prstGeom prst="rect">
            <a:avLst/>
          </a:prstGeom>
          <a:no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dirty="0">
              <a:latin typeface="Book Antiqua"/>
            </a:endParaRPr>
          </a:p>
        </p:txBody>
      </p:sp>
      <p:sp>
        <p:nvSpPr>
          <p:cNvPr id="17413" name="Rectangle 5"/>
          <p:cNvSpPr>
            <a:spLocks noChangeArrowheads="1"/>
          </p:cNvSpPr>
          <p:nvPr/>
        </p:nvSpPr>
        <p:spPr bwMode="auto">
          <a:xfrm>
            <a:off x="7378423" y="2384213"/>
            <a:ext cx="918916" cy="458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400" dirty="0">
                <a:solidFill>
                  <a:srgbClr val="000000"/>
                </a:solidFill>
                <a:latin typeface="Book Antiqua"/>
              </a:rPr>
              <a:t>PROJ</a:t>
            </a:r>
            <a:endParaRPr lang="en-US" sz="1600" dirty="0">
              <a:solidFill>
                <a:srgbClr val="000000"/>
              </a:solidFill>
              <a:latin typeface="Book Antiqua"/>
            </a:endParaRPr>
          </a:p>
        </p:txBody>
      </p:sp>
      <p:sp>
        <p:nvSpPr>
          <p:cNvPr id="17414" name="Rectangle 6"/>
          <p:cNvSpPr>
            <a:spLocks noChangeArrowheads="1"/>
          </p:cNvSpPr>
          <p:nvPr/>
        </p:nvSpPr>
        <p:spPr bwMode="auto">
          <a:xfrm>
            <a:off x="7373907" y="2937369"/>
            <a:ext cx="760871"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PNO</a:t>
            </a:r>
          </a:p>
        </p:txBody>
      </p:sp>
      <p:sp>
        <p:nvSpPr>
          <p:cNvPr id="17415" name="Rectangle 7"/>
          <p:cNvSpPr>
            <a:spLocks noChangeArrowheads="1"/>
          </p:cNvSpPr>
          <p:nvPr/>
        </p:nvSpPr>
        <p:spPr bwMode="auto">
          <a:xfrm>
            <a:off x="8586334" y="2937369"/>
            <a:ext cx="1149209"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PNAME</a:t>
            </a:r>
          </a:p>
        </p:txBody>
      </p:sp>
      <p:sp>
        <p:nvSpPr>
          <p:cNvPr id="17416" name="Rectangle 8"/>
          <p:cNvSpPr>
            <a:spLocks noChangeArrowheads="1"/>
          </p:cNvSpPr>
          <p:nvPr/>
        </p:nvSpPr>
        <p:spPr bwMode="auto">
          <a:xfrm>
            <a:off x="10295473" y="2937369"/>
            <a:ext cx="1246294"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BUDGET</a:t>
            </a:r>
          </a:p>
        </p:txBody>
      </p:sp>
      <p:sp>
        <p:nvSpPr>
          <p:cNvPr id="17417" name="Rectangle 9"/>
          <p:cNvSpPr>
            <a:spLocks noChangeArrowheads="1"/>
          </p:cNvSpPr>
          <p:nvPr/>
        </p:nvSpPr>
        <p:spPr bwMode="auto">
          <a:xfrm>
            <a:off x="11769802" y="2937369"/>
            <a:ext cx="722489"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LOC</a:t>
            </a:r>
          </a:p>
        </p:txBody>
      </p:sp>
      <p:sp>
        <p:nvSpPr>
          <p:cNvPr id="17418" name="Rectangle 10"/>
          <p:cNvSpPr>
            <a:spLocks noChangeArrowheads="1"/>
          </p:cNvSpPr>
          <p:nvPr/>
        </p:nvSpPr>
        <p:spPr bwMode="auto">
          <a:xfrm>
            <a:off x="7525178" y="3447627"/>
            <a:ext cx="465102"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P1</a:t>
            </a:r>
          </a:p>
        </p:txBody>
      </p:sp>
      <p:sp>
        <p:nvSpPr>
          <p:cNvPr id="17419" name="Rectangle 11"/>
          <p:cNvSpPr>
            <a:spLocks noChangeArrowheads="1"/>
          </p:cNvSpPr>
          <p:nvPr/>
        </p:nvSpPr>
        <p:spPr bwMode="auto">
          <a:xfrm>
            <a:off x="8012858" y="3447627"/>
            <a:ext cx="202940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Instrumentation</a:t>
            </a:r>
          </a:p>
        </p:txBody>
      </p:sp>
      <p:sp>
        <p:nvSpPr>
          <p:cNvPr id="17420" name="Rectangle 12"/>
          <p:cNvSpPr>
            <a:spLocks noChangeArrowheads="1"/>
          </p:cNvSpPr>
          <p:nvPr/>
        </p:nvSpPr>
        <p:spPr bwMode="auto">
          <a:xfrm>
            <a:off x="10426424" y="3447627"/>
            <a:ext cx="952783"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r"/>
            <a:r>
              <a:rPr lang="en-US" sz="2000" dirty="0">
                <a:solidFill>
                  <a:srgbClr val="000000"/>
                </a:solidFill>
                <a:latin typeface="Book Antiqua"/>
              </a:rPr>
              <a:t>150000</a:t>
            </a:r>
          </a:p>
        </p:txBody>
      </p:sp>
      <p:sp>
        <p:nvSpPr>
          <p:cNvPr id="17421" name="Rectangle 13"/>
          <p:cNvSpPr>
            <a:spLocks noChangeArrowheads="1"/>
          </p:cNvSpPr>
          <p:nvPr/>
        </p:nvSpPr>
        <p:spPr bwMode="auto">
          <a:xfrm>
            <a:off x="11451455" y="3447627"/>
            <a:ext cx="1221458"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Montreal</a:t>
            </a:r>
          </a:p>
        </p:txBody>
      </p:sp>
      <p:sp>
        <p:nvSpPr>
          <p:cNvPr id="17422" name="Rectangle 14"/>
          <p:cNvSpPr>
            <a:spLocks noChangeArrowheads="1"/>
          </p:cNvSpPr>
          <p:nvPr/>
        </p:nvSpPr>
        <p:spPr bwMode="auto">
          <a:xfrm>
            <a:off x="7510512" y="3980463"/>
            <a:ext cx="465102"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P3 </a:t>
            </a:r>
          </a:p>
        </p:txBody>
      </p:sp>
      <p:sp>
        <p:nvSpPr>
          <p:cNvPr id="17423" name="Rectangle 15"/>
          <p:cNvSpPr>
            <a:spLocks noChangeArrowheads="1"/>
          </p:cNvSpPr>
          <p:nvPr/>
        </p:nvSpPr>
        <p:spPr bwMode="auto">
          <a:xfrm>
            <a:off x="8012858" y="3980463"/>
            <a:ext cx="154208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CAD/CAM</a:t>
            </a:r>
          </a:p>
        </p:txBody>
      </p:sp>
      <p:sp>
        <p:nvSpPr>
          <p:cNvPr id="17424" name="Rectangle 16"/>
          <p:cNvSpPr>
            <a:spLocks noChangeArrowheads="1"/>
          </p:cNvSpPr>
          <p:nvPr/>
        </p:nvSpPr>
        <p:spPr bwMode="auto">
          <a:xfrm>
            <a:off x="10426424" y="3980463"/>
            <a:ext cx="952783"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r"/>
            <a:r>
              <a:rPr lang="en-US" sz="2000" dirty="0">
                <a:solidFill>
                  <a:srgbClr val="000000"/>
                </a:solidFill>
                <a:latin typeface="Book Antiqua"/>
              </a:rPr>
              <a:t>250000</a:t>
            </a:r>
          </a:p>
        </p:txBody>
      </p:sp>
      <p:sp>
        <p:nvSpPr>
          <p:cNvPr id="17426" name="Rectangle 18"/>
          <p:cNvSpPr>
            <a:spLocks noChangeArrowheads="1"/>
          </p:cNvSpPr>
          <p:nvPr/>
        </p:nvSpPr>
        <p:spPr bwMode="auto">
          <a:xfrm>
            <a:off x="7525178" y="3727591"/>
            <a:ext cx="465102"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P2</a:t>
            </a:r>
          </a:p>
        </p:txBody>
      </p:sp>
      <p:sp>
        <p:nvSpPr>
          <p:cNvPr id="17427" name="Rectangle 19"/>
          <p:cNvSpPr>
            <a:spLocks noChangeArrowheads="1"/>
          </p:cNvSpPr>
          <p:nvPr/>
        </p:nvSpPr>
        <p:spPr bwMode="auto">
          <a:xfrm>
            <a:off x="8012858" y="3727591"/>
            <a:ext cx="23644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Database Develop.</a:t>
            </a:r>
          </a:p>
        </p:txBody>
      </p:sp>
      <p:sp>
        <p:nvSpPr>
          <p:cNvPr id="17428" name="Rectangle 20"/>
          <p:cNvSpPr>
            <a:spLocks noChangeArrowheads="1"/>
          </p:cNvSpPr>
          <p:nvPr/>
        </p:nvSpPr>
        <p:spPr bwMode="auto">
          <a:xfrm>
            <a:off x="10426424" y="3727591"/>
            <a:ext cx="952783"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r"/>
            <a:r>
              <a:rPr lang="en-US" sz="2000" dirty="0">
                <a:solidFill>
                  <a:srgbClr val="000000"/>
                </a:solidFill>
                <a:latin typeface="Book Antiqua"/>
              </a:rPr>
              <a:t>135000</a:t>
            </a:r>
          </a:p>
        </p:txBody>
      </p:sp>
      <p:sp>
        <p:nvSpPr>
          <p:cNvPr id="17430" name="Rectangle 22"/>
          <p:cNvSpPr>
            <a:spLocks noChangeArrowheads="1"/>
          </p:cNvSpPr>
          <p:nvPr/>
        </p:nvSpPr>
        <p:spPr bwMode="auto">
          <a:xfrm>
            <a:off x="7525178" y="4278489"/>
            <a:ext cx="465102"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P4</a:t>
            </a:r>
          </a:p>
        </p:txBody>
      </p:sp>
      <p:sp>
        <p:nvSpPr>
          <p:cNvPr id="17431" name="Rectangle 23"/>
          <p:cNvSpPr>
            <a:spLocks noChangeArrowheads="1"/>
          </p:cNvSpPr>
          <p:nvPr/>
        </p:nvSpPr>
        <p:spPr bwMode="auto">
          <a:xfrm>
            <a:off x="8012858" y="4278489"/>
            <a:ext cx="1648178"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Maintenance</a:t>
            </a:r>
          </a:p>
        </p:txBody>
      </p:sp>
      <p:sp>
        <p:nvSpPr>
          <p:cNvPr id="17432" name="Rectangle 24"/>
          <p:cNvSpPr>
            <a:spLocks noChangeArrowheads="1"/>
          </p:cNvSpPr>
          <p:nvPr/>
        </p:nvSpPr>
        <p:spPr bwMode="auto">
          <a:xfrm>
            <a:off x="10426424" y="4278489"/>
            <a:ext cx="952783"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r"/>
            <a:r>
              <a:rPr lang="en-US" sz="2000" dirty="0">
                <a:solidFill>
                  <a:srgbClr val="000000"/>
                </a:solidFill>
                <a:latin typeface="Book Antiqua"/>
              </a:rPr>
              <a:t>310000</a:t>
            </a:r>
          </a:p>
        </p:txBody>
      </p:sp>
      <p:sp>
        <p:nvSpPr>
          <p:cNvPr id="17433" name="Rectangle 25"/>
          <p:cNvSpPr>
            <a:spLocks noChangeArrowheads="1"/>
          </p:cNvSpPr>
          <p:nvPr/>
        </p:nvSpPr>
        <p:spPr bwMode="auto">
          <a:xfrm>
            <a:off x="11451455" y="4278489"/>
            <a:ext cx="749582"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Paris</a:t>
            </a:r>
          </a:p>
        </p:txBody>
      </p:sp>
      <p:sp>
        <p:nvSpPr>
          <p:cNvPr id="17434" name="Rectangle 26"/>
          <p:cNvSpPr>
            <a:spLocks noChangeArrowheads="1"/>
          </p:cNvSpPr>
          <p:nvPr/>
        </p:nvSpPr>
        <p:spPr bwMode="auto">
          <a:xfrm>
            <a:off x="7525178" y="4567485"/>
            <a:ext cx="465102"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P5</a:t>
            </a:r>
          </a:p>
        </p:txBody>
      </p:sp>
      <p:sp>
        <p:nvSpPr>
          <p:cNvPr id="17435" name="Rectangle 27"/>
          <p:cNvSpPr>
            <a:spLocks noChangeArrowheads="1"/>
          </p:cNvSpPr>
          <p:nvPr/>
        </p:nvSpPr>
        <p:spPr bwMode="auto">
          <a:xfrm>
            <a:off x="8012858" y="4567485"/>
            <a:ext cx="154208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CAD/CAM</a:t>
            </a:r>
          </a:p>
        </p:txBody>
      </p:sp>
      <p:sp>
        <p:nvSpPr>
          <p:cNvPr id="17436" name="Rectangle 28"/>
          <p:cNvSpPr>
            <a:spLocks noChangeArrowheads="1"/>
          </p:cNvSpPr>
          <p:nvPr/>
        </p:nvSpPr>
        <p:spPr bwMode="auto">
          <a:xfrm>
            <a:off x="10426424" y="4567485"/>
            <a:ext cx="952783"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r"/>
            <a:r>
              <a:rPr lang="en-US" sz="2000" dirty="0">
                <a:solidFill>
                  <a:srgbClr val="000000"/>
                </a:solidFill>
                <a:latin typeface="Book Antiqua"/>
              </a:rPr>
              <a:t>500000</a:t>
            </a:r>
          </a:p>
        </p:txBody>
      </p:sp>
      <p:sp>
        <p:nvSpPr>
          <p:cNvPr id="17437" name="Rectangle 29"/>
          <p:cNvSpPr>
            <a:spLocks noChangeArrowheads="1"/>
          </p:cNvSpPr>
          <p:nvPr/>
        </p:nvSpPr>
        <p:spPr bwMode="auto">
          <a:xfrm>
            <a:off x="11451455" y="4567485"/>
            <a:ext cx="964071"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Boston</a:t>
            </a:r>
          </a:p>
        </p:txBody>
      </p:sp>
      <p:sp>
        <p:nvSpPr>
          <p:cNvPr id="17496" name="Line 88"/>
          <p:cNvSpPr>
            <a:spLocks noChangeShapeType="1"/>
          </p:cNvSpPr>
          <p:nvPr/>
        </p:nvSpPr>
        <p:spPr bwMode="auto">
          <a:xfrm>
            <a:off x="7378423" y="3379893"/>
            <a:ext cx="5353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dirty="0">
              <a:latin typeface="Book Antiqua"/>
            </a:endParaRPr>
          </a:p>
        </p:txBody>
      </p:sp>
      <p:sp>
        <p:nvSpPr>
          <p:cNvPr id="17497" name="Line 89"/>
          <p:cNvSpPr>
            <a:spLocks noChangeShapeType="1"/>
          </p:cNvSpPr>
          <p:nvPr/>
        </p:nvSpPr>
        <p:spPr bwMode="auto">
          <a:xfrm>
            <a:off x="8067045" y="2860604"/>
            <a:ext cx="0" cy="212457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dirty="0">
              <a:latin typeface="Book Antiqua"/>
            </a:endParaRPr>
          </a:p>
        </p:txBody>
      </p:sp>
      <p:sp>
        <p:nvSpPr>
          <p:cNvPr id="17498" name="Line 90"/>
          <p:cNvSpPr>
            <a:spLocks noChangeShapeType="1"/>
          </p:cNvSpPr>
          <p:nvPr/>
        </p:nvSpPr>
        <p:spPr bwMode="auto">
          <a:xfrm>
            <a:off x="10354175" y="2860604"/>
            <a:ext cx="0" cy="212457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dirty="0">
              <a:latin typeface="Book Antiqua"/>
            </a:endParaRPr>
          </a:p>
        </p:txBody>
      </p:sp>
      <p:sp>
        <p:nvSpPr>
          <p:cNvPr id="17499" name="Line 91"/>
          <p:cNvSpPr>
            <a:spLocks noChangeShapeType="1"/>
          </p:cNvSpPr>
          <p:nvPr/>
        </p:nvSpPr>
        <p:spPr bwMode="auto">
          <a:xfrm>
            <a:off x="11442424" y="2860604"/>
            <a:ext cx="0" cy="212457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dirty="0">
              <a:latin typeface="Book Antiqua"/>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r>
              <a:rPr lang="en-US"/>
              <a:t>Fragmentation Alternatives – Vertical</a:t>
            </a:r>
          </a:p>
        </p:txBody>
      </p:sp>
      <p:sp>
        <p:nvSpPr>
          <p:cNvPr id="19459" name="Rectangle 3"/>
          <p:cNvSpPr>
            <a:spLocks noGrp="1" noChangeArrowheads="1"/>
          </p:cNvSpPr>
          <p:nvPr>
            <p:ph type="body" idx="4294967295"/>
          </p:nvPr>
        </p:nvSpPr>
        <p:spPr>
          <a:xfrm>
            <a:off x="224978" y="2790825"/>
            <a:ext cx="6421438" cy="2736850"/>
          </a:xfrm>
          <a:noFill/>
          <a:ln/>
        </p:spPr>
        <p:txBody>
          <a:bodyPr/>
          <a:lstStyle/>
          <a:p>
            <a:pPr marL="1537523" indent="-1537523">
              <a:buNone/>
            </a:pPr>
            <a:r>
              <a:rPr lang="en-US" dirty="0"/>
              <a:t>PROJ</a:t>
            </a:r>
            <a:r>
              <a:rPr lang="en-US" baseline="-25000" dirty="0"/>
              <a:t>1</a:t>
            </a:r>
            <a:r>
              <a:rPr lang="en-US" dirty="0"/>
              <a:t>:	information about project budgets</a:t>
            </a:r>
          </a:p>
          <a:p>
            <a:pPr marL="1537523" indent="-1537523">
              <a:buNone/>
            </a:pPr>
            <a:r>
              <a:rPr lang="en-US" dirty="0"/>
              <a:t>PROJ</a:t>
            </a:r>
            <a:r>
              <a:rPr lang="en-US" baseline="-25000" dirty="0"/>
              <a:t>2</a:t>
            </a:r>
            <a:r>
              <a:rPr lang="en-US" dirty="0"/>
              <a:t>:	information about project names and locations</a:t>
            </a:r>
          </a:p>
        </p:txBody>
      </p:sp>
      <p:sp>
        <p:nvSpPr>
          <p:cNvPr id="19492" name="Rectangle 36"/>
          <p:cNvSpPr>
            <a:spLocks noChangeArrowheads="1"/>
          </p:cNvSpPr>
          <p:nvPr/>
        </p:nvSpPr>
        <p:spPr bwMode="auto">
          <a:xfrm>
            <a:off x="1934916" y="6644641"/>
            <a:ext cx="2174239" cy="2122311"/>
          </a:xfrm>
          <a:prstGeom prst="rect">
            <a:avLst/>
          </a:prstGeom>
          <a:noFill/>
          <a:ln w="12700">
            <a:solidFill>
              <a:srgbClr val="000000"/>
            </a:solidFill>
            <a:miter lim="800000"/>
            <a:headEnd/>
            <a:tailEnd/>
          </a:ln>
          <a:effectLst/>
        </p:spPr>
        <p:txBody>
          <a:bodyPr wrap="none" lIns="130046" tIns="65023" rIns="130046" bIns="65023" anchor="ctr"/>
          <a:lstStyle/>
          <a:p>
            <a:endParaRPr lang="en-US" sz="2000" dirty="0">
              <a:latin typeface="Book Antiqua"/>
            </a:endParaRPr>
          </a:p>
        </p:txBody>
      </p:sp>
      <p:sp>
        <p:nvSpPr>
          <p:cNvPr id="19493" name="Rectangle 37"/>
          <p:cNvSpPr>
            <a:spLocks noChangeArrowheads="1"/>
          </p:cNvSpPr>
          <p:nvPr/>
        </p:nvSpPr>
        <p:spPr bwMode="auto">
          <a:xfrm>
            <a:off x="1892347" y="6719147"/>
            <a:ext cx="836977"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000" dirty="0">
                <a:solidFill>
                  <a:srgbClr val="000000"/>
                </a:solidFill>
                <a:latin typeface="Book Antiqua"/>
              </a:rPr>
              <a:t>PNO</a:t>
            </a:r>
          </a:p>
        </p:txBody>
      </p:sp>
      <p:sp>
        <p:nvSpPr>
          <p:cNvPr id="19494" name="Rectangle 38"/>
          <p:cNvSpPr>
            <a:spLocks noChangeArrowheads="1"/>
          </p:cNvSpPr>
          <p:nvPr/>
        </p:nvSpPr>
        <p:spPr bwMode="auto">
          <a:xfrm>
            <a:off x="2716620" y="6719147"/>
            <a:ext cx="1324289"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000" dirty="0">
                <a:solidFill>
                  <a:srgbClr val="000000"/>
                </a:solidFill>
                <a:latin typeface="Book Antiqua"/>
              </a:rPr>
              <a:t>BUDGET</a:t>
            </a:r>
          </a:p>
        </p:txBody>
      </p:sp>
      <p:sp>
        <p:nvSpPr>
          <p:cNvPr id="19495" name="Rectangle 39"/>
          <p:cNvSpPr>
            <a:spLocks noChangeArrowheads="1"/>
          </p:cNvSpPr>
          <p:nvPr/>
        </p:nvSpPr>
        <p:spPr bwMode="auto">
          <a:xfrm>
            <a:off x="2043826" y="7229405"/>
            <a:ext cx="543051"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pPr algn="l"/>
            <a:r>
              <a:rPr lang="en-US" sz="2000" dirty="0">
                <a:solidFill>
                  <a:srgbClr val="000000"/>
                </a:solidFill>
                <a:latin typeface="Book Antiqua"/>
              </a:rPr>
              <a:t>P1</a:t>
            </a:r>
          </a:p>
        </p:txBody>
      </p:sp>
      <p:sp>
        <p:nvSpPr>
          <p:cNvPr id="19496" name="Rectangle 40"/>
          <p:cNvSpPr>
            <a:spLocks noChangeArrowheads="1"/>
          </p:cNvSpPr>
          <p:nvPr/>
        </p:nvSpPr>
        <p:spPr bwMode="auto">
          <a:xfrm>
            <a:off x="2842647" y="7229405"/>
            <a:ext cx="1029337"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pPr algn="l"/>
            <a:r>
              <a:rPr lang="en-US" sz="2000" dirty="0">
                <a:solidFill>
                  <a:srgbClr val="000000"/>
                </a:solidFill>
                <a:latin typeface="Book Antiqua"/>
              </a:rPr>
              <a:t>150000</a:t>
            </a:r>
          </a:p>
        </p:txBody>
      </p:sp>
      <p:sp>
        <p:nvSpPr>
          <p:cNvPr id="19497" name="Rectangle 41"/>
          <p:cNvSpPr>
            <a:spLocks noChangeArrowheads="1"/>
          </p:cNvSpPr>
          <p:nvPr/>
        </p:nvSpPr>
        <p:spPr bwMode="auto">
          <a:xfrm>
            <a:off x="2043826" y="7789334"/>
            <a:ext cx="543051"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pPr algn="l"/>
            <a:r>
              <a:rPr lang="en-US" sz="2000" dirty="0">
                <a:solidFill>
                  <a:srgbClr val="000000"/>
                </a:solidFill>
                <a:latin typeface="Book Antiqua"/>
              </a:rPr>
              <a:t>P3 </a:t>
            </a:r>
          </a:p>
        </p:txBody>
      </p:sp>
      <p:sp>
        <p:nvSpPr>
          <p:cNvPr id="19498" name="Rectangle 42"/>
          <p:cNvSpPr>
            <a:spLocks noChangeArrowheads="1"/>
          </p:cNvSpPr>
          <p:nvPr/>
        </p:nvSpPr>
        <p:spPr bwMode="auto">
          <a:xfrm>
            <a:off x="2842647" y="7789334"/>
            <a:ext cx="1029337"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pPr algn="l"/>
            <a:r>
              <a:rPr lang="en-US" sz="2000" dirty="0">
                <a:solidFill>
                  <a:srgbClr val="000000"/>
                </a:solidFill>
                <a:latin typeface="Book Antiqua"/>
              </a:rPr>
              <a:t>250000</a:t>
            </a:r>
          </a:p>
        </p:txBody>
      </p:sp>
      <p:sp>
        <p:nvSpPr>
          <p:cNvPr id="19499" name="Rectangle 43"/>
          <p:cNvSpPr>
            <a:spLocks noChangeArrowheads="1"/>
          </p:cNvSpPr>
          <p:nvPr/>
        </p:nvSpPr>
        <p:spPr bwMode="auto">
          <a:xfrm>
            <a:off x="2043826" y="7500338"/>
            <a:ext cx="543051"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pPr algn="l"/>
            <a:r>
              <a:rPr lang="en-US" sz="2000" dirty="0">
                <a:solidFill>
                  <a:srgbClr val="000000"/>
                </a:solidFill>
                <a:latin typeface="Book Antiqua"/>
              </a:rPr>
              <a:t>P2</a:t>
            </a:r>
          </a:p>
        </p:txBody>
      </p:sp>
      <p:sp>
        <p:nvSpPr>
          <p:cNvPr id="19500" name="Rectangle 44"/>
          <p:cNvSpPr>
            <a:spLocks noChangeArrowheads="1"/>
          </p:cNvSpPr>
          <p:nvPr/>
        </p:nvSpPr>
        <p:spPr bwMode="auto">
          <a:xfrm>
            <a:off x="2842647" y="7500338"/>
            <a:ext cx="1029337"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pPr algn="l"/>
            <a:r>
              <a:rPr lang="en-US" sz="2000" dirty="0">
                <a:solidFill>
                  <a:srgbClr val="000000"/>
                </a:solidFill>
                <a:latin typeface="Book Antiqua"/>
              </a:rPr>
              <a:t>135000</a:t>
            </a:r>
          </a:p>
        </p:txBody>
      </p:sp>
      <p:sp>
        <p:nvSpPr>
          <p:cNvPr id="19501" name="Rectangle 45"/>
          <p:cNvSpPr>
            <a:spLocks noChangeArrowheads="1"/>
          </p:cNvSpPr>
          <p:nvPr/>
        </p:nvSpPr>
        <p:spPr bwMode="auto">
          <a:xfrm>
            <a:off x="2043826" y="8060267"/>
            <a:ext cx="543051"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pPr algn="l"/>
            <a:r>
              <a:rPr lang="en-US" sz="2000" dirty="0">
                <a:solidFill>
                  <a:srgbClr val="000000"/>
                </a:solidFill>
                <a:latin typeface="Book Antiqua"/>
              </a:rPr>
              <a:t>P4</a:t>
            </a:r>
          </a:p>
        </p:txBody>
      </p:sp>
      <p:sp>
        <p:nvSpPr>
          <p:cNvPr id="19502" name="Rectangle 46"/>
          <p:cNvSpPr>
            <a:spLocks noChangeArrowheads="1"/>
          </p:cNvSpPr>
          <p:nvPr/>
        </p:nvSpPr>
        <p:spPr bwMode="auto">
          <a:xfrm>
            <a:off x="2842647" y="8060267"/>
            <a:ext cx="1029337"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pPr algn="l"/>
            <a:r>
              <a:rPr lang="en-US" sz="2000" dirty="0">
                <a:solidFill>
                  <a:srgbClr val="000000"/>
                </a:solidFill>
                <a:latin typeface="Book Antiqua"/>
              </a:rPr>
              <a:t>310000</a:t>
            </a:r>
          </a:p>
        </p:txBody>
      </p:sp>
      <p:sp>
        <p:nvSpPr>
          <p:cNvPr id="19503" name="Rectangle 47"/>
          <p:cNvSpPr>
            <a:spLocks noChangeArrowheads="1"/>
          </p:cNvSpPr>
          <p:nvPr/>
        </p:nvSpPr>
        <p:spPr bwMode="auto">
          <a:xfrm>
            <a:off x="2043826" y="8349263"/>
            <a:ext cx="543051"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pPr algn="l"/>
            <a:r>
              <a:rPr lang="en-US" sz="2000" dirty="0">
                <a:solidFill>
                  <a:srgbClr val="000000"/>
                </a:solidFill>
                <a:latin typeface="Book Antiqua"/>
              </a:rPr>
              <a:t>P5</a:t>
            </a:r>
          </a:p>
        </p:txBody>
      </p:sp>
      <p:sp>
        <p:nvSpPr>
          <p:cNvPr id="19504" name="Rectangle 48"/>
          <p:cNvSpPr>
            <a:spLocks noChangeArrowheads="1"/>
          </p:cNvSpPr>
          <p:nvPr/>
        </p:nvSpPr>
        <p:spPr bwMode="auto">
          <a:xfrm>
            <a:off x="2842647" y="8349263"/>
            <a:ext cx="1029337"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pPr algn="l"/>
            <a:r>
              <a:rPr lang="en-US" sz="2000" dirty="0">
                <a:solidFill>
                  <a:srgbClr val="000000"/>
                </a:solidFill>
                <a:latin typeface="Book Antiqua"/>
              </a:rPr>
              <a:t>500000</a:t>
            </a:r>
          </a:p>
        </p:txBody>
      </p:sp>
      <p:sp>
        <p:nvSpPr>
          <p:cNvPr id="19505" name="Line 49"/>
          <p:cNvSpPr>
            <a:spLocks noChangeShapeType="1"/>
          </p:cNvSpPr>
          <p:nvPr/>
        </p:nvSpPr>
        <p:spPr bwMode="auto">
          <a:xfrm>
            <a:off x="1934916" y="7161671"/>
            <a:ext cx="21742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9506" name="Line 50"/>
          <p:cNvSpPr>
            <a:spLocks noChangeShapeType="1"/>
          </p:cNvSpPr>
          <p:nvPr/>
        </p:nvSpPr>
        <p:spPr bwMode="auto">
          <a:xfrm>
            <a:off x="2623538" y="6642382"/>
            <a:ext cx="0" cy="212457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9508" name="Rectangle 52"/>
          <p:cNvSpPr>
            <a:spLocks noChangeArrowheads="1"/>
          </p:cNvSpPr>
          <p:nvPr/>
        </p:nvSpPr>
        <p:spPr bwMode="auto">
          <a:xfrm>
            <a:off x="6269853" y="6644640"/>
            <a:ext cx="4413956" cy="2122311"/>
          </a:xfrm>
          <a:prstGeom prst="rect">
            <a:avLst/>
          </a:prstGeom>
          <a:noFill/>
          <a:ln w="12700">
            <a:solidFill>
              <a:srgbClr val="000000"/>
            </a:solidFill>
            <a:miter lim="800000"/>
            <a:headEnd/>
            <a:tailEnd/>
          </a:ln>
          <a:effectLst/>
        </p:spPr>
        <p:txBody>
          <a:bodyPr wrap="none" anchor="ctr"/>
          <a:lstStyle/>
          <a:p>
            <a:endParaRPr lang="en-US" sz="2000" dirty="0">
              <a:latin typeface="Book Antiqua"/>
            </a:endParaRPr>
          </a:p>
        </p:txBody>
      </p:sp>
      <p:sp>
        <p:nvSpPr>
          <p:cNvPr id="19509" name="Rectangle 53"/>
          <p:cNvSpPr>
            <a:spLocks noChangeArrowheads="1"/>
          </p:cNvSpPr>
          <p:nvPr/>
        </p:nvSpPr>
        <p:spPr bwMode="auto">
          <a:xfrm>
            <a:off x="6265337" y="6719146"/>
            <a:ext cx="760871"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PNO</a:t>
            </a:r>
          </a:p>
        </p:txBody>
      </p:sp>
      <p:sp>
        <p:nvSpPr>
          <p:cNvPr id="19510" name="Rectangle 54"/>
          <p:cNvSpPr>
            <a:spLocks noChangeArrowheads="1"/>
          </p:cNvSpPr>
          <p:nvPr/>
        </p:nvSpPr>
        <p:spPr bwMode="auto">
          <a:xfrm>
            <a:off x="7477764" y="6719146"/>
            <a:ext cx="1149209"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PNAME</a:t>
            </a:r>
          </a:p>
        </p:txBody>
      </p:sp>
      <p:sp>
        <p:nvSpPr>
          <p:cNvPr id="19511" name="Rectangle 55"/>
          <p:cNvSpPr>
            <a:spLocks noChangeArrowheads="1"/>
          </p:cNvSpPr>
          <p:nvPr/>
        </p:nvSpPr>
        <p:spPr bwMode="auto">
          <a:xfrm>
            <a:off x="9624911" y="6719146"/>
            <a:ext cx="722489"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LOC</a:t>
            </a:r>
          </a:p>
        </p:txBody>
      </p:sp>
      <p:sp>
        <p:nvSpPr>
          <p:cNvPr id="19512" name="Rectangle 56"/>
          <p:cNvSpPr>
            <a:spLocks noChangeArrowheads="1"/>
          </p:cNvSpPr>
          <p:nvPr/>
        </p:nvSpPr>
        <p:spPr bwMode="auto">
          <a:xfrm>
            <a:off x="6416608" y="7229404"/>
            <a:ext cx="465102"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P1</a:t>
            </a:r>
          </a:p>
        </p:txBody>
      </p:sp>
      <p:sp>
        <p:nvSpPr>
          <p:cNvPr id="19513" name="Rectangle 57"/>
          <p:cNvSpPr>
            <a:spLocks noChangeArrowheads="1"/>
          </p:cNvSpPr>
          <p:nvPr/>
        </p:nvSpPr>
        <p:spPr bwMode="auto">
          <a:xfrm>
            <a:off x="7001005" y="7229404"/>
            <a:ext cx="2029743"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Instrumentation</a:t>
            </a:r>
          </a:p>
        </p:txBody>
      </p:sp>
      <p:sp>
        <p:nvSpPr>
          <p:cNvPr id="19514" name="Rectangle 58"/>
          <p:cNvSpPr>
            <a:spLocks noChangeArrowheads="1"/>
          </p:cNvSpPr>
          <p:nvPr/>
        </p:nvSpPr>
        <p:spPr bwMode="auto">
          <a:xfrm>
            <a:off x="9313338" y="7229404"/>
            <a:ext cx="1221458"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Montreal</a:t>
            </a:r>
          </a:p>
        </p:txBody>
      </p:sp>
      <p:sp>
        <p:nvSpPr>
          <p:cNvPr id="19515" name="Rectangle 59"/>
          <p:cNvSpPr>
            <a:spLocks noChangeArrowheads="1"/>
          </p:cNvSpPr>
          <p:nvPr/>
        </p:nvSpPr>
        <p:spPr bwMode="auto">
          <a:xfrm>
            <a:off x="6416608" y="7789333"/>
            <a:ext cx="465102"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P3 </a:t>
            </a:r>
          </a:p>
        </p:txBody>
      </p:sp>
      <p:sp>
        <p:nvSpPr>
          <p:cNvPr id="19516" name="Rectangle 60"/>
          <p:cNvSpPr>
            <a:spLocks noChangeArrowheads="1"/>
          </p:cNvSpPr>
          <p:nvPr/>
        </p:nvSpPr>
        <p:spPr bwMode="auto">
          <a:xfrm>
            <a:off x="7001005" y="7789333"/>
            <a:ext cx="1542063"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CAD/CAM</a:t>
            </a:r>
          </a:p>
        </p:txBody>
      </p:sp>
      <p:sp>
        <p:nvSpPr>
          <p:cNvPr id="19517" name="Rectangle 61"/>
          <p:cNvSpPr>
            <a:spLocks noChangeArrowheads="1"/>
          </p:cNvSpPr>
          <p:nvPr/>
        </p:nvSpPr>
        <p:spPr bwMode="auto">
          <a:xfrm>
            <a:off x="9313338" y="7789333"/>
            <a:ext cx="1323058"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New York</a:t>
            </a:r>
          </a:p>
        </p:txBody>
      </p:sp>
      <p:sp>
        <p:nvSpPr>
          <p:cNvPr id="19518" name="Rectangle 62"/>
          <p:cNvSpPr>
            <a:spLocks noChangeArrowheads="1"/>
          </p:cNvSpPr>
          <p:nvPr/>
        </p:nvSpPr>
        <p:spPr bwMode="auto">
          <a:xfrm>
            <a:off x="6416608" y="7500338"/>
            <a:ext cx="465102"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P2</a:t>
            </a:r>
          </a:p>
        </p:txBody>
      </p:sp>
      <p:sp>
        <p:nvSpPr>
          <p:cNvPr id="19519" name="Rectangle 63"/>
          <p:cNvSpPr>
            <a:spLocks noChangeArrowheads="1"/>
          </p:cNvSpPr>
          <p:nvPr/>
        </p:nvSpPr>
        <p:spPr bwMode="auto">
          <a:xfrm>
            <a:off x="7001005" y="7500338"/>
            <a:ext cx="2309707"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Database Develop.</a:t>
            </a:r>
          </a:p>
        </p:txBody>
      </p:sp>
      <p:sp>
        <p:nvSpPr>
          <p:cNvPr id="19520" name="Rectangle 64"/>
          <p:cNvSpPr>
            <a:spLocks noChangeArrowheads="1"/>
          </p:cNvSpPr>
          <p:nvPr/>
        </p:nvSpPr>
        <p:spPr bwMode="auto">
          <a:xfrm>
            <a:off x="9313338" y="7500338"/>
            <a:ext cx="1323058"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New York</a:t>
            </a:r>
          </a:p>
        </p:txBody>
      </p:sp>
      <p:sp>
        <p:nvSpPr>
          <p:cNvPr id="19521" name="Rectangle 65"/>
          <p:cNvSpPr>
            <a:spLocks noChangeArrowheads="1"/>
          </p:cNvSpPr>
          <p:nvPr/>
        </p:nvSpPr>
        <p:spPr bwMode="auto">
          <a:xfrm>
            <a:off x="6416608" y="8060267"/>
            <a:ext cx="465102"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P4</a:t>
            </a:r>
          </a:p>
        </p:txBody>
      </p:sp>
      <p:sp>
        <p:nvSpPr>
          <p:cNvPr id="19522" name="Rectangle 66"/>
          <p:cNvSpPr>
            <a:spLocks noChangeArrowheads="1"/>
          </p:cNvSpPr>
          <p:nvPr/>
        </p:nvSpPr>
        <p:spPr bwMode="auto">
          <a:xfrm>
            <a:off x="7001005" y="8060267"/>
            <a:ext cx="1648178"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Maintenance</a:t>
            </a:r>
          </a:p>
        </p:txBody>
      </p:sp>
      <p:sp>
        <p:nvSpPr>
          <p:cNvPr id="19523" name="Rectangle 67"/>
          <p:cNvSpPr>
            <a:spLocks noChangeArrowheads="1"/>
          </p:cNvSpPr>
          <p:nvPr/>
        </p:nvSpPr>
        <p:spPr bwMode="auto">
          <a:xfrm>
            <a:off x="9313338" y="8060267"/>
            <a:ext cx="749582"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Paris</a:t>
            </a:r>
          </a:p>
        </p:txBody>
      </p:sp>
      <p:sp>
        <p:nvSpPr>
          <p:cNvPr id="19524" name="Rectangle 68"/>
          <p:cNvSpPr>
            <a:spLocks noChangeArrowheads="1"/>
          </p:cNvSpPr>
          <p:nvPr/>
        </p:nvSpPr>
        <p:spPr bwMode="auto">
          <a:xfrm>
            <a:off x="6416608" y="8349262"/>
            <a:ext cx="465102"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P5</a:t>
            </a:r>
          </a:p>
        </p:txBody>
      </p:sp>
      <p:sp>
        <p:nvSpPr>
          <p:cNvPr id="19525" name="Rectangle 69"/>
          <p:cNvSpPr>
            <a:spLocks noChangeArrowheads="1"/>
          </p:cNvSpPr>
          <p:nvPr/>
        </p:nvSpPr>
        <p:spPr bwMode="auto">
          <a:xfrm>
            <a:off x="7001005" y="8349262"/>
            <a:ext cx="1542063"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CAD/CAM</a:t>
            </a:r>
          </a:p>
        </p:txBody>
      </p:sp>
      <p:sp>
        <p:nvSpPr>
          <p:cNvPr id="19526" name="Rectangle 70"/>
          <p:cNvSpPr>
            <a:spLocks noChangeArrowheads="1"/>
          </p:cNvSpPr>
          <p:nvPr/>
        </p:nvSpPr>
        <p:spPr bwMode="auto">
          <a:xfrm>
            <a:off x="9313338" y="8349262"/>
            <a:ext cx="964071"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Boston</a:t>
            </a:r>
          </a:p>
        </p:txBody>
      </p:sp>
      <p:sp>
        <p:nvSpPr>
          <p:cNvPr id="19527" name="Line 71"/>
          <p:cNvSpPr>
            <a:spLocks noChangeShapeType="1"/>
          </p:cNvSpPr>
          <p:nvPr/>
        </p:nvSpPr>
        <p:spPr bwMode="auto">
          <a:xfrm>
            <a:off x="6269853" y="7161671"/>
            <a:ext cx="441395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dirty="0">
              <a:latin typeface="Book Antiqua"/>
            </a:endParaRPr>
          </a:p>
        </p:txBody>
      </p:sp>
      <p:sp>
        <p:nvSpPr>
          <p:cNvPr id="19528" name="Line 72"/>
          <p:cNvSpPr>
            <a:spLocks noChangeShapeType="1"/>
          </p:cNvSpPr>
          <p:nvPr/>
        </p:nvSpPr>
        <p:spPr bwMode="auto">
          <a:xfrm>
            <a:off x="6958475" y="6642382"/>
            <a:ext cx="0" cy="21245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dirty="0">
              <a:latin typeface="Book Antiqua"/>
            </a:endParaRPr>
          </a:p>
        </p:txBody>
      </p:sp>
      <p:sp>
        <p:nvSpPr>
          <p:cNvPr id="19529" name="Line 73"/>
          <p:cNvSpPr>
            <a:spLocks noChangeShapeType="1"/>
          </p:cNvSpPr>
          <p:nvPr/>
        </p:nvSpPr>
        <p:spPr bwMode="auto">
          <a:xfrm>
            <a:off x="9245604" y="6642382"/>
            <a:ext cx="0" cy="21245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dirty="0">
              <a:latin typeface="Book Antiqua"/>
            </a:endParaRPr>
          </a:p>
        </p:txBody>
      </p:sp>
      <p:sp>
        <p:nvSpPr>
          <p:cNvPr id="19531" name="Rectangle 75"/>
          <p:cNvSpPr>
            <a:spLocks noChangeArrowheads="1"/>
          </p:cNvSpPr>
          <p:nvPr/>
        </p:nvSpPr>
        <p:spPr bwMode="auto">
          <a:xfrm>
            <a:off x="1877904" y="6084713"/>
            <a:ext cx="1098416" cy="497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400" dirty="0">
                <a:solidFill>
                  <a:srgbClr val="000000"/>
                </a:solidFill>
                <a:latin typeface="Book Antiqua"/>
              </a:rPr>
              <a:t>PROJ</a:t>
            </a:r>
            <a:r>
              <a:rPr lang="en-US" sz="2400" baseline="-25000" dirty="0">
                <a:solidFill>
                  <a:srgbClr val="000000"/>
                </a:solidFill>
                <a:latin typeface="Book Antiqua"/>
              </a:rPr>
              <a:t>1</a:t>
            </a:r>
          </a:p>
        </p:txBody>
      </p:sp>
      <p:sp>
        <p:nvSpPr>
          <p:cNvPr id="19532" name="Rectangle 76"/>
          <p:cNvSpPr>
            <a:spLocks noChangeArrowheads="1"/>
          </p:cNvSpPr>
          <p:nvPr/>
        </p:nvSpPr>
        <p:spPr bwMode="auto">
          <a:xfrm>
            <a:off x="6276055" y="6084713"/>
            <a:ext cx="1098416" cy="497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400" dirty="0">
                <a:solidFill>
                  <a:srgbClr val="000000"/>
                </a:solidFill>
                <a:latin typeface="Book Antiqua"/>
              </a:rPr>
              <a:t>PROJ</a:t>
            </a:r>
            <a:r>
              <a:rPr lang="en-US" sz="2400" baseline="-25000" dirty="0">
                <a:solidFill>
                  <a:srgbClr val="000000"/>
                </a:solidFill>
                <a:latin typeface="Book Antiqua"/>
              </a:rPr>
              <a:t>2</a:t>
            </a:r>
          </a:p>
        </p:txBody>
      </p:sp>
      <p:sp>
        <p:nvSpPr>
          <p:cNvPr id="19563" name="Rectangle 107"/>
          <p:cNvSpPr>
            <a:spLocks noChangeArrowheads="1"/>
          </p:cNvSpPr>
          <p:nvPr/>
        </p:nvSpPr>
        <p:spPr bwMode="auto">
          <a:xfrm>
            <a:off x="11455971" y="4034649"/>
            <a:ext cx="1323058"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New York</a:t>
            </a:r>
          </a:p>
        </p:txBody>
      </p:sp>
      <p:sp>
        <p:nvSpPr>
          <p:cNvPr id="19564" name="Rectangle 108"/>
          <p:cNvSpPr>
            <a:spLocks noChangeArrowheads="1"/>
          </p:cNvSpPr>
          <p:nvPr/>
        </p:nvSpPr>
        <p:spPr bwMode="auto">
          <a:xfrm>
            <a:off x="11455971" y="3745654"/>
            <a:ext cx="1323058"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New York</a:t>
            </a:r>
          </a:p>
        </p:txBody>
      </p:sp>
      <p:sp>
        <p:nvSpPr>
          <p:cNvPr id="19565" name="Rectangle 109"/>
          <p:cNvSpPr>
            <a:spLocks noChangeArrowheads="1"/>
          </p:cNvSpPr>
          <p:nvPr/>
        </p:nvSpPr>
        <p:spPr bwMode="auto">
          <a:xfrm>
            <a:off x="7378423" y="2862862"/>
            <a:ext cx="5346420" cy="2122312"/>
          </a:xfrm>
          <a:prstGeom prst="rect">
            <a:avLst/>
          </a:prstGeom>
          <a:noFill/>
          <a:ln w="12700">
            <a:solidFill>
              <a:srgbClr val="000000"/>
            </a:solidFill>
            <a:miter lim="800000"/>
            <a:headEnd/>
            <a:tailEnd/>
          </a:ln>
          <a:effectLst/>
        </p:spPr>
        <p:txBody>
          <a:bodyPr wrap="none" anchor="ctr"/>
          <a:lstStyle/>
          <a:p>
            <a:endParaRPr lang="en-US" sz="2000" dirty="0">
              <a:latin typeface="Book Antiqua"/>
            </a:endParaRPr>
          </a:p>
        </p:txBody>
      </p:sp>
      <p:sp>
        <p:nvSpPr>
          <p:cNvPr id="19566" name="Rectangle 110"/>
          <p:cNvSpPr>
            <a:spLocks noChangeArrowheads="1"/>
          </p:cNvSpPr>
          <p:nvPr/>
        </p:nvSpPr>
        <p:spPr bwMode="auto">
          <a:xfrm>
            <a:off x="7378423" y="2384213"/>
            <a:ext cx="918916" cy="458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400" dirty="0">
                <a:solidFill>
                  <a:srgbClr val="000000"/>
                </a:solidFill>
                <a:latin typeface="Book Antiqua"/>
              </a:rPr>
              <a:t>PROJ</a:t>
            </a:r>
          </a:p>
        </p:txBody>
      </p:sp>
      <p:sp>
        <p:nvSpPr>
          <p:cNvPr id="19567" name="Rectangle 111"/>
          <p:cNvSpPr>
            <a:spLocks noChangeArrowheads="1"/>
          </p:cNvSpPr>
          <p:nvPr/>
        </p:nvSpPr>
        <p:spPr bwMode="auto">
          <a:xfrm>
            <a:off x="7373907" y="2937369"/>
            <a:ext cx="760871"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PNO</a:t>
            </a:r>
          </a:p>
        </p:txBody>
      </p:sp>
      <p:sp>
        <p:nvSpPr>
          <p:cNvPr id="19568" name="Rectangle 112"/>
          <p:cNvSpPr>
            <a:spLocks noChangeArrowheads="1"/>
          </p:cNvSpPr>
          <p:nvPr/>
        </p:nvSpPr>
        <p:spPr bwMode="auto">
          <a:xfrm>
            <a:off x="8586334" y="2937369"/>
            <a:ext cx="1149209"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PNAME</a:t>
            </a:r>
          </a:p>
        </p:txBody>
      </p:sp>
      <p:sp>
        <p:nvSpPr>
          <p:cNvPr id="19569" name="Rectangle 113"/>
          <p:cNvSpPr>
            <a:spLocks noChangeArrowheads="1"/>
          </p:cNvSpPr>
          <p:nvPr/>
        </p:nvSpPr>
        <p:spPr bwMode="auto">
          <a:xfrm>
            <a:off x="10295473" y="2937369"/>
            <a:ext cx="1246294"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BUDGET</a:t>
            </a:r>
          </a:p>
        </p:txBody>
      </p:sp>
      <p:sp>
        <p:nvSpPr>
          <p:cNvPr id="19570" name="Rectangle 114"/>
          <p:cNvSpPr>
            <a:spLocks noChangeArrowheads="1"/>
          </p:cNvSpPr>
          <p:nvPr/>
        </p:nvSpPr>
        <p:spPr bwMode="auto">
          <a:xfrm>
            <a:off x="11769802" y="2937369"/>
            <a:ext cx="722489"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LOC</a:t>
            </a:r>
          </a:p>
        </p:txBody>
      </p:sp>
      <p:sp>
        <p:nvSpPr>
          <p:cNvPr id="19571" name="Rectangle 115"/>
          <p:cNvSpPr>
            <a:spLocks noChangeArrowheads="1"/>
          </p:cNvSpPr>
          <p:nvPr/>
        </p:nvSpPr>
        <p:spPr bwMode="auto">
          <a:xfrm>
            <a:off x="7525178" y="3447627"/>
            <a:ext cx="465102"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P1</a:t>
            </a:r>
          </a:p>
        </p:txBody>
      </p:sp>
      <p:sp>
        <p:nvSpPr>
          <p:cNvPr id="19572" name="Rectangle 116"/>
          <p:cNvSpPr>
            <a:spLocks noChangeArrowheads="1"/>
          </p:cNvSpPr>
          <p:nvPr/>
        </p:nvSpPr>
        <p:spPr bwMode="auto">
          <a:xfrm>
            <a:off x="8153132" y="3447627"/>
            <a:ext cx="2029743"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Instrumentation</a:t>
            </a:r>
          </a:p>
        </p:txBody>
      </p:sp>
      <p:sp>
        <p:nvSpPr>
          <p:cNvPr id="19573" name="Rectangle 117"/>
          <p:cNvSpPr>
            <a:spLocks noChangeArrowheads="1"/>
          </p:cNvSpPr>
          <p:nvPr/>
        </p:nvSpPr>
        <p:spPr bwMode="auto">
          <a:xfrm>
            <a:off x="10437713" y="3447627"/>
            <a:ext cx="952783"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150000</a:t>
            </a:r>
          </a:p>
        </p:txBody>
      </p:sp>
      <p:sp>
        <p:nvSpPr>
          <p:cNvPr id="19574" name="Rectangle 118"/>
          <p:cNvSpPr>
            <a:spLocks noChangeArrowheads="1"/>
          </p:cNvSpPr>
          <p:nvPr/>
        </p:nvSpPr>
        <p:spPr bwMode="auto">
          <a:xfrm>
            <a:off x="11451455" y="3447627"/>
            <a:ext cx="1221458"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Montreal</a:t>
            </a:r>
          </a:p>
        </p:txBody>
      </p:sp>
      <p:sp>
        <p:nvSpPr>
          <p:cNvPr id="19575" name="Rectangle 119"/>
          <p:cNvSpPr>
            <a:spLocks noChangeArrowheads="1"/>
          </p:cNvSpPr>
          <p:nvPr/>
        </p:nvSpPr>
        <p:spPr bwMode="auto">
          <a:xfrm>
            <a:off x="7527445" y="3980463"/>
            <a:ext cx="465102"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P3 </a:t>
            </a:r>
          </a:p>
        </p:txBody>
      </p:sp>
      <p:sp>
        <p:nvSpPr>
          <p:cNvPr id="19576" name="Rectangle 120"/>
          <p:cNvSpPr>
            <a:spLocks noChangeArrowheads="1"/>
          </p:cNvSpPr>
          <p:nvPr/>
        </p:nvSpPr>
        <p:spPr bwMode="auto">
          <a:xfrm>
            <a:off x="8153132" y="3980463"/>
            <a:ext cx="1542063"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CAD/CAM</a:t>
            </a:r>
          </a:p>
        </p:txBody>
      </p:sp>
      <p:sp>
        <p:nvSpPr>
          <p:cNvPr id="19577" name="Rectangle 121"/>
          <p:cNvSpPr>
            <a:spLocks noChangeArrowheads="1"/>
          </p:cNvSpPr>
          <p:nvPr/>
        </p:nvSpPr>
        <p:spPr bwMode="auto">
          <a:xfrm>
            <a:off x="10426424" y="3980463"/>
            <a:ext cx="952783"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r"/>
            <a:r>
              <a:rPr lang="en-US" sz="2000" dirty="0">
                <a:solidFill>
                  <a:srgbClr val="000000"/>
                </a:solidFill>
                <a:latin typeface="Book Antiqua"/>
              </a:rPr>
              <a:t>250000</a:t>
            </a:r>
          </a:p>
        </p:txBody>
      </p:sp>
      <p:sp>
        <p:nvSpPr>
          <p:cNvPr id="19578" name="Rectangle 122"/>
          <p:cNvSpPr>
            <a:spLocks noChangeArrowheads="1"/>
          </p:cNvSpPr>
          <p:nvPr/>
        </p:nvSpPr>
        <p:spPr bwMode="auto">
          <a:xfrm>
            <a:off x="7525178" y="3727591"/>
            <a:ext cx="465102"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P2</a:t>
            </a:r>
          </a:p>
        </p:txBody>
      </p:sp>
      <p:sp>
        <p:nvSpPr>
          <p:cNvPr id="19579" name="Rectangle 123"/>
          <p:cNvSpPr>
            <a:spLocks noChangeArrowheads="1"/>
          </p:cNvSpPr>
          <p:nvPr/>
        </p:nvSpPr>
        <p:spPr bwMode="auto">
          <a:xfrm>
            <a:off x="8153132" y="3727591"/>
            <a:ext cx="2309708"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Database Develop.</a:t>
            </a:r>
          </a:p>
        </p:txBody>
      </p:sp>
      <p:sp>
        <p:nvSpPr>
          <p:cNvPr id="19580" name="Rectangle 124"/>
          <p:cNvSpPr>
            <a:spLocks noChangeArrowheads="1"/>
          </p:cNvSpPr>
          <p:nvPr/>
        </p:nvSpPr>
        <p:spPr bwMode="auto">
          <a:xfrm>
            <a:off x="10437713" y="3727591"/>
            <a:ext cx="952783"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135000</a:t>
            </a:r>
          </a:p>
        </p:txBody>
      </p:sp>
      <p:sp>
        <p:nvSpPr>
          <p:cNvPr id="19581" name="Rectangle 125"/>
          <p:cNvSpPr>
            <a:spLocks noChangeArrowheads="1"/>
          </p:cNvSpPr>
          <p:nvPr/>
        </p:nvSpPr>
        <p:spPr bwMode="auto">
          <a:xfrm>
            <a:off x="7525178" y="4278489"/>
            <a:ext cx="465102"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P4</a:t>
            </a:r>
          </a:p>
        </p:txBody>
      </p:sp>
      <p:sp>
        <p:nvSpPr>
          <p:cNvPr id="19582" name="Rectangle 126"/>
          <p:cNvSpPr>
            <a:spLocks noChangeArrowheads="1"/>
          </p:cNvSpPr>
          <p:nvPr/>
        </p:nvSpPr>
        <p:spPr bwMode="auto">
          <a:xfrm>
            <a:off x="8153132" y="4278489"/>
            <a:ext cx="1648178"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Maintenance</a:t>
            </a:r>
          </a:p>
        </p:txBody>
      </p:sp>
      <p:sp>
        <p:nvSpPr>
          <p:cNvPr id="19583" name="Rectangle 127"/>
          <p:cNvSpPr>
            <a:spLocks noChangeArrowheads="1"/>
          </p:cNvSpPr>
          <p:nvPr/>
        </p:nvSpPr>
        <p:spPr bwMode="auto">
          <a:xfrm>
            <a:off x="10437713" y="4278489"/>
            <a:ext cx="952783"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310000</a:t>
            </a:r>
          </a:p>
        </p:txBody>
      </p:sp>
      <p:sp>
        <p:nvSpPr>
          <p:cNvPr id="19584" name="Rectangle 128"/>
          <p:cNvSpPr>
            <a:spLocks noChangeArrowheads="1"/>
          </p:cNvSpPr>
          <p:nvPr/>
        </p:nvSpPr>
        <p:spPr bwMode="auto">
          <a:xfrm>
            <a:off x="11480806" y="4278489"/>
            <a:ext cx="749582"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Paris</a:t>
            </a:r>
          </a:p>
        </p:txBody>
      </p:sp>
      <p:sp>
        <p:nvSpPr>
          <p:cNvPr id="19585" name="Rectangle 129"/>
          <p:cNvSpPr>
            <a:spLocks noChangeArrowheads="1"/>
          </p:cNvSpPr>
          <p:nvPr/>
        </p:nvSpPr>
        <p:spPr bwMode="auto">
          <a:xfrm>
            <a:off x="7525178" y="4567485"/>
            <a:ext cx="465102"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P5</a:t>
            </a:r>
          </a:p>
        </p:txBody>
      </p:sp>
      <p:sp>
        <p:nvSpPr>
          <p:cNvPr id="19586" name="Rectangle 130"/>
          <p:cNvSpPr>
            <a:spLocks noChangeArrowheads="1"/>
          </p:cNvSpPr>
          <p:nvPr/>
        </p:nvSpPr>
        <p:spPr bwMode="auto">
          <a:xfrm>
            <a:off x="8153132" y="4567485"/>
            <a:ext cx="1542063"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CAD/CAM</a:t>
            </a:r>
          </a:p>
        </p:txBody>
      </p:sp>
      <p:sp>
        <p:nvSpPr>
          <p:cNvPr id="19587" name="Rectangle 131"/>
          <p:cNvSpPr>
            <a:spLocks noChangeArrowheads="1"/>
          </p:cNvSpPr>
          <p:nvPr/>
        </p:nvSpPr>
        <p:spPr bwMode="auto">
          <a:xfrm>
            <a:off x="10437713" y="4567485"/>
            <a:ext cx="952783"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000" dirty="0">
                <a:solidFill>
                  <a:srgbClr val="000000"/>
                </a:solidFill>
                <a:latin typeface="Book Antiqua"/>
              </a:rPr>
              <a:t>500000</a:t>
            </a:r>
          </a:p>
        </p:txBody>
      </p:sp>
      <p:sp>
        <p:nvSpPr>
          <p:cNvPr id="19588" name="Rectangle 132"/>
          <p:cNvSpPr>
            <a:spLocks noChangeArrowheads="1"/>
          </p:cNvSpPr>
          <p:nvPr/>
        </p:nvSpPr>
        <p:spPr bwMode="auto">
          <a:xfrm>
            <a:off x="11480806" y="4567485"/>
            <a:ext cx="964071" cy="39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dirty="0">
                <a:solidFill>
                  <a:srgbClr val="000000"/>
                </a:solidFill>
                <a:latin typeface="Book Antiqua"/>
              </a:rPr>
              <a:t>Boston</a:t>
            </a:r>
          </a:p>
        </p:txBody>
      </p:sp>
      <p:sp>
        <p:nvSpPr>
          <p:cNvPr id="19589" name="Line 133"/>
          <p:cNvSpPr>
            <a:spLocks noChangeShapeType="1"/>
          </p:cNvSpPr>
          <p:nvPr/>
        </p:nvSpPr>
        <p:spPr bwMode="auto">
          <a:xfrm>
            <a:off x="7378423" y="3379893"/>
            <a:ext cx="5353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dirty="0">
              <a:latin typeface="Book Antiqua"/>
            </a:endParaRPr>
          </a:p>
        </p:txBody>
      </p:sp>
      <p:sp>
        <p:nvSpPr>
          <p:cNvPr id="19590" name="Line 134"/>
          <p:cNvSpPr>
            <a:spLocks noChangeShapeType="1"/>
          </p:cNvSpPr>
          <p:nvPr/>
        </p:nvSpPr>
        <p:spPr bwMode="auto">
          <a:xfrm>
            <a:off x="8067045" y="2860604"/>
            <a:ext cx="0" cy="212457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dirty="0">
              <a:latin typeface="Book Antiqua"/>
            </a:endParaRPr>
          </a:p>
        </p:txBody>
      </p:sp>
      <p:sp>
        <p:nvSpPr>
          <p:cNvPr id="19591" name="Line 135"/>
          <p:cNvSpPr>
            <a:spLocks noChangeShapeType="1"/>
          </p:cNvSpPr>
          <p:nvPr/>
        </p:nvSpPr>
        <p:spPr bwMode="auto">
          <a:xfrm>
            <a:off x="10354175" y="2860604"/>
            <a:ext cx="0" cy="212457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dirty="0">
              <a:latin typeface="Book Antiqua"/>
            </a:endParaRPr>
          </a:p>
        </p:txBody>
      </p:sp>
      <p:sp>
        <p:nvSpPr>
          <p:cNvPr id="19592" name="Line 136"/>
          <p:cNvSpPr>
            <a:spLocks noChangeShapeType="1"/>
          </p:cNvSpPr>
          <p:nvPr/>
        </p:nvSpPr>
        <p:spPr bwMode="auto">
          <a:xfrm>
            <a:off x="11442424" y="2860604"/>
            <a:ext cx="0" cy="212457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dirty="0">
              <a:latin typeface="Book Antiqua"/>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Rectangle 3"/>
          <p:cNvSpPr>
            <a:spLocks noGrp="1" noChangeArrowheads="1"/>
          </p:cNvSpPr>
          <p:nvPr>
            <p:ph type="title"/>
          </p:nvPr>
        </p:nvSpPr>
        <p:spPr>
          <a:noFill/>
          <a:ln/>
        </p:spPr>
        <p:txBody>
          <a:bodyPr/>
          <a:lstStyle/>
          <a:p>
            <a:r>
              <a:rPr lang="en-US"/>
              <a:t>Correctness of Fragmentation</a:t>
            </a:r>
          </a:p>
        </p:txBody>
      </p:sp>
      <p:sp>
        <p:nvSpPr>
          <p:cNvPr id="23554" name="Rectangle 2"/>
          <p:cNvSpPr>
            <a:spLocks noGrp="1" noChangeArrowheads="1"/>
          </p:cNvSpPr>
          <p:nvPr>
            <p:ph idx="1"/>
          </p:nvPr>
        </p:nvSpPr>
        <p:spPr>
          <a:noFill/>
          <a:ln/>
        </p:spPr>
        <p:txBody>
          <a:bodyPr/>
          <a:lstStyle/>
          <a:p>
            <a:pPr>
              <a:lnSpc>
                <a:spcPct val="100000"/>
              </a:lnSpc>
            </a:pPr>
            <a:r>
              <a:rPr lang="en-US" dirty="0"/>
              <a:t>Completeness</a:t>
            </a:r>
          </a:p>
          <a:p>
            <a:pPr lvl="1">
              <a:lnSpc>
                <a:spcPct val="100000"/>
              </a:lnSpc>
            </a:pPr>
            <a:r>
              <a:rPr lang="en-US" dirty="0"/>
              <a:t>Decomposition of relation </a:t>
            </a:r>
            <a:r>
              <a:rPr lang="en-US" i="1" dirty="0"/>
              <a:t>R</a:t>
            </a:r>
            <a:r>
              <a:rPr lang="en-US" dirty="0"/>
              <a:t> into fragments </a:t>
            </a:r>
            <a:r>
              <a:rPr lang="en-US" i="1" dirty="0"/>
              <a:t>R</a:t>
            </a:r>
            <a:r>
              <a:rPr lang="en-US" baseline="-25000" dirty="0"/>
              <a:t>1</a:t>
            </a:r>
            <a:r>
              <a:rPr lang="en-US" dirty="0"/>
              <a:t>, </a:t>
            </a:r>
            <a:r>
              <a:rPr lang="en-US" i="1" dirty="0"/>
              <a:t>R</a:t>
            </a:r>
            <a:r>
              <a:rPr lang="en-US" baseline="-25000" dirty="0"/>
              <a:t>2</a:t>
            </a:r>
            <a:r>
              <a:rPr lang="en-US" dirty="0"/>
              <a:t>, ..., </a:t>
            </a:r>
            <a:r>
              <a:rPr lang="en-US" i="1" dirty="0" err="1"/>
              <a:t>R</a:t>
            </a:r>
            <a:r>
              <a:rPr lang="en-US" i="1" baseline="-25000" dirty="0" err="1"/>
              <a:t>n</a:t>
            </a:r>
            <a:r>
              <a:rPr lang="en-US" dirty="0"/>
              <a:t> is complete if and only if each data item in </a:t>
            </a:r>
            <a:r>
              <a:rPr lang="en-US" i="1" dirty="0"/>
              <a:t>R</a:t>
            </a:r>
            <a:r>
              <a:rPr lang="en-US" dirty="0"/>
              <a:t> can also be found in some </a:t>
            </a:r>
            <a:r>
              <a:rPr lang="en-US" i="1" dirty="0" err="1"/>
              <a:t>R</a:t>
            </a:r>
            <a:r>
              <a:rPr lang="en-US" i="1" baseline="-25000" dirty="0" err="1"/>
              <a:t>i</a:t>
            </a:r>
            <a:endParaRPr lang="en-US" i="1" dirty="0"/>
          </a:p>
          <a:p>
            <a:pPr>
              <a:lnSpc>
                <a:spcPct val="100000"/>
              </a:lnSpc>
            </a:pPr>
            <a:r>
              <a:rPr lang="en-US" dirty="0"/>
              <a:t>Reconstruction</a:t>
            </a:r>
          </a:p>
          <a:p>
            <a:pPr lvl="1"/>
            <a:r>
              <a:rPr lang="en-US" dirty="0"/>
              <a:t>If relation </a:t>
            </a:r>
            <a:r>
              <a:rPr lang="en-US" i="1" dirty="0"/>
              <a:t>R</a:t>
            </a:r>
            <a:r>
              <a:rPr lang="en-US" dirty="0"/>
              <a:t>  is decomposed into fragments </a:t>
            </a:r>
            <a:r>
              <a:rPr lang="en-US" i="1" dirty="0"/>
              <a:t>R</a:t>
            </a:r>
            <a:r>
              <a:rPr lang="en-US" baseline="-25000" dirty="0"/>
              <a:t>1</a:t>
            </a:r>
            <a:r>
              <a:rPr lang="en-US" dirty="0"/>
              <a:t>, </a:t>
            </a:r>
            <a:r>
              <a:rPr lang="en-US" i="1" dirty="0"/>
              <a:t>R</a:t>
            </a:r>
            <a:r>
              <a:rPr lang="en-US" baseline="-25000" dirty="0"/>
              <a:t>2</a:t>
            </a:r>
            <a:r>
              <a:rPr lang="en-US" dirty="0"/>
              <a:t>, ..., </a:t>
            </a:r>
            <a:r>
              <a:rPr lang="en-US" i="1" dirty="0" err="1"/>
              <a:t>R</a:t>
            </a:r>
            <a:r>
              <a:rPr lang="en-US" i="1" baseline="-25000" dirty="0" err="1"/>
              <a:t>n</a:t>
            </a:r>
            <a:r>
              <a:rPr lang="en-US" dirty="0"/>
              <a:t>, then there should exist some relational operator ∇</a:t>
            </a:r>
            <a:r>
              <a:rPr lang="en-US" dirty="0">
                <a:latin typeface="Symbol" charset="0"/>
              </a:rPr>
              <a:t> </a:t>
            </a:r>
            <a:r>
              <a:rPr lang="en-US" dirty="0"/>
              <a:t>such that</a:t>
            </a:r>
          </a:p>
          <a:p>
            <a:pPr lvl="4">
              <a:lnSpc>
                <a:spcPct val="100000"/>
              </a:lnSpc>
              <a:buFontTx/>
              <a:buNone/>
            </a:pPr>
            <a:r>
              <a:rPr lang="en-US" sz="2600" i="1" dirty="0"/>
              <a:t>R = </a:t>
            </a:r>
            <a:r>
              <a:rPr lang="en-US" sz="2800" dirty="0"/>
              <a:t>∇</a:t>
            </a:r>
            <a:r>
              <a:rPr lang="en-US" sz="2600" baseline="-25000" dirty="0"/>
              <a:t>1≤</a:t>
            </a:r>
            <a:r>
              <a:rPr lang="en-US" sz="2600" i="1" baseline="-25000" dirty="0"/>
              <a:t>i</a:t>
            </a:r>
            <a:r>
              <a:rPr lang="en-US" sz="2600" baseline="-25000" dirty="0"/>
              <a:t>≤</a:t>
            </a:r>
            <a:r>
              <a:rPr lang="en-US" sz="2600" i="1" baseline="-25000" dirty="0"/>
              <a:t>n</a:t>
            </a:r>
            <a:r>
              <a:rPr lang="en-US" sz="2600" i="1" dirty="0"/>
              <a:t>R</a:t>
            </a:r>
            <a:r>
              <a:rPr lang="en-US" sz="2600" i="1" baseline="-25000" dirty="0"/>
              <a:t>i</a:t>
            </a:r>
            <a:endParaRPr lang="en-US" sz="1700" i="1" baseline="-25000" dirty="0"/>
          </a:p>
          <a:p>
            <a:pPr>
              <a:lnSpc>
                <a:spcPct val="100000"/>
              </a:lnSpc>
            </a:pPr>
            <a:r>
              <a:rPr lang="en-US" dirty="0" err="1"/>
              <a:t>Disjointness</a:t>
            </a:r>
            <a:r>
              <a:rPr lang="en-US" dirty="0"/>
              <a:t> (</a:t>
            </a:r>
            <a:r>
              <a:rPr lang="en-US" dirty="0" err="1"/>
              <a:t>nonKey</a:t>
            </a:r>
            <a:r>
              <a:rPr lang="en-US" dirty="0"/>
              <a:t>) </a:t>
            </a:r>
          </a:p>
          <a:p>
            <a:pPr lvl="1">
              <a:lnSpc>
                <a:spcPct val="100000"/>
              </a:lnSpc>
            </a:pPr>
            <a:r>
              <a:rPr lang="en-US" dirty="0"/>
              <a:t>If relation </a:t>
            </a:r>
            <a:r>
              <a:rPr lang="en-US" i="1" dirty="0"/>
              <a:t>R</a:t>
            </a:r>
            <a:r>
              <a:rPr lang="en-US" dirty="0"/>
              <a:t> is decomposed into fragments </a:t>
            </a:r>
            <a:r>
              <a:rPr lang="en-US" i="1" dirty="0"/>
              <a:t>R</a:t>
            </a:r>
            <a:r>
              <a:rPr lang="en-US" baseline="-25000" dirty="0"/>
              <a:t>1</a:t>
            </a:r>
            <a:r>
              <a:rPr lang="en-US" dirty="0"/>
              <a:t>, </a:t>
            </a:r>
            <a:r>
              <a:rPr lang="en-US" i="1" dirty="0"/>
              <a:t>R</a:t>
            </a:r>
            <a:r>
              <a:rPr lang="en-US" baseline="-25000" dirty="0"/>
              <a:t>2</a:t>
            </a:r>
            <a:r>
              <a:rPr lang="en-US" dirty="0"/>
              <a:t>, ..., </a:t>
            </a:r>
            <a:r>
              <a:rPr lang="en-US" i="1" dirty="0" err="1"/>
              <a:t>R</a:t>
            </a:r>
            <a:r>
              <a:rPr lang="en-US" i="1" baseline="-25000" dirty="0" err="1"/>
              <a:t>n</a:t>
            </a:r>
            <a:r>
              <a:rPr lang="en-US" dirty="0"/>
              <a:t>, and data item </a:t>
            </a:r>
            <a:r>
              <a:rPr lang="en-US" i="1" dirty="0"/>
              <a:t>d</a:t>
            </a:r>
            <a:r>
              <a:rPr lang="en-US" i="1" baseline="-25000" dirty="0"/>
              <a:t>i</a:t>
            </a:r>
            <a:r>
              <a:rPr lang="en-US" dirty="0"/>
              <a:t> is in </a:t>
            </a:r>
            <a:r>
              <a:rPr lang="en-US" i="1" dirty="0" err="1"/>
              <a:t>R</a:t>
            </a:r>
            <a:r>
              <a:rPr lang="en-US" i="1" baseline="-25000" dirty="0" err="1"/>
              <a:t>j</a:t>
            </a:r>
            <a:r>
              <a:rPr lang="en-US" i="1" dirty="0"/>
              <a:t>, </a:t>
            </a:r>
            <a:r>
              <a:rPr lang="en-US" dirty="0"/>
              <a:t>then </a:t>
            </a:r>
            <a:r>
              <a:rPr lang="en-US" i="1" dirty="0"/>
              <a:t>d</a:t>
            </a:r>
            <a:r>
              <a:rPr lang="en-US" i="1" baseline="-25000" dirty="0"/>
              <a:t>i</a:t>
            </a:r>
            <a:r>
              <a:rPr lang="en-US" dirty="0"/>
              <a:t> should not be in any other fragment </a:t>
            </a:r>
            <a:r>
              <a:rPr lang="en-US" i="1" dirty="0" err="1"/>
              <a:t>R</a:t>
            </a:r>
            <a:r>
              <a:rPr lang="en-US" i="1" baseline="-25000" dirty="0" err="1"/>
              <a:t>k</a:t>
            </a:r>
            <a:r>
              <a:rPr lang="en-US" dirty="0"/>
              <a:t> (</a:t>
            </a:r>
            <a:r>
              <a:rPr lang="en-US" i="1" dirty="0"/>
              <a:t>k</a:t>
            </a:r>
            <a:r>
              <a:rPr lang="en-US" dirty="0"/>
              <a:t> ≠</a:t>
            </a:r>
            <a:r>
              <a:rPr lang="en-US" i="1" dirty="0"/>
              <a:t> j </a:t>
            </a:r>
            <a:r>
              <a:rPr lang="en-US" dirty="0"/>
              <a: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9" name="Rectangle 3"/>
          <p:cNvSpPr>
            <a:spLocks noGrp="1" noChangeArrowheads="1"/>
          </p:cNvSpPr>
          <p:nvPr>
            <p:ph type="title"/>
          </p:nvPr>
        </p:nvSpPr>
        <p:spPr>
          <a:noFill/>
          <a:ln/>
        </p:spPr>
        <p:txBody>
          <a:bodyPr/>
          <a:lstStyle/>
          <a:p>
            <a:r>
              <a:rPr lang="en-US" dirty="0"/>
              <a:t>Information Requirements</a:t>
            </a:r>
          </a:p>
        </p:txBody>
      </p:sp>
      <p:sp>
        <p:nvSpPr>
          <p:cNvPr id="29698" name="Rectangle 2"/>
          <p:cNvSpPr>
            <a:spLocks noGrp="1" noChangeArrowheads="1"/>
          </p:cNvSpPr>
          <p:nvPr>
            <p:ph idx="1"/>
          </p:nvPr>
        </p:nvSpPr>
        <p:spPr>
          <a:noFill/>
          <a:ln/>
        </p:spPr>
        <p:txBody>
          <a:bodyPr/>
          <a:lstStyle/>
          <a:p>
            <a:pPr>
              <a:lnSpc>
                <a:spcPct val="100000"/>
              </a:lnSpc>
              <a:spcBef>
                <a:spcPct val="50000"/>
              </a:spcBef>
            </a:pPr>
            <a:r>
              <a:rPr lang="en-US" dirty="0"/>
              <a:t>Four categories:</a:t>
            </a:r>
          </a:p>
          <a:p>
            <a:pPr lvl="1">
              <a:lnSpc>
                <a:spcPct val="100000"/>
              </a:lnSpc>
              <a:spcBef>
                <a:spcPct val="50000"/>
              </a:spcBef>
            </a:pPr>
            <a:r>
              <a:rPr lang="en-US" dirty="0"/>
              <a:t>	Database information</a:t>
            </a:r>
          </a:p>
          <a:p>
            <a:pPr lvl="1">
              <a:lnSpc>
                <a:spcPct val="100000"/>
              </a:lnSpc>
              <a:spcBef>
                <a:spcPct val="50000"/>
              </a:spcBef>
            </a:pPr>
            <a:r>
              <a:rPr lang="en-US" dirty="0"/>
              <a:t>	Application information</a:t>
            </a:r>
          </a:p>
          <a:p>
            <a:pPr lvl="1">
              <a:lnSpc>
                <a:spcPct val="100000"/>
              </a:lnSpc>
              <a:spcBef>
                <a:spcPct val="50000"/>
              </a:spcBef>
            </a:pPr>
            <a:r>
              <a:rPr lang="en-US" dirty="0"/>
              <a:t>	Communication network information</a:t>
            </a:r>
          </a:p>
          <a:p>
            <a:pPr lvl="1">
              <a:lnSpc>
                <a:spcPct val="100000"/>
              </a:lnSpc>
              <a:spcBef>
                <a:spcPct val="50000"/>
              </a:spcBef>
            </a:pPr>
            <a:r>
              <a:rPr lang="en-US" dirty="0"/>
              <a:t>	Computer system information</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1026"/>
          <p:cNvSpPr>
            <a:spLocks noGrp="1" noChangeArrowheads="1"/>
          </p:cNvSpPr>
          <p:nvPr>
            <p:ph type="title"/>
          </p:nvPr>
        </p:nvSpPr>
        <p:spPr>
          <a:xfrm>
            <a:off x="975360" y="433493"/>
            <a:ext cx="11054080" cy="975360"/>
          </a:xfrm>
        </p:spPr>
        <p:txBody>
          <a:bodyPr/>
          <a:lstStyle/>
          <a:p>
            <a:pPr eaLnBrk="1" hangingPunct="1"/>
            <a:r>
              <a:rPr lang="en-US" sz="5689">
                <a:solidFill>
                  <a:srgbClr val="0067CE"/>
                </a:solidFill>
                <a:latin typeface="Comic Sans MS" pitchFamily="66" charset="0"/>
              </a:rPr>
              <a:t>Application  Information</a:t>
            </a:r>
          </a:p>
        </p:txBody>
      </p:sp>
      <p:sp>
        <p:nvSpPr>
          <p:cNvPr id="115715" name="Rectangle 1027"/>
          <p:cNvSpPr>
            <a:spLocks noGrp="1" noChangeArrowheads="1"/>
          </p:cNvSpPr>
          <p:nvPr>
            <p:ph type="body" idx="1"/>
          </p:nvPr>
        </p:nvSpPr>
        <p:spPr>
          <a:xfrm>
            <a:off x="758613" y="1625600"/>
            <a:ext cx="7802880" cy="7802880"/>
          </a:xfrm>
          <a:solidFill>
            <a:srgbClr val="D1FFF3"/>
          </a:solidFill>
          <a:ln>
            <a:solidFill>
              <a:srgbClr val="663300"/>
            </a:solidFill>
            <a:miter lim="800000"/>
            <a:headEnd/>
            <a:tailEnd/>
          </a:ln>
        </p:spPr>
        <p:txBody>
          <a:bodyPr/>
          <a:lstStyle/>
          <a:p>
            <a:pPr eaLnBrk="1" hangingPunct="1">
              <a:spcBef>
                <a:spcPct val="40000"/>
              </a:spcBef>
              <a:spcAft>
                <a:spcPct val="30000"/>
              </a:spcAft>
            </a:pPr>
            <a:r>
              <a:rPr lang="en-US" sz="3413" b="1" dirty="0">
                <a:solidFill>
                  <a:srgbClr val="663300"/>
                </a:solidFill>
                <a:latin typeface="Comic Sans MS" pitchFamily="66" charset="0"/>
              </a:rPr>
              <a:t>Qualification Information</a:t>
            </a:r>
          </a:p>
          <a:p>
            <a:pPr lvl="1" eaLnBrk="1" hangingPunct="1">
              <a:spcAft>
                <a:spcPct val="30000"/>
              </a:spcAft>
            </a:pPr>
            <a:r>
              <a:rPr lang="en-US" sz="2560" dirty="0">
                <a:latin typeface="Comic Sans MS" pitchFamily="66" charset="0"/>
              </a:rPr>
              <a:t>The fundamental qualification information consists of the predicates used in user queries (i.e., “where” clauses in SQL).</a:t>
            </a:r>
          </a:p>
          <a:p>
            <a:pPr lvl="2" eaLnBrk="1" hangingPunct="1">
              <a:buFontTx/>
              <a:buNone/>
            </a:pPr>
            <a:r>
              <a:rPr lang="en-US" sz="2844" dirty="0">
                <a:latin typeface="Comic Sans MS" pitchFamily="66" charset="0"/>
                <a:sym typeface="Wingdings" pitchFamily="2" charset="2"/>
              </a:rPr>
              <a:t>  One should investigate the more important queries.</a:t>
            </a:r>
            <a:endParaRPr lang="en-US" sz="2844" dirty="0">
              <a:latin typeface="Comic Sans MS" pitchFamily="66" charset="0"/>
            </a:endParaRPr>
          </a:p>
          <a:p>
            <a:pPr eaLnBrk="1" hangingPunct="1">
              <a:lnSpc>
                <a:spcPct val="80000"/>
              </a:lnSpc>
              <a:spcBef>
                <a:spcPct val="55000"/>
              </a:spcBef>
              <a:spcAft>
                <a:spcPct val="30000"/>
              </a:spcAft>
            </a:pPr>
            <a:r>
              <a:rPr lang="en-US" sz="3413" b="1" dirty="0">
                <a:solidFill>
                  <a:srgbClr val="663300"/>
                </a:solidFill>
                <a:latin typeface="Comic Sans MS" pitchFamily="66" charset="0"/>
              </a:rPr>
              <a:t>Quantitative Information</a:t>
            </a:r>
          </a:p>
          <a:p>
            <a:pPr lvl="1" eaLnBrk="1" hangingPunct="1">
              <a:spcAft>
                <a:spcPct val="30000"/>
              </a:spcAft>
            </a:pPr>
            <a:r>
              <a:rPr lang="en-US" sz="2560" b="1" dirty="0" err="1">
                <a:latin typeface="Comic Sans MS" pitchFamily="66" charset="0"/>
              </a:rPr>
              <a:t>Minterm</a:t>
            </a:r>
            <a:r>
              <a:rPr lang="en-US" sz="2560" b="1" dirty="0">
                <a:latin typeface="Comic Sans MS" pitchFamily="66" charset="0"/>
              </a:rPr>
              <a:t> Selectivity </a:t>
            </a:r>
            <a:r>
              <a:rPr lang="en-US" sz="2560" b="1" dirty="0" err="1">
                <a:latin typeface="Comic Sans MS" pitchFamily="66" charset="0"/>
              </a:rPr>
              <a:t>sel</a:t>
            </a:r>
            <a:r>
              <a:rPr lang="en-US" sz="2560" b="1" dirty="0">
                <a:latin typeface="Comic Sans MS" pitchFamily="66" charset="0"/>
              </a:rPr>
              <a:t>(m</a:t>
            </a:r>
            <a:r>
              <a:rPr lang="en-US" sz="2560" b="1" baseline="-24000" dirty="0">
                <a:latin typeface="Comic Sans MS" pitchFamily="66" charset="0"/>
              </a:rPr>
              <a:t>i</a:t>
            </a:r>
            <a:r>
              <a:rPr lang="en-US" sz="2560" b="1" dirty="0">
                <a:latin typeface="Comic Sans MS" pitchFamily="66" charset="0"/>
              </a:rPr>
              <a:t>):</a:t>
            </a:r>
            <a:r>
              <a:rPr lang="en-US" sz="2560" dirty="0">
                <a:latin typeface="Comic Sans MS" pitchFamily="66" charset="0"/>
              </a:rPr>
              <a:t>  number of tuples that would be accessed by a query specified according to a given </a:t>
            </a:r>
            <a:r>
              <a:rPr lang="en-US" sz="2560" dirty="0" err="1">
                <a:latin typeface="Comic Sans MS" pitchFamily="66" charset="0"/>
              </a:rPr>
              <a:t>minterm</a:t>
            </a:r>
            <a:r>
              <a:rPr lang="en-US" sz="2560" dirty="0">
                <a:latin typeface="Comic Sans MS" pitchFamily="66" charset="0"/>
              </a:rPr>
              <a:t> predicate.</a:t>
            </a:r>
          </a:p>
          <a:p>
            <a:pPr lvl="1" eaLnBrk="1" hangingPunct="1"/>
            <a:r>
              <a:rPr lang="en-US" sz="2560" b="1" dirty="0">
                <a:latin typeface="Comic Sans MS" pitchFamily="66" charset="0"/>
              </a:rPr>
              <a:t>Access </a:t>
            </a:r>
            <a:r>
              <a:rPr lang="en-US" sz="2560" b="1" dirty="0" err="1">
                <a:latin typeface="Comic Sans MS" pitchFamily="66" charset="0"/>
              </a:rPr>
              <a:t>Freequency</a:t>
            </a:r>
            <a:r>
              <a:rPr lang="en-US" sz="2560" b="1" dirty="0">
                <a:latin typeface="Comic Sans MS" pitchFamily="66" charset="0"/>
              </a:rPr>
              <a:t> </a:t>
            </a:r>
            <a:r>
              <a:rPr lang="en-US" sz="2560" b="1" dirty="0" err="1">
                <a:latin typeface="Comic Sans MS" pitchFamily="66" charset="0"/>
              </a:rPr>
              <a:t>acc</a:t>
            </a:r>
            <a:r>
              <a:rPr lang="en-US" sz="2560" b="1" dirty="0">
                <a:latin typeface="Comic Sans MS" pitchFamily="66" charset="0"/>
              </a:rPr>
              <a:t>(q</a:t>
            </a:r>
            <a:r>
              <a:rPr lang="en-US" sz="2560" b="1" baseline="-24000" dirty="0">
                <a:latin typeface="Comic Sans MS" pitchFamily="66" charset="0"/>
              </a:rPr>
              <a:t>i</a:t>
            </a:r>
            <a:r>
              <a:rPr lang="en-US" sz="2560" b="1" dirty="0">
                <a:latin typeface="Comic Sans MS" pitchFamily="66" charset="0"/>
              </a:rPr>
              <a:t>):</a:t>
            </a:r>
            <a:r>
              <a:rPr lang="en-US" sz="2560" dirty="0">
                <a:latin typeface="Comic Sans MS" pitchFamily="66" charset="0"/>
              </a:rPr>
              <a:t>  the access frequency of queries in a given period.</a:t>
            </a:r>
          </a:p>
        </p:txBody>
      </p:sp>
      <p:sp>
        <p:nvSpPr>
          <p:cNvPr id="2" name="Rounded Rectangular Callout 1"/>
          <p:cNvSpPr/>
          <p:nvPr/>
        </p:nvSpPr>
        <p:spPr bwMode="auto">
          <a:xfrm>
            <a:off x="9103360" y="2167467"/>
            <a:ext cx="3142827" cy="2709333"/>
          </a:xfrm>
          <a:prstGeom prst="wedgeRoundRectCallout">
            <a:avLst>
              <a:gd name="adj1" fmla="val -86321"/>
              <a:gd name="adj2" fmla="val -2085"/>
              <a:gd name="adj3" fmla="val 16667"/>
            </a:avLst>
          </a:prstGeom>
          <a:solidFill>
            <a:schemeClr val="accent1"/>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130048" tIns="65024" rIns="0" bIns="65024" numCol="1" rtlCol="0" anchor="t" anchorCtr="0" compatLnSpc="1">
            <a:prstTxWarp prst="textNoShape">
              <a:avLst/>
            </a:prstTxWarp>
          </a:bodyPr>
          <a:lstStyle/>
          <a:p>
            <a:pPr defTabSz="1300460"/>
            <a:r>
              <a:rPr lang="en-US" sz="3129" i="1" dirty="0">
                <a:solidFill>
                  <a:schemeClr val="tx1"/>
                </a:solidFill>
                <a:latin typeface="Comic Sans MS" pitchFamily="66" charset="0"/>
              </a:rPr>
              <a:t>Qualitative information guides the fragmentation activity</a:t>
            </a:r>
          </a:p>
        </p:txBody>
      </p:sp>
      <p:sp>
        <p:nvSpPr>
          <p:cNvPr id="6" name="Rounded Rectangular Callout 5"/>
          <p:cNvSpPr/>
          <p:nvPr/>
        </p:nvSpPr>
        <p:spPr bwMode="auto">
          <a:xfrm>
            <a:off x="9211733" y="6068907"/>
            <a:ext cx="2926080" cy="2709333"/>
          </a:xfrm>
          <a:prstGeom prst="wedgeRoundRectCallout">
            <a:avLst>
              <a:gd name="adj1" fmla="val -96995"/>
              <a:gd name="adj2" fmla="val 21048"/>
              <a:gd name="adj3" fmla="val 16667"/>
            </a:avLst>
          </a:prstGeom>
          <a:solidFill>
            <a:schemeClr val="accent1"/>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130048" tIns="65024" rIns="0" bIns="65024" numCol="1" rtlCol="0" anchor="t" anchorCtr="0" compatLnSpc="1">
            <a:prstTxWarp prst="textNoShape">
              <a:avLst/>
            </a:prstTxWarp>
          </a:bodyPr>
          <a:lstStyle/>
          <a:p>
            <a:pPr defTabSz="1300460"/>
            <a:r>
              <a:rPr lang="en-US" sz="3129" i="1" dirty="0">
                <a:solidFill>
                  <a:schemeClr val="tx1"/>
                </a:solidFill>
                <a:latin typeface="Comic Sans MS" pitchFamily="66" charset="0"/>
              </a:rPr>
              <a:t>Quantitativ</a:t>
            </a:r>
            <a:r>
              <a:rPr lang="en-US" sz="3129" dirty="0"/>
              <a:t>e</a:t>
            </a:r>
            <a:r>
              <a:rPr lang="en-US" sz="3129" i="1" dirty="0">
                <a:solidFill>
                  <a:schemeClr val="tx1"/>
                </a:solidFill>
                <a:latin typeface="Comic Sans MS" pitchFamily="66" charset="0"/>
              </a:rPr>
              <a:t> information guides the allocation activity</a:t>
            </a:r>
          </a:p>
        </p:txBody>
      </p:sp>
    </p:spTree>
    <p:extLst>
      <p:ext uri="{BB962C8B-B14F-4D97-AF65-F5344CB8AC3E}">
        <p14:creationId xmlns:p14="http://schemas.microsoft.com/office/powerpoint/2010/main" val="41023022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5715">
                                            <p:txEl>
                                              <p:pRg st="1" end="1"/>
                                            </p:txEl>
                                          </p:spTgt>
                                        </p:tgtEl>
                                        <p:attrNameLst>
                                          <p:attrName>style.visibility</p:attrName>
                                        </p:attrNameLst>
                                      </p:cBhvr>
                                      <p:to>
                                        <p:strVal val="visible"/>
                                      </p:to>
                                    </p:set>
                                    <p:animEffect transition="in" filter="dissolve">
                                      <p:cBhvr>
                                        <p:cTn id="7" dur="500"/>
                                        <p:tgtEl>
                                          <p:spTgt spid="115715">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15715">
                                            <p:txEl>
                                              <p:pRg st="2" end="2"/>
                                            </p:txEl>
                                          </p:spTgt>
                                        </p:tgtEl>
                                        <p:attrNameLst>
                                          <p:attrName>style.visibility</p:attrName>
                                        </p:attrNameLst>
                                      </p:cBhvr>
                                      <p:to>
                                        <p:strVal val="visible"/>
                                      </p:to>
                                    </p:set>
                                    <p:animEffect transition="in" filter="dissolve">
                                      <p:cBhvr>
                                        <p:cTn id="10" dur="500"/>
                                        <p:tgtEl>
                                          <p:spTgt spid="11571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115715">
                                            <p:txEl>
                                              <p:pRg st="4" end="4"/>
                                            </p:txEl>
                                          </p:spTgt>
                                        </p:tgtEl>
                                        <p:attrNameLst>
                                          <p:attrName>style.visibility</p:attrName>
                                        </p:attrNameLst>
                                      </p:cBhvr>
                                      <p:to>
                                        <p:strVal val="visible"/>
                                      </p:to>
                                    </p:set>
                                    <p:animEffect transition="in" filter="dissolve">
                                      <p:cBhvr>
                                        <p:cTn id="15" dur="500"/>
                                        <p:tgtEl>
                                          <p:spTgt spid="115715">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15715">
                                            <p:txEl>
                                              <p:pRg st="5" end="5"/>
                                            </p:txEl>
                                          </p:spTgt>
                                        </p:tgtEl>
                                        <p:attrNameLst>
                                          <p:attrName>style.visibility</p:attrName>
                                        </p:attrNameLst>
                                      </p:cBhvr>
                                      <p:to>
                                        <p:strVal val="visible"/>
                                      </p:to>
                                    </p:set>
                                    <p:animEffect transition="in" filter="dissolve">
                                      <p:cBhvr>
                                        <p:cTn id="18" dur="500"/>
                                        <p:tgtEl>
                                          <p:spTgt spid="115715">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right)">
                                      <p:cBhvr>
                                        <p:cTn id="23" dur="500"/>
                                        <p:tgtEl>
                                          <p:spTgt spid="2"/>
                                        </p:tgtEl>
                                      </p:cBhvr>
                                    </p:animEffect>
                                  </p:childTnLst>
                                </p:cTn>
                              </p:par>
                            </p:childTnLst>
                          </p:cTn>
                        </p:par>
                        <p:par>
                          <p:cTn id="24" fill="hold">
                            <p:stCondLst>
                              <p:cond delay="500"/>
                            </p:stCondLst>
                            <p:childTnLst>
                              <p:par>
                                <p:cTn id="25" presetID="22" presetClass="entr" presetSubtype="2"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righ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lstStyle/>
          <a:p>
            <a:r>
              <a:rPr lang="en-US" dirty="0"/>
              <a:t>Design Problem</a:t>
            </a:r>
          </a:p>
        </p:txBody>
      </p:sp>
      <p:sp>
        <p:nvSpPr>
          <p:cNvPr id="6147" name="Rectangle 3"/>
          <p:cNvSpPr>
            <a:spLocks noGrp="1" noChangeArrowheads="1"/>
          </p:cNvSpPr>
          <p:nvPr>
            <p:ph idx="1"/>
          </p:nvPr>
        </p:nvSpPr>
        <p:spPr>
          <a:noFill/>
          <a:ln/>
        </p:spPr>
        <p:txBody>
          <a:bodyPr/>
          <a:lstStyle/>
          <a:p>
            <a:pPr>
              <a:lnSpc>
                <a:spcPct val="100000"/>
              </a:lnSpc>
              <a:spcBef>
                <a:spcPct val="80000"/>
              </a:spcBef>
            </a:pPr>
            <a:r>
              <a:rPr lang="en-US" dirty="0"/>
              <a:t>In the general setting :</a:t>
            </a:r>
          </a:p>
          <a:p>
            <a:pPr lvl="1">
              <a:lnSpc>
                <a:spcPct val="100000"/>
              </a:lnSpc>
              <a:spcBef>
                <a:spcPct val="80000"/>
              </a:spcBef>
              <a:buFont typeface="Monotype Sorts" charset="0"/>
              <a:buNone/>
            </a:pPr>
            <a:r>
              <a:rPr lang="en-US" dirty="0"/>
              <a:t>   Making decisions about the placement of </a:t>
            </a:r>
            <a:r>
              <a:rPr lang="en-US" dirty="0">
                <a:solidFill>
                  <a:srgbClr val="FF0000"/>
                </a:solidFill>
              </a:rPr>
              <a:t>data </a:t>
            </a:r>
            <a:r>
              <a:rPr lang="en-US" dirty="0"/>
              <a:t>and </a:t>
            </a:r>
            <a:r>
              <a:rPr lang="en-US" dirty="0">
                <a:solidFill>
                  <a:srgbClr val="FF0000"/>
                </a:solidFill>
              </a:rPr>
              <a:t>programs </a:t>
            </a:r>
            <a:r>
              <a:rPr lang="en-US" dirty="0"/>
              <a:t>across the sites of a computer network as well as possibly designing the network itself.</a:t>
            </a:r>
          </a:p>
          <a:p>
            <a:pPr>
              <a:lnSpc>
                <a:spcPct val="100000"/>
              </a:lnSpc>
              <a:spcBef>
                <a:spcPct val="80000"/>
              </a:spcBef>
            </a:pPr>
            <a:r>
              <a:rPr lang="en-US" dirty="0"/>
              <a:t>In Distributed DBMS, the placement of applications entails</a:t>
            </a:r>
          </a:p>
          <a:p>
            <a:pPr lvl="1">
              <a:lnSpc>
                <a:spcPct val="100000"/>
              </a:lnSpc>
              <a:spcBef>
                <a:spcPct val="80000"/>
              </a:spcBef>
            </a:pPr>
            <a:r>
              <a:rPr lang="en-US" dirty="0"/>
              <a:t>placement of the distributed DBMS software; and</a:t>
            </a:r>
          </a:p>
          <a:p>
            <a:pPr lvl="1">
              <a:lnSpc>
                <a:spcPct val="100000"/>
              </a:lnSpc>
              <a:spcBef>
                <a:spcPct val="80000"/>
              </a:spcBef>
            </a:pPr>
            <a:r>
              <a:rPr lang="en-US" dirty="0"/>
              <a:t>placement of the applications that run on the database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a:noFill/>
          <a:ln/>
        </p:spPr>
        <p:txBody>
          <a:bodyPr/>
          <a:lstStyle/>
          <a:p>
            <a:r>
              <a:rPr lang="en-US"/>
              <a:t>Fragmentation</a:t>
            </a:r>
          </a:p>
        </p:txBody>
      </p:sp>
      <p:sp>
        <p:nvSpPr>
          <p:cNvPr id="31746" name="Rectangle 2"/>
          <p:cNvSpPr>
            <a:spLocks noGrp="1" noChangeArrowheads="1"/>
          </p:cNvSpPr>
          <p:nvPr>
            <p:ph idx="1"/>
          </p:nvPr>
        </p:nvSpPr>
        <p:spPr>
          <a:noFill/>
          <a:ln/>
        </p:spPr>
        <p:txBody>
          <a:bodyPr/>
          <a:lstStyle/>
          <a:p>
            <a:pPr>
              <a:lnSpc>
                <a:spcPct val="100000"/>
              </a:lnSpc>
              <a:spcBef>
                <a:spcPct val="60000"/>
              </a:spcBef>
            </a:pPr>
            <a:r>
              <a:rPr lang="en-US" dirty="0"/>
              <a:t>Horizontal Fragmentation (HF)</a:t>
            </a:r>
          </a:p>
          <a:p>
            <a:pPr lvl="1">
              <a:lnSpc>
                <a:spcPct val="100000"/>
              </a:lnSpc>
              <a:spcBef>
                <a:spcPct val="60000"/>
              </a:spcBef>
            </a:pPr>
            <a:r>
              <a:rPr lang="en-US" dirty="0"/>
              <a:t>Primary Horizontal Fragmentation (PHF)</a:t>
            </a:r>
            <a:br>
              <a:rPr lang="en-US" dirty="0"/>
            </a:br>
            <a:r>
              <a:rPr lang="en-US" dirty="0"/>
              <a:t>It is performed using predicates that are defined on that relation</a:t>
            </a:r>
          </a:p>
          <a:p>
            <a:pPr lvl="1">
              <a:lnSpc>
                <a:spcPct val="100000"/>
              </a:lnSpc>
              <a:spcBef>
                <a:spcPct val="60000"/>
              </a:spcBef>
            </a:pPr>
            <a:r>
              <a:rPr lang="en-US" dirty="0"/>
              <a:t>Derived Horizontal Fragmentation (DHF)</a:t>
            </a:r>
            <a:br>
              <a:rPr lang="en-US" dirty="0"/>
            </a:br>
            <a:r>
              <a:rPr lang="en-US" dirty="0"/>
              <a:t>It is the partitioning of a relation that results from predicates being defined on another relation</a:t>
            </a:r>
          </a:p>
          <a:p>
            <a:pPr>
              <a:lnSpc>
                <a:spcPct val="100000"/>
              </a:lnSpc>
              <a:spcBef>
                <a:spcPct val="60000"/>
              </a:spcBef>
            </a:pPr>
            <a:r>
              <a:rPr lang="en-US" dirty="0"/>
              <a:t>Vertical Fragmentation (VF)</a:t>
            </a:r>
          </a:p>
          <a:p>
            <a:pPr>
              <a:lnSpc>
                <a:spcPct val="100000"/>
              </a:lnSpc>
              <a:spcBef>
                <a:spcPct val="60000"/>
              </a:spcBef>
            </a:pPr>
            <a:r>
              <a:rPr lang="en-US" dirty="0"/>
              <a:t>Hybrid Fragmentation (HF)</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4851013" y="844410"/>
            <a:ext cx="3578224" cy="9678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5689" b="1" i="0" dirty="0"/>
              <a:t>Notations</a:t>
            </a:r>
          </a:p>
        </p:txBody>
      </p:sp>
      <p:sp>
        <p:nvSpPr>
          <p:cNvPr id="55299" name="Text Box 3"/>
          <p:cNvSpPr txBox="1">
            <a:spLocks noChangeArrowheads="1"/>
          </p:cNvSpPr>
          <p:nvPr/>
        </p:nvSpPr>
        <p:spPr bwMode="auto">
          <a:xfrm>
            <a:off x="2999273" y="2628054"/>
            <a:ext cx="1592103" cy="4425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276" i="0" u="sng"/>
              <a:t>Title</a:t>
            </a:r>
            <a:r>
              <a:rPr lang="en-US" sz="2276" i="0"/>
              <a:t>  SAL</a:t>
            </a:r>
          </a:p>
        </p:txBody>
      </p:sp>
      <p:sp>
        <p:nvSpPr>
          <p:cNvPr id="55300" name="Text Box 4"/>
          <p:cNvSpPr txBox="1">
            <a:spLocks noChangeArrowheads="1"/>
          </p:cNvSpPr>
          <p:nvPr/>
        </p:nvSpPr>
        <p:spPr bwMode="auto">
          <a:xfrm>
            <a:off x="2906691" y="3944339"/>
            <a:ext cx="2973891" cy="4425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276" i="0" u="sng"/>
              <a:t>ENO</a:t>
            </a:r>
            <a:r>
              <a:rPr lang="en-US" sz="2276" i="0"/>
              <a:t> ENAME TITLE</a:t>
            </a:r>
          </a:p>
        </p:txBody>
      </p:sp>
      <p:sp>
        <p:nvSpPr>
          <p:cNvPr id="55301" name="Rectangle 5"/>
          <p:cNvSpPr>
            <a:spLocks noChangeArrowheads="1"/>
          </p:cNvSpPr>
          <p:nvPr/>
        </p:nvSpPr>
        <p:spPr bwMode="auto">
          <a:xfrm>
            <a:off x="2989298" y="2535485"/>
            <a:ext cx="1625600" cy="54186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r"/>
            <a:endParaRPr lang="en-US" sz="4267"/>
          </a:p>
        </p:txBody>
      </p:sp>
      <p:sp>
        <p:nvSpPr>
          <p:cNvPr id="55302" name="Line 6"/>
          <p:cNvSpPr>
            <a:spLocks noChangeShapeType="1"/>
          </p:cNvSpPr>
          <p:nvPr/>
        </p:nvSpPr>
        <p:spPr bwMode="auto">
          <a:xfrm>
            <a:off x="3856284" y="2535485"/>
            <a:ext cx="0" cy="54186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4267"/>
          </a:p>
        </p:txBody>
      </p:sp>
      <p:sp>
        <p:nvSpPr>
          <p:cNvPr id="55303" name="Text Box 7"/>
          <p:cNvSpPr txBox="1">
            <a:spLocks noChangeArrowheads="1"/>
          </p:cNvSpPr>
          <p:nvPr/>
        </p:nvSpPr>
        <p:spPr bwMode="auto">
          <a:xfrm>
            <a:off x="2245383" y="2492587"/>
            <a:ext cx="487634" cy="6175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3413" i="0"/>
              <a:t>S</a:t>
            </a:r>
          </a:p>
        </p:txBody>
      </p:sp>
      <p:sp>
        <p:nvSpPr>
          <p:cNvPr id="55304" name="Rectangle 8"/>
          <p:cNvSpPr>
            <a:spLocks noChangeArrowheads="1"/>
          </p:cNvSpPr>
          <p:nvPr/>
        </p:nvSpPr>
        <p:spPr bwMode="auto">
          <a:xfrm>
            <a:off x="2989298" y="3835965"/>
            <a:ext cx="2926080" cy="650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r"/>
            <a:endParaRPr lang="en-US" sz="4267"/>
          </a:p>
        </p:txBody>
      </p:sp>
      <p:sp>
        <p:nvSpPr>
          <p:cNvPr id="55305" name="Line 9"/>
          <p:cNvSpPr>
            <a:spLocks noChangeShapeType="1"/>
          </p:cNvSpPr>
          <p:nvPr/>
        </p:nvSpPr>
        <p:spPr bwMode="auto">
          <a:xfrm>
            <a:off x="3639538" y="3835965"/>
            <a:ext cx="0" cy="65024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4267"/>
          </a:p>
        </p:txBody>
      </p:sp>
      <p:sp>
        <p:nvSpPr>
          <p:cNvPr id="55306" name="Line 10"/>
          <p:cNvSpPr>
            <a:spLocks noChangeShapeType="1"/>
          </p:cNvSpPr>
          <p:nvPr/>
        </p:nvSpPr>
        <p:spPr bwMode="auto">
          <a:xfrm>
            <a:off x="4831644" y="3835965"/>
            <a:ext cx="0" cy="65024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4267"/>
          </a:p>
        </p:txBody>
      </p:sp>
      <p:sp>
        <p:nvSpPr>
          <p:cNvPr id="55307" name="Text Box 11"/>
          <p:cNvSpPr txBox="1">
            <a:spLocks noChangeArrowheads="1"/>
          </p:cNvSpPr>
          <p:nvPr/>
        </p:nvSpPr>
        <p:spPr bwMode="auto">
          <a:xfrm>
            <a:off x="2353507" y="3901440"/>
            <a:ext cx="458780" cy="6175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3413" i="0"/>
              <a:t>E</a:t>
            </a:r>
          </a:p>
        </p:txBody>
      </p:sp>
      <p:sp>
        <p:nvSpPr>
          <p:cNvPr id="55308" name="Line 12"/>
          <p:cNvSpPr>
            <a:spLocks noChangeShapeType="1"/>
          </p:cNvSpPr>
          <p:nvPr/>
        </p:nvSpPr>
        <p:spPr bwMode="auto">
          <a:xfrm>
            <a:off x="3684693" y="3079610"/>
            <a:ext cx="171591" cy="756356"/>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4267"/>
          </a:p>
        </p:txBody>
      </p:sp>
      <p:sp>
        <p:nvSpPr>
          <p:cNvPr id="55309" name="Text Box 13"/>
          <p:cNvSpPr txBox="1">
            <a:spLocks noChangeArrowheads="1"/>
          </p:cNvSpPr>
          <p:nvPr/>
        </p:nvSpPr>
        <p:spPr bwMode="auto">
          <a:xfrm>
            <a:off x="3978410" y="3210561"/>
            <a:ext cx="494045" cy="5300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t>L</a:t>
            </a:r>
            <a:r>
              <a:rPr lang="en-US" sz="2844" i="0" baseline="-25000"/>
              <a:t>1</a:t>
            </a:r>
          </a:p>
        </p:txBody>
      </p:sp>
      <p:sp>
        <p:nvSpPr>
          <p:cNvPr id="55310" name="Text Box 14"/>
          <p:cNvSpPr txBox="1">
            <a:spLocks noChangeArrowheads="1"/>
          </p:cNvSpPr>
          <p:nvPr/>
        </p:nvSpPr>
        <p:spPr bwMode="auto">
          <a:xfrm>
            <a:off x="7238861" y="3944339"/>
            <a:ext cx="3286476" cy="4425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276" i="0" u="sng"/>
              <a:t>JNO</a:t>
            </a:r>
            <a:r>
              <a:rPr lang="en-US" sz="2276" i="0"/>
              <a:t> JNAME BUDGET</a:t>
            </a:r>
          </a:p>
        </p:txBody>
      </p:sp>
      <p:sp>
        <p:nvSpPr>
          <p:cNvPr id="55311" name="Rectangle 15"/>
          <p:cNvSpPr>
            <a:spLocks noChangeArrowheads="1"/>
          </p:cNvSpPr>
          <p:nvPr/>
        </p:nvSpPr>
        <p:spPr bwMode="auto">
          <a:xfrm>
            <a:off x="7324231" y="3835965"/>
            <a:ext cx="3793067" cy="650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r"/>
            <a:endParaRPr lang="en-US" sz="4267"/>
          </a:p>
        </p:txBody>
      </p:sp>
      <p:sp>
        <p:nvSpPr>
          <p:cNvPr id="55312" name="Line 16"/>
          <p:cNvSpPr>
            <a:spLocks noChangeShapeType="1"/>
          </p:cNvSpPr>
          <p:nvPr/>
        </p:nvSpPr>
        <p:spPr bwMode="auto">
          <a:xfrm>
            <a:off x="7974471" y="3835965"/>
            <a:ext cx="0" cy="65024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4267"/>
          </a:p>
        </p:txBody>
      </p:sp>
      <p:sp>
        <p:nvSpPr>
          <p:cNvPr id="55313" name="Line 17"/>
          <p:cNvSpPr>
            <a:spLocks noChangeShapeType="1"/>
          </p:cNvSpPr>
          <p:nvPr/>
        </p:nvSpPr>
        <p:spPr bwMode="auto">
          <a:xfrm>
            <a:off x="9166578" y="3835965"/>
            <a:ext cx="0" cy="65024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4267"/>
          </a:p>
        </p:txBody>
      </p:sp>
      <p:sp>
        <p:nvSpPr>
          <p:cNvPr id="55314" name="Text Box 18"/>
          <p:cNvSpPr txBox="1">
            <a:spLocks noChangeArrowheads="1"/>
          </p:cNvSpPr>
          <p:nvPr/>
        </p:nvSpPr>
        <p:spPr bwMode="auto">
          <a:xfrm>
            <a:off x="6688657" y="3901440"/>
            <a:ext cx="476412" cy="6175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3413" i="0"/>
              <a:t>J</a:t>
            </a:r>
          </a:p>
        </p:txBody>
      </p:sp>
      <p:sp>
        <p:nvSpPr>
          <p:cNvPr id="55315" name="Line 19"/>
          <p:cNvSpPr>
            <a:spLocks noChangeShapeType="1"/>
          </p:cNvSpPr>
          <p:nvPr/>
        </p:nvSpPr>
        <p:spPr bwMode="auto">
          <a:xfrm>
            <a:off x="10358684" y="3835965"/>
            <a:ext cx="0" cy="65024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4267"/>
          </a:p>
        </p:txBody>
      </p:sp>
      <p:sp>
        <p:nvSpPr>
          <p:cNvPr id="55316" name="Text Box 20"/>
          <p:cNvSpPr txBox="1">
            <a:spLocks noChangeArrowheads="1"/>
          </p:cNvSpPr>
          <p:nvPr/>
        </p:nvSpPr>
        <p:spPr bwMode="auto">
          <a:xfrm>
            <a:off x="10372415" y="3928534"/>
            <a:ext cx="753732" cy="4425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276" i="0"/>
              <a:t>LOC</a:t>
            </a:r>
          </a:p>
        </p:txBody>
      </p:sp>
      <p:sp>
        <p:nvSpPr>
          <p:cNvPr id="55317" name="Line 21"/>
          <p:cNvSpPr>
            <a:spLocks noChangeShapeType="1"/>
          </p:cNvSpPr>
          <p:nvPr/>
        </p:nvSpPr>
        <p:spPr bwMode="auto">
          <a:xfrm>
            <a:off x="3856284" y="4486205"/>
            <a:ext cx="1300480" cy="130048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4267"/>
          </a:p>
        </p:txBody>
      </p:sp>
      <p:sp>
        <p:nvSpPr>
          <p:cNvPr id="55318" name="Text Box 22"/>
          <p:cNvSpPr txBox="1">
            <a:spLocks noChangeArrowheads="1"/>
          </p:cNvSpPr>
          <p:nvPr/>
        </p:nvSpPr>
        <p:spPr bwMode="auto">
          <a:xfrm>
            <a:off x="4738004" y="4870028"/>
            <a:ext cx="498855" cy="48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a:t>L</a:t>
            </a:r>
            <a:r>
              <a:rPr lang="en-US" sz="2560" i="0" baseline="-25000"/>
              <a:t>2</a:t>
            </a:r>
          </a:p>
        </p:txBody>
      </p:sp>
      <p:sp>
        <p:nvSpPr>
          <p:cNvPr id="55319" name="Line 23"/>
          <p:cNvSpPr>
            <a:spLocks noChangeShapeType="1"/>
          </p:cNvSpPr>
          <p:nvPr/>
        </p:nvSpPr>
        <p:spPr bwMode="auto">
          <a:xfrm flipH="1">
            <a:off x="7866098" y="4486205"/>
            <a:ext cx="866987" cy="1408853"/>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4267"/>
          </a:p>
        </p:txBody>
      </p:sp>
      <p:sp>
        <p:nvSpPr>
          <p:cNvPr id="55320" name="Text Box 24"/>
          <p:cNvSpPr txBox="1">
            <a:spLocks noChangeArrowheads="1"/>
          </p:cNvSpPr>
          <p:nvPr/>
        </p:nvSpPr>
        <p:spPr bwMode="auto">
          <a:xfrm>
            <a:off x="8311367" y="5161281"/>
            <a:ext cx="534121" cy="5300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t>L</a:t>
            </a:r>
            <a:r>
              <a:rPr lang="en-US" sz="2844" i="0" baseline="-25000"/>
              <a:t>3</a:t>
            </a:r>
          </a:p>
        </p:txBody>
      </p:sp>
      <p:sp>
        <p:nvSpPr>
          <p:cNvPr id="55321" name="Text Box 25"/>
          <p:cNvSpPr txBox="1">
            <a:spLocks noChangeArrowheads="1"/>
          </p:cNvSpPr>
          <p:nvPr/>
        </p:nvSpPr>
        <p:spPr bwMode="auto">
          <a:xfrm>
            <a:off x="4964487" y="6111806"/>
            <a:ext cx="3078087" cy="4425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276" i="0" u="sng"/>
              <a:t>ENO JNO</a:t>
            </a:r>
            <a:r>
              <a:rPr lang="en-US" sz="2276" i="0"/>
              <a:t> RESP DUR</a:t>
            </a:r>
          </a:p>
        </p:txBody>
      </p:sp>
      <p:sp>
        <p:nvSpPr>
          <p:cNvPr id="55322" name="Rectangle 26"/>
          <p:cNvSpPr>
            <a:spLocks noChangeArrowheads="1"/>
          </p:cNvSpPr>
          <p:nvPr/>
        </p:nvSpPr>
        <p:spPr bwMode="auto">
          <a:xfrm>
            <a:off x="4940018" y="6003432"/>
            <a:ext cx="3251200" cy="650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r"/>
            <a:endParaRPr lang="en-US" sz="4267"/>
          </a:p>
        </p:txBody>
      </p:sp>
      <p:sp>
        <p:nvSpPr>
          <p:cNvPr id="55323" name="Text Box 27"/>
          <p:cNvSpPr txBox="1">
            <a:spLocks noChangeArrowheads="1"/>
          </p:cNvSpPr>
          <p:nvPr/>
        </p:nvSpPr>
        <p:spPr bwMode="auto">
          <a:xfrm>
            <a:off x="4087878" y="5960534"/>
            <a:ext cx="482824" cy="6175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3413" i="0"/>
              <a:t>G</a:t>
            </a:r>
          </a:p>
        </p:txBody>
      </p:sp>
      <p:sp>
        <p:nvSpPr>
          <p:cNvPr id="55324" name="Line 28"/>
          <p:cNvSpPr>
            <a:spLocks noChangeShapeType="1"/>
          </p:cNvSpPr>
          <p:nvPr/>
        </p:nvSpPr>
        <p:spPr bwMode="auto">
          <a:xfrm>
            <a:off x="6457244" y="6003432"/>
            <a:ext cx="0" cy="65024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4267"/>
          </a:p>
        </p:txBody>
      </p:sp>
      <p:sp>
        <p:nvSpPr>
          <p:cNvPr id="55325" name="Line 29"/>
          <p:cNvSpPr>
            <a:spLocks noChangeShapeType="1"/>
          </p:cNvSpPr>
          <p:nvPr/>
        </p:nvSpPr>
        <p:spPr bwMode="auto">
          <a:xfrm>
            <a:off x="7215858" y="6003432"/>
            <a:ext cx="0" cy="65024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4267"/>
          </a:p>
        </p:txBody>
      </p:sp>
      <p:sp>
        <p:nvSpPr>
          <p:cNvPr id="55326" name="Line 30"/>
          <p:cNvSpPr>
            <a:spLocks noChangeShapeType="1"/>
          </p:cNvSpPr>
          <p:nvPr/>
        </p:nvSpPr>
        <p:spPr bwMode="auto">
          <a:xfrm>
            <a:off x="5807004" y="6003432"/>
            <a:ext cx="0" cy="65024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4267"/>
          </a:p>
        </p:txBody>
      </p:sp>
      <p:sp>
        <p:nvSpPr>
          <p:cNvPr id="55327" name="Text Box 31"/>
          <p:cNvSpPr txBox="1">
            <a:spLocks noChangeArrowheads="1"/>
          </p:cNvSpPr>
          <p:nvPr/>
        </p:nvSpPr>
        <p:spPr bwMode="auto">
          <a:xfrm>
            <a:off x="4198727" y="7367130"/>
            <a:ext cx="5088252" cy="1505027"/>
          </a:xfrm>
          <a:prstGeom prst="rect">
            <a:avLst/>
          </a:prstGeom>
          <a:solidFill>
            <a:srgbClr val="DDDD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spcAft>
                <a:spcPts val="853"/>
              </a:spcAft>
            </a:pPr>
            <a:r>
              <a:rPr lang="en-US" sz="2560" i="0" dirty="0">
                <a:solidFill>
                  <a:schemeClr val="accent2"/>
                </a:solidFill>
              </a:rPr>
              <a:t>L</a:t>
            </a:r>
            <a:r>
              <a:rPr lang="en-US" sz="2560" i="0" baseline="-25000" dirty="0">
                <a:solidFill>
                  <a:schemeClr val="accent2"/>
                </a:solidFill>
              </a:rPr>
              <a:t>1</a:t>
            </a:r>
            <a:r>
              <a:rPr lang="en-US" sz="2560" i="0" dirty="0">
                <a:solidFill>
                  <a:schemeClr val="accent2"/>
                </a:solidFill>
              </a:rPr>
              <a:t>:  1-to-many relationship</a:t>
            </a:r>
          </a:p>
          <a:p>
            <a:pPr eaLnBrk="1" hangingPunct="1">
              <a:spcAft>
                <a:spcPts val="853"/>
              </a:spcAft>
            </a:pPr>
            <a:r>
              <a:rPr lang="en-US" sz="2560" i="0" dirty="0">
                <a:solidFill>
                  <a:schemeClr val="accent2"/>
                </a:solidFill>
              </a:rPr>
              <a:t>S:  Owner(L</a:t>
            </a:r>
            <a:r>
              <a:rPr lang="en-US" sz="2560" i="0" baseline="-25000" dirty="0">
                <a:solidFill>
                  <a:schemeClr val="accent2"/>
                </a:solidFill>
              </a:rPr>
              <a:t>1</a:t>
            </a:r>
            <a:r>
              <a:rPr lang="en-US" sz="2560" i="0" dirty="0">
                <a:solidFill>
                  <a:schemeClr val="accent2"/>
                </a:solidFill>
              </a:rPr>
              <a:t>), Source relation</a:t>
            </a:r>
          </a:p>
          <a:p>
            <a:pPr eaLnBrk="1" hangingPunct="1"/>
            <a:r>
              <a:rPr lang="en-US" sz="2560" i="0" dirty="0">
                <a:solidFill>
                  <a:schemeClr val="accent2"/>
                </a:solidFill>
              </a:rPr>
              <a:t>E:   Member(L</a:t>
            </a:r>
            <a:r>
              <a:rPr lang="en-US" sz="2560" i="0" baseline="-25000" dirty="0">
                <a:solidFill>
                  <a:schemeClr val="accent2"/>
                </a:solidFill>
              </a:rPr>
              <a:t>1</a:t>
            </a:r>
            <a:r>
              <a:rPr lang="en-US" sz="2560" i="0" dirty="0">
                <a:solidFill>
                  <a:schemeClr val="accent2"/>
                </a:solidFill>
              </a:rPr>
              <a:t>), Target relation</a:t>
            </a:r>
          </a:p>
        </p:txBody>
      </p:sp>
    </p:spTree>
    <p:extLst>
      <p:ext uri="{BB962C8B-B14F-4D97-AF65-F5344CB8AC3E}">
        <p14:creationId xmlns:p14="http://schemas.microsoft.com/office/powerpoint/2010/main" val="99326368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7" name="Text Box 2"/>
          <p:cNvSpPr txBox="1">
            <a:spLocks noChangeArrowheads="1"/>
          </p:cNvSpPr>
          <p:nvPr/>
        </p:nvSpPr>
        <p:spPr bwMode="auto">
          <a:xfrm>
            <a:off x="3523263" y="714743"/>
            <a:ext cx="5817618" cy="8802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5120" b="1" i="0">
                <a:solidFill>
                  <a:srgbClr val="660066"/>
                </a:solidFill>
              </a:rPr>
              <a:t>Simple Predicates</a:t>
            </a:r>
          </a:p>
        </p:txBody>
      </p:sp>
      <p:sp>
        <p:nvSpPr>
          <p:cNvPr id="3078" name="Text Box 3"/>
          <p:cNvSpPr txBox="1">
            <a:spLocks noChangeArrowheads="1"/>
          </p:cNvSpPr>
          <p:nvPr/>
        </p:nvSpPr>
        <p:spPr bwMode="auto">
          <a:xfrm>
            <a:off x="1766212" y="1901202"/>
            <a:ext cx="10751538" cy="2061911"/>
          </a:xfrm>
          <a:prstGeom prst="rect">
            <a:avLst/>
          </a:prstGeom>
          <a:solidFill>
            <a:srgbClr val="E1FFF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l" eaLnBrk="1" hangingPunct="1">
              <a:spcAft>
                <a:spcPct val="30000"/>
              </a:spcAft>
            </a:pPr>
            <a:r>
              <a:rPr lang="en-US" sz="2844" i="0" dirty="0"/>
              <a:t>Given a relation R(A</a:t>
            </a:r>
            <a:r>
              <a:rPr lang="en-US" sz="2844" i="0" baseline="-25000" dirty="0"/>
              <a:t>1</a:t>
            </a:r>
            <a:r>
              <a:rPr lang="en-US" sz="2844" i="0" dirty="0"/>
              <a:t>, A</a:t>
            </a:r>
            <a:r>
              <a:rPr lang="en-US" sz="2844" i="0" baseline="-25000" dirty="0"/>
              <a:t>2</a:t>
            </a:r>
            <a:r>
              <a:rPr lang="en-US" sz="2844" i="0" dirty="0"/>
              <a:t>, …, A</a:t>
            </a:r>
            <a:r>
              <a:rPr lang="en-US" sz="2844" i="0" baseline="-25000" dirty="0"/>
              <a:t>n</a:t>
            </a:r>
            <a:r>
              <a:rPr lang="en-US" sz="2844" i="0" dirty="0"/>
              <a:t>) where A</a:t>
            </a:r>
            <a:r>
              <a:rPr lang="en-US" sz="2844" i="0" baseline="-25000" dirty="0"/>
              <a:t>i</a:t>
            </a:r>
            <a:r>
              <a:rPr lang="en-US" sz="2844" i="0" dirty="0"/>
              <a:t> has domain D</a:t>
            </a:r>
            <a:r>
              <a:rPr lang="en-US" sz="2844" i="0" baseline="-25000" dirty="0"/>
              <a:t>i</a:t>
            </a:r>
            <a:r>
              <a:rPr lang="en-US" sz="2844" i="0" dirty="0"/>
              <a:t>, a simple predicate </a:t>
            </a:r>
            <a:r>
              <a:rPr lang="en-US" sz="2844" i="0" dirty="0" err="1"/>
              <a:t>p</a:t>
            </a:r>
            <a:r>
              <a:rPr lang="en-US" sz="2844" i="0" baseline="-25000" dirty="0" err="1"/>
              <a:t>j</a:t>
            </a:r>
            <a:r>
              <a:rPr lang="en-US" sz="2844" i="0" dirty="0"/>
              <a:t> defined on R has the form</a:t>
            </a:r>
          </a:p>
          <a:p>
            <a:pPr lvl="1" algn="l" eaLnBrk="1" hangingPunct="1"/>
            <a:r>
              <a:rPr lang="en-US" sz="2844" b="1" i="0" dirty="0" err="1"/>
              <a:t>p</a:t>
            </a:r>
            <a:r>
              <a:rPr lang="en-US" sz="2844" b="1" i="0" baseline="-25000" dirty="0" err="1"/>
              <a:t>j</a:t>
            </a:r>
            <a:r>
              <a:rPr lang="en-US" sz="2844" b="1" i="0" dirty="0"/>
              <a:t>: </a:t>
            </a:r>
            <a:r>
              <a:rPr lang="en-US" sz="2560" b="1" i="0" dirty="0"/>
              <a:t>A</a:t>
            </a:r>
            <a:r>
              <a:rPr lang="en-US" sz="2560" b="1" i="0" baseline="-25000" dirty="0"/>
              <a:t>i</a:t>
            </a:r>
            <a:r>
              <a:rPr lang="en-US" sz="2560" b="1" i="0" dirty="0"/>
              <a:t>      </a:t>
            </a:r>
            <a:r>
              <a:rPr lang="en-US" sz="2560" b="1" dirty="0"/>
              <a:t>Value</a:t>
            </a:r>
          </a:p>
          <a:p>
            <a:pPr lvl="1" algn="l" eaLnBrk="1" hangingPunct="1">
              <a:spcBef>
                <a:spcPct val="20000"/>
              </a:spcBef>
            </a:pPr>
            <a:r>
              <a:rPr lang="en-US" sz="2560" i="0" dirty="0"/>
              <a:t>where </a:t>
            </a:r>
            <a:r>
              <a:rPr lang="en-US" sz="2844" i="0" dirty="0"/>
              <a:t> </a:t>
            </a:r>
          </a:p>
        </p:txBody>
      </p:sp>
      <p:graphicFrame>
        <p:nvGraphicFramePr>
          <p:cNvPr id="3074" name="Object 4"/>
          <p:cNvGraphicFramePr>
            <a:graphicFrameLocks noChangeAspect="1"/>
          </p:cNvGraphicFramePr>
          <p:nvPr/>
        </p:nvGraphicFramePr>
        <p:xfrm>
          <a:off x="3361832" y="2950916"/>
          <a:ext cx="322862" cy="451556"/>
        </p:xfrm>
        <a:graphic>
          <a:graphicData uri="http://schemas.openxmlformats.org/presentationml/2006/ole">
            <mc:AlternateContent xmlns:mc="http://schemas.openxmlformats.org/markup-compatibility/2006">
              <mc:Choice xmlns:v="urn:schemas-microsoft-com:vml" Requires="v">
                <p:oleObj spid="_x0000_s24680" name="Equation" r:id="rId4" imgW="126720" imgH="177480" progId="Equation.3">
                  <p:embed/>
                </p:oleObj>
              </mc:Choice>
              <mc:Fallback>
                <p:oleObj name="Equation" r:id="rId4" imgW="126720" imgH="177480" progId="Equation.3">
                  <p:embed/>
                  <p:pic>
                    <p:nvPicPr>
                      <p:cNvPr id="307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1832" y="2950916"/>
                        <a:ext cx="322862" cy="451556"/>
                      </a:xfrm>
                      <a:prstGeom prst="rect">
                        <a:avLst/>
                      </a:prstGeom>
                      <a:noFill/>
                      <a:ln>
                        <a:noFill/>
                      </a:ln>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3075" name="Object 5"/>
          <p:cNvGraphicFramePr>
            <a:graphicFrameLocks noChangeAspect="1"/>
          </p:cNvGraphicFramePr>
          <p:nvPr/>
        </p:nvGraphicFramePr>
        <p:xfrm>
          <a:off x="3251201" y="3427307"/>
          <a:ext cx="2968978" cy="517032"/>
        </p:xfrm>
        <a:graphic>
          <a:graphicData uri="http://schemas.openxmlformats.org/presentationml/2006/ole">
            <mc:AlternateContent xmlns:mc="http://schemas.openxmlformats.org/markup-compatibility/2006">
              <mc:Choice xmlns:v="urn:schemas-microsoft-com:vml" Requires="v">
                <p:oleObj spid="_x0000_s24681" name="Equation" r:id="rId6" imgW="1168200" imgH="203040" progId="Equation.3">
                  <p:embed/>
                </p:oleObj>
              </mc:Choice>
              <mc:Fallback>
                <p:oleObj name="Equation" r:id="rId6" imgW="1168200" imgH="203040" progId="Equation.3">
                  <p:embed/>
                  <p:pic>
                    <p:nvPicPr>
                      <p:cNvPr id="3075"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1201" y="3427307"/>
                        <a:ext cx="2968978" cy="51703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3079" name="Text Box 6"/>
          <p:cNvSpPr txBox="1">
            <a:spLocks noChangeArrowheads="1"/>
          </p:cNvSpPr>
          <p:nvPr/>
        </p:nvSpPr>
        <p:spPr bwMode="auto">
          <a:xfrm>
            <a:off x="6318343" y="3422792"/>
            <a:ext cx="1636987" cy="48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dirty="0"/>
              <a:t>and </a:t>
            </a:r>
            <a:r>
              <a:rPr lang="en-US" sz="2560" dirty="0"/>
              <a:t>Value</a:t>
            </a:r>
          </a:p>
        </p:txBody>
      </p:sp>
      <p:graphicFrame>
        <p:nvGraphicFramePr>
          <p:cNvPr id="3076" name="Object 7"/>
          <p:cNvGraphicFramePr>
            <a:graphicFrameLocks noChangeAspect="1"/>
          </p:cNvGraphicFramePr>
          <p:nvPr/>
        </p:nvGraphicFramePr>
        <p:xfrm>
          <a:off x="8019627" y="3416019"/>
          <a:ext cx="866987" cy="528320"/>
        </p:xfrm>
        <a:graphic>
          <a:graphicData uri="http://schemas.openxmlformats.org/presentationml/2006/ole">
            <mc:AlternateContent xmlns:mc="http://schemas.openxmlformats.org/markup-compatibility/2006">
              <mc:Choice xmlns:v="urn:schemas-microsoft-com:vml" Requires="v">
                <p:oleObj spid="_x0000_s24682" name="Equation" r:id="rId8" imgW="330120" imgH="203040" progId="Equation.3">
                  <p:embed/>
                </p:oleObj>
              </mc:Choice>
              <mc:Fallback>
                <p:oleObj name="Equation" r:id="rId8" imgW="330120" imgH="203040" progId="Equation.3">
                  <p:embed/>
                  <p:pic>
                    <p:nvPicPr>
                      <p:cNvPr id="3076"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19627" y="3416019"/>
                        <a:ext cx="866987" cy="52832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2" name="Group 1"/>
          <p:cNvGrpSpPr/>
          <p:nvPr/>
        </p:nvGrpSpPr>
        <p:grpSpPr>
          <a:xfrm>
            <a:off x="1733974" y="4118187"/>
            <a:ext cx="10620587" cy="5271477"/>
            <a:chOff x="1219200" y="2895600"/>
            <a:chExt cx="7467600" cy="3706507"/>
          </a:xfrm>
        </p:grpSpPr>
        <p:sp>
          <p:nvSpPr>
            <p:cNvPr id="3080" name="Text Box 8"/>
            <p:cNvSpPr txBox="1">
              <a:spLocks noChangeArrowheads="1"/>
            </p:cNvSpPr>
            <p:nvPr/>
          </p:nvSpPr>
          <p:spPr bwMode="auto">
            <a:xfrm>
              <a:off x="1241867" y="2895600"/>
              <a:ext cx="1196091" cy="3726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u="sng" dirty="0"/>
                <a:t>Example</a:t>
              </a:r>
              <a:r>
                <a:rPr lang="en-US" sz="2844" i="0" dirty="0"/>
                <a:t>:</a:t>
              </a:r>
            </a:p>
          </p:txBody>
        </p:sp>
        <p:grpSp>
          <p:nvGrpSpPr>
            <p:cNvPr id="3081" name="Group 16"/>
            <p:cNvGrpSpPr>
              <a:grpSpLocks/>
            </p:cNvGrpSpPr>
            <p:nvPr/>
          </p:nvGrpSpPr>
          <p:grpSpPr bwMode="auto">
            <a:xfrm>
              <a:off x="1924836" y="3368675"/>
              <a:ext cx="5314164" cy="1472391"/>
              <a:chOff x="1924836" y="3368675"/>
              <a:chExt cx="5314164" cy="1472391"/>
            </a:xfrm>
          </p:grpSpPr>
          <p:sp>
            <p:nvSpPr>
              <p:cNvPr id="3083" name="Text Box 10"/>
              <p:cNvSpPr txBox="1">
                <a:spLocks noChangeArrowheads="1"/>
              </p:cNvSpPr>
              <p:nvPr/>
            </p:nvSpPr>
            <p:spPr bwMode="auto">
              <a:xfrm>
                <a:off x="2437704" y="3544888"/>
                <a:ext cx="4606730" cy="1296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276" b="1" i="0" dirty="0">
                    <a:solidFill>
                      <a:schemeClr val="accent2"/>
                    </a:solidFill>
                  </a:rPr>
                  <a:t>JNO	JNAME	       BUDGET	  LOC</a:t>
                </a:r>
              </a:p>
              <a:p>
                <a:pPr eaLnBrk="1" hangingPunct="1"/>
                <a:r>
                  <a:rPr lang="en-US" sz="2276" i="0" dirty="0"/>
                  <a:t>J1	Instrumental    150,000	Montreal</a:t>
                </a:r>
              </a:p>
              <a:p>
                <a:pPr eaLnBrk="1" hangingPunct="1"/>
                <a:r>
                  <a:rPr lang="en-US" sz="2276" i="0" dirty="0"/>
                  <a:t>J2	Database Dev.  135,000	New York</a:t>
                </a:r>
              </a:p>
              <a:p>
                <a:pPr eaLnBrk="1" hangingPunct="1"/>
                <a:r>
                  <a:rPr lang="en-US" sz="2276" i="0" dirty="0"/>
                  <a:t>J3	CAD/CAM        250,000	New York</a:t>
                </a:r>
              </a:p>
              <a:p>
                <a:pPr eaLnBrk="1" hangingPunct="1"/>
                <a:r>
                  <a:rPr lang="en-US" sz="2276" i="0" dirty="0"/>
                  <a:t>J4	Maintenance    350,000	Orlando</a:t>
                </a:r>
              </a:p>
            </p:txBody>
          </p:sp>
          <p:sp>
            <p:nvSpPr>
              <p:cNvPr id="3084" name="Rectangle 11"/>
              <p:cNvSpPr>
                <a:spLocks noChangeArrowheads="1"/>
              </p:cNvSpPr>
              <p:nvPr/>
            </p:nvSpPr>
            <p:spPr bwMode="auto">
              <a:xfrm>
                <a:off x="2286000" y="3444875"/>
                <a:ext cx="4953000" cy="139541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r"/>
                <a:endParaRPr lang="en-US" sz="4267"/>
              </a:p>
            </p:txBody>
          </p:sp>
          <p:sp>
            <p:nvSpPr>
              <p:cNvPr id="3085" name="Line 12"/>
              <p:cNvSpPr>
                <a:spLocks noChangeShapeType="1"/>
              </p:cNvSpPr>
              <p:nvPr/>
            </p:nvSpPr>
            <p:spPr bwMode="auto">
              <a:xfrm>
                <a:off x="3124200" y="3444875"/>
                <a:ext cx="0" cy="139541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4267"/>
              </a:p>
            </p:txBody>
          </p:sp>
          <p:sp>
            <p:nvSpPr>
              <p:cNvPr id="3086" name="Line 13"/>
              <p:cNvSpPr>
                <a:spLocks noChangeShapeType="1"/>
              </p:cNvSpPr>
              <p:nvPr/>
            </p:nvSpPr>
            <p:spPr bwMode="auto">
              <a:xfrm>
                <a:off x="2286000" y="3825875"/>
                <a:ext cx="49530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4267"/>
              </a:p>
            </p:txBody>
          </p:sp>
          <p:sp>
            <p:nvSpPr>
              <p:cNvPr id="3087" name="Line 14"/>
              <p:cNvSpPr>
                <a:spLocks noChangeShapeType="1"/>
              </p:cNvSpPr>
              <p:nvPr/>
            </p:nvSpPr>
            <p:spPr bwMode="auto">
              <a:xfrm>
                <a:off x="4724400" y="3444875"/>
                <a:ext cx="0" cy="139541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4267"/>
              </a:p>
            </p:txBody>
          </p:sp>
          <p:sp>
            <p:nvSpPr>
              <p:cNvPr id="3088" name="Line 15"/>
              <p:cNvSpPr>
                <a:spLocks noChangeShapeType="1"/>
              </p:cNvSpPr>
              <p:nvPr/>
            </p:nvSpPr>
            <p:spPr bwMode="auto">
              <a:xfrm>
                <a:off x="5867400" y="3444875"/>
                <a:ext cx="0" cy="139541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4267"/>
              </a:p>
            </p:txBody>
          </p:sp>
          <p:sp>
            <p:nvSpPr>
              <p:cNvPr id="3089" name="Text Box 16"/>
              <p:cNvSpPr txBox="1">
                <a:spLocks noChangeArrowheads="1"/>
              </p:cNvSpPr>
              <p:nvPr/>
            </p:nvSpPr>
            <p:spPr bwMode="auto">
              <a:xfrm>
                <a:off x="1924836" y="3368675"/>
                <a:ext cx="334977" cy="434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3413" i="0"/>
                  <a:t>J</a:t>
                </a:r>
              </a:p>
            </p:txBody>
          </p:sp>
        </p:grpSp>
        <p:sp>
          <p:nvSpPr>
            <p:cNvPr id="3082" name="Text Box 17"/>
            <p:cNvSpPr txBox="1">
              <a:spLocks noChangeArrowheads="1"/>
            </p:cNvSpPr>
            <p:nvPr/>
          </p:nvSpPr>
          <p:spPr bwMode="auto">
            <a:xfrm>
              <a:off x="1219200" y="5029200"/>
              <a:ext cx="7467600" cy="15729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dirty="0"/>
                <a:t>Simple predicates: </a:t>
              </a:r>
            </a:p>
            <a:p>
              <a:pPr lvl="1" eaLnBrk="1" hangingPunct="1"/>
              <a:r>
                <a:rPr lang="en-US" sz="2560" i="0" dirty="0"/>
                <a:t>			p</a:t>
              </a:r>
              <a:r>
                <a:rPr lang="en-US" sz="2560" i="0" baseline="-25000" dirty="0"/>
                <a:t>1</a:t>
              </a:r>
              <a:r>
                <a:rPr lang="en-US" sz="2560" i="0" dirty="0"/>
                <a:t>:  JNAME = “Maintenance”</a:t>
              </a:r>
            </a:p>
            <a:p>
              <a:pPr lvl="1" eaLnBrk="1" hangingPunct="1"/>
              <a:r>
                <a:rPr lang="en-US" sz="2560" i="0" dirty="0"/>
                <a:t>			P</a:t>
              </a:r>
              <a:r>
                <a:rPr lang="en-US" sz="2560" i="0" baseline="-25000" dirty="0"/>
                <a:t>2</a:t>
              </a:r>
              <a:r>
                <a:rPr lang="en-US" sz="2560" i="0" dirty="0"/>
                <a:t>:  BUDGET &lt; 200,000</a:t>
              </a:r>
              <a:r>
                <a:rPr lang="en-US" sz="3413" i="0" dirty="0"/>
                <a:t>	</a:t>
              </a:r>
            </a:p>
            <a:p>
              <a:pPr eaLnBrk="1" hangingPunct="1">
                <a:spcBef>
                  <a:spcPct val="50000"/>
                </a:spcBef>
              </a:pPr>
              <a:r>
                <a:rPr lang="en-US" sz="3413" i="0" u="sng" dirty="0">
                  <a:solidFill>
                    <a:srgbClr val="800000"/>
                  </a:solidFill>
                </a:rPr>
                <a:t>Note</a:t>
              </a:r>
              <a:r>
                <a:rPr lang="en-US" sz="3413" i="0" dirty="0">
                  <a:solidFill>
                    <a:srgbClr val="800000"/>
                  </a:solidFill>
                </a:rPr>
                <a:t>:  A simple predicate defines a data fragment</a:t>
              </a:r>
            </a:p>
          </p:txBody>
        </p:sp>
      </p:grpSp>
    </p:spTree>
    <p:extLst>
      <p:ext uri="{BB962C8B-B14F-4D97-AF65-F5344CB8AC3E}">
        <p14:creationId xmlns:p14="http://schemas.microsoft.com/office/powerpoint/2010/main" val="28495580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1" name="Text Box 3"/>
          <p:cNvSpPr txBox="1">
            <a:spLocks noChangeArrowheads="1"/>
          </p:cNvSpPr>
          <p:nvPr/>
        </p:nvSpPr>
        <p:spPr bwMode="auto">
          <a:xfrm>
            <a:off x="433391" y="1963702"/>
            <a:ext cx="10610734" cy="4321952"/>
          </a:xfrm>
          <a:prstGeom prst="rect">
            <a:avLst/>
          </a:prstGeom>
          <a:solidFill>
            <a:srgbClr val="FFDDD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i="1">
                <a:solidFill>
                  <a:schemeClr val="tx1"/>
                </a:solidFill>
                <a:latin typeface="Comic Sans MS" pitchFamily="66" charset="0"/>
                <a:cs typeface="Arial" charset="0"/>
              </a:defRPr>
            </a:lvl1pPr>
            <a:lvl2pPr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l" eaLnBrk="1" hangingPunct="1"/>
            <a:r>
              <a:rPr lang="en-US" sz="3413" i="0" dirty="0"/>
              <a:t>Given a set of simple predicates for relation R.</a:t>
            </a:r>
          </a:p>
          <a:p>
            <a:pPr lvl="1" algn="l" eaLnBrk="1" hangingPunct="1">
              <a:spcAft>
                <a:spcPct val="25000"/>
              </a:spcAft>
            </a:pPr>
            <a:r>
              <a:rPr lang="en-US" sz="3413" i="0" dirty="0"/>
              <a:t>P = {p</a:t>
            </a:r>
            <a:r>
              <a:rPr lang="en-US" sz="3413" i="0" baseline="-25000" dirty="0"/>
              <a:t>1</a:t>
            </a:r>
            <a:r>
              <a:rPr lang="en-US" sz="3413" i="0" dirty="0"/>
              <a:t>, p</a:t>
            </a:r>
            <a:r>
              <a:rPr lang="en-US" sz="3413" i="0" baseline="-25000" dirty="0"/>
              <a:t>2</a:t>
            </a:r>
            <a:r>
              <a:rPr lang="en-US" sz="3413" i="0" dirty="0"/>
              <a:t>, …, p</a:t>
            </a:r>
            <a:r>
              <a:rPr lang="en-US" sz="3413" i="0" baseline="-25000" dirty="0"/>
              <a:t>m</a:t>
            </a:r>
            <a:r>
              <a:rPr lang="en-US" sz="3413" i="0" dirty="0"/>
              <a:t>}</a:t>
            </a:r>
          </a:p>
          <a:p>
            <a:pPr algn="l" eaLnBrk="1" hangingPunct="1"/>
            <a:r>
              <a:rPr lang="en-US" sz="3413" i="0" dirty="0"/>
              <a:t>The set of </a:t>
            </a:r>
            <a:r>
              <a:rPr lang="en-US" sz="3413" i="0" dirty="0" err="1"/>
              <a:t>minterm</a:t>
            </a:r>
            <a:r>
              <a:rPr lang="en-US" sz="3413" i="0" dirty="0"/>
              <a:t> predicates</a:t>
            </a:r>
          </a:p>
          <a:p>
            <a:pPr lvl="1" algn="l" eaLnBrk="1" hangingPunct="1">
              <a:spcAft>
                <a:spcPct val="25000"/>
              </a:spcAft>
            </a:pPr>
            <a:r>
              <a:rPr lang="en-US" sz="3413" i="0" dirty="0"/>
              <a:t>M = {m</a:t>
            </a:r>
            <a:r>
              <a:rPr lang="en-US" sz="3413" i="0" baseline="-25000" dirty="0"/>
              <a:t>1</a:t>
            </a:r>
            <a:r>
              <a:rPr lang="en-US" sz="3413" i="0" dirty="0"/>
              <a:t>, m</a:t>
            </a:r>
            <a:r>
              <a:rPr lang="en-US" sz="3413" i="0" baseline="-25000" dirty="0"/>
              <a:t>2</a:t>
            </a:r>
            <a:r>
              <a:rPr lang="en-US" sz="3413" i="0" dirty="0"/>
              <a:t>, …, </a:t>
            </a:r>
            <a:r>
              <a:rPr lang="en-US" sz="3413" i="0" dirty="0" err="1"/>
              <a:t>m</a:t>
            </a:r>
            <a:r>
              <a:rPr lang="en-US" sz="3413" i="0" baseline="-25000" dirty="0" err="1"/>
              <a:t>n</a:t>
            </a:r>
            <a:r>
              <a:rPr lang="en-US" sz="3413" i="0" dirty="0"/>
              <a:t>}</a:t>
            </a:r>
          </a:p>
          <a:p>
            <a:pPr algn="l" eaLnBrk="1" hangingPunct="1"/>
            <a:r>
              <a:rPr lang="en-US" sz="3413" i="0" dirty="0"/>
              <a:t>is defined as </a:t>
            </a:r>
          </a:p>
          <a:p>
            <a:pPr lvl="1" algn="l" eaLnBrk="1" hangingPunct="1">
              <a:spcAft>
                <a:spcPts val="853"/>
              </a:spcAft>
            </a:pPr>
            <a:r>
              <a:rPr lang="en-US" sz="3413" i="0" dirty="0"/>
              <a:t>M = </a:t>
            </a:r>
            <a:r>
              <a:rPr lang="en-US" sz="4551" i="0" dirty="0"/>
              <a:t>{</a:t>
            </a:r>
            <a:r>
              <a:rPr lang="en-US" sz="3413" i="0" dirty="0"/>
              <a:t>m</a:t>
            </a:r>
            <a:r>
              <a:rPr lang="en-US" sz="3413" i="0" baseline="-25000" dirty="0"/>
              <a:t>i</a:t>
            </a:r>
            <a:r>
              <a:rPr lang="en-US" sz="3413" i="0" dirty="0"/>
              <a:t> | m</a:t>
            </a:r>
            <a:r>
              <a:rPr lang="en-US" sz="3413" i="0" baseline="-25000" dirty="0"/>
              <a:t>i</a:t>
            </a:r>
            <a:r>
              <a:rPr lang="en-US" sz="3413" i="0" dirty="0"/>
              <a:t> =           </a:t>
            </a:r>
            <a:r>
              <a:rPr lang="en-US" sz="4551" i="0" dirty="0"/>
              <a:t>}</a:t>
            </a:r>
          </a:p>
          <a:p>
            <a:pPr lvl="1" algn="l" eaLnBrk="1" hangingPunct="1"/>
            <a:r>
              <a:rPr lang="en-US" sz="3413" i="0" dirty="0"/>
              <a:t>where </a:t>
            </a:r>
          </a:p>
        </p:txBody>
      </p:sp>
      <p:sp>
        <p:nvSpPr>
          <p:cNvPr id="4102" name="Text Box 2"/>
          <p:cNvSpPr txBox="1">
            <a:spLocks noChangeArrowheads="1"/>
          </p:cNvSpPr>
          <p:nvPr/>
        </p:nvSpPr>
        <p:spPr bwMode="auto">
          <a:xfrm>
            <a:off x="3033019" y="620890"/>
            <a:ext cx="7577715" cy="8802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5120" b="1" i="0" dirty="0"/>
              <a:t>MINTERM PREDICATE</a:t>
            </a:r>
          </a:p>
        </p:txBody>
      </p:sp>
      <p:graphicFrame>
        <p:nvGraphicFramePr>
          <p:cNvPr id="4098" name="Object 4"/>
          <p:cNvGraphicFramePr>
            <a:graphicFrameLocks noChangeAspect="1"/>
          </p:cNvGraphicFramePr>
          <p:nvPr>
            <p:extLst>
              <p:ext uri="{D42A27DB-BD31-4B8C-83A1-F6EECF244321}">
                <p14:modId xmlns:p14="http://schemas.microsoft.com/office/powerpoint/2010/main" val="3097373032"/>
              </p:ext>
            </p:extLst>
          </p:nvPr>
        </p:nvGraphicFramePr>
        <p:xfrm>
          <a:off x="3719691" y="4995034"/>
          <a:ext cx="1225973" cy="862471"/>
        </p:xfrm>
        <a:graphic>
          <a:graphicData uri="http://schemas.openxmlformats.org/presentationml/2006/ole">
            <mc:AlternateContent xmlns:mc="http://schemas.openxmlformats.org/markup-compatibility/2006">
              <mc:Choice xmlns:v="urn:schemas-microsoft-com:vml" Requires="v">
                <p:oleObj spid="_x0000_s25704" name="Equation" r:id="rId4" imgW="469800" imgH="330120" progId="Equation.3">
                  <p:embed/>
                </p:oleObj>
              </mc:Choice>
              <mc:Fallback>
                <p:oleObj name="Equation" r:id="rId4" imgW="469800" imgH="330120" progId="Equation.3">
                  <p:embed/>
                  <p:pic>
                    <p:nvPicPr>
                      <p:cNvPr id="409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9691" y="4995034"/>
                        <a:ext cx="1225973" cy="862471"/>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4099" name="Object 5"/>
          <p:cNvGraphicFramePr>
            <a:graphicFrameLocks noChangeAspect="1"/>
          </p:cNvGraphicFramePr>
          <p:nvPr>
            <p:extLst>
              <p:ext uri="{D42A27DB-BD31-4B8C-83A1-F6EECF244321}">
                <p14:modId xmlns:p14="http://schemas.microsoft.com/office/powerpoint/2010/main" val="3453604008"/>
              </p:ext>
            </p:extLst>
          </p:nvPr>
        </p:nvGraphicFramePr>
        <p:xfrm>
          <a:off x="2266296" y="5612837"/>
          <a:ext cx="3472462" cy="625404"/>
        </p:xfrm>
        <a:graphic>
          <a:graphicData uri="http://schemas.openxmlformats.org/presentationml/2006/ole">
            <mc:AlternateContent xmlns:mc="http://schemas.openxmlformats.org/markup-compatibility/2006">
              <mc:Choice xmlns:v="urn:schemas-microsoft-com:vml" Requires="v">
                <p:oleObj spid="_x0000_s25705" name="Equation" r:id="rId6" imgW="1409400" imgH="253800" progId="Equation.3">
                  <p:embed/>
                </p:oleObj>
              </mc:Choice>
              <mc:Fallback>
                <p:oleObj name="Equation" r:id="rId6" imgW="1409400" imgH="253800" progId="Equation.3">
                  <p:embed/>
                  <p:pic>
                    <p:nvPicPr>
                      <p:cNvPr id="4099"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6296" y="5612837"/>
                        <a:ext cx="3472462" cy="625404"/>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30768" name="Group 48"/>
          <p:cNvGraphicFramePr>
            <a:graphicFrameLocks noGrp="1"/>
          </p:cNvGraphicFramePr>
          <p:nvPr>
            <p:extLst>
              <p:ext uri="{D42A27DB-BD31-4B8C-83A1-F6EECF244321}">
                <p14:modId xmlns:p14="http://schemas.microsoft.com/office/powerpoint/2010/main" val="297701239"/>
              </p:ext>
            </p:extLst>
          </p:nvPr>
        </p:nvGraphicFramePr>
        <p:xfrm>
          <a:off x="9541370" y="3334175"/>
          <a:ext cx="3142827" cy="2631440"/>
        </p:xfrm>
        <a:graphic>
          <a:graphicData uri="http://schemas.openxmlformats.org/drawingml/2006/table">
            <a:tbl>
              <a:tblPr/>
              <a:tblGrid>
                <a:gridCol w="1950720">
                  <a:extLst>
                    <a:ext uri="{9D8B030D-6E8A-4147-A177-3AD203B41FA5}">
                      <a16:colId xmlns:a16="http://schemas.microsoft.com/office/drawing/2014/main" val="20000"/>
                    </a:ext>
                  </a:extLst>
                </a:gridCol>
                <a:gridCol w="1192107">
                  <a:extLst>
                    <a:ext uri="{9D8B030D-6E8A-4147-A177-3AD203B41FA5}">
                      <a16:colId xmlns:a16="http://schemas.microsoft.com/office/drawing/2014/main" val="20001"/>
                    </a:ext>
                  </a:extLst>
                </a:gridCol>
              </a:tblGrid>
              <a:tr h="5201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1" i="0" u="none" strike="noStrike" cap="none" normalizeH="0" baseline="0" dirty="0">
                          <a:ln>
                            <a:noFill/>
                          </a:ln>
                          <a:solidFill>
                            <a:srgbClr val="660066"/>
                          </a:solidFill>
                          <a:effectLst/>
                          <a:latin typeface="Comic Sans MS" pitchFamily="66" charset="0"/>
                        </a:rPr>
                        <a:t>TITLE</a:t>
                      </a:r>
                    </a:p>
                  </a:txBody>
                  <a:tcPr marL="130048" marR="130048" marT="65024" marB="650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1" i="0" u="none" strike="noStrike" cap="none" normalizeH="0" baseline="0" dirty="0">
                          <a:ln>
                            <a:noFill/>
                          </a:ln>
                          <a:solidFill>
                            <a:srgbClr val="660066"/>
                          </a:solidFill>
                          <a:effectLst/>
                          <a:latin typeface="Comic Sans MS" pitchFamily="66" charset="0"/>
                        </a:rPr>
                        <a:t>SAL</a:t>
                      </a:r>
                    </a:p>
                  </a:txBody>
                  <a:tcPr marL="130048" marR="130048" marT="65024" marB="650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5201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a:ln>
                            <a:noFill/>
                          </a:ln>
                          <a:solidFill>
                            <a:schemeClr val="tx1"/>
                          </a:solidFill>
                          <a:effectLst/>
                          <a:latin typeface="Times New Roman" pitchFamily="18" charset="0"/>
                        </a:rPr>
                        <a:t>Elect. Eng.</a:t>
                      </a:r>
                    </a:p>
                  </a:txBody>
                  <a:tcPr marL="130048" marR="130048" marT="65024" marB="650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a:ln>
                            <a:noFill/>
                          </a:ln>
                          <a:solidFill>
                            <a:schemeClr val="tx1"/>
                          </a:solidFill>
                          <a:effectLst/>
                          <a:latin typeface="Times New Roman" pitchFamily="18" charset="0"/>
                        </a:rPr>
                        <a:t>40,000</a:t>
                      </a:r>
                    </a:p>
                  </a:txBody>
                  <a:tcPr marL="130048" marR="130048" marT="65024" marB="650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5201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a:ln>
                            <a:noFill/>
                          </a:ln>
                          <a:solidFill>
                            <a:schemeClr val="tx1"/>
                          </a:solidFill>
                          <a:effectLst/>
                          <a:latin typeface="Times New Roman" pitchFamily="18" charset="0"/>
                        </a:rPr>
                        <a:t>Syst. Analy.</a:t>
                      </a:r>
                    </a:p>
                  </a:txBody>
                  <a:tcPr marL="130048" marR="130048" marT="65024" marB="650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a:ln>
                            <a:noFill/>
                          </a:ln>
                          <a:solidFill>
                            <a:schemeClr val="tx1"/>
                          </a:solidFill>
                          <a:effectLst/>
                          <a:latin typeface="Times New Roman" pitchFamily="18" charset="0"/>
                        </a:rPr>
                        <a:t>54,000</a:t>
                      </a:r>
                    </a:p>
                  </a:txBody>
                  <a:tcPr marL="130048" marR="130048" marT="65024" marB="650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5201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a:ln>
                            <a:noFill/>
                          </a:ln>
                          <a:solidFill>
                            <a:schemeClr val="tx1"/>
                          </a:solidFill>
                          <a:effectLst/>
                          <a:latin typeface="Times New Roman" pitchFamily="18" charset="0"/>
                        </a:rPr>
                        <a:t>Mech. Eng.</a:t>
                      </a:r>
                    </a:p>
                  </a:txBody>
                  <a:tcPr marL="130048" marR="130048" marT="65024" marB="650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a:ln>
                            <a:noFill/>
                          </a:ln>
                          <a:solidFill>
                            <a:schemeClr val="tx1"/>
                          </a:solidFill>
                          <a:effectLst/>
                          <a:latin typeface="Times New Roman" pitchFamily="18" charset="0"/>
                        </a:rPr>
                        <a:t>32,000</a:t>
                      </a:r>
                    </a:p>
                  </a:txBody>
                  <a:tcPr marL="130048" marR="130048" marT="65024" marB="650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r h="5201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a:ln>
                            <a:noFill/>
                          </a:ln>
                          <a:solidFill>
                            <a:schemeClr val="tx1"/>
                          </a:solidFill>
                          <a:effectLst/>
                          <a:latin typeface="Times New Roman" pitchFamily="18" charset="0"/>
                        </a:rPr>
                        <a:t>Programmer</a:t>
                      </a:r>
                    </a:p>
                  </a:txBody>
                  <a:tcPr marL="130048" marR="130048" marT="65024" marB="650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a:ln>
                            <a:noFill/>
                          </a:ln>
                          <a:solidFill>
                            <a:schemeClr val="tx1"/>
                          </a:solidFill>
                          <a:effectLst/>
                          <a:latin typeface="Times New Roman" pitchFamily="18" charset="0"/>
                        </a:rPr>
                        <a:t>42,000</a:t>
                      </a:r>
                    </a:p>
                  </a:txBody>
                  <a:tcPr marL="130048" marR="130048" marT="65024" marB="650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4"/>
                  </a:ext>
                </a:extLst>
              </a:tr>
            </a:tbl>
          </a:graphicData>
        </a:graphic>
      </p:graphicFrame>
      <p:grpSp>
        <p:nvGrpSpPr>
          <p:cNvPr id="2" name="Group 1"/>
          <p:cNvGrpSpPr/>
          <p:nvPr/>
        </p:nvGrpSpPr>
        <p:grpSpPr>
          <a:xfrm>
            <a:off x="1760142" y="6238241"/>
            <a:ext cx="10348321" cy="3095120"/>
            <a:chOff x="1237600" y="4386263"/>
            <a:chExt cx="7276163" cy="2176256"/>
          </a:xfrm>
        </p:grpSpPr>
        <p:sp>
          <p:nvSpPr>
            <p:cNvPr id="4103" name="Text Box 11"/>
            <p:cNvSpPr txBox="1">
              <a:spLocks noChangeArrowheads="1"/>
            </p:cNvSpPr>
            <p:nvPr/>
          </p:nvSpPr>
          <p:spPr bwMode="auto">
            <a:xfrm>
              <a:off x="1237600" y="4386263"/>
              <a:ext cx="3009613" cy="20870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spcAft>
                  <a:spcPct val="30000"/>
                </a:spcAft>
              </a:pPr>
              <a:r>
                <a:rPr lang="en-US" sz="2560" i="0">
                  <a:solidFill>
                    <a:schemeClr val="accent2"/>
                  </a:solidFill>
                </a:rPr>
                <a:t>Possible simple predicates:</a:t>
              </a:r>
            </a:p>
            <a:p>
              <a:pPr eaLnBrk="1" hangingPunct="1"/>
              <a:r>
                <a:rPr lang="en-US" sz="2560" i="0"/>
                <a:t>P</a:t>
              </a:r>
              <a:r>
                <a:rPr lang="en-US" sz="2560" i="0" baseline="-25000"/>
                <a:t>1</a:t>
              </a:r>
              <a:r>
                <a:rPr lang="en-US" sz="2560" i="0"/>
                <a:t>: TITLE=“Elect. Eng.”</a:t>
              </a:r>
            </a:p>
            <a:p>
              <a:pPr eaLnBrk="1" hangingPunct="1"/>
              <a:r>
                <a:rPr lang="en-US" sz="2560" i="0"/>
                <a:t>P</a:t>
              </a:r>
              <a:r>
                <a:rPr lang="en-US" sz="2560" i="0" baseline="-25000"/>
                <a:t>2</a:t>
              </a:r>
              <a:r>
                <a:rPr lang="en-US" sz="2560" i="0"/>
                <a:t>: TITLE=“Syst. Analy”</a:t>
              </a:r>
            </a:p>
            <a:p>
              <a:pPr eaLnBrk="1" hangingPunct="1"/>
              <a:r>
                <a:rPr lang="en-US" sz="2560" i="0"/>
                <a:t>P</a:t>
              </a:r>
              <a:r>
                <a:rPr lang="en-US" sz="2560" i="0" baseline="-25000"/>
                <a:t>3</a:t>
              </a:r>
              <a:r>
                <a:rPr lang="en-US" sz="2560" i="0"/>
                <a:t>: TITLE=“Mech. Eng.”</a:t>
              </a:r>
            </a:p>
            <a:p>
              <a:pPr eaLnBrk="1" hangingPunct="1"/>
              <a:r>
                <a:rPr lang="en-US" sz="2560" i="0"/>
                <a:t>P</a:t>
              </a:r>
              <a:r>
                <a:rPr lang="en-US" sz="2560" i="0" baseline="-25000"/>
                <a:t>4</a:t>
              </a:r>
              <a:r>
                <a:rPr lang="en-US" sz="2560" i="0"/>
                <a:t>: TITLE=“Programmer”</a:t>
              </a:r>
            </a:p>
            <a:p>
              <a:pPr eaLnBrk="1" hangingPunct="1"/>
              <a:r>
                <a:rPr lang="en-US" sz="2560" i="0"/>
                <a:t>P</a:t>
              </a:r>
              <a:r>
                <a:rPr lang="en-US" sz="2560" i="0" baseline="-25000"/>
                <a:t>5</a:t>
              </a:r>
              <a:r>
                <a:rPr lang="en-US" sz="2560" i="0"/>
                <a:t>: SAL ≤ 35,000</a:t>
              </a:r>
            </a:p>
            <a:p>
              <a:pPr eaLnBrk="1" hangingPunct="1"/>
              <a:r>
                <a:rPr lang="en-US" sz="2560" i="0"/>
                <a:t>P</a:t>
              </a:r>
              <a:r>
                <a:rPr lang="en-US" sz="2560" i="0" baseline="-25000"/>
                <a:t>6</a:t>
              </a:r>
              <a:r>
                <a:rPr lang="en-US" sz="2560" i="0"/>
                <a:t>: SAL &gt; 35,000</a:t>
              </a:r>
            </a:p>
          </p:txBody>
        </p:sp>
        <p:sp>
          <p:nvSpPr>
            <p:cNvPr id="4104" name="Text Box 13"/>
            <p:cNvSpPr txBox="1">
              <a:spLocks noChangeArrowheads="1"/>
            </p:cNvSpPr>
            <p:nvPr/>
          </p:nvSpPr>
          <p:spPr bwMode="auto">
            <a:xfrm>
              <a:off x="5402263" y="4419600"/>
              <a:ext cx="2590800" cy="6189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a:solidFill>
                    <a:schemeClr val="accent2"/>
                  </a:solidFill>
                </a:rPr>
                <a:t>Some corresponding minterm predicates:</a:t>
              </a:r>
            </a:p>
          </p:txBody>
        </p:sp>
        <p:graphicFrame>
          <p:nvGraphicFramePr>
            <p:cNvPr id="4100" name="Object 14"/>
            <p:cNvGraphicFramePr>
              <a:graphicFrameLocks noChangeAspect="1"/>
            </p:cNvGraphicFramePr>
            <p:nvPr>
              <p:extLst/>
            </p:nvPr>
          </p:nvGraphicFramePr>
          <p:xfrm>
            <a:off x="4805363" y="5181600"/>
            <a:ext cx="3708400" cy="595313"/>
          </p:xfrm>
          <a:graphic>
            <a:graphicData uri="http://schemas.openxmlformats.org/presentationml/2006/ole">
              <mc:AlternateContent xmlns:mc="http://schemas.openxmlformats.org/markup-compatibility/2006">
                <mc:Choice xmlns:v="urn:schemas-microsoft-com:vml" Requires="v">
                  <p:oleObj spid="_x0000_s25706" name="Equation" r:id="rId8" imgW="2692080" imgH="431640" progId="Equation.3">
                    <p:embed/>
                  </p:oleObj>
                </mc:Choice>
                <mc:Fallback>
                  <p:oleObj name="Equation" r:id="rId8" imgW="2692080" imgH="431640" progId="Equation.3">
                    <p:embed/>
                    <p:pic>
                      <p:nvPicPr>
                        <p:cNvPr id="410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5363" y="5181600"/>
                          <a:ext cx="3708400" cy="5953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4125" name="Text Box 49"/>
            <p:cNvSpPr txBox="1">
              <a:spLocks noChangeArrowheads="1"/>
            </p:cNvSpPr>
            <p:nvPr/>
          </p:nvSpPr>
          <p:spPr bwMode="auto">
            <a:xfrm>
              <a:off x="5271082" y="5943600"/>
              <a:ext cx="3229399" cy="618919"/>
            </a:xfrm>
            <a:prstGeom prst="rect">
              <a:avLst/>
            </a:prstGeom>
            <a:solidFill>
              <a:srgbClr val="E1FFF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dirty="0"/>
                <a:t>A </a:t>
              </a:r>
              <a:r>
                <a:rPr lang="en-US" sz="2560" dirty="0" err="1"/>
                <a:t>minterm</a:t>
              </a:r>
              <a:r>
                <a:rPr lang="en-US" sz="2560" dirty="0"/>
                <a:t> predicate defines</a:t>
              </a:r>
            </a:p>
            <a:p>
              <a:pPr eaLnBrk="1" hangingPunct="1"/>
              <a:r>
                <a:rPr lang="en-US" sz="2560" dirty="0"/>
                <a:t>a data fragment</a:t>
              </a:r>
            </a:p>
          </p:txBody>
        </p:sp>
      </p:grpSp>
    </p:spTree>
    <p:extLst>
      <p:ext uri="{BB962C8B-B14F-4D97-AF65-F5344CB8AC3E}">
        <p14:creationId xmlns:p14="http://schemas.microsoft.com/office/powerpoint/2010/main" val="5423450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768"/>
                                        </p:tgtEl>
                                        <p:attrNameLst>
                                          <p:attrName>style.visibility</p:attrName>
                                        </p:attrNameLst>
                                      </p:cBhvr>
                                      <p:to>
                                        <p:strVal val="visible"/>
                                      </p:to>
                                    </p:set>
                                    <p:animEffect transition="in" filter="dissolve">
                                      <p:cBhvr>
                                        <p:cTn id="7" dur="500"/>
                                        <p:tgtEl>
                                          <p:spTgt spid="30768"/>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7" name="Rectangle 3"/>
          <p:cNvSpPr>
            <a:spLocks noGrp="1" noChangeArrowheads="1"/>
          </p:cNvSpPr>
          <p:nvPr>
            <p:ph type="title"/>
          </p:nvPr>
        </p:nvSpPr>
        <p:spPr>
          <a:xfrm>
            <a:off x="237704" y="444500"/>
            <a:ext cx="12767096" cy="1612900"/>
          </a:xfrm>
          <a:noFill/>
          <a:ln/>
        </p:spPr>
        <p:txBody>
          <a:bodyPr/>
          <a:lstStyle/>
          <a:p>
            <a:r>
              <a:rPr lang="en-US" dirty="0"/>
              <a:t>Primary Horizontal Fragmentation</a:t>
            </a:r>
          </a:p>
        </p:txBody>
      </p:sp>
      <p:sp>
        <p:nvSpPr>
          <p:cNvPr id="41986" name="Rectangle 2"/>
          <p:cNvSpPr>
            <a:spLocks noGrp="1" noChangeArrowheads="1"/>
          </p:cNvSpPr>
          <p:nvPr>
            <p:ph idx="1"/>
          </p:nvPr>
        </p:nvSpPr>
        <p:spPr>
          <a:xfrm>
            <a:off x="473496" y="2489200"/>
            <a:ext cx="12293600" cy="6769100"/>
          </a:xfrm>
          <a:noFill/>
          <a:ln/>
        </p:spPr>
        <p:txBody>
          <a:bodyPr/>
          <a:lstStyle/>
          <a:p>
            <a:pPr>
              <a:buNone/>
              <a:tabLst>
                <a:tab pos="4714166" algn="l"/>
              </a:tabLst>
            </a:pPr>
            <a:r>
              <a:rPr lang="en-US" dirty="0"/>
              <a:t>Definition :</a:t>
            </a:r>
          </a:p>
          <a:p>
            <a:pPr lvl="3">
              <a:buNone/>
              <a:tabLst>
                <a:tab pos="4714166" algn="l"/>
              </a:tabLst>
            </a:pPr>
            <a:r>
              <a:rPr lang="en-US" sz="2600" i="1" dirty="0" err="1"/>
              <a:t>R</a:t>
            </a:r>
            <a:r>
              <a:rPr lang="en-US" sz="2600" i="1" baseline="-25000" dirty="0" err="1"/>
              <a:t>j</a:t>
            </a:r>
            <a:r>
              <a:rPr lang="en-US" sz="2600" dirty="0"/>
              <a:t> = </a:t>
            </a:r>
            <a:r>
              <a:rPr lang="en-US" sz="2600" dirty="0">
                <a:latin typeface="Symbol" charset="0"/>
                <a:sym typeface="Symbol"/>
              </a:rPr>
              <a:t></a:t>
            </a:r>
            <a:r>
              <a:rPr lang="en-US" sz="2600" i="1" baseline="-25000" dirty="0" err="1"/>
              <a:t>F</a:t>
            </a:r>
            <a:r>
              <a:rPr lang="en-US" sz="2600" i="1" baseline="-50000" dirty="0" err="1"/>
              <a:t>j</a:t>
            </a:r>
            <a:r>
              <a:rPr lang="en-US" sz="2600" dirty="0"/>
              <a:t>(</a:t>
            </a:r>
            <a:r>
              <a:rPr lang="en-US" sz="2600" i="1" dirty="0"/>
              <a:t>R</a:t>
            </a:r>
            <a:r>
              <a:rPr lang="en-US" sz="2600" dirty="0"/>
              <a:t>),  1 ≤ </a:t>
            </a:r>
            <a:r>
              <a:rPr lang="en-US" sz="2600" i="1" dirty="0"/>
              <a:t>j</a:t>
            </a:r>
            <a:r>
              <a:rPr lang="en-US" sz="2600" dirty="0"/>
              <a:t> ≤ </a:t>
            </a:r>
            <a:r>
              <a:rPr lang="en-US" sz="2600" i="1" dirty="0"/>
              <a:t>w</a:t>
            </a:r>
            <a:endParaRPr lang="en-US" sz="2600" dirty="0"/>
          </a:p>
          <a:p>
            <a:pPr marL="731509" lvl="1" indent="0">
              <a:buNone/>
              <a:tabLst>
                <a:tab pos="4714166" algn="l"/>
              </a:tabLst>
            </a:pPr>
            <a:r>
              <a:rPr lang="en-US" dirty="0"/>
              <a:t>where </a:t>
            </a:r>
            <a:r>
              <a:rPr lang="en-US" i="1" dirty="0" err="1"/>
              <a:t>F</a:t>
            </a:r>
            <a:r>
              <a:rPr lang="en-US" i="1" baseline="-25000" dirty="0" err="1"/>
              <a:t>j</a:t>
            </a:r>
            <a:r>
              <a:rPr lang="en-US" dirty="0"/>
              <a:t> is a selection formula, which is (preferably) a </a:t>
            </a:r>
            <a:r>
              <a:rPr lang="en-US" dirty="0" err="1"/>
              <a:t>minterm</a:t>
            </a:r>
            <a:r>
              <a:rPr lang="en-US" dirty="0"/>
              <a:t> predicate.</a:t>
            </a:r>
          </a:p>
          <a:p>
            <a:pPr>
              <a:buNone/>
              <a:tabLst>
                <a:tab pos="4714166" algn="l"/>
              </a:tabLst>
            </a:pPr>
            <a:r>
              <a:rPr lang="en-US" dirty="0"/>
              <a:t>Therefore,</a:t>
            </a:r>
          </a:p>
          <a:p>
            <a:pPr marL="731509" lvl="1" indent="0">
              <a:buNone/>
              <a:tabLst>
                <a:tab pos="4714166" algn="l"/>
              </a:tabLst>
            </a:pPr>
            <a:r>
              <a:rPr lang="en-US" dirty="0"/>
              <a:t>A horizontal fragment </a:t>
            </a:r>
            <a:r>
              <a:rPr lang="en-US" i="1" dirty="0" err="1"/>
              <a:t>R</a:t>
            </a:r>
            <a:r>
              <a:rPr lang="en-US" i="1" baseline="-25000" dirty="0" err="1"/>
              <a:t>i</a:t>
            </a:r>
            <a:r>
              <a:rPr lang="en-US" i="1" dirty="0"/>
              <a:t> </a:t>
            </a:r>
            <a:r>
              <a:rPr lang="en-US" dirty="0"/>
              <a:t>of relation </a:t>
            </a:r>
            <a:r>
              <a:rPr lang="en-US" i="1" dirty="0"/>
              <a:t>R</a:t>
            </a:r>
            <a:r>
              <a:rPr lang="en-US" dirty="0"/>
              <a:t> consists of all the tuples of </a:t>
            </a:r>
            <a:r>
              <a:rPr lang="en-US" i="1" dirty="0"/>
              <a:t>R</a:t>
            </a:r>
            <a:r>
              <a:rPr lang="en-US" dirty="0"/>
              <a:t> which satisfy a </a:t>
            </a:r>
            <a:r>
              <a:rPr lang="en-US" dirty="0" err="1"/>
              <a:t>minterm</a:t>
            </a:r>
            <a:r>
              <a:rPr lang="en-US" dirty="0"/>
              <a:t> predicate </a:t>
            </a:r>
            <a:r>
              <a:rPr lang="en-US" i="1" dirty="0"/>
              <a:t>m</a:t>
            </a:r>
            <a:r>
              <a:rPr lang="en-US" i="1" baseline="-25000" dirty="0"/>
              <a:t>i</a:t>
            </a:r>
            <a:r>
              <a:rPr lang="en-US" dirty="0"/>
              <a:t>. </a:t>
            </a:r>
          </a:p>
          <a:p>
            <a:pPr>
              <a:buNone/>
              <a:tabLst>
                <a:tab pos="4714166" algn="l"/>
              </a:tabLst>
            </a:pPr>
            <a:r>
              <a:rPr lang="en-US" dirty="0">
                <a:latin typeface="Symbol" charset="0"/>
              </a:rPr>
              <a:t>		</a:t>
            </a:r>
            <a:r>
              <a:rPr lang="en-US" sz="4600" dirty="0">
                <a:latin typeface="Wingdings"/>
                <a:ea typeface="Wingdings"/>
                <a:cs typeface="Wingdings"/>
                <a:sym typeface="Wingdings"/>
              </a:rPr>
              <a:t></a:t>
            </a:r>
            <a:endParaRPr lang="en-US" dirty="0">
              <a:latin typeface="Symbol" charset="0"/>
            </a:endParaRPr>
          </a:p>
          <a:p>
            <a:pPr marL="731509" lvl="1" indent="0">
              <a:buNone/>
              <a:tabLst>
                <a:tab pos="4714166" algn="l"/>
              </a:tabLst>
            </a:pPr>
            <a:r>
              <a:rPr lang="en-US" dirty="0"/>
              <a:t>Given a set of </a:t>
            </a:r>
            <a:r>
              <a:rPr lang="en-US" dirty="0" err="1"/>
              <a:t>minterm</a:t>
            </a:r>
            <a:r>
              <a:rPr lang="en-US" dirty="0"/>
              <a:t> predicates </a:t>
            </a:r>
            <a:r>
              <a:rPr lang="en-US" i="1" dirty="0"/>
              <a:t>M,</a:t>
            </a:r>
            <a:r>
              <a:rPr lang="en-US" dirty="0"/>
              <a:t> there are as many horizontal fragments of relation </a:t>
            </a:r>
            <a:r>
              <a:rPr lang="en-US" i="1" dirty="0"/>
              <a:t>R</a:t>
            </a:r>
            <a:r>
              <a:rPr lang="en-US" dirty="0"/>
              <a:t> as there are </a:t>
            </a:r>
            <a:r>
              <a:rPr lang="en-US" dirty="0" err="1"/>
              <a:t>minterm</a:t>
            </a:r>
            <a:r>
              <a:rPr lang="en-US" dirty="0"/>
              <a:t> predicates. </a:t>
            </a:r>
          </a:p>
          <a:p>
            <a:pPr marL="731509" lvl="1" indent="0">
              <a:buNone/>
              <a:tabLst>
                <a:tab pos="4714166" algn="l"/>
              </a:tabLst>
            </a:pPr>
            <a:r>
              <a:rPr lang="en-US" dirty="0"/>
              <a:t>Set of horizontal fragments also referred to as </a:t>
            </a:r>
            <a:r>
              <a:rPr lang="en-US" dirty="0" err="1">
                <a:solidFill>
                  <a:srgbClr val="FF0000"/>
                </a:solidFill>
              </a:rPr>
              <a:t>minterm</a:t>
            </a:r>
            <a:r>
              <a:rPr lang="en-US" dirty="0">
                <a:solidFill>
                  <a:srgbClr val="FF0000"/>
                </a:solidFill>
              </a:rPr>
              <a:t> fragments</a:t>
            </a:r>
            <a:r>
              <a:rPr lang="en-US" i="1" dirty="0"/>
              <a:t>.</a:t>
            </a:r>
          </a:p>
          <a:p>
            <a:pPr marL="731509" lvl="1" indent="0">
              <a:buNone/>
              <a:tabLst>
                <a:tab pos="4714166" algn="l"/>
              </a:tabLst>
            </a:pPr>
            <a:endParaRPr lang="en-US" i="1" dirty="0"/>
          </a:p>
          <a:p>
            <a:pPr marL="731509" lvl="1" indent="0">
              <a:buNone/>
              <a:tabLst>
                <a:tab pos="4714166" algn="l"/>
              </a:tabLst>
            </a:pPr>
            <a:r>
              <a:rPr lang="en-US" b="1" i="1" dirty="0"/>
              <a:t>Two Endpoints Problem</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5" name="Rectangle 3"/>
          <p:cNvSpPr>
            <a:spLocks noGrp="1" noChangeArrowheads="1"/>
          </p:cNvSpPr>
          <p:nvPr>
            <p:ph type="title"/>
          </p:nvPr>
        </p:nvSpPr>
        <p:spPr>
          <a:noFill/>
          <a:ln/>
        </p:spPr>
        <p:txBody>
          <a:bodyPr/>
          <a:lstStyle/>
          <a:p>
            <a:r>
              <a:rPr lang="en-US"/>
              <a:t>PHF – Algorithm</a:t>
            </a:r>
          </a:p>
        </p:txBody>
      </p:sp>
      <p:sp>
        <p:nvSpPr>
          <p:cNvPr id="44034" name="Rectangle 2"/>
          <p:cNvSpPr>
            <a:spLocks noGrp="1" noChangeArrowheads="1"/>
          </p:cNvSpPr>
          <p:nvPr>
            <p:ph idx="1"/>
          </p:nvPr>
        </p:nvSpPr>
        <p:spPr>
          <a:noFill/>
          <a:ln/>
        </p:spPr>
        <p:txBody>
          <a:bodyPr/>
          <a:lstStyle/>
          <a:p>
            <a:pPr>
              <a:buNone/>
              <a:tabLst>
                <a:tab pos="1788132" algn="l"/>
              </a:tabLst>
            </a:pPr>
            <a:r>
              <a:rPr lang="en-US" dirty="0">
                <a:solidFill>
                  <a:schemeClr val="hlink"/>
                </a:solidFill>
              </a:rPr>
              <a:t>Given:</a:t>
            </a:r>
            <a:r>
              <a:rPr lang="en-US" dirty="0"/>
              <a:t>	A relation </a:t>
            </a:r>
            <a:r>
              <a:rPr lang="en-US" i="1" dirty="0"/>
              <a:t>R,</a:t>
            </a:r>
            <a:r>
              <a:rPr lang="en-US" dirty="0"/>
              <a:t> the set of simple predicates </a:t>
            </a:r>
            <a:r>
              <a:rPr lang="en-US" i="1" dirty="0" err="1"/>
              <a:t>Pr</a:t>
            </a:r>
            <a:endParaRPr lang="en-US" i="1" dirty="0"/>
          </a:p>
          <a:p>
            <a:pPr marL="1790700" indent="-1790700">
              <a:buNone/>
              <a:tabLst>
                <a:tab pos="1788132" algn="l"/>
              </a:tabLst>
            </a:pPr>
            <a:r>
              <a:rPr lang="en-US" dirty="0">
                <a:solidFill>
                  <a:schemeClr val="hlink"/>
                </a:solidFill>
              </a:rPr>
              <a:t>Output:</a:t>
            </a:r>
            <a:r>
              <a:rPr lang="en-US" dirty="0"/>
              <a:t>	The set of fragments of </a:t>
            </a:r>
            <a:r>
              <a:rPr lang="en-US" i="1" dirty="0"/>
              <a:t>R</a:t>
            </a:r>
            <a:r>
              <a:rPr lang="en-US" dirty="0"/>
              <a:t> = {</a:t>
            </a:r>
            <a:r>
              <a:rPr lang="en-US" i="1" dirty="0"/>
              <a:t>R</a:t>
            </a:r>
            <a:r>
              <a:rPr lang="en-US" i="1" baseline="-25000" dirty="0"/>
              <a:t>1</a:t>
            </a:r>
            <a:r>
              <a:rPr lang="en-US" i="1" dirty="0"/>
              <a:t>,</a:t>
            </a:r>
            <a:r>
              <a:rPr lang="en-US" dirty="0"/>
              <a:t> </a:t>
            </a:r>
            <a:r>
              <a:rPr lang="en-US" i="1" dirty="0"/>
              <a:t>R</a:t>
            </a:r>
            <a:r>
              <a:rPr lang="en-US" i="1" baseline="-25000" dirty="0"/>
              <a:t>2</a:t>
            </a:r>
            <a:r>
              <a:rPr lang="en-US" i="1" dirty="0"/>
              <a:t>,</a:t>
            </a:r>
            <a:r>
              <a:rPr lang="en-US" dirty="0"/>
              <a:t>…,</a:t>
            </a:r>
            <a:r>
              <a:rPr lang="en-US" i="1" dirty="0" err="1"/>
              <a:t>R</a:t>
            </a:r>
            <a:r>
              <a:rPr lang="en-US" i="1" baseline="-25000" dirty="0" err="1"/>
              <a:t>w</a:t>
            </a:r>
            <a:r>
              <a:rPr lang="en-US" dirty="0"/>
              <a:t>} which obey the fragmentation rules.</a:t>
            </a:r>
          </a:p>
          <a:p>
            <a:pPr>
              <a:spcBef>
                <a:spcPct val="55000"/>
              </a:spcBef>
              <a:buNone/>
              <a:tabLst>
                <a:tab pos="1788132" algn="l"/>
              </a:tabLst>
            </a:pPr>
            <a:endParaRPr lang="en-US" dirty="0"/>
          </a:p>
          <a:p>
            <a:pPr>
              <a:spcBef>
                <a:spcPct val="55000"/>
              </a:spcBef>
              <a:buNone/>
              <a:tabLst>
                <a:tab pos="1788132" algn="l"/>
              </a:tabLst>
            </a:pPr>
            <a:r>
              <a:rPr lang="en-US" dirty="0"/>
              <a:t>Preliminaries :</a:t>
            </a:r>
          </a:p>
          <a:p>
            <a:pPr marL="975345" lvl="1" indent="-325115">
              <a:spcBef>
                <a:spcPct val="55000"/>
              </a:spcBef>
              <a:tabLst>
                <a:tab pos="1788132" algn="l"/>
              </a:tabLst>
            </a:pPr>
            <a:r>
              <a:rPr lang="en-US" i="1" dirty="0" err="1"/>
              <a:t>Pr</a:t>
            </a:r>
            <a:r>
              <a:rPr lang="en-US" dirty="0"/>
              <a:t>  should be </a:t>
            </a:r>
            <a:r>
              <a:rPr lang="en-US" i="1" dirty="0"/>
              <a:t>complete</a:t>
            </a:r>
          </a:p>
          <a:p>
            <a:pPr marL="975345" lvl="1" indent="-325115">
              <a:spcBef>
                <a:spcPct val="55000"/>
              </a:spcBef>
              <a:tabLst>
                <a:tab pos="1788132" algn="l"/>
              </a:tabLst>
            </a:pPr>
            <a:r>
              <a:rPr lang="en-US" i="1" dirty="0" err="1"/>
              <a:t>Pr</a:t>
            </a:r>
            <a:r>
              <a:rPr lang="en-US" dirty="0"/>
              <a:t>  should be </a:t>
            </a:r>
            <a:r>
              <a:rPr lang="en-US" i="1" dirty="0"/>
              <a:t>minimal</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Text Box 1046"/>
          <p:cNvSpPr txBox="1">
            <a:spLocks noChangeArrowheads="1"/>
          </p:cNvSpPr>
          <p:nvPr/>
        </p:nvSpPr>
        <p:spPr bwMode="auto">
          <a:xfrm>
            <a:off x="1275143" y="3684694"/>
            <a:ext cx="10766088" cy="4848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b="1" i="0" dirty="0">
                <a:solidFill>
                  <a:srgbClr val="9900CC"/>
                </a:solidFill>
              </a:rPr>
              <a:t>Simple Predicates	</a:t>
            </a:r>
            <a:r>
              <a:rPr lang="en-US" sz="2844" b="1" i="0" dirty="0" err="1">
                <a:solidFill>
                  <a:srgbClr val="9900CC"/>
                </a:solidFill>
              </a:rPr>
              <a:t>Minterm</a:t>
            </a:r>
            <a:r>
              <a:rPr lang="en-US" sz="2844" b="1" i="0" dirty="0">
                <a:solidFill>
                  <a:srgbClr val="9900CC"/>
                </a:solidFill>
              </a:rPr>
              <a:t> Fragments	       Applications</a:t>
            </a:r>
          </a:p>
          <a:p>
            <a:pPr eaLnBrk="1" hangingPunct="1"/>
            <a:endParaRPr lang="en-US" sz="2844" b="1" i="0" dirty="0">
              <a:solidFill>
                <a:srgbClr val="9900CC"/>
              </a:solidFill>
            </a:endParaRPr>
          </a:p>
          <a:p>
            <a:pPr algn="l" eaLnBrk="1" hangingPunct="1"/>
            <a:r>
              <a:rPr lang="en-US" sz="2844" i="0" dirty="0"/>
              <a:t>A</a:t>
            </a:r>
            <a:r>
              <a:rPr lang="en-US" sz="2844" i="0" baseline="-25000" dirty="0"/>
              <a:t>1</a:t>
            </a:r>
            <a:r>
              <a:rPr lang="en-US" sz="2844" i="0" dirty="0"/>
              <a:t> ≥ k</a:t>
            </a:r>
            <a:r>
              <a:rPr lang="en-US" sz="2844" i="0" baseline="-25000" dirty="0"/>
              <a:t>1</a:t>
            </a:r>
          </a:p>
          <a:p>
            <a:pPr algn="l" eaLnBrk="1" hangingPunct="1"/>
            <a:endParaRPr lang="en-US" sz="2844" i="0" baseline="-25000" dirty="0"/>
          </a:p>
          <a:p>
            <a:pPr algn="l" eaLnBrk="1" hangingPunct="1"/>
            <a:endParaRPr lang="en-US" sz="2844" i="0" baseline="-25000" dirty="0"/>
          </a:p>
          <a:p>
            <a:pPr algn="l" eaLnBrk="1" hangingPunct="1"/>
            <a:r>
              <a:rPr lang="en-US" sz="2844" i="0" dirty="0"/>
              <a:t>A</a:t>
            </a:r>
            <a:r>
              <a:rPr lang="en-US" sz="2844" i="0" baseline="-25000" dirty="0"/>
              <a:t>2</a:t>
            </a:r>
            <a:r>
              <a:rPr lang="en-US" sz="2844" i="0" dirty="0"/>
              <a:t> = k</a:t>
            </a:r>
            <a:r>
              <a:rPr lang="en-US" sz="2844" i="0" baseline="-25000" dirty="0"/>
              <a:t>2</a:t>
            </a:r>
          </a:p>
          <a:p>
            <a:pPr algn="l" eaLnBrk="1" hangingPunct="1"/>
            <a:endParaRPr lang="en-US" sz="2844" i="0" baseline="-25000" dirty="0"/>
          </a:p>
          <a:p>
            <a:pPr algn="l" eaLnBrk="1" hangingPunct="1"/>
            <a:endParaRPr lang="en-US" sz="2844" i="0" baseline="-25000" dirty="0"/>
          </a:p>
          <a:p>
            <a:pPr algn="l" eaLnBrk="1" hangingPunct="1"/>
            <a:r>
              <a:rPr lang="en-US" sz="2844" i="0" dirty="0"/>
              <a:t>A</a:t>
            </a:r>
            <a:r>
              <a:rPr lang="en-US" sz="2844" i="0" baseline="-25000" dirty="0"/>
              <a:t>3</a:t>
            </a:r>
            <a:r>
              <a:rPr lang="en-US" sz="2844" i="0" dirty="0"/>
              <a:t> ≤ k</a:t>
            </a:r>
            <a:r>
              <a:rPr lang="en-US" sz="2844" i="0" baseline="-25000" dirty="0"/>
              <a:t>3</a:t>
            </a:r>
          </a:p>
          <a:p>
            <a:pPr algn="l" eaLnBrk="1" hangingPunct="1"/>
            <a:endParaRPr lang="en-US" sz="2844" i="0" baseline="-25000" dirty="0"/>
          </a:p>
          <a:p>
            <a:pPr algn="l" eaLnBrk="1" hangingPunct="1"/>
            <a:endParaRPr lang="en-US" sz="2844" i="0" baseline="-25000" dirty="0"/>
          </a:p>
          <a:p>
            <a:pPr algn="l" eaLnBrk="1" hangingPunct="1"/>
            <a:r>
              <a:rPr lang="en-US" sz="2844" i="0" dirty="0"/>
              <a:t>A</a:t>
            </a:r>
            <a:r>
              <a:rPr lang="en-US" sz="2844" i="0" baseline="-25000" dirty="0"/>
              <a:t>4</a:t>
            </a:r>
            <a:r>
              <a:rPr lang="en-US" sz="2844" i="0" dirty="0"/>
              <a:t> </a:t>
            </a:r>
            <a:r>
              <a:rPr lang="en-US" sz="3413" i="0" dirty="0"/>
              <a:t>=</a:t>
            </a:r>
            <a:r>
              <a:rPr lang="en-US" sz="3413" dirty="0"/>
              <a:t> </a:t>
            </a:r>
            <a:r>
              <a:rPr lang="en-US" sz="2844" i="0" dirty="0"/>
              <a:t>k</a:t>
            </a:r>
            <a:r>
              <a:rPr lang="en-US" sz="2844" i="0" baseline="-25000" dirty="0"/>
              <a:t>4</a:t>
            </a:r>
          </a:p>
          <a:p>
            <a:pPr algn="l" eaLnBrk="1" hangingPunct="1"/>
            <a:endParaRPr lang="el-GR" sz="2844" i="0" baseline="-25000" dirty="0"/>
          </a:p>
        </p:txBody>
      </p:sp>
      <p:sp>
        <p:nvSpPr>
          <p:cNvPr id="57347" name="Text Box 1026"/>
          <p:cNvSpPr txBox="1">
            <a:spLocks noChangeArrowheads="1"/>
          </p:cNvSpPr>
          <p:nvPr/>
        </p:nvSpPr>
        <p:spPr bwMode="auto">
          <a:xfrm>
            <a:off x="3914951" y="512517"/>
            <a:ext cx="5533887" cy="880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5120" b="1" i="0" dirty="0">
                <a:solidFill>
                  <a:srgbClr val="660066"/>
                </a:solidFill>
              </a:rPr>
              <a:t>Completeness (1)</a:t>
            </a:r>
          </a:p>
        </p:txBody>
      </p:sp>
      <p:sp>
        <p:nvSpPr>
          <p:cNvPr id="57348" name="Text Box 1027"/>
          <p:cNvSpPr txBox="1">
            <a:spLocks noChangeArrowheads="1"/>
          </p:cNvSpPr>
          <p:nvPr/>
        </p:nvSpPr>
        <p:spPr bwMode="auto">
          <a:xfrm>
            <a:off x="1083734" y="1691077"/>
            <a:ext cx="10837333" cy="1843069"/>
          </a:xfrm>
          <a:prstGeom prst="rect">
            <a:avLst/>
          </a:prstGeom>
          <a:solidFill>
            <a:srgbClr val="DDDDD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dirty="0"/>
              <a:t>A set of simple predicate </a:t>
            </a:r>
            <a:r>
              <a:rPr lang="en-US" sz="2844" dirty="0" err="1">
                <a:solidFill>
                  <a:srgbClr val="0000FF"/>
                </a:solidFill>
              </a:rPr>
              <a:t>Pr</a:t>
            </a:r>
            <a:r>
              <a:rPr lang="en-US" sz="2844" i="0" dirty="0"/>
              <a:t>  is said to be </a:t>
            </a:r>
            <a:r>
              <a:rPr lang="en-US" sz="2844" i="0" dirty="0">
                <a:solidFill>
                  <a:srgbClr val="FF0000"/>
                </a:solidFill>
              </a:rPr>
              <a:t>complete</a:t>
            </a:r>
            <a:r>
              <a:rPr lang="en-US" sz="2844" i="0" dirty="0"/>
              <a:t> if and only if there is an </a:t>
            </a:r>
            <a:r>
              <a:rPr lang="en-US" sz="2844" i="0" dirty="0" smtClean="0">
                <a:solidFill>
                  <a:srgbClr val="FF0000"/>
                </a:solidFill>
              </a:rPr>
              <a:t>equal probability of access by every application to </a:t>
            </a:r>
            <a:r>
              <a:rPr lang="en-US" sz="2844" i="0" dirty="0">
                <a:solidFill>
                  <a:srgbClr val="FF0000"/>
                </a:solidFill>
              </a:rPr>
              <a:t>any two tuples </a:t>
            </a:r>
            <a:r>
              <a:rPr lang="en-US" sz="2844" i="0" dirty="0"/>
              <a:t>belonging to </a:t>
            </a:r>
            <a:r>
              <a:rPr lang="en-US" sz="2844" i="0" dirty="0" smtClean="0"/>
              <a:t>any </a:t>
            </a:r>
            <a:r>
              <a:rPr lang="en-US" sz="2844" i="0" dirty="0" err="1">
                <a:solidFill>
                  <a:srgbClr val="FF0000"/>
                </a:solidFill>
              </a:rPr>
              <a:t>minterm</a:t>
            </a:r>
            <a:r>
              <a:rPr lang="en-US" sz="2844" i="0" dirty="0">
                <a:solidFill>
                  <a:srgbClr val="FF0000"/>
                </a:solidFill>
              </a:rPr>
              <a:t> fragment </a:t>
            </a:r>
            <a:r>
              <a:rPr lang="en-US" sz="2844" i="0" dirty="0"/>
              <a:t>that is defined according to </a:t>
            </a:r>
            <a:r>
              <a:rPr lang="en-US" sz="2844" dirty="0">
                <a:solidFill>
                  <a:srgbClr val="0000FF"/>
                </a:solidFill>
              </a:rPr>
              <a:t>Pr</a:t>
            </a:r>
            <a:r>
              <a:rPr lang="en-US" sz="2844" i="0" dirty="0"/>
              <a:t>.</a:t>
            </a:r>
          </a:p>
        </p:txBody>
      </p:sp>
      <p:grpSp>
        <p:nvGrpSpPr>
          <p:cNvPr id="2" name="Group 1"/>
          <p:cNvGrpSpPr/>
          <p:nvPr/>
        </p:nvGrpSpPr>
        <p:grpSpPr>
          <a:xfrm>
            <a:off x="2491864" y="4466664"/>
            <a:ext cx="4226560" cy="4226560"/>
            <a:chOff x="1676400" y="3124200"/>
            <a:chExt cx="2971800" cy="2971800"/>
          </a:xfrm>
        </p:grpSpPr>
        <p:sp>
          <p:nvSpPr>
            <p:cNvPr id="57349" name="Oval 1047"/>
            <p:cNvSpPr>
              <a:spLocks noChangeArrowheads="1"/>
            </p:cNvSpPr>
            <p:nvPr/>
          </p:nvSpPr>
          <p:spPr bwMode="auto">
            <a:xfrm>
              <a:off x="3733800" y="3124200"/>
              <a:ext cx="914400" cy="838200"/>
            </a:xfrm>
            <a:prstGeom prst="ellipse">
              <a:avLst/>
            </a:prstGeom>
            <a:solidFill>
              <a:srgbClr val="E1FFF5"/>
            </a:solidFill>
            <a:ln w="9525">
              <a:solidFill>
                <a:schemeClr val="tx1"/>
              </a:solidFill>
              <a:round/>
              <a:headEnd/>
              <a:tailEnd/>
            </a:ln>
          </p:spPr>
          <p:txBody>
            <a:bodyPr wrap="none" anchor="ctr"/>
            <a:lstStyle/>
            <a:p>
              <a:r>
                <a:rPr lang="en-US" sz="4267"/>
                <a:t>F</a:t>
              </a:r>
              <a:r>
                <a:rPr lang="en-US" sz="4267" baseline="-25000"/>
                <a:t>1</a:t>
              </a:r>
            </a:p>
          </p:txBody>
        </p:sp>
        <p:sp>
          <p:nvSpPr>
            <p:cNvPr id="57350" name="Oval 1048"/>
            <p:cNvSpPr>
              <a:spLocks noChangeArrowheads="1"/>
            </p:cNvSpPr>
            <p:nvPr/>
          </p:nvSpPr>
          <p:spPr bwMode="auto">
            <a:xfrm>
              <a:off x="3733800" y="4191000"/>
              <a:ext cx="914400" cy="838200"/>
            </a:xfrm>
            <a:prstGeom prst="ellipse">
              <a:avLst/>
            </a:prstGeom>
            <a:solidFill>
              <a:srgbClr val="E1FFF5"/>
            </a:solidFill>
            <a:ln w="9525">
              <a:solidFill>
                <a:schemeClr val="tx1"/>
              </a:solidFill>
              <a:round/>
              <a:headEnd/>
              <a:tailEnd/>
            </a:ln>
          </p:spPr>
          <p:txBody>
            <a:bodyPr wrap="none" anchor="ctr"/>
            <a:lstStyle/>
            <a:p>
              <a:r>
                <a:rPr lang="en-US" sz="4267"/>
                <a:t>F</a:t>
              </a:r>
              <a:r>
                <a:rPr lang="en-US" sz="4267" baseline="-25000"/>
                <a:t>2</a:t>
              </a:r>
            </a:p>
          </p:txBody>
        </p:sp>
        <p:sp>
          <p:nvSpPr>
            <p:cNvPr id="57351" name="Oval 1049"/>
            <p:cNvSpPr>
              <a:spLocks noChangeArrowheads="1"/>
            </p:cNvSpPr>
            <p:nvPr/>
          </p:nvSpPr>
          <p:spPr bwMode="auto">
            <a:xfrm>
              <a:off x="3733800" y="5257800"/>
              <a:ext cx="914400" cy="838200"/>
            </a:xfrm>
            <a:prstGeom prst="ellipse">
              <a:avLst/>
            </a:prstGeom>
            <a:solidFill>
              <a:srgbClr val="E1FFF5"/>
            </a:solidFill>
            <a:ln w="9525">
              <a:solidFill>
                <a:schemeClr val="tx1"/>
              </a:solidFill>
              <a:round/>
              <a:headEnd/>
              <a:tailEnd/>
            </a:ln>
          </p:spPr>
          <p:txBody>
            <a:bodyPr wrap="none" anchor="ctr"/>
            <a:lstStyle/>
            <a:p>
              <a:r>
                <a:rPr lang="en-US" sz="4267" dirty="0"/>
                <a:t>F</a:t>
              </a:r>
              <a:r>
                <a:rPr lang="en-US" sz="4267" baseline="-25000" dirty="0"/>
                <a:t>3</a:t>
              </a:r>
            </a:p>
          </p:txBody>
        </p:sp>
        <p:sp>
          <p:nvSpPr>
            <p:cNvPr id="57352" name="Rectangle 1050"/>
            <p:cNvSpPr>
              <a:spLocks noChangeArrowheads="1"/>
            </p:cNvSpPr>
            <p:nvPr/>
          </p:nvSpPr>
          <p:spPr bwMode="auto">
            <a:xfrm>
              <a:off x="4419600" y="3352800"/>
              <a:ext cx="76200" cy="76200"/>
            </a:xfrm>
            <a:prstGeom prst="rect">
              <a:avLst/>
            </a:prstGeom>
            <a:solidFill>
              <a:schemeClr val="accent1"/>
            </a:solidFill>
            <a:ln w="9525">
              <a:solidFill>
                <a:schemeClr val="tx1"/>
              </a:solidFill>
              <a:miter lim="800000"/>
              <a:headEnd/>
              <a:tailEnd/>
            </a:ln>
          </p:spPr>
          <p:txBody>
            <a:bodyPr wrap="none" anchor="ctr"/>
            <a:lstStyle/>
            <a:p>
              <a:pPr algn="r"/>
              <a:endParaRPr lang="en-US" sz="4267"/>
            </a:p>
          </p:txBody>
        </p:sp>
        <p:sp>
          <p:nvSpPr>
            <p:cNvPr id="57353" name="Rectangle 1051"/>
            <p:cNvSpPr>
              <a:spLocks noChangeArrowheads="1"/>
            </p:cNvSpPr>
            <p:nvPr/>
          </p:nvSpPr>
          <p:spPr bwMode="auto">
            <a:xfrm>
              <a:off x="4419600" y="3657600"/>
              <a:ext cx="76200" cy="76200"/>
            </a:xfrm>
            <a:prstGeom prst="rect">
              <a:avLst/>
            </a:prstGeom>
            <a:solidFill>
              <a:schemeClr val="accent1"/>
            </a:solidFill>
            <a:ln w="9525">
              <a:solidFill>
                <a:schemeClr val="tx1"/>
              </a:solidFill>
              <a:miter lim="800000"/>
              <a:headEnd/>
              <a:tailEnd/>
            </a:ln>
          </p:spPr>
          <p:txBody>
            <a:bodyPr wrap="none" anchor="ctr"/>
            <a:lstStyle/>
            <a:p>
              <a:pPr algn="r"/>
              <a:endParaRPr lang="en-US" sz="4267"/>
            </a:p>
          </p:txBody>
        </p:sp>
        <p:sp>
          <p:nvSpPr>
            <p:cNvPr id="57354" name="Rectangle 1052"/>
            <p:cNvSpPr>
              <a:spLocks noChangeArrowheads="1"/>
            </p:cNvSpPr>
            <p:nvPr/>
          </p:nvSpPr>
          <p:spPr bwMode="auto">
            <a:xfrm>
              <a:off x="4419600" y="5562600"/>
              <a:ext cx="76200" cy="76200"/>
            </a:xfrm>
            <a:prstGeom prst="rect">
              <a:avLst/>
            </a:prstGeom>
            <a:solidFill>
              <a:schemeClr val="accent1"/>
            </a:solidFill>
            <a:ln w="9525">
              <a:solidFill>
                <a:schemeClr val="tx1"/>
              </a:solidFill>
              <a:miter lim="800000"/>
              <a:headEnd/>
              <a:tailEnd/>
            </a:ln>
          </p:spPr>
          <p:txBody>
            <a:bodyPr wrap="none" anchor="ctr"/>
            <a:lstStyle/>
            <a:p>
              <a:pPr algn="r"/>
              <a:endParaRPr lang="en-US" sz="4267"/>
            </a:p>
          </p:txBody>
        </p:sp>
        <p:sp>
          <p:nvSpPr>
            <p:cNvPr id="57355" name="Rectangle 1053"/>
            <p:cNvSpPr>
              <a:spLocks noChangeArrowheads="1"/>
            </p:cNvSpPr>
            <p:nvPr/>
          </p:nvSpPr>
          <p:spPr bwMode="auto">
            <a:xfrm>
              <a:off x="4495800" y="5791200"/>
              <a:ext cx="76200" cy="76200"/>
            </a:xfrm>
            <a:prstGeom prst="rect">
              <a:avLst/>
            </a:prstGeom>
            <a:solidFill>
              <a:schemeClr val="accent1"/>
            </a:solidFill>
            <a:ln w="9525">
              <a:solidFill>
                <a:schemeClr val="tx1"/>
              </a:solidFill>
              <a:miter lim="800000"/>
              <a:headEnd/>
              <a:tailEnd/>
            </a:ln>
          </p:spPr>
          <p:txBody>
            <a:bodyPr wrap="none" anchor="ctr"/>
            <a:lstStyle/>
            <a:p>
              <a:pPr algn="r"/>
              <a:endParaRPr lang="en-US" sz="4267"/>
            </a:p>
          </p:txBody>
        </p:sp>
        <p:sp>
          <p:nvSpPr>
            <p:cNvPr id="57356" name="Line 1054"/>
            <p:cNvSpPr>
              <a:spLocks noChangeShapeType="1"/>
            </p:cNvSpPr>
            <p:nvPr/>
          </p:nvSpPr>
          <p:spPr bwMode="auto">
            <a:xfrm>
              <a:off x="1752600" y="3352800"/>
              <a:ext cx="1981200" cy="15240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57357" name="Line 1055"/>
            <p:cNvSpPr>
              <a:spLocks noChangeShapeType="1"/>
            </p:cNvSpPr>
            <p:nvPr/>
          </p:nvSpPr>
          <p:spPr bwMode="auto">
            <a:xfrm flipV="1">
              <a:off x="1676400" y="3733800"/>
              <a:ext cx="2057400" cy="106680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grpSp>
      <p:grpSp>
        <p:nvGrpSpPr>
          <p:cNvPr id="3" name="Group 2"/>
          <p:cNvGrpSpPr/>
          <p:nvPr/>
        </p:nvGrpSpPr>
        <p:grpSpPr>
          <a:xfrm>
            <a:off x="6522144" y="4140099"/>
            <a:ext cx="4876800" cy="4985173"/>
            <a:chOff x="4495800" y="2895600"/>
            <a:chExt cx="3429000" cy="3505200"/>
          </a:xfrm>
        </p:grpSpPr>
        <p:sp>
          <p:nvSpPr>
            <p:cNvPr id="57358" name="Oval 1056"/>
            <p:cNvSpPr>
              <a:spLocks noChangeArrowheads="1"/>
            </p:cNvSpPr>
            <p:nvPr/>
          </p:nvSpPr>
          <p:spPr bwMode="auto">
            <a:xfrm>
              <a:off x="6781800" y="3124200"/>
              <a:ext cx="762000" cy="685800"/>
            </a:xfrm>
            <a:prstGeom prst="ellipse">
              <a:avLst/>
            </a:prstGeom>
            <a:solidFill>
              <a:srgbClr val="E1FFF5"/>
            </a:solidFill>
            <a:ln w="9525">
              <a:solidFill>
                <a:schemeClr val="tx1"/>
              </a:solidFill>
              <a:round/>
              <a:headEnd/>
              <a:tailEnd/>
            </a:ln>
          </p:spPr>
          <p:txBody>
            <a:bodyPr wrap="none" anchor="ctr"/>
            <a:lstStyle/>
            <a:p>
              <a:pPr algn="ctr"/>
              <a:r>
                <a:rPr lang="en-US" sz="4267"/>
                <a:t>A</a:t>
              </a:r>
              <a:r>
                <a:rPr lang="en-US" sz="4267" baseline="-25000"/>
                <a:t>1</a:t>
              </a:r>
            </a:p>
          </p:txBody>
        </p:sp>
        <p:sp>
          <p:nvSpPr>
            <p:cNvPr id="57359" name="Oval 1057"/>
            <p:cNvSpPr>
              <a:spLocks noChangeArrowheads="1"/>
            </p:cNvSpPr>
            <p:nvPr/>
          </p:nvSpPr>
          <p:spPr bwMode="auto">
            <a:xfrm>
              <a:off x="7162800" y="3962400"/>
              <a:ext cx="762000" cy="685800"/>
            </a:xfrm>
            <a:prstGeom prst="ellipse">
              <a:avLst/>
            </a:prstGeom>
            <a:solidFill>
              <a:srgbClr val="E1FFF5"/>
            </a:solidFill>
            <a:ln w="9525">
              <a:solidFill>
                <a:schemeClr val="tx1"/>
              </a:solidFill>
              <a:round/>
              <a:headEnd/>
              <a:tailEnd/>
            </a:ln>
          </p:spPr>
          <p:txBody>
            <a:bodyPr wrap="none" anchor="ctr"/>
            <a:lstStyle/>
            <a:p>
              <a:pPr algn="ctr"/>
              <a:r>
                <a:rPr lang="en-US" sz="4267"/>
                <a:t>A</a:t>
              </a:r>
              <a:r>
                <a:rPr lang="en-US" sz="4267" baseline="-25000"/>
                <a:t>2</a:t>
              </a:r>
            </a:p>
          </p:txBody>
        </p:sp>
        <p:sp>
          <p:nvSpPr>
            <p:cNvPr id="57360" name="Oval 1058"/>
            <p:cNvSpPr>
              <a:spLocks noChangeArrowheads="1"/>
            </p:cNvSpPr>
            <p:nvPr/>
          </p:nvSpPr>
          <p:spPr bwMode="auto">
            <a:xfrm>
              <a:off x="7162800" y="4876800"/>
              <a:ext cx="685800" cy="609600"/>
            </a:xfrm>
            <a:prstGeom prst="ellipse">
              <a:avLst/>
            </a:prstGeom>
            <a:solidFill>
              <a:srgbClr val="E1FFF5"/>
            </a:solidFill>
            <a:ln w="9525">
              <a:solidFill>
                <a:schemeClr val="tx1"/>
              </a:solidFill>
              <a:round/>
              <a:headEnd/>
              <a:tailEnd/>
            </a:ln>
          </p:spPr>
          <p:txBody>
            <a:bodyPr wrap="none" anchor="ctr"/>
            <a:lstStyle/>
            <a:p>
              <a:pPr algn="ctr"/>
              <a:r>
                <a:rPr lang="en-US" sz="4267"/>
                <a:t>A</a:t>
              </a:r>
              <a:r>
                <a:rPr lang="en-US" sz="4267" baseline="-25000"/>
                <a:t>3</a:t>
              </a:r>
            </a:p>
          </p:txBody>
        </p:sp>
        <p:sp>
          <p:nvSpPr>
            <p:cNvPr id="57361" name="Oval 1059"/>
            <p:cNvSpPr>
              <a:spLocks noChangeArrowheads="1"/>
            </p:cNvSpPr>
            <p:nvPr/>
          </p:nvSpPr>
          <p:spPr bwMode="auto">
            <a:xfrm>
              <a:off x="6934200" y="5791200"/>
              <a:ext cx="685800" cy="609600"/>
            </a:xfrm>
            <a:prstGeom prst="ellipse">
              <a:avLst/>
            </a:prstGeom>
            <a:solidFill>
              <a:srgbClr val="E1FFF5"/>
            </a:solidFill>
            <a:ln w="9525">
              <a:solidFill>
                <a:schemeClr val="tx1"/>
              </a:solidFill>
              <a:round/>
              <a:headEnd/>
              <a:tailEnd/>
            </a:ln>
          </p:spPr>
          <p:txBody>
            <a:bodyPr wrap="none" anchor="ctr"/>
            <a:lstStyle/>
            <a:p>
              <a:pPr algn="ctr"/>
              <a:r>
                <a:rPr lang="en-US" sz="4267"/>
                <a:t>A</a:t>
              </a:r>
              <a:r>
                <a:rPr lang="en-US" sz="4267" baseline="-25000"/>
                <a:t>4</a:t>
              </a:r>
            </a:p>
          </p:txBody>
        </p:sp>
        <p:sp>
          <p:nvSpPr>
            <p:cNvPr id="57362" name="Line 1061"/>
            <p:cNvSpPr>
              <a:spLocks noChangeShapeType="1"/>
            </p:cNvSpPr>
            <p:nvPr/>
          </p:nvSpPr>
          <p:spPr bwMode="auto">
            <a:xfrm flipV="1">
              <a:off x="4495800" y="3352800"/>
              <a:ext cx="2286000" cy="0"/>
            </a:xfrm>
            <a:prstGeom prst="line">
              <a:avLst/>
            </a:prstGeom>
            <a:noFill/>
            <a:ln w="28575">
              <a:solidFill>
                <a:srgbClr val="FF9933"/>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57363" name="Line 1062"/>
            <p:cNvSpPr>
              <a:spLocks noChangeShapeType="1"/>
            </p:cNvSpPr>
            <p:nvPr/>
          </p:nvSpPr>
          <p:spPr bwMode="auto">
            <a:xfrm>
              <a:off x="4495800" y="3429000"/>
              <a:ext cx="2743200" cy="1600200"/>
            </a:xfrm>
            <a:prstGeom prst="line">
              <a:avLst/>
            </a:prstGeom>
            <a:noFill/>
            <a:ln w="28575">
              <a:solidFill>
                <a:srgbClr val="00808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57364" name="Line 1063"/>
            <p:cNvSpPr>
              <a:spLocks noChangeShapeType="1"/>
            </p:cNvSpPr>
            <p:nvPr/>
          </p:nvSpPr>
          <p:spPr bwMode="auto">
            <a:xfrm flipV="1">
              <a:off x="4495800" y="3581400"/>
              <a:ext cx="2286000" cy="76200"/>
            </a:xfrm>
            <a:prstGeom prst="line">
              <a:avLst/>
            </a:prstGeom>
            <a:noFill/>
            <a:ln w="28575">
              <a:solidFill>
                <a:srgbClr val="FF9933"/>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57365" name="Line 1064"/>
            <p:cNvSpPr>
              <a:spLocks noChangeShapeType="1"/>
            </p:cNvSpPr>
            <p:nvPr/>
          </p:nvSpPr>
          <p:spPr bwMode="auto">
            <a:xfrm>
              <a:off x="4495800" y="3733800"/>
              <a:ext cx="2667000" cy="1447800"/>
            </a:xfrm>
            <a:prstGeom prst="line">
              <a:avLst/>
            </a:prstGeom>
            <a:noFill/>
            <a:ln w="28575">
              <a:solidFill>
                <a:srgbClr val="00808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57366" name="Line 1065"/>
            <p:cNvSpPr>
              <a:spLocks noChangeShapeType="1"/>
            </p:cNvSpPr>
            <p:nvPr/>
          </p:nvSpPr>
          <p:spPr bwMode="auto">
            <a:xfrm flipV="1">
              <a:off x="4495800" y="4343400"/>
              <a:ext cx="2667000" cy="1219200"/>
            </a:xfrm>
            <a:prstGeom prst="line">
              <a:avLst/>
            </a:prstGeom>
            <a:noFill/>
            <a:ln w="28575">
              <a:solidFill>
                <a:srgbClr val="8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57367" name="Line 1066"/>
            <p:cNvSpPr>
              <a:spLocks noChangeShapeType="1"/>
            </p:cNvSpPr>
            <p:nvPr/>
          </p:nvSpPr>
          <p:spPr bwMode="auto">
            <a:xfrm flipV="1">
              <a:off x="4572000" y="4495800"/>
              <a:ext cx="2667000" cy="1295400"/>
            </a:xfrm>
            <a:prstGeom prst="line">
              <a:avLst/>
            </a:prstGeom>
            <a:noFill/>
            <a:ln w="28575">
              <a:solidFill>
                <a:srgbClr val="8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57368" name="Line 1067"/>
            <p:cNvSpPr>
              <a:spLocks noChangeShapeType="1"/>
            </p:cNvSpPr>
            <p:nvPr/>
          </p:nvSpPr>
          <p:spPr bwMode="auto">
            <a:xfrm>
              <a:off x="4495800" y="5638800"/>
              <a:ext cx="2438400" cy="304800"/>
            </a:xfrm>
            <a:prstGeom prst="line">
              <a:avLst/>
            </a:prstGeom>
            <a:noFill/>
            <a:ln w="28575">
              <a:solidFill>
                <a:srgbClr val="9900CC"/>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57369" name="Line 1068"/>
            <p:cNvSpPr>
              <a:spLocks noChangeShapeType="1"/>
            </p:cNvSpPr>
            <p:nvPr/>
          </p:nvSpPr>
          <p:spPr bwMode="auto">
            <a:xfrm>
              <a:off x="4572000" y="5867400"/>
              <a:ext cx="2362200" cy="304800"/>
            </a:xfrm>
            <a:prstGeom prst="line">
              <a:avLst/>
            </a:prstGeom>
            <a:noFill/>
            <a:ln w="28575">
              <a:solidFill>
                <a:srgbClr val="9900CC"/>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57370" name="Text Box 1070"/>
            <p:cNvSpPr txBox="1">
              <a:spLocks noChangeArrowheads="1"/>
            </p:cNvSpPr>
            <p:nvPr/>
          </p:nvSpPr>
          <p:spPr bwMode="auto">
            <a:xfrm>
              <a:off x="5709175" y="2895600"/>
              <a:ext cx="386825" cy="434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r" eaLnBrk="1" hangingPunct="1"/>
              <a:r>
                <a:rPr lang="en-US" sz="3413">
                  <a:solidFill>
                    <a:srgbClr val="FF9933"/>
                  </a:solidFill>
                </a:rPr>
                <a:t>p</a:t>
              </a:r>
              <a:r>
                <a:rPr lang="en-US" sz="3413" baseline="-25000">
                  <a:solidFill>
                    <a:srgbClr val="FF9933"/>
                  </a:solidFill>
                </a:rPr>
                <a:t>1</a:t>
              </a:r>
            </a:p>
          </p:txBody>
        </p:sp>
        <p:sp>
          <p:nvSpPr>
            <p:cNvPr id="57371" name="Text Box 1071"/>
            <p:cNvSpPr txBox="1">
              <a:spLocks noChangeArrowheads="1"/>
            </p:cNvSpPr>
            <p:nvPr/>
          </p:nvSpPr>
          <p:spPr bwMode="auto">
            <a:xfrm>
              <a:off x="5767913" y="3505200"/>
              <a:ext cx="386825" cy="434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r" eaLnBrk="1" hangingPunct="1"/>
              <a:r>
                <a:rPr lang="en-US" sz="3413">
                  <a:solidFill>
                    <a:srgbClr val="FF9933"/>
                  </a:solidFill>
                </a:rPr>
                <a:t>p</a:t>
              </a:r>
              <a:r>
                <a:rPr lang="en-US" sz="3413" baseline="-25000">
                  <a:solidFill>
                    <a:srgbClr val="FF9933"/>
                  </a:solidFill>
                </a:rPr>
                <a:t>1</a:t>
              </a:r>
            </a:p>
          </p:txBody>
        </p:sp>
        <p:sp>
          <p:nvSpPr>
            <p:cNvPr id="57372" name="Text Box 1072"/>
            <p:cNvSpPr txBox="1">
              <a:spLocks noChangeArrowheads="1"/>
            </p:cNvSpPr>
            <p:nvPr/>
          </p:nvSpPr>
          <p:spPr bwMode="auto">
            <a:xfrm>
              <a:off x="6209889" y="3962400"/>
              <a:ext cx="419511" cy="434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r" eaLnBrk="1" hangingPunct="1"/>
              <a:r>
                <a:rPr lang="en-US" sz="3413">
                  <a:solidFill>
                    <a:srgbClr val="008080"/>
                  </a:solidFill>
                </a:rPr>
                <a:t>p</a:t>
              </a:r>
              <a:r>
                <a:rPr lang="en-US" sz="3413" baseline="-25000">
                  <a:solidFill>
                    <a:srgbClr val="008080"/>
                  </a:solidFill>
                </a:rPr>
                <a:t>3</a:t>
              </a:r>
            </a:p>
          </p:txBody>
        </p:sp>
        <p:sp>
          <p:nvSpPr>
            <p:cNvPr id="57373" name="Text Box 1073"/>
            <p:cNvSpPr txBox="1">
              <a:spLocks noChangeArrowheads="1"/>
            </p:cNvSpPr>
            <p:nvPr/>
          </p:nvSpPr>
          <p:spPr bwMode="auto">
            <a:xfrm>
              <a:off x="5219289" y="4114800"/>
              <a:ext cx="419511" cy="434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r" eaLnBrk="1" hangingPunct="1"/>
              <a:r>
                <a:rPr lang="en-US" sz="3413">
                  <a:solidFill>
                    <a:srgbClr val="008080"/>
                  </a:solidFill>
                </a:rPr>
                <a:t>p</a:t>
              </a:r>
              <a:r>
                <a:rPr lang="en-US" sz="3413" baseline="-25000">
                  <a:solidFill>
                    <a:srgbClr val="008080"/>
                  </a:solidFill>
                </a:rPr>
                <a:t>3</a:t>
              </a:r>
            </a:p>
          </p:txBody>
        </p:sp>
      </p:grpSp>
      <p:sp>
        <p:nvSpPr>
          <p:cNvPr id="57374" name="Text Box 1074"/>
          <p:cNvSpPr txBox="1">
            <a:spLocks noChangeArrowheads="1"/>
          </p:cNvSpPr>
          <p:nvPr/>
        </p:nvSpPr>
        <p:spPr bwMode="auto">
          <a:xfrm>
            <a:off x="229157" y="9032410"/>
            <a:ext cx="9090950" cy="57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r" eaLnBrk="1" hangingPunct="1"/>
            <a:r>
              <a:rPr lang="en-US" sz="3129" b="1" dirty="0">
                <a:solidFill>
                  <a:srgbClr val="00B0F0"/>
                </a:solidFill>
              </a:rPr>
              <a:t>Complete </a:t>
            </a:r>
            <a:r>
              <a:rPr lang="en-US" sz="3129" b="1" dirty="0">
                <a:solidFill>
                  <a:srgbClr val="00B0F0"/>
                </a:solidFill>
                <a:sym typeface="Symbol"/>
              </a:rPr>
              <a:t> </a:t>
            </a:r>
            <a:r>
              <a:rPr lang="en-US" sz="3129" b="1" dirty="0">
                <a:solidFill>
                  <a:srgbClr val="00B0F0"/>
                </a:solidFill>
              </a:rPr>
              <a:t>The fragments look homogeneous</a:t>
            </a:r>
          </a:p>
        </p:txBody>
      </p:sp>
    </p:spTree>
    <p:extLst>
      <p:ext uri="{BB962C8B-B14F-4D97-AF65-F5344CB8AC3E}">
        <p14:creationId xmlns:p14="http://schemas.microsoft.com/office/powerpoint/2010/main" val="40743877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dissolve">
                                      <p:cBhvr>
                                        <p:cTn id="7" dur="500"/>
                                        <p:tgtEl>
                                          <p:spTgt spid="573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500"/>
                            </p:stCondLst>
                            <p:childTnLst>
                              <p:par>
                                <p:cTn id="19" presetID="42" presetClass="entr" presetSubtype="0" fill="hold" grpId="0" nodeType="afterEffect">
                                  <p:stCondLst>
                                    <p:cond delay="0"/>
                                  </p:stCondLst>
                                  <p:childTnLst>
                                    <p:set>
                                      <p:cBhvr>
                                        <p:cTn id="20" dur="1" fill="hold">
                                          <p:stCondLst>
                                            <p:cond delay="0"/>
                                          </p:stCondLst>
                                        </p:cTn>
                                        <p:tgtEl>
                                          <p:spTgt spid="57374"/>
                                        </p:tgtEl>
                                        <p:attrNameLst>
                                          <p:attrName>style.visibility</p:attrName>
                                        </p:attrNameLst>
                                      </p:cBhvr>
                                      <p:to>
                                        <p:strVal val="visible"/>
                                      </p:to>
                                    </p:set>
                                    <p:animEffect transition="in" filter="fade">
                                      <p:cBhvr>
                                        <p:cTn id="21" dur="1000"/>
                                        <p:tgtEl>
                                          <p:spTgt spid="57374"/>
                                        </p:tgtEl>
                                      </p:cBhvr>
                                    </p:animEffect>
                                    <p:anim calcmode="lin" valueType="num">
                                      <p:cBhvr>
                                        <p:cTn id="22" dur="1000" fill="hold"/>
                                        <p:tgtEl>
                                          <p:spTgt spid="57374"/>
                                        </p:tgtEl>
                                        <p:attrNameLst>
                                          <p:attrName>ppt_x</p:attrName>
                                        </p:attrNameLst>
                                      </p:cBhvr>
                                      <p:tavLst>
                                        <p:tav tm="0">
                                          <p:val>
                                            <p:strVal val="#ppt_x"/>
                                          </p:val>
                                        </p:tav>
                                        <p:tav tm="100000">
                                          <p:val>
                                            <p:strVal val="#ppt_x"/>
                                          </p:val>
                                        </p:tav>
                                      </p:tavLst>
                                    </p:anim>
                                    <p:anim calcmode="lin" valueType="num">
                                      <p:cBhvr>
                                        <p:cTn id="23" dur="1000" fill="hold"/>
                                        <p:tgtEl>
                                          <p:spTgt spid="573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P spid="57374"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Text Box 1046"/>
          <p:cNvSpPr txBox="1">
            <a:spLocks noChangeArrowheads="1"/>
          </p:cNvSpPr>
          <p:nvPr/>
        </p:nvSpPr>
        <p:spPr bwMode="auto">
          <a:xfrm>
            <a:off x="1003408" y="1756805"/>
            <a:ext cx="10289996" cy="4848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b="1" i="0" dirty="0">
                <a:solidFill>
                  <a:srgbClr val="9900CC"/>
                </a:solidFill>
              </a:rPr>
              <a:t>Simple Predicates	</a:t>
            </a:r>
            <a:r>
              <a:rPr lang="en-US" sz="2844" b="1" i="0" dirty="0" err="1">
                <a:solidFill>
                  <a:srgbClr val="9900CC"/>
                </a:solidFill>
              </a:rPr>
              <a:t>Minterm</a:t>
            </a:r>
            <a:r>
              <a:rPr lang="en-US" sz="2844" b="1" i="0" dirty="0">
                <a:solidFill>
                  <a:srgbClr val="9900CC"/>
                </a:solidFill>
              </a:rPr>
              <a:t> Fragments	    Applications</a:t>
            </a:r>
          </a:p>
          <a:p>
            <a:pPr eaLnBrk="1" hangingPunct="1"/>
            <a:endParaRPr lang="en-US" sz="2844" b="1" i="0" dirty="0">
              <a:solidFill>
                <a:srgbClr val="9900CC"/>
              </a:solidFill>
            </a:endParaRPr>
          </a:p>
          <a:p>
            <a:pPr algn="l" eaLnBrk="1" hangingPunct="1"/>
            <a:r>
              <a:rPr lang="en-US" sz="2844" i="0" dirty="0"/>
              <a:t>A</a:t>
            </a:r>
            <a:r>
              <a:rPr lang="en-US" sz="2844" i="0" baseline="-25000" dirty="0"/>
              <a:t>1</a:t>
            </a:r>
            <a:r>
              <a:rPr lang="en-US" sz="2844" i="0" dirty="0"/>
              <a:t> ≥ k</a:t>
            </a:r>
            <a:r>
              <a:rPr lang="en-US" sz="2844" i="0" baseline="-25000" dirty="0"/>
              <a:t>1</a:t>
            </a:r>
          </a:p>
          <a:p>
            <a:pPr algn="l" eaLnBrk="1" hangingPunct="1"/>
            <a:endParaRPr lang="en-US" sz="2844" i="0" baseline="-25000" dirty="0"/>
          </a:p>
          <a:p>
            <a:pPr algn="l" eaLnBrk="1" hangingPunct="1"/>
            <a:endParaRPr lang="en-US" sz="2844" i="0" baseline="-25000" dirty="0"/>
          </a:p>
          <a:p>
            <a:pPr algn="l" eaLnBrk="1" hangingPunct="1"/>
            <a:r>
              <a:rPr lang="en-US" sz="2844" i="0" dirty="0"/>
              <a:t>A</a:t>
            </a:r>
            <a:r>
              <a:rPr lang="en-US" sz="2844" i="0" baseline="-25000" dirty="0"/>
              <a:t>2</a:t>
            </a:r>
            <a:r>
              <a:rPr lang="en-US" sz="2844" i="0" dirty="0"/>
              <a:t> = k</a:t>
            </a:r>
            <a:r>
              <a:rPr lang="en-US" sz="2844" i="0" baseline="-25000" dirty="0"/>
              <a:t>2</a:t>
            </a:r>
          </a:p>
          <a:p>
            <a:pPr algn="l" eaLnBrk="1" hangingPunct="1"/>
            <a:endParaRPr lang="en-US" sz="2844" i="0" baseline="-25000" dirty="0"/>
          </a:p>
          <a:p>
            <a:pPr algn="l" eaLnBrk="1" hangingPunct="1"/>
            <a:endParaRPr lang="en-US" sz="2844" i="0" baseline="-25000" dirty="0"/>
          </a:p>
          <a:p>
            <a:pPr algn="l" eaLnBrk="1" hangingPunct="1"/>
            <a:r>
              <a:rPr lang="en-US" sz="2844" i="0" dirty="0"/>
              <a:t>A</a:t>
            </a:r>
            <a:r>
              <a:rPr lang="en-US" sz="2844" i="0" baseline="-25000" dirty="0"/>
              <a:t>3</a:t>
            </a:r>
            <a:r>
              <a:rPr lang="en-US" sz="2844" i="0" dirty="0"/>
              <a:t> ≤ k</a:t>
            </a:r>
            <a:r>
              <a:rPr lang="en-US" sz="2844" i="0" baseline="-25000" dirty="0"/>
              <a:t>3</a:t>
            </a:r>
          </a:p>
          <a:p>
            <a:pPr algn="l" eaLnBrk="1" hangingPunct="1"/>
            <a:endParaRPr lang="en-US" sz="2844" i="0" baseline="-25000" dirty="0"/>
          </a:p>
          <a:p>
            <a:pPr algn="l" eaLnBrk="1" hangingPunct="1"/>
            <a:endParaRPr lang="en-US" sz="2844" i="0" baseline="-25000" dirty="0"/>
          </a:p>
          <a:p>
            <a:pPr algn="l" eaLnBrk="1" hangingPunct="1"/>
            <a:r>
              <a:rPr lang="en-US" sz="2844" i="0" dirty="0"/>
              <a:t>A</a:t>
            </a:r>
            <a:r>
              <a:rPr lang="en-US" sz="2844" i="0" baseline="-25000" dirty="0"/>
              <a:t>4</a:t>
            </a:r>
            <a:r>
              <a:rPr lang="en-US" sz="2844" i="0" dirty="0"/>
              <a:t> </a:t>
            </a:r>
            <a:r>
              <a:rPr lang="en-US" sz="3413" i="0" dirty="0"/>
              <a:t>=</a:t>
            </a:r>
            <a:r>
              <a:rPr lang="en-US" sz="3413" dirty="0"/>
              <a:t> </a:t>
            </a:r>
            <a:r>
              <a:rPr lang="en-US" sz="2844" i="0" dirty="0"/>
              <a:t>k</a:t>
            </a:r>
            <a:r>
              <a:rPr lang="en-US" sz="2844" i="0" baseline="-25000" dirty="0"/>
              <a:t>4</a:t>
            </a:r>
          </a:p>
          <a:p>
            <a:pPr algn="l" eaLnBrk="1" hangingPunct="1"/>
            <a:endParaRPr lang="el-GR" sz="2844" i="0" baseline="-25000" dirty="0"/>
          </a:p>
        </p:txBody>
      </p:sp>
      <p:sp>
        <p:nvSpPr>
          <p:cNvPr id="58371" name="Text Box 1026"/>
          <p:cNvSpPr txBox="1">
            <a:spLocks noChangeArrowheads="1"/>
          </p:cNvSpPr>
          <p:nvPr/>
        </p:nvSpPr>
        <p:spPr bwMode="auto">
          <a:xfrm>
            <a:off x="3940915" y="512517"/>
            <a:ext cx="5533887" cy="880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5120" b="1" i="0">
                <a:solidFill>
                  <a:srgbClr val="660066"/>
                </a:solidFill>
              </a:rPr>
              <a:t>Completeness (2)</a:t>
            </a:r>
          </a:p>
        </p:txBody>
      </p:sp>
      <p:sp>
        <p:nvSpPr>
          <p:cNvPr id="58372" name="Oval 1047"/>
          <p:cNvSpPr>
            <a:spLocks noChangeArrowheads="1"/>
          </p:cNvSpPr>
          <p:nvPr/>
        </p:nvSpPr>
        <p:spPr bwMode="auto">
          <a:xfrm>
            <a:off x="5310293" y="2709333"/>
            <a:ext cx="1300480" cy="1192107"/>
          </a:xfrm>
          <a:prstGeom prst="ellipse">
            <a:avLst/>
          </a:prstGeom>
          <a:solidFill>
            <a:srgbClr val="E1FFF5"/>
          </a:solidFill>
          <a:ln w="9525">
            <a:solidFill>
              <a:schemeClr val="tx1"/>
            </a:solidFill>
            <a:round/>
            <a:headEnd/>
            <a:tailEnd/>
          </a:ln>
        </p:spPr>
        <p:txBody>
          <a:bodyPr wrap="none" anchor="ctr"/>
          <a:lstStyle/>
          <a:p>
            <a:r>
              <a:rPr lang="en-US" sz="4267" dirty="0"/>
              <a:t>F</a:t>
            </a:r>
            <a:r>
              <a:rPr lang="en-US" sz="4267" baseline="-25000" dirty="0"/>
              <a:t>1</a:t>
            </a:r>
          </a:p>
        </p:txBody>
      </p:sp>
      <p:sp>
        <p:nvSpPr>
          <p:cNvPr id="58373" name="Oval 1048"/>
          <p:cNvSpPr>
            <a:spLocks noChangeArrowheads="1"/>
          </p:cNvSpPr>
          <p:nvPr/>
        </p:nvSpPr>
        <p:spPr bwMode="auto">
          <a:xfrm>
            <a:off x="4702200" y="4226560"/>
            <a:ext cx="1300480" cy="1192107"/>
          </a:xfrm>
          <a:prstGeom prst="ellipse">
            <a:avLst/>
          </a:prstGeom>
          <a:solidFill>
            <a:srgbClr val="E1FFF5"/>
          </a:solidFill>
          <a:ln w="9525">
            <a:solidFill>
              <a:schemeClr val="tx1"/>
            </a:solidFill>
            <a:round/>
            <a:headEnd/>
            <a:tailEnd/>
          </a:ln>
        </p:spPr>
        <p:txBody>
          <a:bodyPr wrap="none" anchor="ctr"/>
          <a:lstStyle/>
          <a:p>
            <a:r>
              <a:rPr lang="en-US" sz="4267" dirty="0"/>
              <a:t>F</a:t>
            </a:r>
            <a:r>
              <a:rPr lang="en-US" sz="4267" baseline="-25000" dirty="0"/>
              <a:t>2</a:t>
            </a:r>
          </a:p>
        </p:txBody>
      </p:sp>
      <p:sp>
        <p:nvSpPr>
          <p:cNvPr id="58374" name="Oval 1049"/>
          <p:cNvSpPr>
            <a:spLocks noChangeArrowheads="1"/>
          </p:cNvSpPr>
          <p:nvPr/>
        </p:nvSpPr>
        <p:spPr bwMode="auto">
          <a:xfrm>
            <a:off x="4985173" y="5743787"/>
            <a:ext cx="1950720" cy="2059093"/>
          </a:xfrm>
          <a:prstGeom prst="ellipse">
            <a:avLst/>
          </a:prstGeom>
          <a:solidFill>
            <a:srgbClr val="E1FFF5"/>
          </a:solidFill>
          <a:ln w="9525">
            <a:solidFill>
              <a:schemeClr val="tx1"/>
            </a:solidFill>
            <a:round/>
            <a:headEnd/>
            <a:tailEnd/>
          </a:ln>
        </p:spPr>
        <p:txBody>
          <a:bodyPr wrap="none" anchor="ctr"/>
          <a:lstStyle/>
          <a:p>
            <a:r>
              <a:rPr lang="en-US" sz="4267"/>
              <a:t>F</a:t>
            </a:r>
            <a:r>
              <a:rPr lang="en-US" sz="4267" baseline="-25000"/>
              <a:t>3</a:t>
            </a:r>
          </a:p>
        </p:txBody>
      </p:sp>
      <p:sp>
        <p:nvSpPr>
          <p:cNvPr id="58375" name="Rectangle 1050"/>
          <p:cNvSpPr>
            <a:spLocks noChangeArrowheads="1"/>
          </p:cNvSpPr>
          <p:nvPr/>
        </p:nvSpPr>
        <p:spPr bwMode="auto">
          <a:xfrm>
            <a:off x="6285654" y="3034454"/>
            <a:ext cx="108373" cy="108373"/>
          </a:xfrm>
          <a:prstGeom prst="rect">
            <a:avLst/>
          </a:prstGeom>
          <a:solidFill>
            <a:schemeClr val="accent1"/>
          </a:solidFill>
          <a:ln w="9525">
            <a:solidFill>
              <a:schemeClr val="tx1"/>
            </a:solidFill>
            <a:miter lim="800000"/>
            <a:headEnd/>
            <a:tailEnd/>
          </a:ln>
        </p:spPr>
        <p:txBody>
          <a:bodyPr wrap="none" anchor="ctr"/>
          <a:lstStyle/>
          <a:p>
            <a:pPr algn="r"/>
            <a:endParaRPr lang="en-US" sz="4267"/>
          </a:p>
        </p:txBody>
      </p:sp>
      <p:sp>
        <p:nvSpPr>
          <p:cNvPr id="58376" name="Rectangle 1051"/>
          <p:cNvSpPr>
            <a:spLocks noChangeArrowheads="1"/>
          </p:cNvSpPr>
          <p:nvPr/>
        </p:nvSpPr>
        <p:spPr bwMode="auto">
          <a:xfrm>
            <a:off x="6285654" y="3467947"/>
            <a:ext cx="108373" cy="108373"/>
          </a:xfrm>
          <a:prstGeom prst="rect">
            <a:avLst/>
          </a:prstGeom>
          <a:solidFill>
            <a:schemeClr val="accent1"/>
          </a:solidFill>
          <a:ln w="9525">
            <a:solidFill>
              <a:schemeClr val="tx1"/>
            </a:solidFill>
            <a:miter lim="800000"/>
            <a:headEnd/>
            <a:tailEnd/>
          </a:ln>
        </p:spPr>
        <p:txBody>
          <a:bodyPr wrap="none" anchor="ctr"/>
          <a:lstStyle/>
          <a:p>
            <a:pPr algn="r"/>
            <a:endParaRPr lang="en-US" sz="4267"/>
          </a:p>
        </p:txBody>
      </p:sp>
      <p:sp>
        <p:nvSpPr>
          <p:cNvPr id="58377" name="Rectangle 1052"/>
          <p:cNvSpPr>
            <a:spLocks noChangeArrowheads="1"/>
          </p:cNvSpPr>
          <p:nvPr/>
        </p:nvSpPr>
        <p:spPr bwMode="auto">
          <a:xfrm>
            <a:off x="6285654" y="6177280"/>
            <a:ext cx="108373" cy="108373"/>
          </a:xfrm>
          <a:prstGeom prst="rect">
            <a:avLst/>
          </a:prstGeom>
          <a:solidFill>
            <a:schemeClr val="accent1"/>
          </a:solidFill>
          <a:ln w="9525">
            <a:solidFill>
              <a:schemeClr val="tx1"/>
            </a:solidFill>
            <a:miter lim="800000"/>
            <a:headEnd/>
            <a:tailEnd/>
          </a:ln>
        </p:spPr>
        <p:txBody>
          <a:bodyPr wrap="none" anchor="ctr"/>
          <a:lstStyle/>
          <a:p>
            <a:pPr algn="r"/>
            <a:endParaRPr lang="en-US" sz="4267"/>
          </a:p>
        </p:txBody>
      </p:sp>
      <p:sp>
        <p:nvSpPr>
          <p:cNvPr id="58378" name="Rectangle 1053"/>
          <p:cNvSpPr>
            <a:spLocks noChangeArrowheads="1"/>
          </p:cNvSpPr>
          <p:nvPr/>
        </p:nvSpPr>
        <p:spPr bwMode="auto">
          <a:xfrm>
            <a:off x="6394027" y="6502400"/>
            <a:ext cx="108373" cy="108373"/>
          </a:xfrm>
          <a:prstGeom prst="rect">
            <a:avLst/>
          </a:prstGeom>
          <a:solidFill>
            <a:schemeClr val="accent1"/>
          </a:solidFill>
          <a:ln w="9525">
            <a:solidFill>
              <a:schemeClr val="tx1"/>
            </a:solidFill>
            <a:miter lim="800000"/>
            <a:headEnd/>
            <a:tailEnd/>
          </a:ln>
        </p:spPr>
        <p:txBody>
          <a:bodyPr wrap="none" anchor="ctr"/>
          <a:lstStyle/>
          <a:p>
            <a:pPr algn="r"/>
            <a:endParaRPr lang="en-US" sz="4267"/>
          </a:p>
        </p:txBody>
      </p:sp>
      <p:sp>
        <p:nvSpPr>
          <p:cNvPr id="58379" name="Line 1054"/>
          <p:cNvSpPr>
            <a:spLocks noChangeShapeType="1"/>
          </p:cNvSpPr>
          <p:nvPr/>
        </p:nvSpPr>
        <p:spPr bwMode="auto">
          <a:xfrm>
            <a:off x="2492587" y="3034453"/>
            <a:ext cx="2817707" cy="216747"/>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58380" name="Line 1055"/>
          <p:cNvSpPr>
            <a:spLocks noChangeShapeType="1"/>
          </p:cNvSpPr>
          <p:nvPr/>
        </p:nvSpPr>
        <p:spPr bwMode="auto">
          <a:xfrm flipV="1">
            <a:off x="2384213" y="3576320"/>
            <a:ext cx="2926080" cy="1517227"/>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58381" name="Oval 1056"/>
          <p:cNvSpPr>
            <a:spLocks noChangeArrowheads="1"/>
          </p:cNvSpPr>
          <p:nvPr/>
        </p:nvSpPr>
        <p:spPr bwMode="auto">
          <a:xfrm>
            <a:off x="9645227" y="2709333"/>
            <a:ext cx="1083733" cy="975360"/>
          </a:xfrm>
          <a:prstGeom prst="ellipse">
            <a:avLst/>
          </a:prstGeom>
          <a:solidFill>
            <a:srgbClr val="E1FFF5"/>
          </a:solidFill>
          <a:ln w="9525">
            <a:solidFill>
              <a:schemeClr val="tx1"/>
            </a:solidFill>
            <a:round/>
            <a:headEnd/>
            <a:tailEnd/>
          </a:ln>
        </p:spPr>
        <p:txBody>
          <a:bodyPr wrap="none" anchor="ctr"/>
          <a:lstStyle/>
          <a:p>
            <a:pPr algn="ctr"/>
            <a:r>
              <a:rPr lang="en-US" sz="4267"/>
              <a:t>A</a:t>
            </a:r>
            <a:r>
              <a:rPr lang="en-US" sz="4267" baseline="-25000"/>
              <a:t>1</a:t>
            </a:r>
          </a:p>
        </p:txBody>
      </p:sp>
      <p:sp>
        <p:nvSpPr>
          <p:cNvPr id="58382" name="Oval 1057"/>
          <p:cNvSpPr>
            <a:spLocks noChangeArrowheads="1"/>
          </p:cNvSpPr>
          <p:nvPr/>
        </p:nvSpPr>
        <p:spPr bwMode="auto">
          <a:xfrm>
            <a:off x="10187094" y="3901440"/>
            <a:ext cx="1083733" cy="975360"/>
          </a:xfrm>
          <a:prstGeom prst="ellipse">
            <a:avLst/>
          </a:prstGeom>
          <a:solidFill>
            <a:srgbClr val="E1FFF5"/>
          </a:solidFill>
          <a:ln w="9525">
            <a:solidFill>
              <a:schemeClr val="tx1"/>
            </a:solidFill>
            <a:round/>
            <a:headEnd/>
            <a:tailEnd/>
          </a:ln>
        </p:spPr>
        <p:txBody>
          <a:bodyPr wrap="none" anchor="ctr"/>
          <a:lstStyle/>
          <a:p>
            <a:pPr algn="ctr"/>
            <a:r>
              <a:rPr lang="en-US" sz="4267"/>
              <a:t>A</a:t>
            </a:r>
            <a:r>
              <a:rPr lang="en-US" sz="4267" baseline="-25000"/>
              <a:t>2</a:t>
            </a:r>
          </a:p>
        </p:txBody>
      </p:sp>
      <p:sp>
        <p:nvSpPr>
          <p:cNvPr id="58383" name="Oval 1058"/>
          <p:cNvSpPr>
            <a:spLocks noChangeArrowheads="1"/>
          </p:cNvSpPr>
          <p:nvPr/>
        </p:nvSpPr>
        <p:spPr bwMode="auto">
          <a:xfrm>
            <a:off x="10187093" y="5201920"/>
            <a:ext cx="975360" cy="866987"/>
          </a:xfrm>
          <a:prstGeom prst="ellipse">
            <a:avLst/>
          </a:prstGeom>
          <a:solidFill>
            <a:srgbClr val="E1FFF5"/>
          </a:solidFill>
          <a:ln w="9525">
            <a:solidFill>
              <a:schemeClr val="tx1"/>
            </a:solidFill>
            <a:round/>
            <a:headEnd/>
            <a:tailEnd/>
          </a:ln>
        </p:spPr>
        <p:txBody>
          <a:bodyPr wrap="none" anchor="ctr"/>
          <a:lstStyle/>
          <a:p>
            <a:pPr algn="ctr"/>
            <a:r>
              <a:rPr lang="en-US" sz="4267"/>
              <a:t>A</a:t>
            </a:r>
            <a:r>
              <a:rPr lang="en-US" sz="4267" baseline="-25000"/>
              <a:t>3</a:t>
            </a:r>
          </a:p>
        </p:txBody>
      </p:sp>
      <p:sp>
        <p:nvSpPr>
          <p:cNvPr id="58384" name="Oval 1059"/>
          <p:cNvSpPr>
            <a:spLocks noChangeArrowheads="1"/>
          </p:cNvSpPr>
          <p:nvPr/>
        </p:nvSpPr>
        <p:spPr bwMode="auto">
          <a:xfrm>
            <a:off x="9861973" y="6502400"/>
            <a:ext cx="975360" cy="866987"/>
          </a:xfrm>
          <a:prstGeom prst="ellipse">
            <a:avLst/>
          </a:prstGeom>
          <a:solidFill>
            <a:srgbClr val="E1FFF5"/>
          </a:solidFill>
          <a:ln w="9525">
            <a:solidFill>
              <a:schemeClr val="tx1"/>
            </a:solidFill>
            <a:round/>
            <a:headEnd/>
            <a:tailEnd/>
          </a:ln>
        </p:spPr>
        <p:txBody>
          <a:bodyPr wrap="none" anchor="ctr"/>
          <a:lstStyle/>
          <a:p>
            <a:pPr algn="ctr"/>
            <a:r>
              <a:rPr lang="en-US" sz="4267"/>
              <a:t>A</a:t>
            </a:r>
            <a:r>
              <a:rPr lang="en-US" sz="4267" baseline="-25000"/>
              <a:t>4</a:t>
            </a:r>
          </a:p>
        </p:txBody>
      </p:sp>
      <p:sp>
        <p:nvSpPr>
          <p:cNvPr id="58385" name="Line 1061"/>
          <p:cNvSpPr>
            <a:spLocks noChangeShapeType="1"/>
          </p:cNvSpPr>
          <p:nvPr/>
        </p:nvSpPr>
        <p:spPr bwMode="auto">
          <a:xfrm flipV="1">
            <a:off x="6394027" y="3034453"/>
            <a:ext cx="3251200" cy="0"/>
          </a:xfrm>
          <a:prstGeom prst="line">
            <a:avLst/>
          </a:prstGeom>
          <a:noFill/>
          <a:ln w="28575">
            <a:solidFill>
              <a:srgbClr val="FF9933"/>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58386" name="Line 1062"/>
          <p:cNvSpPr>
            <a:spLocks noChangeShapeType="1"/>
          </p:cNvSpPr>
          <p:nvPr/>
        </p:nvSpPr>
        <p:spPr bwMode="auto">
          <a:xfrm>
            <a:off x="6394027" y="3142827"/>
            <a:ext cx="3901440" cy="2275840"/>
          </a:xfrm>
          <a:prstGeom prst="line">
            <a:avLst/>
          </a:prstGeom>
          <a:noFill/>
          <a:ln w="28575">
            <a:solidFill>
              <a:srgbClr val="00808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58387" name="Line 1063"/>
          <p:cNvSpPr>
            <a:spLocks noChangeShapeType="1"/>
          </p:cNvSpPr>
          <p:nvPr/>
        </p:nvSpPr>
        <p:spPr bwMode="auto">
          <a:xfrm flipV="1">
            <a:off x="6394027" y="3359574"/>
            <a:ext cx="3251200" cy="108373"/>
          </a:xfrm>
          <a:prstGeom prst="line">
            <a:avLst/>
          </a:prstGeom>
          <a:noFill/>
          <a:ln w="28575">
            <a:solidFill>
              <a:srgbClr val="FF9933"/>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58388" name="Line 1064"/>
          <p:cNvSpPr>
            <a:spLocks noChangeShapeType="1"/>
          </p:cNvSpPr>
          <p:nvPr/>
        </p:nvSpPr>
        <p:spPr bwMode="auto">
          <a:xfrm>
            <a:off x="6394027" y="3576320"/>
            <a:ext cx="3793067" cy="2059093"/>
          </a:xfrm>
          <a:prstGeom prst="line">
            <a:avLst/>
          </a:prstGeom>
          <a:noFill/>
          <a:ln w="28575">
            <a:solidFill>
              <a:srgbClr val="00808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58389" name="Line 1065"/>
          <p:cNvSpPr>
            <a:spLocks noChangeShapeType="1"/>
          </p:cNvSpPr>
          <p:nvPr/>
        </p:nvSpPr>
        <p:spPr bwMode="auto">
          <a:xfrm flipV="1">
            <a:off x="6394027" y="4443307"/>
            <a:ext cx="3793067" cy="1733973"/>
          </a:xfrm>
          <a:prstGeom prst="line">
            <a:avLst/>
          </a:prstGeom>
          <a:noFill/>
          <a:ln w="28575">
            <a:solidFill>
              <a:srgbClr val="8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58390" name="Line 1066"/>
          <p:cNvSpPr>
            <a:spLocks noChangeShapeType="1"/>
          </p:cNvSpPr>
          <p:nvPr/>
        </p:nvSpPr>
        <p:spPr bwMode="auto">
          <a:xfrm flipV="1">
            <a:off x="6502400" y="4660053"/>
            <a:ext cx="3793067" cy="1842347"/>
          </a:xfrm>
          <a:prstGeom prst="line">
            <a:avLst/>
          </a:prstGeom>
          <a:noFill/>
          <a:ln w="28575">
            <a:solidFill>
              <a:srgbClr val="8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58391" name="Line 1067"/>
          <p:cNvSpPr>
            <a:spLocks noChangeShapeType="1"/>
          </p:cNvSpPr>
          <p:nvPr/>
        </p:nvSpPr>
        <p:spPr bwMode="auto">
          <a:xfrm>
            <a:off x="6394027" y="6285654"/>
            <a:ext cx="3467947" cy="433493"/>
          </a:xfrm>
          <a:prstGeom prst="line">
            <a:avLst/>
          </a:prstGeom>
          <a:noFill/>
          <a:ln w="28575">
            <a:solidFill>
              <a:srgbClr val="9900CC"/>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58392" name="Line 1068"/>
          <p:cNvSpPr>
            <a:spLocks noChangeShapeType="1"/>
          </p:cNvSpPr>
          <p:nvPr/>
        </p:nvSpPr>
        <p:spPr bwMode="auto">
          <a:xfrm>
            <a:off x="6502400" y="6610774"/>
            <a:ext cx="3359573" cy="433493"/>
          </a:xfrm>
          <a:prstGeom prst="line">
            <a:avLst/>
          </a:prstGeom>
          <a:noFill/>
          <a:ln w="28575">
            <a:solidFill>
              <a:srgbClr val="9900CC"/>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58393" name="Text Box 1070"/>
          <p:cNvSpPr txBox="1">
            <a:spLocks noChangeArrowheads="1"/>
          </p:cNvSpPr>
          <p:nvPr/>
        </p:nvSpPr>
        <p:spPr bwMode="auto">
          <a:xfrm>
            <a:off x="8119715" y="2384214"/>
            <a:ext cx="550151" cy="6175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r" eaLnBrk="1" hangingPunct="1"/>
            <a:r>
              <a:rPr lang="en-US" sz="3413">
                <a:solidFill>
                  <a:srgbClr val="FF9933"/>
                </a:solidFill>
              </a:rPr>
              <a:t>p</a:t>
            </a:r>
            <a:r>
              <a:rPr lang="en-US" sz="3413" baseline="-25000">
                <a:solidFill>
                  <a:srgbClr val="FF9933"/>
                </a:solidFill>
              </a:rPr>
              <a:t>1</a:t>
            </a:r>
          </a:p>
        </p:txBody>
      </p:sp>
      <p:sp>
        <p:nvSpPr>
          <p:cNvPr id="58394" name="Text Box 1071"/>
          <p:cNvSpPr txBox="1">
            <a:spLocks noChangeArrowheads="1"/>
          </p:cNvSpPr>
          <p:nvPr/>
        </p:nvSpPr>
        <p:spPr bwMode="auto">
          <a:xfrm>
            <a:off x="8203254" y="3251200"/>
            <a:ext cx="550151" cy="6175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r" eaLnBrk="1" hangingPunct="1"/>
            <a:r>
              <a:rPr lang="en-US" sz="3413">
                <a:solidFill>
                  <a:srgbClr val="FF9933"/>
                </a:solidFill>
              </a:rPr>
              <a:t>p</a:t>
            </a:r>
            <a:r>
              <a:rPr lang="en-US" sz="3413" baseline="-25000">
                <a:solidFill>
                  <a:srgbClr val="FF9933"/>
                </a:solidFill>
              </a:rPr>
              <a:t>1</a:t>
            </a:r>
          </a:p>
        </p:txBody>
      </p:sp>
      <p:sp>
        <p:nvSpPr>
          <p:cNvPr id="58395" name="Text Box 1072"/>
          <p:cNvSpPr txBox="1">
            <a:spLocks noChangeArrowheads="1"/>
          </p:cNvSpPr>
          <p:nvPr/>
        </p:nvSpPr>
        <p:spPr bwMode="auto">
          <a:xfrm>
            <a:off x="8831842" y="3901440"/>
            <a:ext cx="596638" cy="6175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r" eaLnBrk="1" hangingPunct="1"/>
            <a:r>
              <a:rPr lang="en-US" sz="3413">
                <a:solidFill>
                  <a:srgbClr val="008080"/>
                </a:solidFill>
              </a:rPr>
              <a:t>p</a:t>
            </a:r>
            <a:r>
              <a:rPr lang="en-US" sz="3413" baseline="-25000">
                <a:solidFill>
                  <a:srgbClr val="008080"/>
                </a:solidFill>
              </a:rPr>
              <a:t>3</a:t>
            </a:r>
          </a:p>
        </p:txBody>
      </p:sp>
      <p:sp>
        <p:nvSpPr>
          <p:cNvPr id="58396" name="Text Box 1073"/>
          <p:cNvSpPr txBox="1">
            <a:spLocks noChangeArrowheads="1"/>
          </p:cNvSpPr>
          <p:nvPr/>
        </p:nvSpPr>
        <p:spPr bwMode="auto">
          <a:xfrm>
            <a:off x="7422989" y="4118187"/>
            <a:ext cx="596638" cy="6175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r" eaLnBrk="1" hangingPunct="1"/>
            <a:r>
              <a:rPr lang="en-US" sz="3413">
                <a:solidFill>
                  <a:srgbClr val="008080"/>
                </a:solidFill>
              </a:rPr>
              <a:t>p</a:t>
            </a:r>
            <a:r>
              <a:rPr lang="en-US" sz="3413" baseline="-25000">
                <a:solidFill>
                  <a:srgbClr val="008080"/>
                </a:solidFill>
              </a:rPr>
              <a:t>3</a:t>
            </a:r>
          </a:p>
        </p:txBody>
      </p:sp>
      <p:sp>
        <p:nvSpPr>
          <p:cNvPr id="31" name="Text Box 1072"/>
          <p:cNvSpPr txBox="1">
            <a:spLocks noChangeArrowheads="1"/>
          </p:cNvSpPr>
          <p:nvPr/>
        </p:nvSpPr>
        <p:spPr bwMode="auto">
          <a:xfrm>
            <a:off x="8831842" y="5960534"/>
            <a:ext cx="596638" cy="6175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r" eaLnBrk="1" hangingPunct="1"/>
            <a:r>
              <a:rPr lang="en-US" sz="3413">
                <a:solidFill>
                  <a:srgbClr val="9900CC"/>
                </a:solidFill>
              </a:rPr>
              <a:t>p</a:t>
            </a:r>
            <a:r>
              <a:rPr lang="en-US" sz="3413" baseline="-25000">
                <a:solidFill>
                  <a:srgbClr val="9900CC"/>
                </a:solidFill>
              </a:rPr>
              <a:t>4</a:t>
            </a:r>
          </a:p>
        </p:txBody>
      </p:sp>
      <p:sp>
        <p:nvSpPr>
          <p:cNvPr id="32" name="Text Box 1072"/>
          <p:cNvSpPr txBox="1">
            <a:spLocks noChangeArrowheads="1"/>
          </p:cNvSpPr>
          <p:nvPr/>
        </p:nvSpPr>
        <p:spPr bwMode="auto">
          <a:xfrm>
            <a:off x="8206438" y="6719147"/>
            <a:ext cx="596638" cy="6175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r" eaLnBrk="1" hangingPunct="1"/>
            <a:r>
              <a:rPr lang="en-US" sz="3413">
                <a:solidFill>
                  <a:srgbClr val="9900CC"/>
                </a:solidFill>
              </a:rPr>
              <a:t>p</a:t>
            </a:r>
            <a:r>
              <a:rPr lang="en-US" sz="3413" baseline="-25000">
                <a:solidFill>
                  <a:srgbClr val="9900CC"/>
                </a:solidFill>
              </a:rPr>
              <a:t>5</a:t>
            </a:r>
          </a:p>
        </p:txBody>
      </p:sp>
      <p:sp>
        <p:nvSpPr>
          <p:cNvPr id="33" name="Oval 32"/>
          <p:cNvSpPr/>
          <p:nvPr/>
        </p:nvSpPr>
        <p:spPr bwMode="auto">
          <a:xfrm rot="2462809">
            <a:off x="8103165" y="5958276"/>
            <a:ext cx="1300480" cy="1733973"/>
          </a:xfrm>
          <a:prstGeom prst="ellipse">
            <a:avLst/>
          </a:prstGeom>
          <a:solidFill>
            <a:srgbClr val="FFC000">
              <a:alpha val="25000"/>
            </a:srgbClr>
          </a:solidFill>
          <a:ln w="9525" cap="flat" cmpd="sng" algn="ctr">
            <a:noFill/>
            <a:prstDash val="solid"/>
            <a:round/>
            <a:headEnd type="none" w="med" len="med"/>
            <a:tailEnd type="none" w="med" len="med"/>
          </a:ln>
          <a:effectLst>
            <a:outerShdw sx="1000" sy="1000" algn="ctr" rotWithShape="0">
              <a:srgbClr val="000000">
                <a:alpha val="76000"/>
              </a:srgbClr>
            </a:outerShdw>
          </a:effectLst>
        </p:spPr>
        <p:txBody>
          <a:bodyPr/>
          <a:lstStyle/>
          <a:p>
            <a:pPr algn="r">
              <a:defRPr/>
            </a:pPr>
            <a:endParaRPr lang="en-US" sz="4267"/>
          </a:p>
        </p:txBody>
      </p:sp>
      <p:sp>
        <p:nvSpPr>
          <p:cNvPr id="34" name="Rectangular Callout 33"/>
          <p:cNvSpPr>
            <a:spLocks noChangeArrowheads="1"/>
          </p:cNvSpPr>
          <p:nvPr/>
        </p:nvSpPr>
        <p:spPr bwMode="auto">
          <a:xfrm>
            <a:off x="9645227" y="8236374"/>
            <a:ext cx="2275840" cy="1083733"/>
          </a:xfrm>
          <a:prstGeom prst="wedgeRectCallout">
            <a:avLst>
              <a:gd name="adj1" fmla="val -77593"/>
              <a:gd name="adj2" fmla="val -142245"/>
            </a:avLst>
          </a:prstGeom>
          <a:solidFill>
            <a:srgbClr val="FFCDCD"/>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lstStyle/>
          <a:p>
            <a:pPr>
              <a:lnSpc>
                <a:spcPts val="2418"/>
              </a:lnSpc>
            </a:pPr>
            <a:r>
              <a:rPr lang="en-US" sz="2276" dirty="0"/>
              <a:t>Set of simple predicates is incomplete</a:t>
            </a:r>
          </a:p>
        </p:txBody>
      </p:sp>
    </p:spTree>
    <p:extLst>
      <p:ext uri="{BB962C8B-B14F-4D97-AF65-F5344CB8AC3E}">
        <p14:creationId xmlns:p14="http://schemas.microsoft.com/office/powerpoint/2010/main" val="2118187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indefinite" fill="hold" grpId="0" nodeType="withEffect">
                                  <p:stCondLst>
                                    <p:cond delay="0"/>
                                  </p:stCondLst>
                                  <p:endCondLst>
                                    <p:cond evt="onNext" delay="0">
                                      <p:tgtEl>
                                        <p:sldTgt/>
                                      </p:tgtEl>
                                    </p:cond>
                                  </p:endCondLst>
                                  <p:childTnLst>
                                    <p:anim calcmode="discrete" valueType="str">
                                      <p:cBhvr>
                                        <p:cTn id="6" dur="1000" fill="hold"/>
                                        <p:tgtEl>
                                          <p:spTgt spid="31"/>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32"/>
                                        </p:tgtEl>
                                        <p:attrNameLst>
                                          <p:attrName>style.visibility</p:attrName>
                                        </p:attrNameLst>
                                      </p:cBhvr>
                                      <p:tavLst>
                                        <p:tav tm="0">
                                          <p:val>
                                            <p:strVal val="hidden"/>
                                          </p:val>
                                        </p:tav>
                                        <p:tav tm="50000">
                                          <p:val>
                                            <p:strVal val="visible"/>
                                          </p:val>
                                        </p:tav>
                                      </p:tavLst>
                                    </p:anim>
                                  </p:childTnLst>
                                </p:cTn>
                              </p:par>
                            </p:childTnLst>
                          </p:cTn>
                        </p:par>
                        <p:par>
                          <p:cTn id="9" fill="hold" nodeType="afterGroup">
                            <p:stCondLst>
                              <p:cond delay="1000"/>
                            </p:stCondLst>
                            <p:childTnLst>
                              <p:par>
                                <p:cTn id="10" presetID="9" presetClass="entr" presetSubtype="0" fill="hold" grpId="0" nodeType="afterEffect">
                                  <p:stCondLst>
                                    <p:cond delay="300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4"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Oval 1048"/>
          <p:cNvSpPr>
            <a:spLocks noChangeArrowheads="1"/>
          </p:cNvSpPr>
          <p:nvPr/>
        </p:nvSpPr>
        <p:spPr bwMode="auto">
          <a:xfrm>
            <a:off x="5201920" y="7369387"/>
            <a:ext cx="1625600" cy="1192107"/>
          </a:xfrm>
          <a:prstGeom prst="ellipse">
            <a:avLst/>
          </a:prstGeom>
          <a:solidFill>
            <a:srgbClr val="E1FFF5"/>
          </a:solidFill>
          <a:ln w="9525">
            <a:solidFill>
              <a:schemeClr val="tx1"/>
            </a:solidFill>
            <a:round/>
            <a:headEnd/>
            <a:tailEnd/>
          </a:ln>
        </p:spPr>
        <p:txBody>
          <a:bodyPr wrap="none" anchor="ctr"/>
          <a:lstStyle/>
          <a:p>
            <a:r>
              <a:rPr lang="en-US" sz="4267"/>
              <a:t>F</a:t>
            </a:r>
            <a:r>
              <a:rPr lang="en-US" sz="4267" baseline="-25000"/>
              <a:t>32</a:t>
            </a:r>
          </a:p>
        </p:txBody>
      </p:sp>
      <p:sp>
        <p:nvSpPr>
          <p:cNvPr id="59395" name="Oval 1048"/>
          <p:cNvSpPr>
            <a:spLocks noChangeArrowheads="1"/>
          </p:cNvSpPr>
          <p:nvPr/>
        </p:nvSpPr>
        <p:spPr bwMode="auto">
          <a:xfrm>
            <a:off x="5201920" y="5852160"/>
            <a:ext cx="1625600" cy="1192107"/>
          </a:xfrm>
          <a:prstGeom prst="ellipse">
            <a:avLst/>
          </a:prstGeom>
          <a:solidFill>
            <a:srgbClr val="E1FFF5"/>
          </a:solidFill>
          <a:ln w="9525">
            <a:solidFill>
              <a:schemeClr val="tx1"/>
            </a:solidFill>
            <a:round/>
            <a:headEnd/>
            <a:tailEnd/>
          </a:ln>
        </p:spPr>
        <p:txBody>
          <a:bodyPr wrap="none" anchor="ctr"/>
          <a:lstStyle/>
          <a:p>
            <a:r>
              <a:rPr lang="en-US" sz="4267"/>
              <a:t>F</a:t>
            </a:r>
            <a:r>
              <a:rPr lang="en-US" sz="4267" baseline="-25000"/>
              <a:t>31</a:t>
            </a:r>
          </a:p>
        </p:txBody>
      </p:sp>
      <p:sp>
        <p:nvSpPr>
          <p:cNvPr id="56322" name="Text Box 1046"/>
          <p:cNvSpPr txBox="1">
            <a:spLocks noChangeArrowheads="1"/>
          </p:cNvSpPr>
          <p:nvPr/>
        </p:nvSpPr>
        <p:spPr bwMode="auto">
          <a:xfrm>
            <a:off x="1173808" y="1950720"/>
            <a:ext cx="10289996" cy="6161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b="1" i="0" dirty="0">
                <a:solidFill>
                  <a:srgbClr val="9900CC"/>
                </a:solidFill>
              </a:rPr>
              <a:t>Simple Predicates	</a:t>
            </a:r>
            <a:r>
              <a:rPr lang="en-US" sz="2844" b="1" i="0" dirty="0" err="1">
                <a:solidFill>
                  <a:srgbClr val="9900CC"/>
                </a:solidFill>
              </a:rPr>
              <a:t>Minterm</a:t>
            </a:r>
            <a:r>
              <a:rPr lang="en-US" sz="2844" b="1" i="0" dirty="0">
                <a:solidFill>
                  <a:srgbClr val="9900CC"/>
                </a:solidFill>
              </a:rPr>
              <a:t> Fragments	    Applications</a:t>
            </a:r>
          </a:p>
          <a:p>
            <a:pPr eaLnBrk="1" hangingPunct="1"/>
            <a:endParaRPr lang="en-US" sz="2844" b="1" i="0" dirty="0">
              <a:solidFill>
                <a:srgbClr val="9900CC"/>
              </a:solidFill>
            </a:endParaRPr>
          </a:p>
          <a:p>
            <a:pPr algn="l" eaLnBrk="1" hangingPunct="1"/>
            <a:r>
              <a:rPr lang="en-US" sz="2844" i="0" dirty="0"/>
              <a:t>A</a:t>
            </a:r>
            <a:r>
              <a:rPr lang="en-US" sz="2844" i="0" baseline="-25000" dirty="0"/>
              <a:t>1</a:t>
            </a:r>
            <a:r>
              <a:rPr lang="en-US" sz="2844" i="0" dirty="0"/>
              <a:t> ≥ k</a:t>
            </a:r>
            <a:r>
              <a:rPr lang="en-US" sz="2844" i="0" baseline="-25000" dirty="0"/>
              <a:t>1</a:t>
            </a:r>
          </a:p>
          <a:p>
            <a:pPr algn="l" eaLnBrk="1" hangingPunct="1"/>
            <a:endParaRPr lang="en-US" sz="2844" i="0" baseline="-25000" dirty="0"/>
          </a:p>
          <a:p>
            <a:pPr algn="l" eaLnBrk="1" hangingPunct="1"/>
            <a:endParaRPr lang="en-US" sz="2844" i="0" baseline="-25000" dirty="0"/>
          </a:p>
          <a:p>
            <a:pPr algn="l" eaLnBrk="1" hangingPunct="1"/>
            <a:r>
              <a:rPr lang="en-US" sz="2844" i="0" dirty="0"/>
              <a:t>A</a:t>
            </a:r>
            <a:r>
              <a:rPr lang="en-US" sz="2844" i="0" baseline="-25000" dirty="0"/>
              <a:t>2</a:t>
            </a:r>
            <a:r>
              <a:rPr lang="en-US" sz="2844" i="0" dirty="0"/>
              <a:t> = k</a:t>
            </a:r>
            <a:r>
              <a:rPr lang="en-US" sz="2844" i="0" baseline="-25000" dirty="0"/>
              <a:t>2</a:t>
            </a:r>
          </a:p>
          <a:p>
            <a:pPr algn="l" eaLnBrk="1" hangingPunct="1"/>
            <a:endParaRPr lang="en-US" sz="2844" i="0" baseline="-25000" dirty="0"/>
          </a:p>
          <a:p>
            <a:pPr algn="l" eaLnBrk="1" hangingPunct="1"/>
            <a:endParaRPr lang="en-US" sz="2844" i="0" baseline="-25000" dirty="0"/>
          </a:p>
          <a:p>
            <a:pPr algn="l" eaLnBrk="1" hangingPunct="1"/>
            <a:r>
              <a:rPr lang="en-US" sz="2844" i="0" dirty="0"/>
              <a:t>A</a:t>
            </a:r>
            <a:r>
              <a:rPr lang="en-US" sz="2844" i="0" baseline="-25000" dirty="0"/>
              <a:t>3</a:t>
            </a:r>
            <a:r>
              <a:rPr lang="en-US" sz="2844" i="0" dirty="0"/>
              <a:t> ≤ k</a:t>
            </a:r>
            <a:r>
              <a:rPr lang="en-US" sz="2844" i="0" baseline="-25000" dirty="0"/>
              <a:t>3</a:t>
            </a:r>
          </a:p>
          <a:p>
            <a:pPr algn="l" eaLnBrk="1" hangingPunct="1"/>
            <a:endParaRPr lang="en-US" sz="2844" i="0" baseline="-25000" dirty="0"/>
          </a:p>
          <a:p>
            <a:pPr algn="l" eaLnBrk="1" hangingPunct="1"/>
            <a:endParaRPr lang="en-US" sz="2844" i="0" baseline="-25000" dirty="0"/>
          </a:p>
          <a:p>
            <a:pPr algn="l" eaLnBrk="1" hangingPunct="1"/>
            <a:r>
              <a:rPr lang="en-US" sz="2844" i="0" dirty="0"/>
              <a:t>A</a:t>
            </a:r>
            <a:r>
              <a:rPr lang="en-US" sz="2844" i="0" baseline="-25000" dirty="0"/>
              <a:t>4</a:t>
            </a:r>
            <a:r>
              <a:rPr lang="en-US" sz="2844" i="0" dirty="0"/>
              <a:t> </a:t>
            </a:r>
            <a:r>
              <a:rPr lang="en-US" sz="3413" i="0" dirty="0"/>
              <a:t>=</a:t>
            </a:r>
            <a:r>
              <a:rPr lang="en-US" sz="3413" dirty="0"/>
              <a:t> </a:t>
            </a:r>
            <a:r>
              <a:rPr lang="en-US" sz="2844" i="0" dirty="0"/>
              <a:t>k</a:t>
            </a:r>
            <a:r>
              <a:rPr lang="en-US" sz="2844" i="0" baseline="-25000" dirty="0"/>
              <a:t>4</a:t>
            </a:r>
          </a:p>
          <a:p>
            <a:pPr algn="l" eaLnBrk="1" hangingPunct="1"/>
            <a:endParaRPr lang="en-US" sz="2844" i="0" baseline="-25000" dirty="0"/>
          </a:p>
          <a:p>
            <a:pPr algn="l" eaLnBrk="1" hangingPunct="1"/>
            <a:endParaRPr lang="en-US" sz="2844" i="0" baseline="-25000" dirty="0"/>
          </a:p>
          <a:p>
            <a:pPr algn="l" eaLnBrk="1" hangingPunct="1"/>
            <a:r>
              <a:rPr lang="en-US" sz="2844" i="0" dirty="0"/>
              <a:t>A</a:t>
            </a:r>
            <a:r>
              <a:rPr lang="en-US" sz="2844" i="0" baseline="-25000" dirty="0"/>
              <a:t>5</a:t>
            </a:r>
            <a:r>
              <a:rPr lang="en-US" sz="2844" i="0" dirty="0"/>
              <a:t> &gt;</a:t>
            </a:r>
            <a:r>
              <a:rPr lang="en-US" sz="2844" dirty="0"/>
              <a:t> </a:t>
            </a:r>
            <a:r>
              <a:rPr lang="en-US" sz="2844" i="0" dirty="0"/>
              <a:t>k</a:t>
            </a:r>
            <a:r>
              <a:rPr lang="en-US" sz="2844" i="0" baseline="-25000" dirty="0"/>
              <a:t>5</a:t>
            </a:r>
          </a:p>
          <a:p>
            <a:pPr algn="l" eaLnBrk="1" hangingPunct="1"/>
            <a:endParaRPr lang="en-US" sz="2844" i="0" baseline="-25000" dirty="0"/>
          </a:p>
          <a:p>
            <a:pPr algn="l" eaLnBrk="1" hangingPunct="1"/>
            <a:endParaRPr lang="el-GR" sz="2844" i="0" baseline="-25000" dirty="0"/>
          </a:p>
        </p:txBody>
      </p:sp>
      <p:sp>
        <p:nvSpPr>
          <p:cNvPr id="59397" name="Text Box 1026"/>
          <p:cNvSpPr txBox="1">
            <a:spLocks noChangeArrowheads="1"/>
          </p:cNvSpPr>
          <p:nvPr/>
        </p:nvSpPr>
        <p:spPr bwMode="auto">
          <a:xfrm>
            <a:off x="3940915" y="512517"/>
            <a:ext cx="5533887" cy="880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5120" b="1" i="0">
                <a:solidFill>
                  <a:srgbClr val="660066"/>
                </a:solidFill>
              </a:rPr>
              <a:t>Completeness (2)</a:t>
            </a:r>
          </a:p>
        </p:txBody>
      </p:sp>
      <p:sp>
        <p:nvSpPr>
          <p:cNvPr id="59398" name="Oval 1047"/>
          <p:cNvSpPr>
            <a:spLocks noChangeArrowheads="1"/>
          </p:cNvSpPr>
          <p:nvPr/>
        </p:nvSpPr>
        <p:spPr bwMode="auto">
          <a:xfrm>
            <a:off x="5310293" y="2709333"/>
            <a:ext cx="1300480" cy="1192107"/>
          </a:xfrm>
          <a:prstGeom prst="ellipse">
            <a:avLst/>
          </a:prstGeom>
          <a:solidFill>
            <a:srgbClr val="E1FFF5"/>
          </a:solidFill>
          <a:ln w="9525">
            <a:solidFill>
              <a:schemeClr val="tx1"/>
            </a:solidFill>
            <a:round/>
            <a:headEnd/>
            <a:tailEnd/>
          </a:ln>
        </p:spPr>
        <p:txBody>
          <a:bodyPr wrap="none" anchor="ctr"/>
          <a:lstStyle/>
          <a:p>
            <a:r>
              <a:rPr lang="en-US" sz="4267"/>
              <a:t>F</a:t>
            </a:r>
            <a:r>
              <a:rPr lang="en-US" sz="4267" baseline="-25000"/>
              <a:t>1</a:t>
            </a:r>
          </a:p>
        </p:txBody>
      </p:sp>
      <p:sp>
        <p:nvSpPr>
          <p:cNvPr id="59399" name="Oval 1048"/>
          <p:cNvSpPr>
            <a:spLocks noChangeArrowheads="1"/>
          </p:cNvSpPr>
          <p:nvPr/>
        </p:nvSpPr>
        <p:spPr bwMode="auto">
          <a:xfrm>
            <a:off x="5310293" y="4226560"/>
            <a:ext cx="1300480" cy="1192107"/>
          </a:xfrm>
          <a:prstGeom prst="ellipse">
            <a:avLst/>
          </a:prstGeom>
          <a:solidFill>
            <a:srgbClr val="E1FFF5"/>
          </a:solidFill>
          <a:ln w="9525">
            <a:solidFill>
              <a:schemeClr val="tx1"/>
            </a:solidFill>
            <a:round/>
            <a:headEnd/>
            <a:tailEnd/>
          </a:ln>
        </p:spPr>
        <p:txBody>
          <a:bodyPr wrap="none" anchor="ctr"/>
          <a:lstStyle/>
          <a:p>
            <a:r>
              <a:rPr lang="en-US" sz="4267"/>
              <a:t>F</a:t>
            </a:r>
            <a:r>
              <a:rPr lang="en-US" sz="4267" baseline="-25000"/>
              <a:t>2</a:t>
            </a:r>
          </a:p>
        </p:txBody>
      </p:sp>
      <p:sp>
        <p:nvSpPr>
          <p:cNvPr id="56327" name="Oval 1049"/>
          <p:cNvSpPr>
            <a:spLocks noChangeArrowheads="1"/>
          </p:cNvSpPr>
          <p:nvPr/>
        </p:nvSpPr>
        <p:spPr bwMode="auto">
          <a:xfrm>
            <a:off x="4985173" y="5743787"/>
            <a:ext cx="1950720" cy="2059093"/>
          </a:xfrm>
          <a:prstGeom prst="ellipse">
            <a:avLst/>
          </a:prstGeom>
          <a:solidFill>
            <a:srgbClr val="E1FFF5"/>
          </a:solidFill>
          <a:ln w="9525">
            <a:solidFill>
              <a:schemeClr val="tx1"/>
            </a:solidFill>
            <a:round/>
            <a:headEnd/>
            <a:tailEnd/>
          </a:ln>
        </p:spPr>
        <p:txBody>
          <a:bodyPr wrap="none" anchor="ctr"/>
          <a:lstStyle/>
          <a:p>
            <a:r>
              <a:rPr lang="en-US" sz="4267"/>
              <a:t>F</a:t>
            </a:r>
            <a:r>
              <a:rPr lang="en-US" sz="4267" baseline="-25000"/>
              <a:t>3</a:t>
            </a:r>
          </a:p>
        </p:txBody>
      </p:sp>
      <p:sp>
        <p:nvSpPr>
          <p:cNvPr id="59401" name="Rectangle 1050"/>
          <p:cNvSpPr>
            <a:spLocks noChangeArrowheads="1"/>
          </p:cNvSpPr>
          <p:nvPr/>
        </p:nvSpPr>
        <p:spPr bwMode="auto">
          <a:xfrm>
            <a:off x="6285654" y="3034454"/>
            <a:ext cx="108373" cy="108373"/>
          </a:xfrm>
          <a:prstGeom prst="rect">
            <a:avLst/>
          </a:prstGeom>
          <a:solidFill>
            <a:schemeClr val="accent1"/>
          </a:solidFill>
          <a:ln w="9525">
            <a:solidFill>
              <a:schemeClr val="tx1"/>
            </a:solidFill>
            <a:miter lim="800000"/>
            <a:headEnd/>
            <a:tailEnd/>
          </a:ln>
        </p:spPr>
        <p:txBody>
          <a:bodyPr wrap="none" anchor="ctr"/>
          <a:lstStyle/>
          <a:p>
            <a:pPr algn="r"/>
            <a:endParaRPr lang="en-US" sz="4267"/>
          </a:p>
        </p:txBody>
      </p:sp>
      <p:sp>
        <p:nvSpPr>
          <p:cNvPr id="59402" name="Rectangle 1051"/>
          <p:cNvSpPr>
            <a:spLocks noChangeArrowheads="1"/>
          </p:cNvSpPr>
          <p:nvPr/>
        </p:nvSpPr>
        <p:spPr bwMode="auto">
          <a:xfrm>
            <a:off x="6285654" y="3467947"/>
            <a:ext cx="108373" cy="108373"/>
          </a:xfrm>
          <a:prstGeom prst="rect">
            <a:avLst/>
          </a:prstGeom>
          <a:solidFill>
            <a:schemeClr val="accent1"/>
          </a:solidFill>
          <a:ln w="9525">
            <a:solidFill>
              <a:schemeClr val="tx1"/>
            </a:solidFill>
            <a:miter lim="800000"/>
            <a:headEnd/>
            <a:tailEnd/>
          </a:ln>
        </p:spPr>
        <p:txBody>
          <a:bodyPr wrap="none" anchor="ctr"/>
          <a:lstStyle/>
          <a:p>
            <a:pPr algn="r"/>
            <a:endParaRPr lang="en-US" sz="4267"/>
          </a:p>
        </p:txBody>
      </p:sp>
      <p:sp>
        <p:nvSpPr>
          <p:cNvPr id="59403" name="Rectangle 1052"/>
          <p:cNvSpPr>
            <a:spLocks noChangeArrowheads="1"/>
          </p:cNvSpPr>
          <p:nvPr/>
        </p:nvSpPr>
        <p:spPr bwMode="auto">
          <a:xfrm>
            <a:off x="6285654" y="6177280"/>
            <a:ext cx="108373" cy="108373"/>
          </a:xfrm>
          <a:prstGeom prst="rect">
            <a:avLst/>
          </a:prstGeom>
          <a:solidFill>
            <a:schemeClr val="accent1"/>
          </a:solidFill>
          <a:ln w="9525">
            <a:solidFill>
              <a:schemeClr val="tx1"/>
            </a:solidFill>
            <a:miter lim="800000"/>
            <a:headEnd/>
            <a:tailEnd/>
          </a:ln>
        </p:spPr>
        <p:txBody>
          <a:bodyPr wrap="none" anchor="ctr"/>
          <a:lstStyle/>
          <a:p>
            <a:pPr algn="r"/>
            <a:endParaRPr lang="en-US" sz="4267"/>
          </a:p>
        </p:txBody>
      </p:sp>
      <p:sp>
        <p:nvSpPr>
          <p:cNvPr id="56331" name="Rectangle 1053"/>
          <p:cNvSpPr>
            <a:spLocks noChangeArrowheads="1"/>
          </p:cNvSpPr>
          <p:nvPr/>
        </p:nvSpPr>
        <p:spPr bwMode="auto">
          <a:xfrm>
            <a:off x="6394027" y="6502400"/>
            <a:ext cx="108373" cy="108373"/>
          </a:xfrm>
          <a:prstGeom prst="rect">
            <a:avLst/>
          </a:prstGeom>
          <a:solidFill>
            <a:schemeClr val="accent1"/>
          </a:solidFill>
          <a:ln w="9525">
            <a:solidFill>
              <a:schemeClr val="tx1"/>
            </a:solidFill>
            <a:miter lim="800000"/>
            <a:headEnd/>
            <a:tailEnd/>
          </a:ln>
        </p:spPr>
        <p:txBody>
          <a:bodyPr wrap="none" anchor="ctr"/>
          <a:lstStyle/>
          <a:p>
            <a:pPr algn="r"/>
            <a:endParaRPr lang="en-US" sz="4267"/>
          </a:p>
        </p:txBody>
      </p:sp>
      <p:sp>
        <p:nvSpPr>
          <p:cNvPr id="59405" name="Line 1054"/>
          <p:cNvSpPr>
            <a:spLocks noChangeShapeType="1"/>
          </p:cNvSpPr>
          <p:nvPr/>
        </p:nvSpPr>
        <p:spPr bwMode="auto">
          <a:xfrm>
            <a:off x="2492587" y="3034453"/>
            <a:ext cx="2817707" cy="216747"/>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59406" name="Line 1055"/>
          <p:cNvSpPr>
            <a:spLocks noChangeShapeType="1"/>
          </p:cNvSpPr>
          <p:nvPr/>
        </p:nvSpPr>
        <p:spPr bwMode="auto">
          <a:xfrm flipV="1">
            <a:off x="2384213" y="3576320"/>
            <a:ext cx="2926080" cy="1517227"/>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59407" name="Oval 1056"/>
          <p:cNvSpPr>
            <a:spLocks noChangeArrowheads="1"/>
          </p:cNvSpPr>
          <p:nvPr/>
        </p:nvSpPr>
        <p:spPr bwMode="auto">
          <a:xfrm>
            <a:off x="9645227" y="2709333"/>
            <a:ext cx="1083733" cy="975360"/>
          </a:xfrm>
          <a:prstGeom prst="ellipse">
            <a:avLst/>
          </a:prstGeom>
          <a:solidFill>
            <a:srgbClr val="E1FFF5"/>
          </a:solidFill>
          <a:ln w="9525">
            <a:solidFill>
              <a:schemeClr val="tx1"/>
            </a:solidFill>
            <a:round/>
            <a:headEnd/>
            <a:tailEnd/>
          </a:ln>
        </p:spPr>
        <p:txBody>
          <a:bodyPr wrap="none" anchor="ctr"/>
          <a:lstStyle/>
          <a:p>
            <a:pPr algn="ctr"/>
            <a:r>
              <a:rPr lang="en-US" sz="4267"/>
              <a:t>A</a:t>
            </a:r>
            <a:r>
              <a:rPr lang="en-US" sz="4267" baseline="-25000"/>
              <a:t>1</a:t>
            </a:r>
          </a:p>
        </p:txBody>
      </p:sp>
      <p:sp>
        <p:nvSpPr>
          <p:cNvPr id="59408" name="Oval 1057"/>
          <p:cNvSpPr>
            <a:spLocks noChangeArrowheads="1"/>
          </p:cNvSpPr>
          <p:nvPr/>
        </p:nvSpPr>
        <p:spPr bwMode="auto">
          <a:xfrm>
            <a:off x="10187094" y="3901440"/>
            <a:ext cx="1083733" cy="975360"/>
          </a:xfrm>
          <a:prstGeom prst="ellipse">
            <a:avLst/>
          </a:prstGeom>
          <a:solidFill>
            <a:srgbClr val="E1FFF5"/>
          </a:solidFill>
          <a:ln w="9525">
            <a:solidFill>
              <a:schemeClr val="tx1"/>
            </a:solidFill>
            <a:round/>
            <a:headEnd/>
            <a:tailEnd/>
          </a:ln>
        </p:spPr>
        <p:txBody>
          <a:bodyPr wrap="none" anchor="ctr"/>
          <a:lstStyle/>
          <a:p>
            <a:pPr algn="ctr"/>
            <a:r>
              <a:rPr lang="en-US" sz="4267"/>
              <a:t>A</a:t>
            </a:r>
            <a:r>
              <a:rPr lang="en-US" sz="4267" baseline="-25000"/>
              <a:t>2</a:t>
            </a:r>
          </a:p>
        </p:txBody>
      </p:sp>
      <p:sp>
        <p:nvSpPr>
          <p:cNvPr id="59409" name="Oval 1058"/>
          <p:cNvSpPr>
            <a:spLocks noChangeArrowheads="1"/>
          </p:cNvSpPr>
          <p:nvPr/>
        </p:nvSpPr>
        <p:spPr bwMode="auto">
          <a:xfrm>
            <a:off x="10187093" y="5201920"/>
            <a:ext cx="975360" cy="866987"/>
          </a:xfrm>
          <a:prstGeom prst="ellipse">
            <a:avLst/>
          </a:prstGeom>
          <a:solidFill>
            <a:srgbClr val="E1FFF5"/>
          </a:solidFill>
          <a:ln w="9525">
            <a:solidFill>
              <a:schemeClr val="tx1"/>
            </a:solidFill>
            <a:round/>
            <a:headEnd/>
            <a:tailEnd/>
          </a:ln>
        </p:spPr>
        <p:txBody>
          <a:bodyPr wrap="none" anchor="ctr"/>
          <a:lstStyle/>
          <a:p>
            <a:pPr algn="ctr"/>
            <a:r>
              <a:rPr lang="en-US" sz="4267"/>
              <a:t>A</a:t>
            </a:r>
            <a:r>
              <a:rPr lang="en-US" sz="4267" baseline="-25000"/>
              <a:t>3</a:t>
            </a:r>
          </a:p>
        </p:txBody>
      </p:sp>
      <p:sp>
        <p:nvSpPr>
          <p:cNvPr id="59410" name="Oval 1059"/>
          <p:cNvSpPr>
            <a:spLocks noChangeArrowheads="1"/>
          </p:cNvSpPr>
          <p:nvPr/>
        </p:nvSpPr>
        <p:spPr bwMode="auto">
          <a:xfrm>
            <a:off x="9861973" y="6502400"/>
            <a:ext cx="975360" cy="866987"/>
          </a:xfrm>
          <a:prstGeom prst="ellipse">
            <a:avLst/>
          </a:prstGeom>
          <a:solidFill>
            <a:srgbClr val="E1FFF5"/>
          </a:solidFill>
          <a:ln w="9525">
            <a:solidFill>
              <a:schemeClr val="tx1"/>
            </a:solidFill>
            <a:round/>
            <a:headEnd/>
            <a:tailEnd/>
          </a:ln>
        </p:spPr>
        <p:txBody>
          <a:bodyPr wrap="none" anchor="ctr"/>
          <a:lstStyle/>
          <a:p>
            <a:pPr algn="ctr"/>
            <a:r>
              <a:rPr lang="en-US" sz="4267"/>
              <a:t>A</a:t>
            </a:r>
            <a:r>
              <a:rPr lang="en-US" sz="4267" baseline="-25000"/>
              <a:t>4</a:t>
            </a:r>
          </a:p>
        </p:txBody>
      </p:sp>
      <p:sp>
        <p:nvSpPr>
          <p:cNvPr id="59411" name="Line 1061"/>
          <p:cNvSpPr>
            <a:spLocks noChangeShapeType="1"/>
          </p:cNvSpPr>
          <p:nvPr/>
        </p:nvSpPr>
        <p:spPr bwMode="auto">
          <a:xfrm flipV="1">
            <a:off x="6394027" y="3034453"/>
            <a:ext cx="3251200" cy="0"/>
          </a:xfrm>
          <a:prstGeom prst="line">
            <a:avLst/>
          </a:prstGeom>
          <a:noFill/>
          <a:ln w="28575">
            <a:solidFill>
              <a:srgbClr val="FF9933"/>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59412" name="Line 1062"/>
          <p:cNvSpPr>
            <a:spLocks noChangeShapeType="1"/>
          </p:cNvSpPr>
          <p:nvPr/>
        </p:nvSpPr>
        <p:spPr bwMode="auto">
          <a:xfrm>
            <a:off x="6394027" y="3142827"/>
            <a:ext cx="3901440" cy="2275840"/>
          </a:xfrm>
          <a:prstGeom prst="line">
            <a:avLst/>
          </a:prstGeom>
          <a:noFill/>
          <a:ln w="28575">
            <a:solidFill>
              <a:srgbClr val="00808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59413" name="Line 1063"/>
          <p:cNvSpPr>
            <a:spLocks noChangeShapeType="1"/>
          </p:cNvSpPr>
          <p:nvPr/>
        </p:nvSpPr>
        <p:spPr bwMode="auto">
          <a:xfrm flipV="1">
            <a:off x="6394027" y="3359574"/>
            <a:ext cx="3251200" cy="108373"/>
          </a:xfrm>
          <a:prstGeom prst="line">
            <a:avLst/>
          </a:prstGeom>
          <a:noFill/>
          <a:ln w="28575">
            <a:solidFill>
              <a:srgbClr val="FF9933"/>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59414" name="Line 1064"/>
          <p:cNvSpPr>
            <a:spLocks noChangeShapeType="1"/>
          </p:cNvSpPr>
          <p:nvPr/>
        </p:nvSpPr>
        <p:spPr bwMode="auto">
          <a:xfrm>
            <a:off x="6394027" y="3576320"/>
            <a:ext cx="3793067" cy="2059093"/>
          </a:xfrm>
          <a:prstGeom prst="line">
            <a:avLst/>
          </a:prstGeom>
          <a:noFill/>
          <a:ln w="28575">
            <a:solidFill>
              <a:srgbClr val="00808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59415" name="Line 1065"/>
          <p:cNvSpPr>
            <a:spLocks noChangeShapeType="1"/>
          </p:cNvSpPr>
          <p:nvPr/>
        </p:nvSpPr>
        <p:spPr bwMode="auto">
          <a:xfrm flipV="1">
            <a:off x="6394027" y="4443307"/>
            <a:ext cx="3793067" cy="1733973"/>
          </a:xfrm>
          <a:prstGeom prst="line">
            <a:avLst/>
          </a:prstGeom>
          <a:noFill/>
          <a:ln w="28575">
            <a:solidFill>
              <a:srgbClr val="8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56343" name="Line 1066"/>
          <p:cNvSpPr>
            <a:spLocks noChangeShapeType="1"/>
          </p:cNvSpPr>
          <p:nvPr/>
        </p:nvSpPr>
        <p:spPr bwMode="auto">
          <a:xfrm flipV="1">
            <a:off x="6502400" y="4660053"/>
            <a:ext cx="3793067" cy="1842347"/>
          </a:xfrm>
          <a:prstGeom prst="line">
            <a:avLst/>
          </a:prstGeom>
          <a:noFill/>
          <a:ln w="28575">
            <a:solidFill>
              <a:srgbClr val="8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59417" name="Line 1067"/>
          <p:cNvSpPr>
            <a:spLocks noChangeShapeType="1"/>
          </p:cNvSpPr>
          <p:nvPr/>
        </p:nvSpPr>
        <p:spPr bwMode="auto">
          <a:xfrm>
            <a:off x="6394027" y="6285654"/>
            <a:ext cx="3467947" cy="433493"/>
          </a:xfrm>
          <a:prstGeom prst="line">
            <a:avLst/>
          </a:prstGeom>
          <a:noFill/>
          <a:ln w="28575">
            <a:solidFill>
              <a:srgbClr val="9900CC"/>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56345" name="Line 1068"/>
          <p:cNvSpPr>
            <a:spLocks noChangeShapeType="1"/>
          </p:cNvSpPr>
          <p:nvPr/>
        </p:nvSpPr>
        <p:spPr bwMode="auto">
          <a:xfrm>
            <a:off x="6502400" y="6610774"/>
            <a:ext cx="3359573" cy="433493"/>
          </a:xfrm>
          <a:prstGeom prst="line">
            <a:avLst/>
          </a:prstGeom>
          <a:noFill/>
          <a:ln w="28575">
            <a:solidFill>
              <a:srgbClr val="9900CC"/>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59419" name="Text Box 1070"/>
          <p:cNvSpPr txBox="1">
            <a:spLocks noChangeArrowheads="1"/>
          </p:cNvSpPr>
          <p:nvPr/>
        </p:nvSpPr>
        <p:spPr bwMode="auto">
          <a:xfrm>
            <a:off x="8119715" y="2384214"/>
            <a:ext cx="550151" cy="6175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r" eaLnBrk="1" hangingPunct="1"/>
            <a:r>
              <a:rPr lang="en-US" sz="3413">
                <a:solidFill>
                  <a:srgbClr val="FF9933"/>
                </a:solidFill>
              </a:rPr>
              <a:t>p</a:t>
            </a:r>
            <a:r>
              <a:rPr lang="en-US" sz="3413" baseline="-25000">
                <a:solidFill>
                  <a:srgbClr val="FF9933"/>
                </a:solidFill>
              </a:rPr>
              <a:t>1</a:t>
            </a:r>
          </a:p>
        </p:txBody>
      </p:sp>
      <p:sp>
        <p:nvSpPr>
          <p:cNvPr id="59420" name="Text Box 1071"/>
          <p:cNvSpPr txBox="1">
            <a:spLocks noChangeArrowheads="1"/>
          </p:cNvSpPr>
          <p:nvPr/>
        </p:nvSpPr>
        <p:spPr bwMode="auto">
          <a:xfrm>
            <a:off x="8203254" y="3251200"/>
            <a:ext cx="550151" cy="6175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r" eaLnBrk="1" hangingPunct="1"/>
            <a:r>
              <a:rPr lang="en-US" sz="3413">
                <a:solidFill>
                  <a:srgbClr val="FF9933"/>
                </a:solidFill>
              </a:rPr>
              <a:t>p</a:t>
            </a:r>
            <a:r>
              <a:rPr lang="en-US" sz="3413" baseline="-25000">
                <a:solidFill>
                  <a:srgbClr val="FF9933"/>
                </a:solidFill>
              </a:rPr>
              <a:t>1</a:t>
            </a:r>
          </a:p>
        </p:txBody>
      </p:sp>
      <p:sp>
        <p:nvSpPr>
          <p:cNvPr id="59421" name="Text Box 1072"/>
          <p:cNvSpPr txBox="1">
            <a:spLocks noChangeArrowheads="1"/>
          </p:cNvSpPr>
          <p:nvPr/>
        </p:nvSpPr>
        <p:spPr bwMode="auto">
          <a:xfrm>
            <a:off x="8831842" y="3901440"/>
            <a:ext cx="596638" cy="6175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r" eaLnBrk="1" hangingPunct="1"/>
            <a:r>
              <a:rPr lang="en-US" sz="3413">
                <a:solidFill>
                  <a:srgbClr val="008080"/>
                </a:solidFill>
              </a:rPr>
              <a:t>p</a:t>
            </a:r>
            <a:r>
              <a:rPr lang="en-US" sz="3413" baseline="-25000">
                <a:solidFill>
                  <a:srgbClr val="008080"/>
                </a:solidFill>
              </a:rPr>
              <a:t>3</a:t>
            </a:r>
          </a:p>
        </p:txBody>
      </p:sp>
      <p:sp>
        <p:nvSpPr>
          <p:cNvPr id="59422" name="Text Box 1073"/>
          <p:cNvSpPr txBox="1">
            <a:spLocks noChangeArrowheads="1"/>
          </p:cNvSpPr>
          <p:nvPr/>
        </p:nvSpPr>
        <p:spPr bwMode="auto">
          <a:xfrm>
            <a:off x="7422989" y="4118187"/>
            <a:ext cx="596638" cy="6175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r" eaLnBrk="1" hangingPunct="1"/>
            <a:r>
              <a:rPr lang="en-US" sz="3413">
                <a:solidFill>
                  <a:srgbClr val="008080"/>
                </a:solidFill>
              </a:rPr>
              <a:t>p</a:t>
            </a:r>
            <a:r>
              <a:rPr lang="en-US" sz="3413" baseline="-25000">
                <a:solidFill>
                  <a:srgbClr val="008080"/>
                </a:solidFill>
              </a:rPr>
              <a:t>3</a:t>
            </a:r>
          </a:p>
        </p:txBody>
      </p:sp>
      <p:sp>
        <p:nvSpPr>
          <p:cNvPr id="59423" name="Text Box 1072"/>
          <p:cNvSpPr txBox="1">
            <a:spLocks noChangeArrowheads="1"/>
          </p:cNvSpPr>
          <p:nvPr/>
        </p:nvSpPr>
        <p:spPr bwMode="auto">
          <a:xfrm>
            <a:off x="8831842" y="5960534"/>
            <a:ext cx="596638" cy="6175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r" eaLnBrk="1" hangingPunct="1"/>
            <a:r>
              <a:rPr lang="en-US" sz="3413">
                <a:solidFill>
                  <a:srgbClr val="9900CC"/>
                </a:solidFill>
              </a:rPr>
              <a:t>p</a:t>
            </a:r>
            <a:r>
              <a:rPr lang="en-US" sz="3413" baseline="-25000">
                <a:solidFill>
                  <a:srgbClr val="9900CC"/>
                </a:solidFill>
              </a:rPr>
              <a:t>4</a:t>
            </a:r>
          </a:p>
        </p:txBody>
      </p:sp>
      <p:sp>
        <p:nvSpPr>
          <p:cNvPr id="59424" name="Text Box 1072"/>
          <p:cNvSpPr txBox="1">
            <a:spLocks noChangeArrowheads="1"/>
          </p:cNvSpPr>
          <p:nvPr/>
        </p:nvSpPr>
        <p:spPr bwMode="auto">
          <a:xfrm>
            <a:off x="8206438" y="6719147"/>
            <a:ext cx="596638" cy="6175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r" eaLnBrk="1" hangingPunct="1"/>
            <a:r>
              <a:rPr lang="en-US" sz="3413">
                <a:solidFill>
                  <a:srgbClr val="9900CC"/>
                </a:solidFill>
              </a:rPr>
              <a:t>p</a:t>
            </a:r>
            <a:r>
              <a:rPr lang="en-US" sz="3413" baseline="-25000">
                <a:solidFill>
                  <a:srgbClr val="9900CC"/>
                </a:solidFill>
              </a:rPr>
              <a:t>5</a:t>
            </a:r>
          </a:p>
        </p:txBody>
      </p:sp>
      <p:sp>
        <p:nvSpPr>
          <p:cNvPr id="37" name="Line 1065"/>
          <p:cNvSpPr>
            <a:spLocks noChangeShapeType="1"/>
          </p:cNvSpPr>
          <p:nvPr/>
        </p:nvSpPr>
        <p:spPr bwMode="auto">
          <a:xfrm flipV="1">
            <a:off x="6394027" y="4660053"/>
            <a:ext cx="3901440" cy="3142827"/>
          </a:xfrm>
          <a:prstGeom prst="line">
            <a:avLst/>
          </a:prstGeom>
          <a:noFill/>
          <a:ln w="28575">
            <a:solidFill>
              <a:srgbClr val="8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38" name="Line 1068"/>
          <p:cNvSpPr>
            <a:spLocks noChangeShapeType="1"/>
          </p:cNvSpPr>
          <p:nvPr/>
        </p:nvSpPr>
        <p:spPr bwMode="auto">
          <a:xfrm flipV="1">
            <a:off x="6394027" y="7044267"/>
            <a:ext cx="3467947" cy="758613"/>
          </a:xfrm>
          <a:prstGeom prst="line">
            <a:avLst/>
          </a:prstGeom>
          <a:noFill/>
          <a:ln w="28575">
            <a:solidFill>
              <a:srgbClr val="9900CC"/>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39" name="Rectangular Callout 38"/>
          <p:cNvSpPr>
            <a:spLocks noChangeArrowheads="1"/>
          </p:cNvSpPr>
          <p:nvPr/>
        </p:nvSpPr>
        <p:spPr bwMode="auto">
          <a:xfrm>
            <a:off x="2275840" y="8236373"/>
            <a:ext cx="1733973" cy="1192107"/>
          </a:xfrm>
          <a:prstGeom prst="wedgeRectCallout">
            <a:avLst>
              <a:gd name="adj1" fmla="val -57574"/>
              <a:gd name="adj2" fmla="val -107486"/>
            </a:avLst>
          </a:prstGeom>
          <a:solidFill>
            <a:srgbClr val="FFD5AB"/>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bIns="0" anchor="ctr" anchorCtr="0"/>
          <a:lstStyle/>
          <a:p>
            <a:pPr>
              <a:lnSpc>
                <a:spcPts val="2276"/>
              </a:lnSpc>
            </a:pPr>
            <a:r>
              <a:rPr lang="en-US" sz="2276" dirty="0"/>
              <a:t>Additional simple predicate</a:t>
            </a:r>
          </a:p>
        </p:txBody>
      </p:sp>
      <p:sp>
        <p:nvSpPr>
          <p:cNvPr id="2" name="TextBox 1"/>
          <p:cNvSpPr txBox="1"/>
          <p:nvPr/>
        </p:nvSpPr>
        <p:spPr>
          <a:xfrm>
            <a:off x="7288652" y="8372814"/>
            <a:ext cx="4713149" cy="880241"/>
          </a:xfrm>
          <a:prstGeom prst="rect">
            <a:avLst/>
          </a:prstGeom>
          <a:noFill/>
        </p:spPr>
        <p:txBody>
          <a:bodyPr wrap="none" rtlCol="0">
            <a:spAutoFit/>
          </a:bodyPr>
          <a:lstStyle/>
          <a:p>
            <a:r>
              <a:rPr lang="en-US" sz="5120" dirty="0"/>
              <a:t>Now complete !</a:t>
            </a:r>
          </a:p>
        </p:txBody>
      </p:sp>
    </p:spTree>
    <p:extLst>
      <p:ext uri="{BB962C8B-B14F-4D97-AF65-F5344CB8AC3E}">
        <p14:creationId xmlns:p14="http://schemas.microsoft.com/office/powerpoint/2010/main" val="38132974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6322">
                                            <p:txEl>
                                              <p:pRg st="14" end="14"/>
                                            </p:txEl>
                                          </p:spTgt>
                                        </p:tgtEl>
                                        <p:attrNameLst>
                                          <p:attrName>style.visibility</p:attrName>
                                        </p:attrNameLst>
                                      </p:cBhvr>
                                      <p:to>
                                        <p:strVal val="visible"/>
                                      </p:to>
                                    </p:set>
                                    <p:animEffect transition="in" filter="dissolve">
                                      <p:cBhvr>
                                        <p:cTn id="7" dur="500"/>
                                        <p:tgtEl>
                                          <p:spTgt spid="56322">
                                            <p:txEl>
                                              <p:pRg st="14" end="14"/>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dissolve">
                                      <p:cBhvr>
                                        <p:cTn id="11" dur="500"/>
                                        <p:tgtEl>
                                          <p:spTgt spid="3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xit" presetSubtype="0" fill="hold" grpId="0" nodeType="clickEffect">
                                  <p:stCondLst>
                                    <p:cond delay="0"/>
                                  </p:stCondLst>
                                  <p:childTnLst>
                                    <p:animEffect transition="out" filter="dissolve">
                                      <p:cBhvr>
                                        <p:cTn id="15" dur="500"/>
                                        <p:tgtEl>
                                          <p:spTgt spid="56327"/>
                                        </p:tgtEl>
                                      </p:cBhvr>
                                    </p:animEffect>
                                    <p:set>
                                      <p:cBhvr>
                                        <p:cTn id="16" dur="1" fill="hold">
                                          <p:stCondLst>
                                            <p:cond delay="499"/>
                                          </p:stCondLst>
                                        </p:cTn>
                                        <p:tgtEl>
                                          <p:spTgt spid="56327"/>
                                        </p:tgtEl>
                                        <p:attrNameLst>
                                          <p:attrName>style.visibility</p:attrName>
                                        </p:attrNameLst>
                                      </p:cBhvr>
                                      <p:to>
                                        <p:strVal val="hidden"/>
                                      </p:to>
                                    </p:set>
                                  </p:childTnLst>
                                </p:cTn>
                              </p:par>
                              <p:par>
                                <p:cTn id="17" presetID="9"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dissolve">
                                      <p:cBhvr>
                                        <p:cTn id="19" dur="500"/>
                                        <p:tgtEl>
                                          <p:spTgt spid="3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path" presetSubtype="0" accel="50000" decel="50000" fill="hold" grpId="0" nodeType="clickEffect">
                                  <p:stCondLst>
                                    <p:cond delay="0"/>
                                  </p:stCondLst>
                                  <p:childTnLst>
                                    <p:animMotion origin="layout" path="M -3.33333E-6 -2.22222E-6 L -0.00416 0.12778 " pathEditMode="relative" rAng="0" ptsTypes="AA">
                                      <p:cBhvr>
                                        <p:cTn id="23" dur="2000" fill="hold"/>
                                        <p:tgtEl>
                                          <p:spTgt spid="56331"/>
                                        </p:tgtEl>
                                        <p:attrNameLst>
                                          <p:attrName>ppt_x</p:attrName>
                                          <p:attrName>ppt_y</p:attrName>
                                        </p:attrNameLst>
                                      </p:cBhvr>
                                      <p:rCtr x="-208" y="6389"/>
                                    </p:animMotion>
                                  </p:childTnLst>
                                </p:cTn>
                              </p:par>
                            </p:childTnLst>
                          </p:cTn>
                        </p:par>
                        <p:par>
                          <p:cTn id="24" fill="hold" nodeType="afterGroup">
                            <p:stCondLst>
                              <p:cond delay="2000"/>
                            </p:stCondLst>
                            <p:childTnLst>
                              <p:par>
                                <p:cTn id="25" presetID="9" presetClass="exit" presetSubtype="0" fill="hold" grpId="0" nodeType="afterEffect">
                                  <p:stCondLst>
                                    <p:cond delay="0"/>
                                  </p:stCondLst>
                                  <p:childTnLst>
                                    <p:animEffect transition="out" filter="dissolve">
                                      <p:cBhvr>
                                        <p:cTn id="26" dur="500"/>
                                        <p:tgtEl>
                                          <p:spTgt spid="56343"/>
                                        </p:tgtEl>
                                      </p:cBhvr>
                                    </p:animEffect>
                                    <p:set>
                                      <p:cBhvr>
                                        <p:cTn id="27" dur="1" fill="hold">
                                          <p:stCondLst>
                                            <p:cond delay="499"/>
                                          </p:stCondLst>
                                        </p:cTn>
                                        <p:tgtEl>
                                          <p:spTgt spid="56343"/>
                                        </p:tgtEl>
                                        <p:attrNameLst>
                                          <p:attrName>style.visibility</p:attrName>
                                        </p:attrNameLst>
                                      </p:cBhvr>
                                      <p:to>
                                        <p:strVal val="hidden"/>
                                      </p:to>
                                    </p:set>
                                  </p:childTnLst>
                                </p:cTn>
                              </p:par>
                            </p:childTnLst>
                          </p:cTn>
                        </p:par>
                        <p:par>
                          <p:cTn id="28" fill="hold" nodeType="afterGroup">
                            <p:stCondLst>
                              <p:cond delay="2500"/>
                            </p:stCondLst>
                            <p:childTnLst>
                              <p:par>
                                <p:cTn id="29" presetID="9" presetClass="exit" presetSubtype="0" fill="hold" grpId="0" nodeType="afterEffect">
                                  <p:stCondLst>
                                    <p:cond delay="0"/>
                                  </p:stCondLst>
                                  <p:childTnLst>
                                    <p:animEffect transition="out" filter="dissolve">
                                      <p:cBhvr>
                                        <p:cTn id="30" dur="500"/>
                                        <p:tgtEl>
                                          <p:spTgt spid="56345"/>
                                        </p:tgtEl>
                                      </p:cBhvr>
                                    </p:animEffect>
                                    <p:set>
                                      <p:cBhvr>
                                        <p:cTn id="31" dur="1" fill="hold">
                                          <p:stCondLst>
                                            <p:cond delay="499"/>
                                          </p:stCondLst>
                                        </p:cTn>
                                        <p:tgtEl>
                                          <p:spTgt spid="56345"/>
                                        </p:tgtEl>
                                        <p:attrNameLst>
                                          <p:attrName>style.visibility</p:attrName>
                                        </p:attrNameLst>
                                      </p:cBhvr>
                                      <p:to>
                                        <p:strVal val="hidden"/>
                                      </p:to>
                                    </p:set>
                                  </p:childTnLst>
                                </p:cTn>
                              </p:par>
                            </p:childTnLst>
                          </p:cTn>
                        </p:par>
                        <p:par>
                          <p:cTn id="32" fill="hold" nodeType="afterGroup">
                            <p:stCondLst>
                              <p:cond delay="3000"/>
                            </p:stCondLst>
                            <p:childTnLst>
                              <p:par>
                                <p:cTn id="33" presetID="22" presetClass="entr" presetSubtype="4"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wipe(down)">
                                      <p:cBhvr>
                                        <p:cTn id="35" dur="500"/>
                                        <p:tgtEl>
                                          <p:spTgt spid="37"/>
                                        </p:tgtEl>
                                      </p:cBhvr>
                                    </p:animEffect>
                                  </p:childTnLst>
                                </p:cTn>
                              </p:par>
                            </p:childTnLst>
                          </p:cTn>
                        </p:par>
                        <p:par>
                          <p:cTn id="36" fill="hold" nodeType="afterGroup">
                            <p:stCondLst>
                              <p:cond delay="3500"/>
                            </p:stCondLst>
                            <p:childTnLst>
                              <p:par>
                                <p:cTn id="37" presetID="22" presetClass="entr" presetSubtype="4" fill="hold" grpId="0" nodeType="after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down)">
                                      <p:cBhvr>
                                        <p:cTn id="39" dur="500"/>
                                        <p:tgtEl>
                                          <p:spTgt spid="38"/>
                                        </p:tgtEl>
                                      </p:cBhvr>
                                    </p:animEffect>
                                  </p:childTnLst>
                                </p:cTn>
                              </p:par>
                            </p:childTnLst>
                          </p:cTn>
                        </p:par>
                        <p:par>
                          <p:cTn id="40" fill="hold">
                            <p:stCondLst>
                              <p:cond delay="4000"/>
                            </p:stCondLst>
                            <p:childTnLst>
                              <p:par>
                                <p:cTn id="41" presetID="53" presetClass="entr" presetSubtype="16" fill="hold" grpId="0" nodeType="after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animEffect transition="in" filter="fade">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56327" grpId="0" animBg="1"/>
      <p:bldP spid="56331" grpId="0" animBg="1"/>
      <p:bldP spid="56343" grpId="0" animBg="1"/>
      <p:bldP spid="56345" grpId="0" animBg="1"/>
      <p:bldP spid="37" grpId="0" animBg="1"/>
      <p:bldP spid="38" grpId="0" animBg="1"/>
      <p:bldP spid="39" grpId="0" animBg="1"/>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3940915" y="512517"/>
            <a:ext cx="5533887" cy="880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5120" b="1" i="0">
                <a:solidFill>
                  <a:srgbClr val="660066"/>
                </a:solidFill>
              </a:rPr>
              <a:t>Completeness (4)</a:t>
            </a:r>
          </a:p>
        </p:txBody>
      </p:sp>
      <p:sp>
        <p:nvSpPr>
          <p:cNvPr id="6148" name="Text Box 3"/>
          <p:cNvSpPr txBox="1">
            <a:spLocks noChangeArrowheads="1"/>
          </p:cNvSpPr>
          <p:nvPr/>
        </p:nvSpPr>
        <p:spPr bwMode="auto">
          <a:xfrm>
            <a:off x="1083734" y="1691077"/>
            <a:ext cx="10837333" cy="1843069"/>
          </a:xfrm>
          <a:prstGeom prst="rect">
            <a:avLst/>
          </a:prstGeom>
          <a:solidFill>
            <a:srgbClr val="DDDDD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t>A set of simple predicate </a:t>
            </a:r>
            <a:r>
              <a:rPr lang="en-US" sz="2844">
                <a:solidFill>
                  <a:srgbClr val="0000FF"/>
                </a:solidFill>
              </a:rPr>
              <a:t>Pr</a:t>
            </a:r>
            <a:r>
              <a:rPr lang="en-US" sz="2844" i="0"/>
              <a:t>  is said to be </a:t>
            </a:r>
            <a:r>
              <a:rPr lang="en-US" sz="2844" i="0">
                <a:solidFill>
                  <a:srgbClr val="FF0000"/>
                </a:solidFill>
              </a:rPr>
              <a:t>complete</a:t>
            </a:r>
            <a:r>
              <a:rPr lang="en-US" sz="2844" i="0"/>
              <a:t> if and only if there is an equal probability of access by every application to any two tuples belonging to any minterm fragment that is defined according to </a:t>
            </a:r>
            <a:r>
              <a:rPr lang="en-US" sz="2844">
                <a:solidFill>
                  <a:srgbClr val="0000FF"/>
                </a:solidFill>
              </a:rPr>
              <a:t>Pr</a:t>
            </a:r>
            <a:r>
              <a:rPr lang="en-US" sz="2844" i="0"/>
              <a:t>.</a:t>
            </a:r>
          </a:p>
        </p:txBody>
      </p:sp>
      <p:grpSp>
        <p:nvGrpSpPr>
          <p:cNvPr id="3" name="Group 2"/>
          <p:cNvGrpSpPr/>
          <p:nvPr/>
        </p:nvGrpSpPr>
        <p:grpSpPr>
          <a:xfrm>
            <a:off x="5201921" y="4095609"/>
            <a:ext cx="7500338" cy="5221029"/>
            <a:chOff x="3657600" y="2879725"/>
            <a:chExt cx="5273675" cy="3671036"/>
          </a:xfrm>
        </p:grpSpPr>
        <p:sp>
          <p:nvSpPr>
            <p:cNvPr id="6149" name="Text Box 5"/>
            <p:cNvSpPr txBox="1">
              <a:spLocks noChangeArrowheads="1"/>
            </p:cNvSpPr>
            <p:nvPr/>
          </p:nvSpPr>
          <p:spPr bwMode="auto">
            <a:xfrm>
              <a:off x="3657600" y="2879725"/>
              <a:ext cx="5273675" cy="2634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u="sng" dirty="0"/>
                <a:t>Case 1</a:t>
              </a:r>
              <a:r>
                <a:rPr lang="en-US" sz="2844" i="0" dirty="0"/>
                <a:t>: The only application that accesses J wants to access the tuples according to the location.</a:t>
              </a:r>
            </a:p>
            <a:p>
              <a:pPr eaLnBrk="1" hangingPunct="1"/>
              <a:endParaRPr lang="en-US" sz="2844" i="0" dirty="0"/>
            </a:p>
            <a:p>
              <a:pPr eaLnBrk="1" hangingPunct="1">
                <a:spcAft>
                  <a:spcPct val="35000"/>
                </a:spcAft>
              </a:pPr>
              <a:r>
                <a:rPr lang="en-US" sz="2844" i="0" dirty="0"/>
                <a:t>The set of simple predicates</a:t>
              </a:r>
            </a:p>
            <a:p>
              <a:pPr eaLnBrk="1" hangingPunct="1"/>
              <a:r>
                <a:rPr lang="en-US" sz="2844" i="0" dirty="0"/>
                <a:t>	         LOC=“Montreal”,</a:t>
              </a:r>
            </a:p>
            <a:p>
              <a:pPr eaLnBrk="1" hangingPunct="1"/>
              <a:r>
                <a:rPr lang="en-US" sz="2844" i="0" dirty="0"/>
                <a:t>	</a:t>
              </a:r>
              <a:r>
                <a:rPr lang="en-US" sz="2844" dirty="0" err="1"/>
                <a:t>Pr</a:t>
              </a:r>
              <a:r>
                <a:rPr lang="en-US" sz="2844" i="0" dirty="0"/>
                <a:t> =   LOC=“New York”,</a:t>
              </a:r>
            </a:p>
            <a:p>
              <a:pPr eaLnBrk="1" hangingPunct="1"/>
              <a:r>
                <a:rPr lang="en-US" sz="2844" i="0" dirty="0"/>
                <a:t>                     LOC=“Orlando”</a:t>
              </a:r>
            </a:p>
          </p:txBody>
        </p:sp>
        <p:sp>
          <p:nvSpPr>
            <p:cNvPr id="6150" name="AutoShape 6"/>
            <p:cNvSpPr>
              <a:spLocks/>
            </p:cNvSpPr>
            <p:nvPr/>
          </p:nvSpPr>
          <p:spPr bwMode="auto">
            <a:xfrm>
              <a:off x="5181600" y="4572000"/>
              <a:ext cx="76200" cy="914400"/>
            </a:xfrm>
            <a:prstGeom prst="leftBrace">
              <a:avLst>
                <a:gd name="adj1" fmla="val 100000"/>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4267"/>
                <a:t>  </a:t>
              </a:r>
            </a:p>
          </p:txBody>
        </p:sp>
        <p:sp>
          <p:nvSpPr>
            <p:cNvPr id="6151" name="Text Box 7"/>
            <p:cNvSpPr txBox="1">
              <a:spLocks noChangeArrowheads="1"/>
            </p:cNvSpPr>
            <p:nvPr/>
          </p:nvSpPr>
          <p:spPr bwMode="auto">
            <a:xfrm>
              <a:off x="3733800" y="5562600"/>
              <a:ext cx="4816475" cy="988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t>is </a:t>
              </a:r>
              <a:r>
                <a:rPr lang="en-US" sz="2844" i="0">
                  <a:solidFill>
                    <a:srgbClr val="FF0000"/>
                  </a:solidFill>
                </a:rPr>
                <a:t>complete</a:t>
              </a:r>
              <a:r>
                <a:rPr lang="en-US" sz="2844" i="0"/>
                <a:t> because each tuple of each fragment has the </a:t>
              </a:r>
              <a:r>
                <a:rPr lang="en-US" sz="2844" i="0">
                  <a:solidFill>
                    <a:srgbClr val="FF0000"/>
                  </a:solidFill>
                </a:rPr>
                <a:t>same probability of being accessed</a:t>
              </a:r>
              <a:r>
                <a:rPr lang="en-US" sz="2844" i="0"/>
                <a:t>.</a:t>
              </a:r>
            </a:p>
          </p:txBody>
        </p:sp>
      </p:grpSp>
      <p:grpSp>
        <p:nvGrpSpPr>
          <p:cNvPr id="2" name="Group 1"/>
          <p:cNvGrpSpPr/>
          <p:nvPr/>
        </p:nvGrpSpPr>
        <p:grpSpPr>
          <a:xfrm>
            <a:off x="824090" y="4075290"/>
            <a:ext cx="4095609" cy="5100882"/>
            <a:chOff x="579438" y="2865438"/>
            <a:chExt cx="2879725" cy="3586558"/>
          </a:xfrm>
        </p:grpSpPr>
        <p:graphicFrame>
          <p:nvGraphicFramePr>
            <p:cNvPr id="6146" name="Object 4"/>
            <p:cNvGraphicFramePr>
              <a:graphicFrameLocks noChangeAspect="1"/>
            </p:cNvGraphicFramePr>
            <p:nvPr>
              <p:extLst/>
            </p:nvPr>
          </p:nvGraphicFramePr>
          <p:xfrm>
            <a:off x="579438" y="2865438"/>
            <a:ext cx="2879725" cy="1635125"/>
          </p:xfrm>
          <a:graphic>
            <a:graphicData uri="http://schemas.openxmlformats.org/presentationml/2006/ole">
              <mc:AlternateContent xmlns:mc="http://schemas.openxmlformats.org/markup-compatibility/2006">
                <mc:Choice xmlns:v="urn:schemas-microsoft-com:vml" Requires="v">
                  <p:oleObj spid="_x0000_s26660" name="Equation" r:id="rId4" imgW="1206360" imgH="685800" progId="Equation.DSMT4">
                    <p:embed/>
                  </p:oleObj>
                </mc:Choice>
                <mc:Fallback>
                  <p:oleObj name="Equation" r:id="rId4" imgW="1206360" imgH="685800" progId="Equation.DSMT4">
                    <p:embed/>
                    <p:pic>
                      <p:nvPicPr>
                        <p:cNvPr id="6146" name="Object 4"/>
                        <p:cNvPicPr>
                          <a:picLocks noChangeAspect="1" noChangeArrowheads="1"/>
                        </p:cNvPicPr>
                        <p:nvPr/>
                      </p:nvPicPr>
                      <p:blipFill>
                        <a:blip r:embed="rId5"/>
                        <a:srcRect/>
                        <a:stretch>
                          <a:fillRect/>
                        </a:stretch>
                      </p:blipFill>
                      <p:spPr bwMode="auto">
                        <a:xfrm>
                          <a:off x="579438" y="2865438"/>
                          <a:ext cx="2879725" cy="1635125"/>
                        </a:xfrm>
                        <a:prstGeom prst="rect">
                          <a:avLst/>
                        </a:prstGeom>
                        <a:solidFill>
                          <a:srgbClr val="FFDDDD"/>
                        </a:solidFill>
                      </p:spPr>
                    </p:pic>
                  </p:oleObj>
                </mc:Fallback>
              </mc:AlternateContent>
            </a:graphicData>
          </a:graphic>
        </p:graphicFrame>
        <p:sp>
          <p:nvSpPr>
            <p:cNvPr id="6152" name="Rectangle 8"/>
            <p:cNvSpPr>
              <a:spLocks noChangeArrowheads="1"/>
            </p:cNvSpPr>
            <p:nvPr/>
          </p:nvSpPr>
          <p:spPr bwMode="auto">
            <a:xfrm>
              <a:off x="649288" y="5181600"/>
              <a:ext cx="685800" cy="533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6153" name="Text Box 9"/>
            <p:cNvSpPr txBox="1">
              <a:spLocks noChangeArrowheads="1"/>
            </p:cNvSpPr>
            <p:nvPr/>
          </p:nvSpPr>
          <p:spPr bwMode="auto">
            <a:xfrm>
              <a:off x="811999" y="5227638"/>
              <a:ext cx="334977" cy="434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3413" i="0"/>
                <a:t>J</a:t>
              </a:r>
            </a:p>
          </p:txBody>
        </p:sp>
        <p:sp>
          <p:nvSpPr>
            <p:cNvPr id="6154" name="Rectangle 10"/>
            <p:cNvSpPr>
              <a:spLocks noChangeArrowheads="1"/>
            </p:cNvSpPr>
            <p:nvPr/>
          </p:nvSpPr>
          <p:spPr bwMode="auto">
            <a:xfrm>
              <a:off x="2401888" y="4724400"/>
              <a:ext cx="609600" cy="381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6155" name="Rectangle 11"/>
            <p:cNvSpPr>
              <a:spLocks noChangeArrowheads="1"/>
            </p:cNvSpPr>
            <p:nvPr/>
          </p:nvSpPr>
          <p:spPr bwMode="auto">
            <a:xfrm>
              <a:off x="2401888" y="5410200"/>
              <a:ext cx="609600" cy="381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6156" name="Rectangle 12"/>
            <p:cNvSpPr>
              <a:spLocks noChangeArrowheads="1"/>
            </p:cNvSpPr>
            <p:nvPr/>
          </p:nvSpPr>
          <p:spPr bwMode="auto">
            <a:xfrm>
              <a:off x="2401888" y="6019800"/>
              <a:ext cx="609600" cy="381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6157" name="Text Box 13"/>
            <p:cNvSpPr txBox="1">
              <a:spLocks noChangeArrowheads="1"/>
            </p:cNvSpPr>
            <p:nvPr/>
          </p:nvSpPr>
          <p:spPr bwMode="auto">
            <a:xfrm>
              <a:off x="2503266" y="4724400"/>
              <a:ext cx="376681" cy="3726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t>J</a:t>
              </a:r>
              <a:r>
                <a:rPr lang="en-US" sz="2844" i="0" baseline="-25000"/>
                <a:t>1</a:t>
              </a:r>
            </a:p>
          </p:txBody>
        </p:sp>
        <p:sp>
          <p:nvSpPr>
            <p:cNvPr id="6158" name="Text Box 14"/>
            <p:cNvSpPr txBox="1">
              <a:spLocks noChangeArrowheads="1"/>
            </p:cNvSpPr>
            <p:nvPr/>
          </p:nvSpPr>
          <p:spPr bwMode="auto">
            <a:xfrm>
              <a:off x="2501877" y="5410200"/>
              <a:ext cx="404859" cy="3726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t>J</a:t>
              </a:r>
              <a:r>
                <a:rPr lang="en-US" sz="2844" i="0" baseline="-25000"/>
                <a:t>2</a:t>
              </a:r>
            </a:p>
          </p:txBody>
        </p:sp>
        <p:sp>
          <p:nvSpPr>
            <p:cNvPr id="6159" name="Text Box 15"/>
            <p:cNvSpPr txBox="1">
              <a:spLocks noChangeArrowheads="1"/>
            </p:cNvSpPr>
            <p:nvPr/>
          </p:nvSpPr>
          <p:spPr bwMode="auto">
            <a:xfrm>
              <a:off x="2501877" y="6003925"/>
              <a:ext cx="404859" cy="3726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t>J</a:t>
              </a:r>
              <a:r>
                <a:rPr lang="en-US" sz="2844" i="0" baseline="-25000"/>
                <a:t>3</a:t>
              </a:r>
            </a:p>
          </p:txBody>
        </p:sp>
        <p:sp>
          <p:nvSpPr>
            <p:cNvPr id="6160" name="Line 16"/>
            <p:cNvSpPr>
              <a:spLocks noChangeShapeType="1"/>
            </p:cNvSpPr>
            <p:nvPr/>
          </p:nvSpPr>
          <p:spPr bwMode="auto">
            <a:xfrm flipV="1">
              <a:off x="1335088" y="4953000"/>
              <a:ext cx="10668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6161" name="Line 17"/>
            <p:cNvSpPr>
              <a:spLocks noChangeShapeType="1"/>
            </p:cNvSpPr>
            <p:nvPr/>
          </p:nvSpPr>
          <p:spPr bwMode="auto">
            <a:xfrm>
              <a:off x="1335088" y="5486400"/>
              <a:ext cx="1066800" cy="76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6162" name="Line 18"/>
            <p:cNvSpPr>
              <a:spLocks noChangeShapeType="1"/>
            </p:cNvSpPr>
            <p:nvPr/>
          </p:nvSpPr>
          <p:spPr bwMode="auto">
            <a:xfrm>
              <a:off x="1335088" y="5638800"/>
              <a:ext cx="106680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6163" name="Text Box 19"/>
            <p:cNvSpPr txBox="1">
              <a:spLocks noChangeArrowheads="1"/>
            </p:cNvSpPr>
            <p:nvPr/>
          </p:nvSpPr>
          <p:spPr bwMode="auto">
            <a:xfrm>
              <a:off x="1137458" y="4678363"/>
              <a:ext cx="1279497" cy="249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1707" i="0"/>
                <a:t>LOC=“Montreal”</a:t>
              </a:r>
            </a:p>
          </p:txBody>
        </p:sp>
        <p:sp>
          <p:nvSpPr>
            <p:cNvPr id="6164" name="Text Box 20"/>
            <p:cNvSpPr txBox="1">
              <a:spLocks noChangeArrowheads="1"/>
            </p:cNvSpPr>
            <p:nvPr/>
          </p:nvSpPr>
          <p:spPr bwMode="auto">
            <a:xfrm>
              <a:off x="2081140" y="5181600"/>
              <a:ext cx="1325709" cy="249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1707" i="0"/>
                <a:t>LOC=“New York”</a:t>
              </a:r>
            </a:p>
          </p:txBody>
        </p:sp>
        <p:sp>
          <p:nvSpPr>
            <p:cNvPr id="6165" name="Text Box 21"/>
            <p:cNvSpPr txBox="1">
              <a:spLocks noChangeArrowheads="1"/>
            </p:cNvSpPr>
            <p:nvPr/>
          </p:nvSpPr>
          <p:spPr bwMode="auto">
            <a:xfrm>
              <a:off x="1217158" y="6202363"/>
              <a:ext cx="1199472" cy="249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1707" i="0"/>
                <a:t>LOC=“Orlando”</a:t>
              </a:r>
            </a:p>
          </p:txBody>
        </p:sp>
      </p:grpSp>
    </p:spTree>
    <p:extLst>
      <p:ext uri="{BB962C8B-B14F-4D97-AF65-F5344CB8AC3E}">
        <p14:creationId xmlns:p14="http://schemas.microsoft.com/office/powerpoint/2010/main" val="41206187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a:lstStyle/>
          <a:p>
            <a:r>
              <a:rPr lang="en-US" dirty="0"/>
              <a:t>Dimensions of the Problem</a:t>
            </a:r>
          </a:p>
        </p:txBody>
      </p:sp>
      <p:sp>
        <p:nvSpPr>
          <p:cNvPr id="8195" name="Rectangle 3"/>
          <p:cNvSpPr>
            <a:spLocks noChangeArrowheads="1"/>
          </p:cNvSpPr>
          <p:nvPr/>
        </p:nvSpPr>
        <p:spPr bwMode="auto">
          <a:xfrm>
            <a:off x="2292494" y="8055752"/>
            <a:ext cx="2567652" cy="423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310" tIns="36124" rIns="90310" bIns="36124">
            <a:spAutoFit/>
          </a:bodyPr>
          <a:lstStyle/>
          <a:p>
            <a:pPr algn="ctr">
              <a:lnSpc>
                <a:spcPct val="85000"/>
              </a:lnSpc>
            </a:pPr>
            <a:r>
              <a:rPr lang="en-US" sz="2600" dirty="0">
                <a:solidFill>
                  <a:schemeClr val="hlink"/>
                </a:solidFill>
                <a:latin typeface="Book Antiqua"/>
              </a:rPr>
              <a:t>Level of sharing</a:t>
            </a:r>
          </a:p>
        </p:txBody>
      </p:sp>
      <p:sp>
        <p:nvSpPr>
          <p:cNvPr id="8196" name="Rectangle 4"/>
          <p:cNvSpPr>
            <a:spLocks noChangeArrowheads="1"/>
          </p:cNvSpPr>
          <p:nvPr/>
        </p:nvSpPr>
        <p:spPr bwMode="auto">
          <a:xfrm>
            <a:off x="8964324" y="5346418"/>
            <a:ext cx="3095779" cy="423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310" tIns="36124" rIns="90310" bIns="36124">
            <a:spAutoFit/>
          </a:bodyPr>
          <a:lstStyle/>
          <a:p>
            <a:pPr algn="ctr">
              <a:lnSpc>
                <a:spcPct val="85000"/>
              </a:lnSpc>
            </a:pPr>
            <a:r>
              <a:rPr lang="en-US" sz="2600" dirty="0">
                <a:solidFill>
                  <a:schemeClr val="hlink"/>
                </a:solidFill>
                <a:latin typeface="Book Antiqua"/>
              </a:rPr>
              <a:t>Level of knowledge</a:t>
            </a:r>
          </a:p>
        </p:txBody>
      </p:sp>
      <p:sp>
        <p:nvSpPr>
          <p:cNvPr id="8197" name="Rectangle 5"/>
          <p:cNvSpPr>
            <a:spLocks noChangeArrowheads="1"/>
          </p:cNvSpPr>
          <p:nvPr/>
        </p:nvSpPr>
        <p:spPr bwMode="auto">
          <a:xfrm>
            <a:off x="3774507" y="2745458"/>
            <a:ext cx="3721814" cy="423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310" tIns="36124" rIns="90310" bIns="36124">
            <a:spAutoFit/>
          </a:bodyPr>
          <a:lstStyle/>
          <a:p>
            <a:pPr algn="ctr">
              <a:lnSpc>
                <a:spcPct val="85000"/>
              </a:lnSpc>
            </a:pPr>
            <a:r>
              <a:rPr lang="en-US" sz="2600" dirty="0">
                <a:solidFill>
                  <a:schemeClr val="hlink"/>
                </a:solidFill>
                <a:latin typeface="Book Antiqua"/>
              </a:rPr>
              <a:t>Access pattern behavior</a:t>
            </a:r>
          </a:p>
        </p:txBody>
      </p:sp>
      <p:sp>
        <p:nvSpPr>
          <p:cNvPr id="8198" name="Line 6"/>
          <p:cNvSpPr>
            <a:spLocks noChangeShapeType="1"/>
          </p:cNvSpPr>
          <p:nvPr/>
        </p:nvSpPr>
        <p:spPr bwMode="auto">
          <a:xfrm>
            <a:off x="5671538" y="3576320"/>
            <a:ext cx="0" cy="1932658"/>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8199" name="Line 7"/>
          <p:cNvSpPr>
            <a:spLocks noChangeShapeType="1"/>
          </p:cNvSpPr>
          <p:nvPr/>
        </p:nvSpPr>
        <p:spPr bwMode="auto">
          <a:xfrm>
            <a:off x="5689600" y="5508978"/>
            <a:ext cx="3287324"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8200" name="Line 8"/>
          <p:cNvSpPr>
            <a:spLocks noChangeShapeType="1"/>
          </p:cNvSpPr>
          <p:nvPr/>
        </p:nvSpPr>
        <p:spPr bwMode="auto">
          <a:xfrm>
            <a:off x="5030329" y="4867769"/>
            <a:ext cx="0" cy="144497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grpSp>
        <p:nvGrpSpPr>
          <p:cNvPr id="8205" name="Group 13"/>
          <p:cNvGrpSpPr>
            <a:grpSpLocks/>
          </p:cNvGrpSpPr>
          <p:nvPr/>
        </p:nvGrpSpPr>
        <p:grpSpPr bwMode="auto">
          <a:xfrm>
            <a:off x="5030329" y="4867769"/>
            <a:ext cx="2691271" cy="1463040"/>
            <a:chOff x="2228" y="2156"/>
            <a:chExt cx="1192" cy="648"/>
          </a:xfrm>
        </p:grpSpPr>
        <p:sp>
          <p:nvSpPr>
            <p:cNvPr id="8201" name="Line 9"/>
            <p:cNvSpPr>
              <a:spLocks noChangeShapeType="1"/>
            </p:cNvSpPr>
            <p:nvPr/>
          </p:nvSpPr>
          <p:spPr bwMode="auto">
            <a:xfrm>
              <a:off x="3420" y="2156"/>
              <a:ext cx="0" cy="64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grpSp>
          <p:nvGrpSpPr>
            <p:cNvPr id="8204" name="Group 12"/>
            <p:cNvGrpSpPr>
              <a:grpSpLocks/>
            </p:cNvGrpSpPr>
            <p:nvPr/>
          </p:nvGrpSpPr>
          <p:grpSpPr bwMode="auto">
            <a:xfrm>
              <a:off x="2228" y="2156"/>
              <a:ext cx="1184" cy="648"/>
              <a:chOff x="2228" y="2156"/>
              <a:chExt cx="1184" cy="648"/>
            </a:xfrm>
          </p:grpSpPr>
          <p:sp>
            <p:nvSpPr>
              <p:cNvPr id="8202" name="Line 10"/>
              <p:cNvSpPr>
                <a:spLocks noChangeShapeType="1"/>
              </p:cNvSpPr>
              <p:nvPr/>
            </p:nvSpPr>
            <p:spPr bwMode="auto">
              <a:xfrm>
                <a:off x="2228" y="2156"/>
                <a:ext cx="118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8203" name="Line 11"/>
              <p:cNvSpPr>
                <a:spLocks noChangeShapeType="1"/>
              </p:cNvSpPr>
              <p:nvPr/>
            </p:nvSpPr>
            <p:spPr bwMode="auto">
              <a:xfrm>
                <a:off x="2228" y="2804"/>
                <a:ext cx="118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grpSp>
      </p:grpSp>
      <p:sp>
        <p:nvSpPr>
          <p:cNvPr id="8206" name="Line 14"/>
          <p:cNvSpPr>
            <a:spLocks noChangeShapeType="1"/>
          </p:cNvSpPr>
          <p:nvPr/>
        </p:nvSpPr>
        <p:spPr bwMode="auto">
          <a:xfrm flipH="1">
            <a:off x="3811129" y="5508978"/>
            <a:ext cx="1896533" cy="2257778"/>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grpSp>
        <p:nvGrpSpPr>
          <p:cNvPr id="8209" name="Group 17"/>
          <p:cNvGrpSpPr>
            <a:grpSpLocks/>
          </p:cNvGrpSpPr>
          <p:nvPr/>
        </p:nvGrpSpPr>
        <p:grpSpPr bwMode="auto">
          <a:xfrm>
            <a:off x="4334933" y="5671538"/>
            <a:ext cx="2711592" cy="1465298"/>
            <a:chOff x="1920" y="2512"/>
            <a:chExt cx="1201" cy="649"/>
          </a:xfrm>
        </p:grpSpPr>
        <p:sp>
          <p:nvSpPr>
            <p:cNvPr id="8207" name="Line 15"/>
            <p:cNvSpPr>
              <a:spLocks noChangeShapeType="1"/>
            </p:cNvSpPr>
            <p:nvPr/>
          </p:nvSpPr>
          <p:spPr bwMode="auto">
            <a:xfrm>
              <a:off x="1924" y="2516"/>
              <a:ext cx="0" cy="64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8208" name="Freeform 16"/>
            <p:cNvSpPr>
              <a:spLocks/>
            </p:cNvSpPr>
            <p:nvPr/>
          </p:nvSpPr>
          <p:spPr bwMode="auto">
            <a:xfrm>
              <a:off x="1920" y="2512"/>
              <a:ext cx="1201" cy="649"/>
            </a:xfrm>
            <a:custGeom>
              <a:avLst/>
              <a:gdLst>
                <a:gd name="T0" fmla="*/ 0 w 1201"/>
                <a:gd name="T1" fmla="*/ 0 h 649"/>
                <a:gd name="T2" fmla="*/ 1200 w 1201"/>
                <a:gd name="T3" fmla="*/ 0 h 649"/>
                <a:gd name="T4" fmla="*/ 1200 w 1201"/>
                <a:gd name="T5" fmla="*/ 648 h 649"/>
                <a:gd name="T6" fmla="*/ 0 w 1201"/>
                <a:gd name="T7" fmla="*/ 648 h 649"/>
              </a:gdLst>
              <a:ahLst/>
              <a:cxnLst>
                <a:cxn ang="0">
                  <a:pos x="T0" y="T1"/>
                </a:cxn>
                <a:cxn ang="0">
                  <a:pos x="T2" y="T3"/>
                </a:cxn>
                <a:cxn ang="0">
                  <a:pos x="T4" y="T5"/>
                </a:cxn>
                <a:cxn ang="0">
                  <a:pos x="T6" y="T7"/>
                </a:cxn>
              </a:cxnLst>
              <a:rect l="0" t="0" r="r" b="b"/>
              <a:pathLst>
                <a:path w="1201" h="649">
                  <a:moveTo>
                    <a:pt x="0" y="0"/>
                  </a:moveTo>
                  <a:lnTo>
                    <a:pt x="1200" y="0"/>
                  </a:lnTo>
                  <a:lnTo>
                    <a:pt x="1200" y="648"/>
                  </a:lnTo>
                  <a:lnTo>
                    <a:pt x="0" y="648"/>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grpSp>
      <p:sp>
        <p:nvSpPr>
          <p:cNvPr id="8210" name="Freeform 18"/>
          <p:cNvSpPr>
            <a:spLocks/>
          </p:cNvSpPr>
          <p:nvPr/>
        </p:nvSpPr>
        <p:spPr bwMode="auto">
          <a:xfrm>
            <a:off x="5689600" y="4045938"/>
            <a:ext cx="2711592" cy="1465298"/>
          </a:xfrm>
          <a:custGeom>
            <a:avLst/>
            <a:gdLst>
              <a:gd name="T0" fmla="*/ 0 w 1201"/>
              <a:gd name="T1" fmla="*/ 0 h 649"/>
              <a:gd name="T2" fmla="*/ 1200 w 1201"/>
              <a:gd name="T3" fmla="*/ 0 h 649"/>
              <a:gd name="T4" fmla="*/ 1200 w 1201"/>
              <a:gd name="T5" fmla="*/ 648 h 649"/>
            </a:gdLst>
            <a:ahLst/>
            <a:cxnLst>
              <a:cxn ang="0">
                <a:pos x="T0" y="T1"/>
              </a:cxn>
              <a:cxn ang="0">
                <a:pos x="T2" y="T3"/>
              </a:cxn>
              <a:cxn ang="0">
                <a:pos x="T4" y="T5"/>
              </a:cxn>
            </a:cxnLst>
            <a:rect l="0" t="0" r="r" b="b"/>
            <a:pathLst>
              <a:path w="1201" h="649">
                <a:moveTo>
                  <a:pt x="0" y="0"/>
                </a:moveTo>
                <a:lnTo>
                  <a:pt x="1200" y="0"/>
                </a:lnTo>
                <a:lnTo>
                  <a:pt x="1200" y="648"/>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0046" tIns="65023" rIns="130046" bIns="65023"/>
          <a:lstStyle/>
          <a:p>
            <a:endParaRPr lang="en-US" dirty="0">
              <a:latin typeface="Book Antiqua"/>
            </a:endParaRPr>
          </a:p>
        </p:txBody>
      </p:sp>
      <p:sp>
        <p:nvSpPr>
          <p:cNvPr id="8211" name="Line 19"/>
          <p:cNvSpPr>
            <a:spLocks noChangeShapeType="1"/>
          </p:cNvSpPr>
          <p:nvPr/>
        </p:nvSpPr>
        <p:spPr bwMode="auto">
          <a:xfrm flipH="1">
            <a:off x="4334933" y="4054969"/>
            <a:ext cx="1372729" cy="1625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8212" name="Line 20"/>
          <p:cNvSpPr>
            <a:spLocks noChangeShapeType="1"/>
          </p:cNvSpPr>
          <p:nvPr/>
        </p:nvSpPr>
        <p:spPr bwMode="auto">
          <a:xfrm flipH="1">
            <a:off x="7044267" y="4054969"/>
            <a:ext cx="1372729" cy="1625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8213" name="Line 21"/>
          <p:cNvSpPr>
            <a:spLocks noChangeShapeType="1"/>
          </p:cNvSpPr>
          <p:nvPr/>
        </p:nvSpPr>
        <p:spPr bwMode="auto">
          <a:xfrm flipH="1">
            <a:off x="7044267" y="5518009"/>
            <a:ext cx="1372729" cy="1625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8214" name="Line 22"/>
          <p:cNvSpPr>
            <a:spLocks noChangeShapeType="1"/>
          </p:cNvSpPr>
          <p:nvPr/>
        </p:nvSpPr>
        <p:spPr bwMode="auto">
          <a:xfrm flipH="1">
            <a:off x="5689600" y="4054969"/>
            <a:ext cx="1372729" cy="1625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8215" name="Line 23"/>
          <p:cNvSpPr>
            <a:spLocks noChangeShapeType="1"/>
          </p:cNvSpPr>
          <p:nvPr/>
        </p:nvSpPr>
        <p:spPr bwMode="auto">
          <a:xfrm flipH="1">
            <a:off x="5689600" y="5518009"/>
            <a:ext cx="1372729" cy="1625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8216" name="Line 24"/>
          <p:cNvSpPr>
            <a:spLocks noChangeShapeType="1"/>
          </p:cNvSpPr>
          <p:nvPr/>
        </p:nvSpPr>
        <p:spPr bwMode="auto">
          <a:xfrm>
            <a:off x="7053298" y="4054969"/>
            <a:ext cx="0" cy="144497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8217" name="Line 25"/>
          <p:cNvSpPr>
            <a:spLocks noChangeShapeType="1"/>
          </p:cNvSpPr>
          <p:nvPr/>
        </p:nvSpPr>
        <p:spPr bwMode="auto">
          <a:xfrm>
            <a:off x="5698631" y="5680569"/>
            <a:ext cx="0" cy="144497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8218" name="Rectangle 26"/>
          <p:cNvSpPr>
            <a:spLocks noChangeArrowheads="1"/>
          </p:cNvSpPr>
          <p:nvPr/>
        </p:nvSpPr>
        <p:spPr bwMode="auto">
          <a:xfrm>
            <a:off x="8938542" y="4061743"/>
            <a:ext cx="2172369" cy="92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28691" tIns="63217" rIns="128691" bIns="63217">
            <a:spAutoFit/>
          </a:bodyPr>
          <a:lstStyle/>
          <a:p>
            <a:r>
              <a:rPr lang="en-US" sz="2600" dirty="0">
                <a:solidFill>
                  <a:srgbClr val="000000"/>
                </a:solidFill>
                <a:latin typeface="Book Antiqua"/>
              </a:rPr>
              <a:t>partial</a:t>
            </a:r>
          </a:p>
          <a:p>
            <a:r>
              <a:rPr lang="en-US" sz="2600" dirty="0">
                <a:solidFill>
                  <a:srgbClr val="000000"/>
                </a:solidFill>
                <a:latin typeface="Book Antiqua"/>
              </a:rPr>
              <a:t>information </a:t>
            </a:r>
          </a:p>
        </p:txBody>
      </p:sp>
      <p:sp>
        <p:nvSpPr>
          <p:cNvPr id="8219" name="Line 27"/>
          <p:cNvSpPr>
            <a:spLocks noChangeShapeType="1"/>
          </p:cNvSpPr>
          <p:nvPr/>
        </p:nvSpPr>
        <p:spPr bwMode="auto">
          <a:xfrm flipV="1">
            <a:off x="5825067" y="3495040"/>
            <a:ext cx="505742" cy="478649"/>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8220" name="Line 28"/>
          <p:cNvSpPr>
            <a:spLocks noChangeShapeType="1"/>
          </p:cNvSpPr>
          <p:nvPr/>
        </p:nvSpPr>
        <p:spPr bwMode="auto">
          <a:xfrm flipH="1" flipV="1">
            <a:off x="4605867" y="4208498"/>
            <a:ext cx="1029547" cy="1210169"/>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8221" name="Line 29"/>
          <p:cNvSpPr>
            <a:spLocks noChangeShapeType="1"/>
          </p:cNvSpPr>
          <p:nvPr/>
        </p:nvSpPr>
        <p:spPr bwMode="auto">
          <a:xfrm flipV="1">
            <a:off x="7215858" y="4533618"/>
            <a:ext cx="1733973" cy="885049"/>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8222" name="Line 30"/>
          <p:cNvSpPr>
            <a:spLocks noChangeShapeType="1"/>
          </p:cNvSpPr>
          <p:nvPr/>
        </p:nvSpPr>
        <p:spPr bwMode="auto">
          <a:xfrm>
            <a:off x="8516338" y="5626382"/>
            <a:ext cx="433493" cy="541867"/>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8223" name="Line 31"/>
          <p:cNvSpPr>
            <a:spLocks noChangeShapeType="1"/>
          </p:cNvSpPr>
          <p:nvPr/>
        </p:nvSpPr>
        <p:spPr bwMode="auto">
          <a:xfrm flipH="1" flipV="1">
            <a:off x="3666631" y="5508978"/>
            <a:ext cx="1264356" cy="758613"/>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8224" name="Line 32"/>
          <p:cNvSpPr>
            <a:spLocks noChangeShapeType="1"/>
          </p:cNvSpPr>
          <p:nvPr/>
        </p:nvSpPr>
        <p:spPr bwMode="auto">
          <a:xfrm flipH="1" flipV="1">
            <a:off x="3702756" y="6592711"/>
            <a:ext cx="654756" cy="478649"/>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8225" name="Rectangle 33"/>
          <p:cNvSpPr>
            <a:spLocks noChangeArrowheads="1"/>
          </p:cNvSpPr>
          <p:nvPr/>
        </p:nvSpPr>
        <p:spPr bwMode="auto">
          <a:xfrm>
            <a:off x="6224539" y="3174435"/>
            <a:ext cx="1549148"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dynamic</a:t>
            </a:r>
          </a:p>
        </p:txBody>
      </p:sp>
      <p:sp>
        <p:nvSpPr>
          <p:cNvPr id="8226" name="Rectangle 34"/>
          <p:cNvSpPr>
            <a:spLocks noChangeArrowheads="1"/>
          </p:cNvSpPr>
          <p:nvPr/>
        </p:nvSpPr>
        <p:spPr bwMode="auto">
          <a:xfrm>
            <a:off x="4144830" y="3707271"/>
            <a:ext cx="1030451"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static</a:t>
            </a:r>
          </a:p>
        </p:txBody>
      </p:sp>
      <p:sp>
        <p:nvSpPr>
          <p:cNvPr id="8227" name="Rectangle 35"/>
          <p:cNvSpPr>
            <a:spLocks noChangeArrowheads="1"/>
          </p:cNvSpPr>
          <p:nvPr/>
        </p:nvSpPr>
        <p:spPr bwMode="auto">
          <a:xfrm>
            <a:off x="2997015" y="5016782"/>
            <a:ext cx="905743"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data</a:t>
            </a:r>
          </a:p>
        </p:txBody>
      </p:sp>
      <p:sp>
        <p:nvSpPr>
          <p:cNvPr id="8228" name="Rectangle 36"/>
          <p:cNvSpPr>
            <a:spLocks noChangeArrowheads="1"/>
          </p:cNvSpPr>
          <p:nvPr/>
        </p:nvSpPr>
        <p:spPr bwMode="auto">
          <a:xfrm>
            <a:off x="2351576" y="5847645"/>
            <a:ext cx="1546380" cy="92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data +</a:t>
            </a:r>
          </a:p>
          <a:p>
            <a:r>
              <a:rPr lang="en-US" sz="2600" dirty="0">
                <a:solidFill>
                  <a:srgbClr val="000000"/>
                </a:solidFill>
                <a:latin typeface="Book Antiqua"/>
              </a:rPr>
              <a:t>program</a:t>
            </a:r>
          </a:p>
        </p:txBody>
      </p:sp>
      <p:sp>
        <p:nvSpPr>
          <p:cNvPr id="8229" name="Rectangle 37"/>
          <p:cNvSpPr>
            <a:spLocks noChangeArrowheads="1"/>
          </p:cNvSpPr>
          <p:nvPr/>
        </p:nvSpPr>
        <p:spPr bwMode="auto">
          <a:xfrm>
            <a:off x="8789418" y="6001174"/>
            <a:ext cx="2018678" cy="92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complete</a:t>
            </a:r>
          </a:p>
          <a:p>
            <a:r>
              <a:rPr lang="en-US" sz="2600" dirty="0">
                <a:solidFill>
                  <a:srgbClr val="000000"/>
                </a:solidFill>
                <a:latin typeface="Book Antiqua"/>
              </a:rPr>
              <a:t>information</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3400522" y="650241"/>
            <a:ext cx="6447598" cy="9678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5689" b="1" i="0">
                <a:solidFill>
                  <a:srgbClr val="660066"/>
                </a:solidFill>
              </a:rPr>
              <a:t>Completeness  (5)</a:t>
            </a:r>
          </a:p>
        </p:txBody>
      </p:sp>
      <p:sp>
        <p:nvSpPr>
          <p:cNvPr id="60419" name="Text Box 3"/>
          <p:cNvSpPr txBox="1">
            <a:spLocks noChangeArrowheads="1"/>
          </p:cNvSpPr>
          <p:nvPr/>
        </p:nvSpPr>
        <p:spPr bwMode="auto">
          <a:xfrm>
            <a:off x="1448374" y="2275841"/>
            <a:ext cx="2611612" cy="7926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4551" i="0" u="sng" dirty="0"/>
              <a:t>Example:</a:t>
            </a:r>
          </a:p>
        </p:txBody>
      </p:sp>
      <p:grpSp>
        <p:nvGrpSpPr>
          <p:cNvPr id="60420" name="Group 26"/>
          <p:cNvGrpSpPr>
            <a:grpSpLocks/>
          </p:cNvGrpSpPr>
          <p:nvPr/>
        </p:nvGrpSpPr>
        <p:grpSpPr bwMode="auto">
          <a:xfrm>
            <a:off x="5238599" y="2275840"/>
            <a:ext cx="6790843" cy="2396526"/>
            <a:chOff x="559189" y="1752600"/>
            <a:chExt cx="4774811" cy="1685657"/>
          </a:xfrm>
        </p:grpSpPr>
        <p:sp>
          <p:nvSpPr>
            <p:cNvPr id="60430" name="Rectangle 28"/>
            <p:cNvSpPr>
              <a:spLocks noChangeArrowheads="1"/>
            </p:cNvSpPr>
            <p:nvPr/>
          </p:nvSpPr>
          <p:spPr bwMode="auto">
            <a:xfrm>
              <a:off x="1066800" y="2971800"/>
              <a:ext cx="4191000" cy="457200"/>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r"/>
              <a:endParaRPr lang="en-US" sz="4267"/>
            </a:p>
          </p:txBody>
        </p:sp>
        <p:sp>
          <p:nvSpPr>
            <p:cNvPr id="60431" name="Text Box 6"/>
            <p:cNvSpPr txBox="1">
              <a:spLocks noChangeArrowheads="1"/>
            </p:cNvSpPr>
            <p:nvPr/>
          </p:nvSpPr>
          <p:spPr bwMode="auto">
            <a:xfrm>
              <a:off x="1073598" y="1828800"/>
              <a:ext cx="4212241" cy="16094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spcAft>
                  <a:spcPts val="427"/>
                </a:spcAft>
              </a:pPr>
              <a:r>
                <a:rPr lang="en-US" sz="1991" i="0"/>
                <a:t>JNO         JNAME	        BUDGET        LOC</a:t>
              </a:r>
            </a:p>
            <a:p>
              <a:pPr eaLnBrk="1" hangingPunct="1"/>
              <a:r>
                <a:rPr lang="en-US" sz="1991" i="0"/>
                <a:t>001          Instrumental      150,000       Montreal</a:t>
              </a:r>
            </a:p>
            <a:p>
              <a:pPr eaLnBrk="1" hangingPunct="1"/>
              <a:endParaRPr lang="en-US" sz="1991" i="0"/>
            </a:p>
            <a:p>
              <a:pPr eaLnBrk="1" hangingPunct="1"/>
              <a:endParaRPr lang="en-US" sz="1991" i="0"/>
            </a:p>
            <a:p>
              <a:pPr eaLnBrk="1" hangingPunct="1"/>
              <a:r>
                <a:rPr lang="en-US" sz="1991" i="0"/>
                <a:t>JNO	  JNAME	        BUDGET        LOC</a:t>
              </a:r>
            </a:p>
            <a:p>
              <a:pPr eaLnBrk="1" hangingPunct="1"/>
              <a:r>
                <a:rPr lang="en-US" sz="1991" i="0"/>
                <a:t>004	    GUI	          135,000   New York</a:t>
              </a:r>
            </a:p>
            <a:p>
              <a:pPr eaLnBrk="1" hangingPunct="1"/>
              <a:r>
                <a:rPr lang="en-US" sz="1991" i="0"/>
                <a:t>007	CAD/CAM          250,000    New York</a:t>
              </a:r>
            </a:p>
          </p:txBody>
        </p:sp>
        <p:sp>
          <p:nvSpPr>
            <p:cNvPr id="60432" name="Rectangle 7"/>
            <p:cNvSpPr>
              <a:spLocks noChangeArrowheads="1"/>
            </p:cNvSpPr>
            <p:nvPr/>
          </p:nvSpPr>
          <p:spPr bwMode="auto">
            <a:xfrm>
              <a:off x="990600" y="1828800"/>
              <a:ext cx="4343400" cy="533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60433" name="Line 8"/>
            <p:cNvSpPr>
              <a:spLocks noChangeShapeType="1"/>
            </p:cNvSpPr>
            <p:nvPr/>
          </p:nvSpPr>
          <p:spPr bwMode="auto">
            <a:xfrm>
              <a:off x="1828800" y="1828800"/>
              <a:ext cx="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60434" name="Line 9"/>
            <p:cNvSpPr>
              <a:spLocks noChangeShapeType="1"/>
            </p:cNvSpPr>
            <p:nvPr/>
          </p:nvSpPr>
          <p:spPr bwMode="auto">
            <a:xfrm>
              <a:off x="990600" y="2109788"/>
              <a:ext cx="4343400" cy="2381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60435" name="Line 10"/>
            <p:cNvSpPr>
              <a:spLocks noChangeShapeType="1"/>
            </p:cNvSpPr>
            <p:nvPr/>
          </p:nvSpPr>
          <p:spPr bwMode="auto">
            <a:xfrm>
              <a:off x="3200400" y="1828800"/>
              <a:ext cx="0" cy="55721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60436" name="Line 11"/>
            <p:cNvSpPr>
              <a:spLocks noChangeShapeType="1"/>
            </p:cNvSpPr>
            <p:nvPr/>
          </p:nvSpPr>
          <p:spPr bwMode="auto">
            <a:xfrm>
              <a:off x="4267200" y="1828800"/>
              <a:ext cx="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60437" name="Text Box 12"/>
            <p:cNvSpPr txBox="1">
              <a:spLocks noChangeArrowheads="1"/>
            </p:cNvSpPr>
            <p:nvPr/>
          </p:nvSpPr>
          <p:spPr bwMode="auto">
            <a:xfrm>
              <a:off x="605695" y="1752600"/>
              <a:ext cx="358646" cy="3112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276" i="0"/>
                <a:t>J1</a:t>
              </a:r>
            </a:p>
          </p:txBody>
        </p:sp>
        <p:sp>
          <p:nvSpPr>
            <p:cNvPr id="60438" name="Rectangle 14"/>
            <p:cNvSpPr>
              <a:spLocks noChangeArrowheads="1"/>
            </p:cNvSpPr>
            <p:nvPr/>
          </p:nvSpPr>
          <p:spPr bwMode="auto">
            <a:xfrm>
              <a:off x="990600" y="2667000"/>
              <a:ext cx="4343400" cy="762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60439" name="Line 15"/>
            <p:cNvSpPr>
              <a:spLocks noChangeShapeType="1"/>
            </p:cNvSpPr>
            <p:nvPr/>
          </p:nvSpPr>
          <p:spPr bwMode="auto">
            <a:xfrm>
              <a:off x="1828800" y="2667000"/>
              <a:ext cx="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60440" name="Line 16"/>
            <p:cNvSpPr>
              <a:spLocks noChangeShapeType="1"/>
            </p:cNvSpPr>
            <p:nvPr/>
          </p:nvSpPr>
          <p:spPr bwMode="auto">
            <a:xfrm>
              <a:off x="990600" y="2971800"/>
              <a:ext cx="4343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60441" name="Line 17"/>
            <p:cNvSpPr>
              <a:spLocks noChangeShapeType="1"/>
            </p:cNvSpPr>
            <p:nvPr/>
          </p:nvSpPr>
          <p:spPr bwMode="auto">
            <a:xfrm>
              <a:off x="3200400" y="2667000"/>
              <a:ext cx="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60442" name="Line 18"/>
            <p:cNvSpPr>
              <a:spLocks noChangeShapeType="1"/>
            </p:cNvSpPr>
            <p:nvPr/>
          </p:nvSpPr>
          <p:spPr bwMode="auto">
            <a:xfrm>
              <a:off x="4267200" y="2667000"/>
              <a:ext cx="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60443" name="Text Box 19"/>
            <p:cNvSpPr txBox="1">
              <a:spLocks noChangeArrowheads="1"/>
            </p:cNvSpPr>
            <p:nvPr/>
          </p:nvSpPr>
          <p:spPr bwMode="auto">
            <a:xfrm>
              <a:off x="559189" y="2590800"/>
              <a:ext cx="391333" cy="3112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276" i="0"/>
                <a:t>J2</a:t>
              </a:r>
            </a:p>
          </p:txBody>
        </p:sp>
      </p:grpSp>
      <p:grpSp>
        <p:nvGrpSpPr>
          <p:cNvPr id="60421" name="Group 27"/>
          <p:cNvGrpSpPr>
            <a:grpSpLocks/>
          </p:cNvGrpSpPr>
          <p:nvPr/>
        </p:nvGrpSpPr>
        <p:grpSpPr bwMode="auto">
          <a:xfrm>
            <a:off x="5258919" y="4876799"/>
            <a:ext cx="6662149" cy="866986"/>
            <a:chOff x="573477" y="3581400"/>
            <a:chExt cx="4684323" cy="609600"/>
          </a:xfrm>
        </p:grpSpPr>
        <p:sp>
          <p:nvSpPr>
            <p:cNvPr id="60423" name="Text Box 13"/>
            <p:cNvSpPr txBox="1">
              <a:spLocks noChangeArrowheads="1"/>
            </p:cNvSpPr>
            <p:nvPr/>
          </p:nvSpPr>
          <p:spPr bwMode="auto">
            <a:xfrm>
              <a:off x="1176510" y="3657600"/>
              <a:ext cx="3806480" cy="4957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1991" i="0"/>
                <a:t>JNO	JNAME	         BUDGET   LOC</a:t>
              </a:r>
            </a:p>
            <a:p>
              <a:pPr eaLnBrk="1" hangingPunct="1"/>
              <a:r>
                <a:rPr lang="en-US" sz="1991" i="0"/>
                <a:t>003	Database Dev.    310,000    Orlando</a:t>
              </a:r>
            </a:p>
          </p:txBody>
        </p:sp>
        <p:sp>
          <p:nvSpPr>
            <p:cNvPr id="60424" name="Rectangle 20"/>
            <p:cNvSpPr>
              <a:spLocks noChangeArrowheads="1"/>
            </p:cNvSpPr>
            <p:nvPr/>
          </p:nvSpPr>
          <p:spPr bwMode="auto">
            <a:xfrm>
              <a:off x="990600" y="3632200"/>
              <a:ext cx="4267200" cy="558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60425" name="Line 21"/>
            <p:cNvSpPr>
              <a:spLocks noChangeShapeType="1"/>
            </p:cNvSpPr>
            <p:nvPr/>
          </p:nvSpPr>
          <p:spPr bwMode="auto">
            <a:xfrm>
              <a:off x="990600" y="3886200"/>
              <a:ext cx="42672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60426" name="Line 22"/>
            <p:cNvSpPr>
              <a:spLocks noChangeShapeType="1"/>
            </p:cNvSpPr>
            <p:nvPr/>
          </p:nvSpPr>
          <p:spPr bwMode="auto">
            <a:xfrm>
              <a:off x="1828800" y="3632200"/>
              <a:ext cx="0" cy="558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60427" name="Line 23"/>
            <p:cNvSpPr>
              <a:spLocks noChangeShapeType="1"/>
            </p:cNvSpPr>
            <p:nvPr/>
          </p:nvSpPr>
          <p:spPr bwMode="auto">
            <a:xfrm>
              <a:off x="3276600" y="3657600"/>
              <a:ext cx="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60428" name="Line 24"/>
            <p:cNvSpPr>
              <a:spLocks noChangeShapeType="1"/>
            </p:cNvSpPr>
            <p:nvPr/>
          </p:nvSpPr>
          <p:spPr bwMode="auto">
            <a:xfrm>
              <a:off x="4267200" y="3657600"/>
              <a:ext cx="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60429" name="Text Box 25"/>
            <p:cNvSpPr txBox="1">
              <a:spLocks noChangeArrowheads="1"/>
            </p:cNvSpPr>
            <p:nvPr/>
          </p:nvSpPr>
          <p:spPr bwMode="auto">
            <a:xfrm>
              <a:off x="573477" y="3581400"/>
              <a:ext cx="391333" cy="311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276" i="0"/>
                <a:t>J3</a:t>
              </a:r>
            </a:p>
          </p:txBody>
        </p:sp>
      </p:grpSp>
      <p:sp>
        <p:nvSpPr>
          <p:cNvPr id="60422" name="Text Box 26"/>
          <p:cNvSpPr txBox="1">
            <a:spLocks noChangeArrowheads="1"/>
          </p:cNvSpPr>
          <p:nvPr/>
        </p:nvSpPr>
        <p:spPr bwMode="auto">
          <a:xfrm>
            <a:off x="1408854" y="6394027"/>
            <a:ext cx="10534791" cy="2731773"/>
          </a:xfrm>
          <a:prstGeom prst="rect">
            <a:avLst/>
          </a:prstGeom>
          <a:solidFill>
            <a:srgbClr val="FFDDD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marL="571500" indent="-341313"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spcAft>
                <a:spcPct val="35000"/>
              </a:spcAft>
            </a:pPr>
            <a:r>
              <a:rPr lang="en-US" sz="2560" i="0" u="sng" dirty="0"/>
              <a:t>Case 2</a:t>
            </a:r>
            <a:r>
              <a:rPr lang="en-US" sz="2560" i="0" dirty="0"/>
              <a:t>:  There is a second application which accesses only those project tuples where the budget is less than $200,000.</a:t>
            </a:r>
          </a:p>
          <a:p>
            <a:pPr lvl="1" eaLnBrk="1" hangingPunct="1">
              <a:spcAft>
                <a:spcPct val="35000"/>
              </a:spcAft>
              <a:buClr>
                <a:srgbClr val="006666"/>
              </a:buClr>
              <a:buFont typeface="Wingdings" pitchFamily="2" charset="2"/>
              <a:buChar char="Ø"/>
            </a:pPr>
            <a:r>
              <a:rPr lang="en-US" sz="2560" i="0" dirty="0"/>
              <a:t>Since tuple “004” is accessed more frequently than tuple “007”, </a:t>
            </a:r>
            <a:r>
              <a:rPr lang="en-US" sz="2560" b="1" dirty="0" err="1"/>
              <a:t>Pr</a:t>
            </a:r>
            <a:r>
              <a:rPr lang="en-US" sz="2560" i="0" dirty="0"/>
              <a:t>  is not complete.</a:t>
            </a:r>
          </a:p>
          <a:p>
            <a:pPr lvl="1" eaLnBrk="1" hangingPunct="1">
              <a:buClr>
                <a:srgbClr val="006666"/>
              </a:buClr>
              <a:buFont typeface="Wingdings" pitchFamily="2" charset="2"/>
              <a:buChar char="Ø"/>
            </a:pPr>
            <a:r>
              <a:rPr lang="en-US" sz="2560" i="0" dirty="0"/>
              <a:t>To make the </a:t>
            </a:r>
            <a:r>
              <a:rPr lang="en-US" sz="2560" i="0" dirty="0" err="1"/>
              <a:t>the</a:t>
            </a:r>
            <a:r>
              <a:rPr lang="en-US" sz="2560" i="0" dirty="0"/>
              <a:t> set complete, we need to add              (BUDGET&lt; 200,000) to </a:t>
            </a:r>
            <a:r>
              <a:rPr lang="en-US" sz="2560" b="1" dirty="0"/>
              <a:t>Pr</a:t>
            </a:r>
            <a:r>
              <a:rPr lang="en-US" sz="2560" i="0" dirty="0"/>
              <a:t>.</a:t>
            </a:r>
          </a:p>
        </p:txBody>
      </p:sp>
      <p:grpSp>
        <p:nvGrpSpPr>
          <p:cNvPr id="4" name="Group 3"/>
          <p:cNvGrpSpPr/>
          <p:nvPr/>
        </p:nvGrpSpPr>
        <p:grpSpPr>
          <a:xfrm>
            <a:off x="650240" y="3994997"/>
            <a:ext cx="4226560" cy="1624355"/>
            <a:chOff x="381000" y="2808982"/>
            <a:chExt cx="2971800" cy="1142125"/>
          </a:xfrm>
        </p:grpSpPr>
        <p:sp>
          <p:nvSpPr>
            <p:cNvPr id="2" name="Rectangle 1"/>
            <p:cNvSpPr/>
            <p:nvPr/>
          </p:nvSpPr>
          <p:spPr>
            <a:xfrm>
              <a:off x="381000" y="2808982"/>
              <a:ext cx="2971800" cy="1142125"/>
            </a:xfrm>
            <a:prstGeom prst="rect">
              <a:avLst/>
            </a:prstGeom>
            <a:solidFill>
              <a:schemeClr val="accent1">
                <a:lumMod val="20000"/>
                <a:lumOff val="80000"/>
              </a:schemeClr>
            </a:solidFill>
          </p:spPr>
          <p:txBody>
            <a:bodyPr wrap="square">
              <a:spAutoFit/>
            </a:bodyPr>
            <a:lstStyle/>
            <a:p>
              <a:pPr eaLnBrk="1" hangingPunct="1"/>
              <a:r>
                <a:rPr lang="en-US" sz="2844" dirty="0"/>
                <a:t>         LOC=“Montreal”,</a:t>
              </a:r>
            </a:p>
            <a:p>
              <a:pPr eaLnBrk="1" hangingPunct="1"/>
              <a:r>
                <a:rPr lang="en-US" sz="2844" b="1" dirty="0" err="1"/>
                <a:t>Pr</a:t>
              </a:r>
              <a:r>
                <a:rPr lang="en-US" sz="2844" dirty="0"/>
                <a:t> =   LOC=“New York”,</a:t>
              </a:r>
            </a:p>
            <a:p>
              <a:pPr eaLnBrk="1" hangingPunct="1"/>
              <a:r>
                <a:rPr lang="en-US" sz="2844" dirty="0"/>
                <a:t>         LOC=“Orlando</a:t>
              </a:r>
              <a:r>
                <a:rPr lang="en-US" sz="4267" dirty="0"/>
                <a:t>”</a:t>
              </a:r>
            </a:p>
          </p:txBody>
        </p:sp>
        <p:sp>
          <p:nvSpPr>
            <p:cNvPr id="3" name="Left Brace 2"/>
            <p:cNvSpPr/>
            <p:nvPr/>
          </p:nvSpPr>
          <p:spPr bwMode="auto">
            <a:xfrm>
              <a:off x="962186" y="2855563"/>
              <a:ext cx="155448" cy="914400"/>
            </a:xfrm>
            <a:prstGeom prst="leftBrace">
              <a:avLst/>
            </a:prstGeom>
            <a:noFill/>
            <a:ln w="19050" cap="flat" cmpd="sng" algn="ctr">
              <a:solidFill>
                <a:schemeClr val="tx2"/>
              </a:solidFill>
              <a:prstDash val="solid"/>
              <a:round/>
              <a:headEnd type="none" w="med" len="med"/>
              <a:tailEnd type="none" w="med" len="med"/>
            </a:ln>
            <a:effectLst/>
          </p:spPr>
          <p:txBody>
            <a:bodyPr vert="horz" wrap="square" lIns="130048" tIns="65024" rIns="130048" bIns="65024" numCol="1" rtlCol="0" anchor="t" anchorCtr="0" compatLnSpc="1">
              <a:prstTxWarp prst="textNoShape">
                <a:avLst/>
              </a:prstTxWarp>
            </a:bodyPr>
            <a:lstStyle/>
            <a:p>
              <a:pPr algn="r" defTabSz="1300460"/>
              <a:endParaRPr lang="en-US" sz="3413" i="1">
                <a:solidFill>
                  <a:schemeClr val="tx1"/>
                </a:solidFill>
                <a:latin typeface="Comic Sans MS" pitchFamily="66" charset="0"/>
              </a:endParaRPr>
            </a:p>
          </p:txBody>
        </p:sp>
      </p:grpSp>
    </p:spTree>
    <p:extLst>
      <p:ext uri="{BB962C8B-B14F-4D97-AF65-F5344CB8AC3E}">
        <p14:creationId xmlns:p14="http://schemas.microsoft.com/office/powerpoint/2010/main" val="382113457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1026"/>
          <p:cNvSpPr>
            <a:spLocks noChangeArrowheads="1"/>
          </p:cNvSpPr>
          <p:nvPr/>
        </p:nvSpPr>
        <p:spPr bwMode="auto">
          <a:xfrm>
            <a:off x="650240" y="4093352"/>
            <a:ext cx="975360" cy="75861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61443" name="Text Box 1027"/>
          <p:cNvSpPr txBox="1">
            <a:spLocks noChangeArrowheads="1"/>
          </p:cNvSpPr>
          <p:nvPr/>
        </p:nvSpPr>
        <p:spPr bwMode="auto">
          <a:xfrm>
            <a:off x="881653" y="4158827"/>
            <a:ext cx="476412" cy="6175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3413" i="0"/>
              <a:t>J</a:t>
            </a:r>
          </a:p>
        </p:txBody>
      </p:sp>
      <p:sp>
        <p:nvSpPr>
          <p:cNvPr id="61444" name="Rectangle 1028"/>
          <p:cNvSpPr>
            <a:spLocks noChangeArrowheads="1"/>
          </p:cNvSpPr>
          <p:nvPr/>
        </p:nvSpPr>
        <p:spPr bwMode="auto">
          <a:xfrm>
            <a:off x="3142827" y="3294098"/>
            <a:ext cx="866987" cy="54186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61445" name="Rectangle 1029"/>
          <p:cNvSpPr>
            <a:spLocks noChangeArrowheads="1"/>
          </p:cNvSpPr>
          <p:nvPr/>
        </p:nvSpPr>
        <p:spPr bwMode="auto">
          <a:xfrm>
            <a:off x="3142827" y="4522329"/>
            <a:ext cx="866987" cy="61411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61446" name="Rectangle 1030"/>
          <p:cNvSpPr>
            <a:spLocks noChangeArrowheads="1"/>
          </p:cNvSpPr>
          <p:nvPr/>
        </p:nvSpPr>
        <p:spPr bwMode="auto">
          <a:xfrm>
            <a:off x="2926080" y="6111805"/>
            <a:ext cx="866987" cy="54186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61447" name="Text Box 1031"/>
          <p:cNvSpPr txBox="1">
            <a:spLocks noChangeArrowheads="1"/>
          </p:cNvSpPr>
          <p:nvPr/>
        </p:nvSpPr>
        <p:spPr bwMode="auto">
          <a:xfrm>
            <a:off x="3287009" y="3294099"/>
            <a:ext cx="535724"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t>J</a:t>
            </a:r>
            <a:r>
              <a:rPr lang="en-US" sz="2844" i="0" baseline="-25000"/>
              <a:t>1</a:t>
            </a:r>
          </a:p>
        </p:txBody>
      </p:sp>
      <p:sp>
        <p:nvSpPr>
          <p:cNvPr id="61448" name="Text Box 1032"/>
          <p:cNvSpPr txBox="1">
            <a:spLocks noChangeArrowheads="1"/>
          </p:cNvSpPr>
          <p:nvPr/>
        </p:nvSpPr>
        <p:spPr bwMode="auto">
          <a:xfrm>
            <a:off x="3285034" y="4594579"/>
            <a:ext cx="575799"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t>J</a:t>
            </a:r>
            <a:r>
              <a:rPr lang="en-US" sz="2844" i="0" baseline="-25000"/>
              <a:t>2</a:t>
            </a:r>
          </a:p>
        </p:txBody>
      </p:sp>
      <p:sp>
        <p:nvSpPr>
          <p:cNvPr id="61449" name="Text Box 1033"/>
          <p:cNvSpPr txBox="1">
            <a:spLocks noChangeArrowheads="1"/>
          </p:cNvSpPr>
          <p:nvPr/>
        </p:nvSpPr>
        <p:spPr bwMode="auto">
          <a:xfrm>
            <a:off x="3068287" y="6111806"/>
            <a:ext cx="575799"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t>J</a:t>
            </a:r>
            <a:r>
              <a:rPr lang="en-US" sz="2844" i="0" baseline="-25000"/>
              <a:t>3</a:t>
            </a:r>
          </a:p>
        </p:txBody>
      </p:sp>
      <p:sp>
        <p:nvSpPr>
          <p:cNvPr id="61450" name="Line 1034"/>
          <p:cNvSpPr>
            <a:spLocks noChangeShapeType="1"/>
          </p:cNvSpPr>
          <p:nvPr/>
        </p:nvSpPr>
        <p:spPr bwMode="auto">
          <a:xfrm flipV="1">
            <a:off x="1625600" y="3768232"/>
            <a:ext cx="1517227" cy="6502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61451" name="Line 1035"/>
          <p:cNvSpPr>
            <a:spLocks noChangeShapeType="1"/>
          </p:cNvSpPr>
          <p:nvPr/>
        </p:nvSpPr>
        <p:spPr bwMode="auto">
          <a:xfrm>
            <a:off x="1625600" y="4526846"/>
            <a:ext cx="1517227" cy="39285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61452" name="Line 1036"/>
          <p:cNvSpPr>
            <a:spLocks noChangeShapeType="1"/>
          </p:cNvSpPr>
          <p:nvPr/>
        </p:nvSpPr>
        <p:spPr bwMode="auto">
          <a:xfrm>
            <a:off x="1625600" y="4743593"/>
            <a:ext cx="1300480" cy="169333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61453" name="Text Box 1037"/>
          <p:cNvSpPr txBox="1">
            <a:spLocks noChangeArrowheads="1"/>
          </p:cNvSpPr>
          <p:nvPr/>
        </p:nvSpPr>
        <p:spPr bwMode="auto">
          <a:xfrm>
            <a:off x="2195248" y="2752232"/>
            <a:ext cx="2093843" cy="3986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1991" i="0"/>
              <a:t>LOC=“Montreal”</a:t>
            </a:r>
          </a:p>
        </p:txBody>
      </p:sp>
      <p:sp>
        <p:nvSpPr>
          <p:cNvPr id="61454" name="Text Box 1038"/>
          <p:cNvSpPr txBox="1">
            <a:spLocks noChangeArrowheads="1"/>
          </p:cNvSpPr>
          <p:nvPr/>
        </p:nvSpPr>
        <p:spPr bwMode="auto">
          <a:xfrm>
            <a:off x="2410121" y="4161086"/>
            <a:ext cx="2167581" cy="3986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1991" i="0"/>
              <a:t>LOC=“New York”</a:t>
            </a:r>
          </a:p>
        </p:txBody>
      </p:sp>
      <p:sp>
        <p:nvSpPr>
          <p:cNvPr id="61455" name="Text Box 1039"/>
          <p:cNvSpPr txBox="1">
            <a:spLocks noChangeArrowheads="1"/>
          </p:cNvSpPr>
          <p:nvPr/>
        </p:nvSpPr>
        <p:spPr bwMode="auto">
          <a:xfrm>
            <a:off x="2737362" y="5678312"/>
            <a:ext cx="1962397" cy="3986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1991" i="0"/>
              <a:t>LOC=“Orlando”</a:t>
            </a:r>
          </a:p>
        </p:txBody>
      </p:sp>
      <p:sp>
        <p:nvSpPr>
          <p:cNvPr id="61456" name="Rectangle 1040"/>
          <p:cNvSpPr>
            <a:spLocks noChangeArrowheads="1"/>
          </p:cNvSpPr>
          <p:nvPr/>
        </p:nvSpPr>
        <p:spPr bwMode="auto">
          <a:xfrm>
            <a:off x="5418667" y="2318738"/>
            <a:ext cx="866987" cy="54186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61457" name="Text Box 1041"/>
          <p:cNvSpPr txBox="1">
            <a:spLocks noChangeArrowheads="1"/>
          </p:cNvSpPr>
          <p:nvPr/>
        </p:nvSpPr>
        <p:spPr bwMode="auto">
          <a:xfrm>
            <a:off x="5561405" y="2318739"/>
            <a:ext cx="644727"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t>J</a:t>
            </a:r>
            <a:r>
              <a:rPr lang="en-US" sz="2844" i="0" baseline="-25000"/>
              <a:t>11</a:t>
            </a:r>
          </a:p>
        </p:txBody>
      </p:sp>
      <p:sp>
        <p:nvSpPr>
          <p:cNvPr id="61458" name="Rectangle 1042"/>
          <p:cNvSpPr>
            <a:spLocks noChangeArrowheads="1"/>
          </p:cNvSpPr>
          <p:nvPr/>
        </p:nvSpPr>
        <p:spPr bwMode="auto">
          <a:xfrm>
            <a:off x="5418667" y="3185725"/>
            <a:ext cx="866987" cy="54186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61459" name="Text Box 1043"/>
          <p:cNvSpPr txBox="1">
            <a:spLocks noChangeArrowheads="1"/>
          </p:cNvSpPr>
          <p:nvPr/>
        </p:nvSpPr>
        <p:spPr bwMode="auto">
          <a:xfrm>
            <a:off x="5559431" y="3185726"/>
            <a:ext cx="684803"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t>J</a:t>
            </a:r>
            <a:r>
              <a:rPr lang="en-US" sz="2844" i="0" baseline="-25000"/>
              <a:t>12</a:t>
            </a:r>
          </a:p>
        </p:txBody>
      </p:sp>
      <p:sp>
        <p:nvSpPr>
          <p:cNvPr id="61460" name="Line 1044"/>
          <p:cNvSpPr>
            <a:spLocks noChangeShapeType="1"/>
          </p:cNvSpPr>
          <p:nvPr/>
        </p:nvSpPr>
        <p:spPr bwMode="auto">
          <a:xfrm flipV="1">
            <a:off x="4009814" y="2535485"/>
            <a:ext cx="1408853" cy="108373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61461" name="Line 1045"/>
          <p:cNvSpPr>
            <a:spLocks noChangeShapeType="1"/>
          </p:cNvSpPr>
          <p:nvPr/>
        </p:nvSpPr>
        <p:spPr bwMode="auto">
          <a:xfrm>
            <a:off x="4009814" y="3619218"/>
            <a:ext cx="140885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61462" name="Text Box 1046"/>
          <p:cNvSpPr txBox="1">
            <a:spLocks noChangeArrowheads="1"/>
          </p:cNvSpPr>
          <p:nvPr/>
        </p:nvSpPr>
        <p:spPr bwMode="auto">
          <a:xfrm>
            <a:off x="5235300" y="1885245"/>
            <a:ext cx="2132315" cy="3550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1707" i="0"/>
              <a:t>BUDGET&lt;=200,000</a:t>
            </a:r>
          </a:p>
        </p:txBody>
      </p:sp>
      <p:sp>
        <p:nvSpPr>
          <p:cNvPr id="61463" name="Text Box 1047"/>
          <p:cNvSpPr txBox="1">
            <a:spLocks noChangeArrowheads="1"/>
          </p:cNvSpPr>
          <p:nvPr/>
        </p:nvSpPr>
        <p:spPr bwMode="auto">
          <a:xfrm>
            <a:off x="5236091" y="3727592"/>
            <a:ext cx="2020105" cy="3550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1707" i="0"/>
              <a:t>BUDGET&gt;200,000</a:t>
            </a:r>
          </a:p>
        </p:txBody>
      </p:sp>
      <p:sp>
        <p:nvSpPr>
          <p:cNvPr id="61464" name="Rectangle 1056"/>
          <p:cNvSpPr>
            <a:spLocks noChangeArrowheads="1"/>
          </p:cNvSpPr>
          <p:nvPr/>
        </p:nvSpPr>
        <p:spPr bwMode="auto">
          <a:xfrm>
            <a:off x="5418667" y="4630703"/>
            <a:ext cx="866987" cy="61411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61465" name="Text Box 1057"/>
          <p:cNvSpPr txBox="1">
            <a:spLocks noChangeArrowheads="1"/>
          </p:cNvSpPr>
          <p:nvPr/>
        </p:nvSpPr>
        <p:spPr bwMode="auto">
          <a:xfrm>
            <a:off x="5559431" y="4702953"/>
            <a:ext cx="684803"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t>J</a:t>
            </a:r>
            <a:r>
              <a:rPr lang="en-US" sz="2844" i="0" baseline="-25000"/>
              <a:t>21</a:t>
            </a:r>
          </a:p>
        </p:txBody>
      </p:sp>
      <p:sp>
        <p:nvSpPr>
          <p:cNvPr id="61466" name="Text Box 1058"/>
          <p:cNvSpPr txBox="1">
            <a:spLocks noChangeArrowheads="1"/>
          </p:cNvSpPr>
          <p:nvPr/>
        </p:nvSpPr>
        <p:spPr bwMode="auto">
          <a:xfrm>
            <a:off x="5235300" y="4303325"/>
            <a:ext cx="2132315" cy="3550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1707" i="0"/>
              <a:t>BUDGET&lt;=200,000</a:t>
            </a:r>
          </a:p>
        </p:txBody>
      </p:sp>
      <p:sp>
        <p:nvSpPr>
          <p:cNvPr id="61467" name="Rectangle 1059"/>
          <p:cNvSpPr>
            <a:spLocks noChangeArrowheads="1"/>
          </p:cNvSpPr>
          <p:nvPr/>
        </p:nvSpPr>
        <p:spPr bwMode="auto">
          <a:xfrm>
            <a:off x="5418667" y="5497689"/>
            <a:ext cx="866987" cy="61411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61468" name="Text Box 1060"/>
          <p:cNvSpPr txBox="1">
            <a:spLocks noChangeArrowheads="1"/>
          </p:cNvSpPr>
          <p:nvPr/>
        </p:nvSpPr>
        <p:spPr bwMode="auto">
          <a:xfrm>
            <a:off x="5557454" y="5569939"/>
            <a:ext cx="724878"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t>J</a:t>
            </a:r>
            <a:r>
              <a:rPr lang="en-US" sz="2844" i="0" baseline="-25000"/>
              <a:t>22</a:t>
            </a:r>
          </a:p>
        </p:txBody>
      </p:sp>
      <p:sp>
        <p:nvSpPr>
          <p:cNvPr id="61469" name="Text Box 1061"/>
          <p:cNvSpPr txBox="1">
            <a:spLocks noChangeArrowheads="1"/>
          </p:cNvSpPr>
          <p:nvPr/>
        </p:nvSpPr>
        <p:spPr bwMode="auto">
          <a:xfrm>
            <a:off x="5236091" y="6145671"/>
            <a:ext cx="2020105" cy="3550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1707" i="0"/>
              <a:t>BUDGET&gt;200,000</a:t>
            </a:r>
          </a:p>
        </p:txBody>
      </p:sp>
      <p:sp>
        <p:nvSpPr>
          <p:cNvPr id="61470" name="Line 1062"/>
          <p:cNvSpPr>
            <a:spLocks noChangeShapeType="1"/>
          </p:cNvSpPr>
          <p:nvPr/>
        </p:nvSpPr>
        <p:spPr bwMode="auto">
          <a:xfrm>
            <a:off x="4009814" y="4811325"/>
            <a:ext cx="140885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61471" name="Line 1063"/>
          <p:cNvSpPr>
            <a:spLocks noChangeShapeType="1"/>
          </p:cNvSpPr>
          <p:nvPr/>
        </p:nvSpPr>
        <p:spPr bwMode="auto">
          <a:xfrm>
            <a:off x="4009814" y="4919698"/>
            <a:ext cx="1408853" cy="8669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61472" name="Text Box 1064"/>
          <p:cNvSpPr txBox="1">
            <a:spLocks noChangeArrowheads="1"/>
          </p:cNvSpPr>
          <p:nvPr/>
        </p:nvSpPr>
        <p:spPr bwMode="auto">
          <a:xfrm>
            <a:off x="5559431" y="7087166"/>
            <a:ext cx="684803"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t>J</a:t>
            </a:r>
            <a:r>
              <a:rPr lang="en-US" sz="2844" i="0" baseline="-25000"/>
              <a:t>31</a:t>
            </a:r>
          </a:p>
        </p:txBody>
      </p:sp>
      <p:sp>
        <p:nvSpPr>
          <p:cNvPr id="61473" name="Text Box 1065"/>
          <p:cNvSpPr txBox="1">
            <a:spLocks noChangeArrowheads="1"/>
          </p:cNvSpPr>
          <p:nvPr/>
        </p:nvSpPr>
        <p:spPr bwMode="auto">
          <a:xfrm>
            <a:off x="5557454" y="7954153"/>
            <a:ext cx="724878"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t>J</a:t>
            </a:r>
            <a:r>
              <a:rPr lang="en-US" sz="2844" i="0" baseline="-25000"/>
              <a:t>32</a:t>
            </a:r>
          </a:p>
        </p:txBody>
      </p:sp>
      <p:sp>
        <p:nvSpPr>
          <p:cNvPr id="61474" name="Rectangle 1066"/>
          <p:cNvSpPr>
            <a:spLocks noChangeArrowheads="1"/>
          </p:cNvSpPr>
          <p:nvPr/>
        </p:nvSpPr>
        <p:spPr bwMode="auto">
          <a:xfrm>
            <a:off x="5418667" y="7087165"/>
            <a:ext cx="866987" cy="54186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61475" name="Rectangle 1067"/>
          <p:cNvSpPr>
            <a:spLocks noChangeArrowheads="1"/>
          </p:cNvSpPr>
          <p:nvPr/>
        </p:nvSpPr>
        <p:spPr bwMode="auto">
          <a:xfrm>
            <a:off x="5418667" y="7954152"/>
            <a:ext cx="866987" cy="54186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61476" name="Line 1068"/>
          <p:cNvSpPr>
            <a:spLocks noChangeShapeType="1"/>
          </p:cNvSpPr>
          <p:nvPr/>
        </p:nvSpPr>
        <p:spPr bwMode="auto">
          <a:xfrm>
            <a:off x="3576320" y="6653672"/>
            <a:ext cx="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61477" name="Line 1069"/>
          <p:cNvSpPr>
            <a:spLocks noChangeShapeType="1"/>
          </p:cNvSpPr>
          <p:nvPr/>
        </p:nvSpPr>
        <p:spPr bwMode="auto">
          <a:xfrm>
            <a:off x="3467947" y="6653672"/>
            <a:ext cx="1950720" cy="6502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61478" name="Line 1070"/>
          <p:cNvSpPr>
            <a:spLocks noChangeShapeType="1"/>
          </p:cNvSpPr>
          <p:nvPr/>
        </p:nvSpPr>
        <p:spPr bwMode="auto">
          <a:xfrm>
            <a:off x="3359574" y="6653672"/>
            <a:ext cx="2059093" cy="151722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61479" name="Text Box 1078"/>
          <p:cNvSpPr txBox="1">
            <a:spLocks noChangeArrowheads="1"/>
          </p:cNvSpPr>
          <p:nvPr/>
        </p:nvSpPr>
        <p:spPr bwMode="auto">
          <a:xfrm>
            <a:off x="5344464" y="8604392"/>
            <a:ext cx="2020105" cy="3550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1707" i="0"/>
              <a:t>BUDGET&gt;200,000</a:t>
            </a:r>
          </a:p>
        </p:txBody>
      </p:sp>
      <p:sp>
        <p:nvSpPr>
          <p:cNvPr id="61480" name="Text Box 1079"/>
          <p:cNvSpPr txBox="1">
            <a:spLocks noChangeArrowheads="1"/>
          </p:cNvSpPr>
          <p:nvPr/>
        </p:nvSpPr>
        <p:spPr bwMode="auto">
          <a:xfrm>
            <a:off x="5343674" y="6653672"/>
            <a:ext cx="2132315" cy="3550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1707" i="0"/>
              <a:t>BUDGET&lt;=200,000</a:t>
            </a:r>
          </a:p>
        </p:txBody>
      </p:sp>
      <p:sp>
        <p:nvSpPr>
          <p:cNvPr id="61481" name="Text Box 2"/>
          <p:cNvSpPr txBox="1">
            <a:spLocks noChangeArrowheads="1"/>
          </p:cNvSpPr>
          <p:nvPr/>
        </p:nvSpPr>
        <p:spPr bwMode="auto">
          <a:xfrm>
            <a:off x="3400522" y="433494"/>
            <a:ext cx="6447598" cy="9678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5689" b="1" i="0">
                <a:solidFill>
                  <a:srgbClr val="660066"/>
                </a:solidFill>
              </a:rPr>
              <a:t>Completeness  (6)</a:t>
            </a:r>
          </a:p>
        </p:txBody>
      </p:sp>
      <p:sp>
        <p:nvSpPr>
          <p:cNvPr id="61482" name="Left Arrow 58"/>
          <p:cNvSpPr>
            <a:spLocks noChangeArrowheads="1"/>
          </p:cNvSpPr>
          <p:nvPr/>
        </p:nvSpPr>
        <p:spPr bwMode="auto">
          <a:xfrm>
            <a:off x="6425636" y="4443307"/>
            <a:ext cx="3684693" cy="1083733"/>
          </a:xfrm>
          <a:prstGeom prst="leftArrow">
            <a:avLst>
              <a:gd name="adj1" fmla="val 50000"/>
              <a:gd name="adj2" fmla="val 49993"/>
            </a:avLst>
          </a:prstGeom>
          <a:solidFill>
            <a:schemeClr val="accent1">
              <a:alpha val="27843"/>
            </a:schemeClr>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nchor="ctr" anchorCtr="1"/>
          <a:lstStyle/>
          <a:p>
            <a:pPr algn="r"/>
            <a:r>
              <a:rPr lang="en-US" sz="1991"/>
              <a:t>Small-budget applications</a:t>
            </a:r>
          </a:p>
        </p:txBody>
      </p:sp>
      <p:sp>
        <p:nvSpPr>
          <p:cNvPr id="43" name="Text Box 27"/>
          <p:cNvSpPr txBox="1">
            <a:spLocks noChangeArrowheads="1"/>
          </p:cNvSpPr>
          <p:nvPr/>
        </p:nvSpPr>
        <p:spPr bwMode="auto">
          <a:xfrm>
            <a:off x="7911254" y="5960534"/>
            <a:ext cx="4465884" cy="2894126"/>
          </a:xfrm>
          <a:prstGeom prst="rect">
            <a:avLst/>
          </a:prstGeom>
          <a:solidFill>
            <a:srgbClr val="DDDDD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276" i="0" u="sng"/>
              <a:t>Note</a:t>
            </a:r>
            <a:r>
              <a:rPr lang="en-US" sz="2276" i="0"/>
              <a:t>:  Completeness is a desirable property because a complete set defines fragments that are not only </a:t>
            </a:r>
            <a:r>
              <a:rPr lang="en-US" sz="2276" i="0">
                <a:solidFill>
                  <a:srgbClr val="FF0000"/>
                </a:solidFill>
              </a:rPr>
              <a:t>logically uniform</a:t>
            </a:r>
            <a:r>
              <a:rPr lang="en-US" sz="2276" i="0"/>
              <a:t> in that they all satisfy the minterm predicate, but </a:t>
            </a:r>
            <a:r>
              <a:rPr lang="en-US" sz="2276" i="0">
                <a:solidFill>
                  <a:srgbClr val="FF0000"/>
                </a:solidFill>
              </a:rPr>
              <a:t>statistically homogeneous</a:t>
            </a:r>
            <a:r>
              <a:rPr lang="en-US" sz="2276" i="0"/>
              <a:t>.</a:t>
            </a:r>
          </a:p>
        </p:txBody>
      </p:sp>
      <p:pic>
        <p:nvPicPr>
          <p:cNvPr id="28674" name="Picture 2" descr="C:\Users\Kien\AppData\Local\Microsoft\Windows\Temporary Internet Files\Content.IE5\5TRAAGSL\MC90044190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080" y="4723103"/>
            <a:ext cx="1545523" cy="136369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372345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8674"/>
                                        </p:tgtEl>
                                        <p:attrNameLst>
                                          <p:attrName>style.visibility</p:attrName>
                                        </p:attrNameLst>
                                      </p:cBhvr>
                                      <p:to>
                                        <p:strVal val="visible"/>
                                      </p:to>
                                    </p:set>
                                    <p:animEffect transition="in" filter="wipe(down)">
                                      <p:cBhvr>
                                        <p:cTn id="11" dur="500"/>
                                        <p:tgtEl>
                                          <p:spTgt spid="28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Rectangle 13"/>
          <p:cNvSpPr>
            <a:spLocks noChangeArrowheads="1"/>
          </p:cNvSpPr>
          <p:nvPr/>
        </p:nvSpPr>
        <p:spPr bwMode="auto">
          <a:xfrm>
            <a:off x="975360" y="1408853"/>
            <a:ext cx="11270827" cy="4876800"/>
          </a:xfrm>
          <a:prstGeom prst="rect">
            <a:avLst/>
          </a:prstGeom>
          <a:solidFill>
            <a:srgbClr val="D1FFF3"/>
          </a:solidFill>
          <a:ln w="9525">
            <a:solidFill>
              <a:schemeClr val="tx1"/>
            </a:solidFill>
            <a:miter lim="800000"/>
            <a:headEnd/>
            <a:tailEnd/>
          </a:ln>
        </p:spPr>
        <p:txBody>
          <a:bodyPr wrap="none" anchor="ctr"/>
          <a:lstStyle/>
          <a:p>
            <a:pPr algn="r"/>
            <a:endParaRPr lang="en-US" sz="4267"/>
          </a:p>
        </p:txBody>
      </p:sp>
      <p:sp>
        <p:nvSpPr>
          <p:cNvPr id="7172" name="Text Box 2"/>
          <p:cNvSpPr txBox="1">
            <a:spLocks noChangeArrowheads="1"/>
          </p:cNvSpPr>
          <p:nvPr/>
        </p:nvSpPr>
        <p:spPr bwMode="auto">
          <a:xfrm>
            <a:off x="4683319" y="257387"/>
            <a:ext cx="3746538" cy="9678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5689" b="1" i="0">
                <a:solidFill>
                  <a:srgbClr val="660066"/>
                </a:solidFill>
              </a:rPr>
              <a:t>Minimality</a:t>
            </a:r>
          </a:p>
        </p:txBody>
      </p:sp>
      <p:sp>
        <p:nvSpPr>
          <p:cNvPr id="7173" name="Text Box 3"/>
          <p:cNvSpPr txBox="1">
            <a:spLocks noChangeArrowheads="1"/>
          </p:cNvSpPr>
          <p:nvPr/>
        </p:nvSpPr>
        <p:spPr bwMode="auto">
          <a:xfrm>
            <a:off x="1300481" y="1408853"/>
            <a:ext cx="11510151" cy="25782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spcAft>
                <a:spcPct val="30000"/>
              </a:spcAft>
            </a:pPr>
            <a:r>
              <a:rPr lang="en-US" sz="3413" b="1" i="0" u="sng" dirty="0">
                <a:solidFill>
                  <a:schemeClr val="accent2"/>
                </a:solidFill>
              </a:rPr>
              <a:t>Relevant</a:t>
            </a:r>
            <a:r>
              <a:rPr lang="en-US" sz="2844" i="0" dirty="0"/>
              <a:t>:</a:t>
            </a:r>
          </a:p>
          <a:p>
            <a:pPr algn="l" eaLnBrk="1" hangingPunct="1"/>
            <a:r>
              <a:rPr lang="en-US" sz="2844" i="0" dirty="0"/>
              <a:t>Let </a:t>
            </a:r>
            <a:r>
              <a:rPr lang="en-US" sz="2844" dirty="0"/>
              <a:t>m</a:t>
            </a:r>
            <a:r>
              <a:rPr lang="en-US" sz="2844" baseline="-25000" dirty="0"/>
              <a:t>i</a:t>
            </a:r>
            <a:r>
              <a:rPr lang="en-US" sz="2844" i="0" dirty="0"/>
              <a:t> and </a:t>
            </a:r>
            <a:r>
              <a:rPr lang="en-US" sz="2844" dirty="0" err="1"/>
              <a:t>m</a:t>
            </a:r>
            <a:r>
              <a:rPr lang="en-US" sz="2844" baseline="-25000" dirty="0" err="1"/>
              <a:t>j</a:t>
            </a:r>
            <a:r>
              <a:rPr lang="en-US" sz="2844" dirty="0"/>
              <a:t> </a:t>
            </a:r>
            <a:r>
              <a:rPr lang="en-US" sz="2844" i="0" dirty="0"/>
              <a:t>be two almost identical </a:t>
            </a:r>
            <a:r>
              <a:rPr lang="en-US" sz="2844" i="0" dirty="0" err="1"/>
              <a:t>minterm</a:t>
            </a:r>
            <a:r>
              <a:rPr lang="en-US" sz="2844" i="0" dirty="0"/>
              <a:t> predicates:</a:t>
            </a:r>
          </a:p>
          <a:p>
            <a:pPr lvl="1" algn="l" eaLnBrk="1" hangingPunct="1">
              <a:spcBef>
                <a:spcPct val="30000"/>
              </a:spcBef>
            </a:pPr>
            <a:r>
              <a:rPr lang="en-US" sz="3413" dirty="0"/>
              <a:t>m</a:t>
            </a:r>
            <a:r>
              <a:rPr lang="en-US" sz="3413" baseline="-25000" dirty="0"/>
              <a:t>i</a:t>
            </a:r>
            <a:r>
              <a:rPr lang="en-US" sz="3413" dirty="0"/>
              <a:t> =    p</a:t>
            </a:r>
            <a:r>
              <a:rPr lang="en-US" sz="3413" baseline="-25000" dirty="0"/>
              <a:t>1</a:t>
            </a:r>
            <a:r>
              <a:rPr lang="en-US" sz="3413" dirty="0"/>
              <a:t> </a:t>
            </a:r>
            <a:r>
              <a:rPr lang="el-GR" sz="3413" dirty="0"/>
              <a:t>Λ</a:t>
            </a:r>
            <a:r>
              <a:rPr lang="en-US" sz="3413" dirty="0"/>
              <a:t> </a:t>
            </a:r>
            <a:r>
              <a:rPr lang="en-US" sz="3413" b="1" dirty="0">
                <a:solidFill>
                  <a:srgbClr val="9900CC"/>
                </a:solidFill>
              </a:rPr>
              <a:t>p</a:t>
            </a:r>
            <a:r>
              <a:rPr lang="en-US" sz="3413" b="1" baseline="-25000" dirty="0">
                <a:solidFill>
                  <a:srgbClr val="9900CC"/>
                </a:solidFill>
              </a:rPr>
              <a:t>2</a:t>
            </a:r>
            <a:r>
              <a:rPr lang="en-US" sz="3413" dirty="0"/>
              <a:t> </a:t>
            </a:r>
            <a:r>
              <a:rPr lang="el-GR" sz="3413" dirty="0"/>
              <a:t>Λ</a:t>
            </a:r>
            <a:r>
              <a:rPr lang="en-US" sz="3413" dirty="0"/>
              <a:t> p</a:t>
            </a:r>
            <a:r>
              <a:rPr lang="en-US" sz="3413" baseline="-25000" dirty="0"/>
              <a:t>3</a:t>
            </a:r>
            <a:r>
              <a:rPr lang="en-US" sz="3413" i="0" dirty="0"/>
              <a:t> 			fragment </a:t>
            </a:r>
            <a:r>
              <a:rPr lang="en-US" sz="3413" dirty="0"/>
              <a:t>f</a:t>
            </a:r>
            <a:r>
              <a:rPr lang="en-US" sz="3413" baseline="-25000" dirty="0"/>
              <a:t>i</a:t>
            </a:r>
          </a:p>
          <a:p>
            <a:pPr lvl="1" algn="l" eaLnBrk="1" hangingPunct="1">
              <a:spcBef>
                <a:spcPct val="30000"/>
              </a:spcBef>
            </a:pPr>
            <a:r>
              <a:rPr lang="en-US" sz="3413" dirty="0" err="1"/>
              <a:t>m</a:t>
            </a:r>
            <a:r>
              <a:rPr lang="en-US" sz="3413" baseline="-25000" dirty="0" err="1"/>
              <a:t>j</a:t>
            </a:r>
            <a:r>
              <a:rPr lang="en-US" sz="3413" dirty="0"/>
              <a:t> =    p</a:t>
            </a:r>
            <a:r>
              <a:rPr lang="en-US" sz="3413" baseline="-25000" dirty="0"/>
              <a:t>1</a:t>
            </a:r>
            <a:r>
              <a:rPr lang="en-US" sz="3413" dirty="0"/>
              <a:t> </a:t>
            </a:r>
            <a:r>
              <a:rPr lang="el-GR" sz="3413" dirty="0"/>
              <a:t>Λ</a:t>
            </a:r>
            <a:r>
              <a:rPr lang="en-US" sz="3413" dirty="0"/>
              <a:t> </a:t>
            </a:r>
            <a:r>
              <a:rPr lang="en-US" sz="3413" b="1" dirty="0">
                <a:solidFill>
                  <a:srgbClr val="9900CC"/>
                </a:solidFill>
              </a:rPr>
              <a:t>¬ p</a:t>
            </a:r>
            <a:r>
              <a:rPr lang="en-US" sz="3413" b="1" baseline="-25000" dirty="0">
                <a:solidFill>
                  <a:srgbClr val="9900CC"/>
                </a:solidFill>
              </a:rPr>
              <a:t>2</a:t>
            </a:r>
            <a:r>
              <a:rPr lang="en-US" sz="3413" dirty="0"/>
              <a:t> </a:t>
            </a:r>
            <a:r>
              <a:rPr lang="el-GR" sz="3413" dirty="0"/>
              <a:t>Λ</a:t>
            </a:r>
            <a:r>
              <a:rPr lang="en-US" sz="3413" dirty="0"/>
              <a:t> p</a:t>
            </a:r>
            <a:r>
              <a:rPr lang="en-US" sz="3413" baseline="-25000" dirty="0"/>
              <a:t>3</a:t>
            </a:r>
            <a:r>
              <a:rPr lang="en-US" sz="3413" i="0" dirty="0"/>
              <a:t> 		fragment </a:t>
            </a:r>
            <a:r>
              <a:rPr lang="en-US" sz="3413" dirty="0" err="1"/>
              <a:t>f</a:t>
            </a:r>
            <a:r>
              <a:rPr lang="en-US" sz="3413" baseline="-25000" dirty="0" err="1"/>
              <a:t>j</a:t>
            </a:r>
            <a:endParaRPr lang="el-GR" sz="3413" baseline="-25000" dirty="0"/>
          </a:p>
        </p:txBody>
      </p:sp>
      <p:sp>
        <p:nvSpPr>
          <p:cNvPr id="7174" name="Text Box 5"/>
          <p:cNvSpPr txBox="1">
            <a:spLocks noChangeArrowheads="1"/>
          </p:cNvSpPr>
          <p:nvPr/>
        </p:nvSpPr>
        <p:spPr bwMode="auto">
          <a:xfrm>
            <a:off x="1494650" y="4073032"/>
            <a:ext cx="11185031"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l" eaLnBrk="1" hangingPunct="1"/>
            <a:r>
              <a:rPr lang="en-US" sz="2844" b="1" dirty="0">
                <a:solidFill>
                  <a:srgbClr val="9900CC"/>
                </a:solidFill>
              </a:rPr>
              <a:t>p</a:t>
            </a:r>
            <a:r>
              <a:rPr lang="en-US" sz="2844" b="1" baseline="-25000" dirty="0">
                <a:solidFill>
                  <a:srgbClr val="9900CC"/>
                </a:solidFill>
              </a:rPr>
              <a:t>2</a:t>
            </a:r>
            <a:r>
              <a:rPr lang="en-US" sz="2844" i="0" dirty="0"/>
              <a:t>  is </a:t>
            </a:r>
            <a:r>
              <a:rPr lang="en-US" sz="2844" b="1" dirty="0"/>
              <a:t>relevant</a:t>
            </a:r>
            <a:r>
              <a:rPr lang="en-US" sz="2844" i="0" dirty="0"/>
              <a:t>  if and only if</a:t>
            </a:r>
          </a:p>
        </p:txBody>
      </p:sp>
      <p:graphicFrame>
        <p:nvGraphicFramePr>
          <p:cNvPr id="7170" name="Object 6"/>
          <p:cNvGraphicFramePr>
            <a:graphicFrameLocks noChangeAspect="1"/>
          </p:cNvGraphicFramePr>
          <p:nvPr>
            <p:extLst>
              <p:ext uri="{D42A27DB-BD31-4B8C-83A1-F6EECF244321}">
                <p14:modId xmlns:p14="http://schemas.microsoft.com/office/powerpoint/2010/main" val="3082619066"/>
              </p:ext>
            </p:extLst>
          </p:nvPr>
        </p:nvGraphicFramePr>
        <p:xfrm>
          <a:off x="4391379" y="4732784"/>
          <a:ext cx="3644053" cy="1295964"/>
        </p:xfrm>
        <a:graphic>
          <a:graphicData uri="http://schemas.openxmlformats.org/presentationml/2006/ole">
            <mc:AlternateContent xmlns:mc="http://schemas.openxmlformats.org/markup-compatibility/2006">
              <mc:Choice xmlns:v="urn:schemas-microsoft-com:vml" Requires="v">
                <p:oleObj spid="_x0000_s27685" name="Equation" r:id="rId4" imgW="1320480" imgH="469800" progId="Equation.3">
                  <p:embed/>
                </p:oleObj>
              </mc:Choice>
              <mc:Fallback>
                <p:oleObj name="Equation" r:id="rId4" imgW="1320480" imgH="469800" progId="Equation.3">
                  <p:embed/>
                  <p:pic>
                    <p:nvPicPr>
                      <p:cNvPr id="717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1379" y="4732784"/>
                        <a:ext cx="3644053" cy="129596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7175" name="Text Box 8"/>
          <p:cNvSpPr txBox="1">
            <a:spLocks noChangeArrowheads="1"/>
          </p:cNvSpPr>
          <p:nvPr/>
        </p:nvSpPr>
        <p:spPr bwMode="auto">
          <a:xfrm>
            <a:off x="8296489" y="4506525"/>
            <a:ext cx="2600391" cy="4425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276" i="0"/>
              <a:t>Access frequency</a:t>
            </a:r>
          </a:p>
        </p:txBody>
      </p:sp>
      <p:sp>
        <p:nvSpPr>
          <p:cNvPr id="7176" name="Text Box 9"/>
          <p:cNvSpPr txBox="1">
            <a:spLocks noChangeArrowheads="1"/>
          </p:cNvSpPr>
          <p:nvPr/>
        </p:nvSpPr>
        <p:spPr bwMode="auto">
          <a:xfrm>
            <a:off x="8303471" y="5698632"/>
            <a:ext cx="1656223" cy="4425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276" i="0"/>
              <a:t>Cardinality</a:t>
            </a:r>
          </a:p>
        </p:txBody>
      </p:sp>
      <p:sp>
        <p:nvSpPr>
          <p:cNvPr id="7177" name="Line 10"/>
          <p:cNvSpPr>
            <a:spLocks noChangeShapeType="1"/>
          </p:cNvSpPr>
          <p:nvPr/>
        </p:nvSpPr>
        <p:spPr bwMode="auto">
          <a:xfrm flipH="1" flipV="1">
            <a:off x="7945121" y="5698631"/>
            <a:ext cx="325120" cy="216747"/>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7178" name="Line 11"/>
          <p:cNvSpPr>
            <a:spLocks noChangeShapeType="1"/>
          </p:cNvSpPr>
          <p:nvPr/>
        </p:nvSpPr>
        <p:spPr bwMode="auto">
          <a:xfrm flipH="1">
            <a:off x="7945121" y="4723271"/>
            <a:ext cx="325120" cy="32512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7179" name="Line 14"/>
          <p:cNvSpPr>
            <a:spLocks noChangeShapeType="1"/>
          </p:cNvSpPr>
          <p:nvPr/>
        </p:nvSpPr>
        <p:spPr bwMode="auto">
          <a:xfrm>
            <a:off x="6285653" y="3034453"/>
            <a:ext cx="1517227" cy="0"/>
          </a:xfrm>
          <a:prstGeom prst="line">
            <a:avLst/>
          </a:prstGeom>
          <a:noFill/>
          <a:ln w="38100">
            <a:solidFill>
              <a:srgbClr val="FF9933"/>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7180" name="Line 15"/>
          <p:cNvSpPr>
            <a:spLocks noChangeShapeType="1"/>
          </p:cNvSpPr>
          <p:nvPr/>
        </p:nvSpPr>
        <p:spPr bwMode="auto">
          <a:xfrm>
            <a:off x="6285653" y="3684693"/>
            <a:ext cx="1517227" cy="0"/>
          </a:xfrm>
          <a:prstGeom prst="line">
            <a:avLst/>
          </a:prstGeom>
          <a:noFill/>
          <a:ln w="38100">
            <a:solidFill>
              <a:srgbClr val="FF9933"/>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grpSp>
        <p:nvGrpSpPr>
          <p:cNvPr id="7181" name="Group 43"/>
          <p:cNvGrpSpPr>
            <a:grpSpLocks/>
          </p:cNvGrpSpPr>
          <p:nvPr/>
        </p:nvGrpSpPr>
        <p:grpSpPr bwMode="auto">
          <a:xfrm>
            <a:off x="975361" y="7044266"/>
            <a:ext cx="11318935" cy="1842262"/>
            <a:chOff x="1143000" y="4953000"/>
            <a:chExt cx="7958290" cy="1295400"/>
          </a:xfrm>
        </p:grpSpPr>
        <p:grpSp>
          <p:nvGrpSpPr>
            <p:cNvPr id="7182" name="Group 41"/>
            <p:cNvGrpSpPr>
              <a:grpSpLocks/>
            </p:cNvGrpSpPr>
            <p:nvPr/>
          </p:nvGrpSpPr>
          <p:grpSpPr bwMode="auto">
            <a:xfrm>
              <a:off x="1143000" y="4953000"/>
              <a:ext cx="6324333" cy="1295400"/>
              <a:chOff x="1295400" y="5029200"/>
              <a:chExt cx="6324333" cy="1295400"/>
            </a:xfrm>
          </p:grpSpPr>
          <p:sp>
            <p:nvSpPr>
              <p:cNvPr id="7184" name="Rectangle 13"/>
              <p:cNvSpPr>
                <a:spLocks noChangeArrowheads="1"/>
              </p:cNvSpPr>
              <p:nvPr/>
            </p:nvSpPr>
            <p:spPr bwMode="auto">
              <a:xfrm>
                <a:off x="1295400" y="5486400"/>
                <a:ext cx="609600" cy="381000"/>
              </a:xfrm>
              <a:prstGeom prst="rect">
                <a:avLst/>
              </a:prstGeom>
              <a:solidFill>
                <a:schemeClr val="accent1"/>
              </a:solidFill>
              <a:ln w="9525" algn="ctr">
                <a:solidFill>
                  <a:schemeClr val="tx1"/>
                </a:solidFill>
                <a:round/>
                <a:headEnd/>
                <a:tailEnd/>
              </a:ln>
            </p:spPr>
            <p:txBody>
              <a:bodyPr anchor="ctr"/>
              <a:lstStyle/>
              <a:p>
                <a:pPr algn="ctr"/>
                <a:r>
                  <a:rPr lang="en-US" sz="4267"/>
                  <a:t>f</a:t>
                </a:r>
              </a:p>
            </p:txBody>
          </p:sp>
          <p:sp>
            <p:nvSpPr>
              <p:cNvPr id="7185" name="Rectangle 14"/>
              <p:cNvSpPr>
                <a:spLocks noChangeArrowheads="1"/>
              </p:cNvSpPr>
              <p:nvPr/>
            </p:nvSpPr>
            <p:spPr bwMode="auto">
              <a:xfrm>
                <a:off x="2514600" y="5181600"/>
                <a:ext cx="609600" cy="381000"/>
              </a:xfrm>
              <a:prstGeom prst="rect">
                <a:avLst/>
              </a:prstGeom>
              <a:solidFill>
                <a:schemeClr val="accent1"/>
              </a:solidFill>
              <a:ln w="9525" algn="ctr">
                <a:solidFill>
                  <a:schemeClr val="tx1"/>
                </a:solidFill>
                <a:round/>
                <a:headEnd/>
                <a:tailEnd/>
              </a:ln>
            </p:spPr>
            <p:txBody>
              <a:bodyPr anchor="ctr"/>
              <a:lstStyle/>
              <a:p>
                <a:pPr algn="ctr"/>
                <a:r>
                  <a:rPr lang="en-US" sz="4267"/>
                  <a:t>f</a:t>
                </a:r>
                <a:r>
                  <a:rPr lang="en-US" sz="4267" baseline="-25000"/>
                  <a:t>1</a:t>
                </a:r>
              </a:p>
            </p:txBody>
          </p:sp>
          <p:sp>
            <p:nvSpPr>
              <p:cNvPr id="7186" name="Rectangle 15"/>
              <p:cNvSpPr>
                <a:spLocks noChangeArrowheads="1"/>
              </p:cNvSpPr>
              <p:nvPr/>
            </p:nvSpPr>
            <p:spPr bwMode="auto">
              <a:xfrm>
                <a:off x="3810000" y="5486400"/>
                <a:ext cx="609600" cy="381000"/>
              </a:xfrm>
              <a:prstGeom prst="rect">
                <a:avLst/>
              </a:prstGeom>
              <a:solidFill>
                <a:schemeClr val="accent1"/>
              </a:solidFill>
              <a:ln w="9525" algn="ctr">
                <a:solidFill>
                  <a:schemeClr val="tx1"/>
                </a:solidFill>
                <a:round/>
                <a:headEnd/>
                <a:tailEnd/>
              </a:ln>
            </p:spPr>
            <p:txBody>
              <a:bodyPr anchor="ctr"/>
              <a:lstStyle/>
              <a:p>
                <a:pPr algn="ctr"/>
                <a:r>
                  <a:rPr lang="en-US" sz="4267"/>
                  <a:t>f</a:t>
                </a:r>
                <a:r>
                  <a:rPr lang="en-US" sz="4267" baseline="-25000"/>
                  <a:t>12</a:t>
                </a:r>
              </a:p>
            </p:txBody>
          </p:sp>
          <p:sp>
            <p:nvSpPr>
              <p:cNvPr id="7187" name="Rectangle 18"/>
              <p:cNvSpPr>
                <a:spLocks noChangeArrowheads="1"/>
              </p:cNvSpPr>
              <p:nvPr/>
            </p:nvSpPr>
            <p:spPr bwMode="auto">
              <a:xfrm>
                <a:off x="5029200" y="5181600"/>
                <a:ext cx="762000" cy="457200"/>
              </a:xfrm>
              <a:prstGeom prst="rect">
                <a:avLst/>
              </a:prstGeom>
              <a:solidFill>
                <a:schemeClr val="accent1"/>
              </a:solidFill>
              <a:ln w="9525" algn="ctr">
                <a:solidFill>
                  <a:schemeClr val="tx1"/>
                </a:solidFill>
                <a:round/>
                <a:headEnd/>
                <a:tailEnd/>
              </a:ln>
            </p:spPr>
            <p:txBody>
              <a:bodyPr bIns="130048" anchor="ctr"/>
              <a:lstStyle/>
              <a:p>
                <a:pPr algn="ctr"/>
                <a:r>
                  <a:rPr lang="en-US" sz="4267"/>
                  <a:t>f</a:t>
                </a:r>
                <a:r>
                  <a:rPr lang="en-US" sz="4267" baseline="-25000"/>
                  <a:t>i</a:t>
                </a:r>
              </a:p>
            </p:txBody>
          </p:sp>
          <p:sp>
            <p:nvSpPr>
              <p:cNvPr id="7188" name="Rectangle 19"/>
              <p:cNvSpPr>
                <a:spLocks noChangeArrowheads="1"/>
              </p:cNvSpPr>
              <p:nvPr/>
            </p:nvSpPr>
            <p:spPr bwMode="auto">
              <a:xfrm>
                <a:off x="5029200" y="5867400"/>
                <a:ext cx="762000" cy="457200"/>
              </a:xfrm>
              <a:prstGeom prst="rect">
                <a:avLst/>
              </a:prstGeom>
              <a:solidFill>
                <a:schemeClr val="accent1"/>
              </a:solidFill>
              <a:ln w="9525" algn="ctr">
                <a:solidFill>
                  <a:schemeClr val="tx1"/>
                </a:solidFill>
                <a:round/>
                <a:headEnd/>
                <a:tailEnd/>
              </a:ln>
            </p:spPr>
            <p:txBody>
              <a:bodyPr bIns="195072" anchor="ctr"/>
              <a:lstStyle/>
              <a:p>
                <a:pPr algn="ctr"/>
                <a:r>
                  <a:rPr lang="en-US" sz="4267"/>
                  <a:t>f</a:t>
                </a:r>
                <a:r>
                  <a:rPr lang="en-US" sz="4267" baseline="-25000"/>
                  <a:t>j</a:t>
                </a:r>
              </a:p>
            </p:txBody>
          </p:sp>
          <p:cxnSp>
            <p:nvCxnSpPr>
              <p:cNvPr id="7189" name="Straight Arrow Connector 21"/>
              <p:cNvCxnSpPr>
                <a:cxnSpLocks noChangeShapeType="1"/>
                <a:stCxn id="7184" idx="3"/>
                <a:endCxn id="7185" idx="1"/>
              </p:cNvCxnSpPr>
              <p:nvPr/>
            </p:nvCxnSpPr>
            <p:spPr bwMode="auto">
              <a:xfrm flipV="1">
                <a:off x="1905000" y="5372100"/>
                <a:ext cx="609600" cy="304800"/>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7190" name="Straight Arrow Connector 22"/>
              <p:cNvCxnSpPr>
                <a:cxnSpLocks noChangeShapeType="1"/>
              </p:cNvCxnSpPr>
              <p:nvPr/>
            </p:nvCxnSpPr>
            <p:spPr bwMode="auto">
              <a:xfrm>
                <a:off x="1905000" y="5715000"/>
                <a:ext cx="762000" cy="266700"/>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7191" name="Straight Arrow Connector 24"/>
              <p:cNvCxnSpPr>
                <a:cxnSpLocks noChangeShapeType="1"/>
              </p:cNvCxnSpPr>
              <p:nvPr/>
            </p:nvCxnSpPr>
            <p:spPr bwMode="auto">
              <a:xfrm flipV="1">
                <a:off x="3124200" y="5029200"/>
                <a:ext cx="609600" cy="304800"/>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7192" name="Straight Arrow Connector 25"/>
              <p:cNvCxnSpPr>
                <a:cxnSpLocks noChangeShapeType="1"/>
                <a:endCxn id="7186" idx="1"/>
              </p:cNvCxnSpPr>
              <p:nvPr/>
            </p:nvCxnSpPr>
            <p:spPr bwMode="auto">
              <a:xfrm>
                <a:off x="3124200" y="5410200"/>
                <a:ext cx="685800" cy="266700"/>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7193" name="Straight Arrow Connector 27"/>
              <p:cNvCxnSpPr>
                <a:cxnSpLocks noChangeShapeType="1"/>
              </p:cNvCxnSpPr>
              <p:nvPr/>
            </p:nvCxnSpPr>
            <p:spPr bwMode="auto">
              <a:xfrm flipV="1">
                <a:off x="4419600" y="5334000"/>
                <a:ext cx="609600" cy="304800"/>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7194" name="Straight Arrow Connector 28"/>
              <p:cNvCxnSpPr>
                <a:cxnSpLocks noChangeShapeType="1"/>
                <a:endCxn id="7188" idx="1"/>
              </p:cNvCxnSpPr>
              <p:nvPr/>
            </p:nvCxnSpPr>
            <p:spPr bwMode="auto">
              <a:xfrm>
                <a:off x="4419600" y="5715000"/>
                <a:ext cx="609600" cy="381000"/>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195" name="Rectangle 30"/>
              <p:cNvSpPr>
                <a:spLocks noChangeArrowheads="1"/>
              </p:cNvSpPr>
              <p:nvPr/>
            </p:nvSpPr>
            <p:spPr bwMode="auto">
              <a:xfrm>
                <a:off x="2008609" y="5143500"/>
                <a:ext cx="343980" cy="341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560">
                    <a:solidFill>
                      <a:srgbClr val="9900CC"/>
                    </a:solidFill>
                  </a:rPr>
                  <a:t>p</a:t>
                </a:r>
                <a:r>
                  <a:rPr lang="en-US" sz="2560" baseline="-25000">
                    <a:solidFill>
                      <a:srgbClr val="9900CC"/>
                    </a:solidFill>
                  </a:rPr>
                  <a:t>1</a:t>
                </a:r>
                <a:endParaRPr lang="en-US" sz="2560">
                  <a:solidFill>
                    <a:srgbClr val="9900CC"/>
                  </a:solidFill>
                </a:endParaRPr>
              </a:p>
            </p:txBody>
          </p:sp>
          <p:sp>
            <p:nvSpPr>
              <p:cNvPr id="7196" name="Rectangle 31"/>
              <p:cNvSpPr>
                <a:spLocks noChangeArrowheads="1"/>
              </p:cNvSpPr>
              <p:nvPr/>
            </p:nvSpPr>
            <p:spPr bwMode="auto">
              <a:xfrm>
                <a:off x="3251518" y="5437414"/>
                <a:ext cx="343980" cy="341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560">
                    <a:solidFill>
                      <a:srgbClr val="9900CC"/>
                    </a:solidFill>
                  </a:rPr>
                  <a:t>p</a:t>
                </a:r>
                <a:r>
                  <a:rPr lang="en-US" sz="2560" baseline="-25000">
                    <a:solidFill>
                      <a:srgbClr val="9900CC"/>
                    </a:solidFill>
                  </a:rPr>
                  <a:t>3</a:t>
                </a:r>
                <a:endParaRPr lang="en-US" sz="2560">
                  <a:solidFill>
                    <a:srgbClr val="9900CC"/>
                  </a:solidFill>
                </a:endParaRPr>
              </a:p>
            </p:txBody>
          </p:sp>
          <p:sp>
            <p:nvSpPr>
              <p:cNvPr id="7197" name="Rectangle 32"/>
              <p:cNvSpPr>
                <a:spLocks noChangeArrowheads="1"/>
              </p:cNvSpPr>
              <p:nvPr/>
            </p:nvSpPr>
            <p:spPr bwMode="auto">
              <a:xfrm>
                <a:off x="4487048" y="5116286"/>
                <a:ext cx="343980" cy="341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560">
                    <a:solidFill>
                      <a:srgbClr val="9900CC"/>
                    </a:solidFill>
                  </a:rPr>
                  <a:t>p</a:t>
                </a:r>
                <a:r>
                  <a:rPr lang="en-US" sz="2560" baseline="-25000">
                    <a:solidFill>
                      <a:srgbClr val="9900CC"/>
                    </a:solidFill>
                  </a:rPr>
                  <a:t>2</a:t>
                </a:r>
                <a:endParaRPr lang="en-US" sz="2560">
                  <a:solidFill>
                    <a:srgbClr val="9900CC"/>
                  </a:solidFill>
                </a:endParaRPr>
              </a:p>
            </p:txBody>
          </p:sp>
          <p:sp>
            <p:nvSpPr>
              <p:cNvPr id="7198" name="Rectangle 33"/>
              <p:cNvSpPr>
                <a:spLocks noChangeArrowheads="1"/>
              </p:cNvSpPr>
              <p:nvPr/>
            </p:nvSpPr>
            <p:spPr bwMode="auto">
              <a:xfrm>
                <a:off x="4458399" y="5840185"/>
                <a:ext cx="479228" cy="341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560">
                    <a:solidFill>
                      <a:srgbClr val="9900CC"/>
                    </a:solidFill>
                  </a:rPr>
                  <a:t>¬p</a:t>
                </a:r>
                <a:r>
                  <a:rPr lang="en-US" sz="2560" baseline="-25000">
                    <a:solidFill>
                      <a:srgbClr val="9900CC"/>
                    </a:solidFill>
                  </a:rPr>
                  <a:t>2</a:t>
                </a:r>
                <a:endParaRPr lang="en-US" sz="2560">
                  <a:solidFill>
                    <a:srgbClr val="9900CC"/>
                  </a:solidFill>
                </a:endParaRPr>
              </a:p>
            </p:txBody>
          </p:sp>
          <p:sp>
            <p:nvSpPr>
              <p:cNvPr id="35" name="Oval 34"/>
              <p:cNvSpPr/>
              <p:nvPr/>
            </p:nvSpPr>
            <p:spPr bwMode="auto">
              <a:xfrm>
                <a:off x="6933962" y="5334014"/>
                <a:ext cx="685771" cy="609628"/>
              </a:xfrm>
              <a:prstGeom prst="ellipse">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sz="4267" dirty="0"/>
                  <a:t>A</a:t>
                </a:r>
              </a:p>
            </p:txBody>
          </p:sp>
          <p:cxnSp>
            <p:nvCxnSpPr>
              <p:cNvPr id="7200" name="Straight Arrow Connector 36"/>
              <p:cNvCxnSpPr>
                <a:cxnSpLocks noChangeShapeType="1"/>
                <a:stCxn id="7187" idx="3"/>
                <a:endCxn id="35" idx="2"/>
              </p:cNvCxnSpPr>
              <p:nvPr/>
            </p:nvCxnSpPr>
            <p:spPr bwMode="auto">
              <a:xfrm>
                <a:off x="5791200" y="5410200"/>
                <a:ext cx="1143000" cy="228600"/>
              </a:xfrm>
              <a:prstGeom prst="straightConnector1">
                <a:avLst/>
              </a:prstGeom>
              <a:noFill/>
              <a:ln w="25400" algn="ctr">
                <a:solidFill>
                  <a:srgbClr val="C00000"/>
                </a:solidFill>
                <a:round/>
                <a:headEnd/>
                <a:tailEnd type="triangle" w="med" len="med"/>
              </a:ln>
              <a:extLst>
                <a:ext uri="{909E8E84-426E-40dd-AFC4-6F175D3DCCD1}">
                  <a14:hiddenFill xmlns:a14="http://schemas.microsoft.com/office/drawing/2010/main" xmlns="">
                    <a:noFill/>
                  </a14:hiddenFill>
                </a:ext>
              </a:extLst>
            </p:spPr>
          </p:cxnSp>
          <p:cxnSp>
            <p:nvCxnSpPr>
              <p:cNvPr id="7201" name="Straight Arrow Connector 37"/>
              <p:cNvCxnSpPr>
                <a:cxnSpLocks noChangeShapeType="1"/>
              </p:cNvCxnSpPr>
              <p:nvPr/>
            </p:nvCxnSpPr>
            <p:spPr bwMode="auto">
              <a:xfrm flipV="1">
                <a:off x="5785757" y="5774871"/>
                <a:ext cx="1170214" cy="277586"/>
              </a:xfrm>
              <a:prstGeom prst="straightConnector1">
                <a:avLst/>
              </a:prstGeom>
              <a:noFill/>
              <a:ln w="25400" algn="ctr">
                <a:solidFill>
                  <a:srgbClr val="C00000"/>
                </a:solidFill>
                <a:round/>
                <a:headEnd/>
                <a:tailEnd type="triangle" w="med" len="med"/>
              </a:ln>
              <a:extLst>
                <a:ext uri="{909E8E84-426E-40dd-AFC4-6F175D3DCCD1}">
                  <a14:hiddenFill xmlns:a14="http://schemas.microsoft.com/office/drawing/2010/main" xmlns="">
                    <a:noFill/>
                  </a14:hiddenFill>
                </a:ext>
              </a:extLst>
            </p:spPr>
          </p:cxnSp>
          <p:sp>
            <p:nvSpPr>
              <p:cNvPr id="7202" name="TextBox 39"/>
              <p:cNvSpPr txBox="1">
                <a:spLocks noChangeArrowheads="1"/>
              </p:cNvSpPr>
              <p:nvPr/>
            </p:nvSpPr>
            <p:spPr bwMode="auto">
              <a:xfrm>
                <a:off x="5989176" y="5159828"/>
                <a:ext cx="715911" cy="341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b="1">
                    <a:solidFill>
                      <a:srgbClr val="FF0000"/>
                    </a:solidFill>
                  </a:rPr>
                  <a:t>Prob</a:t>
                </a:r>
                <a:r>
                  <a:rPr lang="en-US" sz="2560" b="1" baseline="-25000">
                    <a:solidFill>
                      <a:srgbClr val="FF0000"/>
                    </a:solidFill>
                  </a:rPr>
                  <a:t>1</a:t>
                </a:r>
              </a:p>
            </p:txBody>
          </p:sp>
          <p:sp>
            <p:nvSpPr>
              <p:cNvPr id="7203" name="TextBox 40"/>
              <p:cNvSpPr txBox="1">
                <a:spLocks noChangeArrowheads="1"/>
              </p:cNvSpPr>
              <p:nvPr/>
            </p:nvSpPr>
            <p:spPr bwMode="auto">
              <a:xfrm>
                <a:off x="6183598" y="5938157"/>
                <a:ext cx="715911" cy="341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b="1">
                    <a:solidFill>
                      <a:srgbClr val="FF0000"/>
                    </a:solidFill>
                  </a:rPr>
                  <a:t>Prob</a:t>
                </a:r>
                <a:r>
                  <a:rPr lang="en-US" sz="2560" b="1" baseline="-25000">
                    <a:solidFill>
                      <a:srgbClr val="FF0000"/>
                    </a:solidFill>
                  </a:rPr>
                  <a:t>2</a:t>
                </a:r>
              </a:p>
            </p:txBody>
          </p:sp>
        </p:grpSp>
        <p:sp>
          <p:nvSpPr>
            <p:cNvPr id="7183" name="TextBox 42"/>
            <p:cNvSpPr txBox="1">
              <a:spLocks noChangeArrowheads="1"/>
            </p:cNvSpPr>
            <p:nvPr/>
          </p:nvSpPr>
          <p:spPr bwMode="auto">
            <a:xfrm>
              <a:off x="7419486" y="5867400"/>
              <a:ext cx="1681804" cy="3726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a:t>Prob</a:t>
              </a:r>
              <a:r>
                <a:rPr lang="en-US" sz="2844" baseline="-25000"/>
                <a:t>1</a:t>
              </a:r>
              <a:r>
                <a:rPr lang="en-US" sz="2844"/>
                <a:t> ≠ Prob</a:t>
              </a:r>
              <a:r>
                <a:rPr lang="en-US" sz="2844" baseline="-25000"/>
                <a:t>2</a:t>
              </a:r>
            </a:p>
          </p:txBody>
        </p:sp>
      </p:grpSp>
    </p:spTree>
    <p:extLst>
      <p:ext uri="{BB962C8B-B14F-4D97-AF65-F5344CB8AC3E}">
        <p14:creationId xmlns:p14="http://schemas.microsoft.com/office/powerpoint/2010/main" val="188046940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Rectangle 13"/>
          <p:cNvSpPr>
            <a:spLocks noChangeArrowheads="1"/>
          </p:cNvSpPr>
          <p:nvPr/>
        </p:nvSpPr>
        <p:spPr bwMode="auto">
          <a:xfrm>
            <a:off x="975360" y="1408853"/>
            <a:ext cx="11270827" cy="4876800"/>
          </a:xfrm>
          <a:prstGeom prst="rect">
            <a:avLst/>
          </a:prstGeom>
          <a:solidFill>
            <a:srgbClr val="D1FFF3"/>
          </a:solidFill>
          <a:ln w="9525">
            <a:solidFill>
              <a:schemeClr val="tx1"/>
            </a:solidFill>
            <a:miter lim="800000"/>
            <a:headEnd/>
            <a:tailEnd/>
          </a:ln>
        </p:spPr>
        <p:txBody>
          <a:bodyPr wrap="none" anchor="ctr"/>
          <a:lstStyle/>
          <a:p>
            <a:pPr algn="r"/>
            <a:endParaRPr lang="en-US" sz="4267"/>
          </a:p>
        </p:txBody>
      </p:sp>
      <p:sp>
        <p:nvSpPr>
          <p:cNvPr id="8196" name="Text Box 2"/>
          <p:cNvSpPr txBox="1">
            <a:spLocks noChangeArrowheads="1"/>
          </p:cNvSpPr>
          <p:nvPr/>
        </p:nvSpPr>
        <p:spPr bwMode="auto">
          <a:xfrm>
            <a:off x="4683319" y="257387"/>
            <a:ext cx="3746538" cy="9678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5689" b="1" i="0">
                <a:solidFill>
                  <a:srgbClr val="660066"/>
                </a:solidFill>
              </a:rPr>
              <a:t>Minimality</a:t>
            </a:r>
          </a:p>
        </p:txBody>
      </p:sp>
      <p:sp>
        <p:nvSpPr>
          <p:cNvPr id="8197" name="Text Box 3"/>
          <p:cNvSpPr txBox="1">
            <a:spLocks noChangeArrowheads="1"/>
          </p:cNvSpPr>
          <p:nvPr/>
        </p:nvSpPr>
        <p:spPr bwMode="auto">
          <a:xfrm>
            <a:off x="1300481" y="1408853"/>
            <a:ext cx="11510151" cy="25782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spcAft>
                <a:spcPct val="30000"/>
              </a:spcAft>
            </a:pPr>
            <a:r>
              <a:rPr lang="en-US" sz="3413" b="1" i="0" dirty="0">
                <a:solidFill>
                  <a:schemeClr val="accent2"/>
                </a:solidFill>
              </a:rPr>
              <a:t>Relevant</a:t>
            </a:r>
            <a:r>
              <a:rPr lang="en-US" sz="2844" i="0" dirty="0"/>
              <a:t>:</a:t>
            </a:r>
          </a:p>
          <a:p>
            <a:pPr algn="l" eaLnBrk="1" hangingPunct="1"/>
            <a:r>
              <a:rPr lang="en-US" sz="2844" i="0" dirty="0"/>
              <a:t>Let </a:t>
            </a:r>
            <a:r>
              <a:rPr lang="en-US" sz="2844" dirty="0"/>
              <a:t>m</a:t>
            </a:r>
            <a:r>
              <a:rPr lang="en-US" sz="2844" baseline="-25000" dirty="0"/>
              <a:t>i</a:t>
            </a:r>
            <a:r>
              <a:rPr lang="en-US" sz="2844" i="0" dirty="0"/>
              <a:t> and </a:t>
            </a:r>
            <a:r>
              <a:rPr lang="en-US" sz="2844" dirty="0" err="1"/>
              <a:t>m</a:t>
            </a:r>
            <a:r>
              <a:rPr lang="en-US" sz="2844" baseline="-25000" dirty="0" err="1"/>
              <a:t>j</a:t>
            </a:r>
            <a:r>
              <a:rPr lang="en-US" sz="2844" dirty="0"/>
              <a:t> </a:t>
            </a:r>
            <a:r>
              <a:rPr lang="en-US" sz="2844" i="0" dirty="0"/>
              <a:t>be two almost identical </a:t>
            </a:r>
            <a:r>
              <a:rPr lang="en-US" sz="2844" i="0" dirty="0" err="1"/>
              <a:t>minterm</a:t>
            </a:r>
            <a:r>
              <a:rPr lang="en-US" sz="2844" i="0" dirty="0"/>
              <a:t> predicates:</a:t>
            </a:r>
          </a:p>
          <a:p>
            <a:pPr lvl="1" algn="l" eaLnBrk="1" hangingPunct="1">
              <a:spcBef>
                <a:spcPct val="30000"/>
              </a:spcBef>
            </a:pPr>
            <a:r>
              <a:rPr lang="en-US" sz="3413" dirty="0"/>
              <a:t>m</a:t>
            </a:r>
            <a:r>
              <a:rPr lang="en-US" sz="3413" baseline="-25000" dirty="0"/>
              <a:t>i</a:t>
            </a:r>
            <a:r>
              <a:rPr lang="en-US" sz="3413" dirty="0"/>
              <a:t> =    p</a:t>
            </a:r>
            <a:r>
              <a:rPr lang="en-US" sz="3413" baseline="-25000" dirty="0"/>
              <a:t>1</a:t>
            </a:r>
            <a:r>
              <a:rPr lang="en-US" sz="3413" dirty="0"/>
              <a:t> </a:t>
            </a:r>
            <a:r>
              <a:rPr lang="el-GR" sz="3413" dirty="0"/>
              <a:t>Λ</a:t>
            </a:r>
            <a:r>
              <a:rPr lang="en-US" sz="3413" dirty="0"/>
              <a:t> </a:t>
            </a:r>
            <a:r>
              <a:rPr lang="en-US" sz="3413" b="1" dirty="0">
                <a:solidFill>
                  <a:srgbClr val="9900CC"/>
                </a:solidFill>
              </a:rPr>
              <a:t>p</a:t>
            </a:r>
            <a:r>
              <a:rPr lang="en-US" sz="3413" b="1" baseline="-25000" dirty="0">
                <a:solidFill>
                  <a:srgbClr val="9900CC"/>
                </a:solidFill>
              </a:rPr>
              <a:t>2</a:t>
            </a:r>
            <a:r>
              <a:rPr lang="en-US" sz="3413" dirty="0"/>
              <a:t> </a:t>
            </a:r>
            <a:r>
              <a:rPr lang="el-GR" sz="3413" dirty="0"/>
              <a:t>Λ</a:t>
            </a:r>
            <a:r>
              <a:rPr lang="en-US" sz="3413" dirty="0"/>
              <a:t> p</a:t>
            </a:r>
            <a:r>
              <a:rPr lang="en-US" sz="3413" baseline="-25000" dirty="0"/>
              <a:t>3</a:t>
            </a:r>
            <a:r>
              <a:rPr lang="en-US" sz="3413" i="0" dirty="0"/>
              <a:t> 			fragment </a:t>
            </a:r>
            <a:r>
              <a:rPr lang="en-US" sz="3413" dirty="0"/>
              <a:t>f</a:t>
            </a:r>
            <a:r>
              <a:rPr lang="en-US" sz="3413" baseline="-25000" dirty="0"/>
              <a:t>i</a:t>
            </a:r>
          </a:p>
          <a:p>
            <a:pPr lvl="1" algn="l" eaLnBrk="1" hangingPunct="1">
              <a:spcBef>
                <a:spcPct val="30000"/>
              </a:spcBef>
            </a:pPr>
            <a:r>
              <a:rPr lang="en-US" sz="3413" dirty="0" err="1"/>
              <a:t>m</a:t>
            </a:r>
            <a:r>
              <a:rPr lang="en-US" sz="3413" baseline="-25000" dirty="0" err="1"/>
              <a:t>j</a:t>
            </a:r>
            <a:r>
              <a:rPr lang="en-US" sz="3413" dirty="0"/>
              <a:t> =    p</a:t>
            </a:r>
            <a:r>
              <a:rPr lang="en-US" sz="3413" baseline="-25000" dirty="0"/>
              <a:t>1</a:t>
            </a:r>
            <a:r>
              <a:rPr lang="en-US" sz="3413" dirty="0"/>
              <a:t> </a:t>
            </a:r>
            <a:r>
              <a:rPr lang="el-GR" sz="3413" dirty="0"/>
              <a:t>Λ</a:t>
            </a:r>
            <a:r>
              <a:rPr lang="en-US" sz="3413" dirty="0"/>
              <a:t> </a:t>
            </a:r>
            <a:r>
              <a:rPr lang="en-US" sz="3413" b="1" dirty="0">
                <a:solidFill>
                  <a:srgbClr val="9900CC"/>
                </a:solidFill>
              </a:rPr>
              <a:t>¬ p</a:t>
            </a:r>
            <a:r>
              <a:rPr lang="en-US" sz="3413" b="1" baseline="-25000" dirty="0">
                <a:solidFill>
                  <a:srgbClr val="9900CC"/>
                </a:solidFill>
              </a:rPr>
              <a:t>2</a:t>
            </a:r>
            <a:r>
              <a:rPr lang="en-US" sz="3413" dirty="0"/>
              <a:t> </a:t>
            </a:r>
            <a:r>
              <a:rPr lang="el-GR" sz="3413" dirty="0"/>
              <a:t>Λ</a:t>
            </a:r>
            <a:r>
              <a:rPr lang="en-US" sz="3413" dirty="0"/>
              <a:t> p</a:t>
            </a:r>
            <a:r>
              <a:rPr lang="en-US" sz="3413" baseline="-25000" dirty="0"/>
              <a:t>3</a:t>
            </a:r>
            <a:r>
              <a:rPr lang="en-US" sz="3413" i="0" dirty="0"/>
              <a:t> 		fragment </a:t>
            </a:r>
            <a:r>
              <a:rPr lang="en-US" sz="3413" dirty="0"/>
              <a:t>f</a:t>
            </a:r>
            <a:r>
              <a:rPr lang="en-US" sz="3413" baseline="-25000" dirty="0"/>
              <a:t>j</a:t>
            </a:r>
            <a:endParaRPr lang="el-GR" sz="3413" baseline="-25000" dirty="0"/>
          </a:p>
        </p:txBody>
      </p:sp>
      <p:sp>
        <p:nvSpPr>
          <p:cNvPr id="8198" name="Text Box 5"/>
          <p:cNvSpPr txBox="1">
            <a:spLocks noChangeArrowheads="1"/>
          </p:cNvSpPr>
          <p:nvPr/>
        </p:nvSpPr>
        <p:spPr bwMode="auto">
          <a:xfrm>
            <a:off x="1494650" y="4073032"/>
            <a:ext cx="11185031"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b="1">
                <a:solidFill>
                  <a:srgbClr val="9900CC"/>
                </a:solidFill>
              </a:rPr>
              <a:t>p</a:t>
            </a:r>
            <a:r>
              <a:rPr lang="en-US" sz="2844" b="1" baseline="-25000">
                <a:solidFill>
                  <a:srgbClr val="9900CC"/>
                </a:solidFill>
              </a:rPr>
              <a:t>2</a:t>
            </a:r>
            <a:r>
              <a:rPr lang="en-US" sz="2844" i="0"/>
              <a:t>  is </a:t>
            </a:r>
            <a:r>
              <a:rPr lang="en-US" sz="2844" b="1"/>
              <a:t>relevant</a:t>
            </a:r>
            <a:r>
              <a:rPr lang="en-US" sz="2844" i="0"/>
              <a:t>  if and only if</a:t>
            </a:r>
          </a:p>
        </p:txBody>
      </p:sp>
      <p:graphicFrame>
        <p:nvGraphicFramePr>
          <p:cNvPr id="8194" name="Object 6"/>
          <p:cNvGraphicFramePr>
            <a:graphicFrameLocks noChangeAspect="1"/>
          </p:cNvGraphicFramePr>
          <p:nvPr/>
        </p:nvGraphicFramePr>
        <p:xfrm>
          <a:off x="4391379" y="4725531"/>
          <a:ext cx="3644053" cy="1295964"/>
        </p:xfrm>
        <a:graphic>
          <a:graphicData uri="http://schemas.openxmlformats.org/presentationml/2006/ole">
            <mc:AlternateContent xmlns:mc="http://schemas.openxmlformats.org/markup-compatibility/2006">
              <mc:Choice xmlns:v="urn:schemas-microsoft-com:vml" Requires="v">
                <p:oleObj spid="_x0000_s28709" name="Equation" r:id="rId4" imgW="1320480" imgH="469800" progId="Equation.3">
                  <p:embed/>
                </p:oleObj>
              </mc:Choice>
              <mc:Fallback>
                <p:oleObj name="Equation" r:id="rId4" imgW="1320480" imgH="469800" progId="Equation.3">
                  <p:embed/>
                  <p:pic>
                    <p:nvPicPr>
                      <p:cNvPr id="819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1379" y="4725531"/>
                        <a:ext cx="3644053" cy="129596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199" name="Text Box 8"/>
          <p:cNvSpPr txBox="1">
            <a:spLocks noChangeArrowheads="1"/>
          </p:cNvSpPr>
          <p:nvPr/>
        </p:nvSpPr>
        <p:spPr bwMode="auto">
          <a:xfrm>
            <a:off x="8296489" y="4506525"/>
            <a:ext cx="2600391" cy="4425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276" i="0"/>
              <a:t>Access frequency</a:t>
            </a:r>
          </a:p>
        </p:txBody>
      </p:sp>
      <p:sp>
        <p:nvSpPr>
          <p:cNvPr id="8200" name="Text Box 9"/>
          <p:cNvSpPr txBox="1">
            <a:spLocks noChangeArrowheads="1"/>
          </p:cNvSpPr>
          <p:nvPr/>
        </p:nvSpPr>
        <p:spPr bwMode="auto">
          <a:xfrm>
            <a:off x="8303471" y="5698632"/>
            <a:ext cx="1656223" cy="4425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276" i="0"/>
              <a:t>Cardinality</a:t>
            </a:r>
          </a:p>
        </p:txBody>
      </p:sp>
      <p:sp>
        <p:nvSpPr>
          <p:cNvPr id="8201" name="Line 10"/>
          <p:cNvSpPr>
            <a:spLocks noChangeShapeType="1"/>
          </p:cNvSpPr>
          <p:nvPr/>
        </p:nvSpPr>
        <p:spPr bwMode="auto">
          <a:xfrm flipH="1" flipV="1">
            <a:off x="7945121" y="5698631"/>
            <a:ext cx="325120" cy="216747"/>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8202" name="Line 11"/>
          <p:cNvSpPr>
            <a:spLocks noChangeShapeType="1"/>
          </p:cNvSpPr>
          <p:nvPr/>
        </p:nvSpPr>
        <p:spPr bwMode="auto">
          <a:xfrm flipH="1">
            <a:off x="7945121" y="4723271"/>
            <a:ext cx="325120" cy="32512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8203" name="Text Box 12"/>
          <p:cNvSpPr txBox="1">
            <a:spLocks noChangeArrowheads="1"/>
          </p:cNvSpPr>
          <p:nvPr/>
        </p:nvSpPr>
        <p:spPr bwMode="auto">
          <a:xfrm>
            <a:off x="975360" y="6827520"/>
            <a:ext cx="11270827" cy="23903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marL="914400" indent="-45720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spcAft>
                <a:spcPct val="25000"/>
              </a:spcAft>
            </a:pPr>
            <a:r>
              <a:rPr lang="en-US" sz="2560" i="0" dirty="0"/>
              <a:t>That is, there should be at least one application that accesses </a:t>
            </a:r>
            <a:r>
              <a:rPr lang="en-US" sz="2560" dirty="0"/>
              <a:t>f</a:t>
            </a:r>
            <a:r>
              <a:rPr lang="en-US" sz="2560" baseline="-25000" dirty="0"/>
              <a:t>i</a:t>
            </a:r>
            <a:r>
              <a:rPr lang="en-US" sz="2560" i="0" dirty="0"/>
              <a:t>  and </a:t>
            </a:r>
            <a:r>
              <a:rPr lang="en-US" sz="2560" dirty="0" err="1"/>
              <a:t>f</a:t>
            </a:r>
            <a:r>
              <a:rPr lang="en-US" sz="2560" baseline="-25000" dirty="0" err="1"/>
              <a:t>j</a:t>
            </a:r>
            <a:r>
              <a:rPr lang="en-US" sz="2560" i="0" dirty="0"/>
              <a:t>  differently.</a:t>
            </a:r>
          </a:p>
          <a:p>
            <a:pPr lvl="1" eaLnBrk="1" hangingPunct="1">
              <a:spcAft>
                <a:spcPct val="25000"/>
              </a:spcAft>
            </a:pPr>
            <a:r>
              <a:rPr lang="en-US" sz="2560" i="0" dirty="0"/>
              <a:t>i.e., </a:t>
            </a:r>
            <a:r>
              <a:rPr lang="en-US" sz="2560" b="1" i="0" dirty="0">
                <a:solidFill>
                  <a:srgbClr val="9900CC"/>
                </a:solidFill>
              </a:rPr>
              <a:t>The simple predicate</a:t>
            </a:r>
            <a:r>
              <a:rPr lang="en-US" sz="2560" b="1" dirty="0">
                <a:solidFill>
                  <a:srgbClr val="9900CC"/>
                </a:solidFill>
              </a:rPr>
              <a:t> p</a:t>
            </a:r>
            <a:r>
              <a:rPr lang="en-US" sz="2560" b="1" baseline="-25000" dirty="0">
                <a:solidFill>
                  <a:srgbClr val="9900CC"/>
                </a:solidFill>
              </a:rPr>
              <a:t>i</a:t>
            </a:r>
            <a:r>
              <a:rPr lang="en-US" sz="2560" b="1" i="0" dirty="0">
                <a:solidFill>
                  <a:srgbClr val="9900CC"/>
                </a:solidFill>
              </a:rPr>
              <a:t> should be relevant in determining a fragmentation.</a:t>
            </a:r>
          </a:p>
          <a:p>
            <a:pPr eaLnBrk="1" hangingPunct="1">
              <a:spcAft>
                <a:spcPct val="15000"/>
              </a:spcAft>
            </a:pPr>
            <a:r>
              <a:rPr lang="en-US" sz="3413" b="1" i="0" dirty="0">
                <a:solidFill>
                  <a:schemeClr val="accent2"/>
                </a:solidFill>
              </a:rPr>
              <a:t>Minimal: </a:t>
            </a:r>
            <a:r>
              <a:rPr lang="en-US" sz="2560" i="0" dirty="0"/>
              <a:t>If all the predicates of a set </a:t>
            </a:r>
            <a:r>
              <a:rPr lang="en-US" sz="2560" dirty="0" err="1"/>
              <a:t>Pr</a:t>
            </a:r>
            <a:r>
              <a:rPr lang="en-US" sz="2560" i="0" dirty="0"/>
              <a:t>  are relevant, </a:t>
            </a:r>
            <a:r>
              <a:rPr lang="en-US" sz="2560" dirty="0" err="1"/>
              <a:t>Pr</a:t>
            </a:r>
            <a:r>
              <a:rPr lang="en-US" sz="2560" dirty="0"/>
              <a:t> </a:t>
            </a:r>
            <a:r>
              <a:rPr lang="en-US" sz="2560" i="0" dirty="0"/>
              <a:t>is minimal.</a:t>
            </a:r>
          </a:p>
        </p:txBody>
      </p:sp>
      <p:sp>
        <p:nvSpPr>
          <p:cNvPr id="8204" name="Line 14"/>
          <p:cNvSpPr>
            <a:spLocks noChangeShapeType="1"/>
          </p:cNvSpPr>
          <p:nvPr/>
        </p:nvSpPr>
        <p:spPr bwMode="auto">
          <a:xfrm>
            <a:off x="6285653" y="3034453"/>
            <a:ext cx="1517227" cy="0"/>
          </a:xfrm>
          <a:prstGeom prst="line">
            <a:avLst/>
          </a:prstGeom>
          <a:noFill/>
          <a:ln w="38100">
            <a:solidFill>
              <a:srgbClr val="FF9933"/>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8205" name="Line 15"/>
          <p:cNvSpPr>
            <a:spLocks noChangeShapeType="1"/>
          </p:cNvSpPr>
          <p:nvPr/>
        </p:nvSpPr>
        <p:spPr bwMode="auto">
          <a:xfrm>
            <a:off x="6285653" y="3684693"/>
            <a:ext cx="1517227" cy="0"/>
          </a:xfrm>
          <a:prstGeom prst="line">
            <a:avLst/>
          </a:prstGeom>
          <a:noFill/>
          <a:ln w="38100">
            <a:solidFill>
              <a:srgbClr val="FF9933"/>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Tree>
    <p:extLst>
      <p:ext uri="{BB962C8B-B14F-4D97-AF65-F5344CB8AC3E}">
        <p14:creationId xmlns:p14="http://schemas.microsoft.com/office/powerpoint/2010/main" val="204678919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E37D4F0C-152B-054F-ABE3-C9D65816304B}" type="slidenum">
              <a:rPr lang="en-US" smtClean="0"/>
              <a:pPr/>
              <a:t>34</a:t>
            </a:fld>
            <a:endParaRPr lang="en-US" dirty="0"/>
          </a:p>
        </p:txBody>
      </p:sp>
      <p:pic>
        <p:nvPicPr>
          <p:cNvPr id="3" name="Picture 2"/>
          <p:cNvPicPr>
            <a:picLocks noChangeAspect="1"/>
          </p:cNvPicPr>
          <p:nvPr/>
        </p:nvPicPr>
        <p:blipFill>
          <a:blip r:embed="rId2"/>
          <a:stretch>
            <a:fillRect/>
          </a:stretch>
        </p:blipFill>
        <p:spPr>
          <a:xfrm>
            <a:off x="125179" y="2572544"/>
            <a:ext cx="12365271" cy="6198367"/>
          </a:xfrm>
          <a:prstGeom prst="rect">
            <a:avLst/>
          </a:prstGeom>
        </p:spPr>
      </p:pic>
      <p:sp>
        <p:nvSpPr>
          <p:cNvPr id="5" name="Text Box 2"/>
          <p:cNvSpPr txBox="1">
            <a:spLocks noChangeArrowheads="1"/>
          </p:cNvSpPr>
          <p:nvPr/>
        </p:nvSpPr>
        <p:spPr bwMode="auto">
          <a:xfrm>
            <a:off x="1181107" y="620890"/>
            <a:ext cx="10653878" cy="880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5120" b="1" i="0" dirty="0">
                <a:solidFill>
                  <a:srgbClr val="660066"/>
                </a:solidFill>
              </a:rPr>
              <a:t>A Complete and Minimal Example</a:t>
            </a:r>
          </a:p>
        </p:txBody>
      </p:sp>
    </p:spTree>
    <p:extLst>
      <p:ext uri="{BB962C8B-B14F-4D97-AF65-F5344CB8AC3E}">
        <p14:creationId xmlns:p14="http://schemas.microsoft.com/office/powerpoint/2010/main" val="88980439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4"/>
          <p:cNvSpPr>
            <a:spLocks noChangeArrowheads="1"/>
          </p:cNvSpPr>
          <p:nvPr/>
        </p:nvSpPr>
        <p:spPr bwMode="auto">
          <a:xfrm>
            <a:off x="1192107" y="1842347"/>
            <a:ext cx="10728960" cy="3251200"/>
          </a:xfrm>
          <a:prstGeom prst="rect">
            <a:avLst/>
          </a:prstGeom>
          <a:solidFill>
            <a:srgbClr val="D1FFF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r"/>
            <a:endParaRPr lang="en-US" sz="4267"/>
          </a:p>
        </p:txBody>
      </p:sp>
      <p:sp>
        <p:nvSpPr>
          <p:cNvPr id="63491" name="Text Box 2"/>
          <p:cNvSpPr txBox="1">
            <a:spLocks noChangeArrowheads="1"/>
          </p:cNvSpPr>
          <p:nvPr/>
        </p:nvSpPr>
        <p:spPr bwMode="auto">
          <a:xfrm>
            <a:off x="1181107" y="620890"/>
            <a:ext cx="10653878" cy="880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5120" b="1" i="0" dirty="0">
                <a:solidFill>
                  <a:srgbClr val="660066"/>
                </a:solidFill>
              </a:rPr>
              <a:t>A Complete and Minimal Example</a:t>
            </a:r>
          </a:p>
        </p:txBody>
      </p:sp>
      <p:sp>
        <p:nvSpPr>
          <p:cNvPr id="63492" name="Text Box 3"/>
          <p:cNvSpPr txBox="1">
            <a:spLocks noChangeArrowheads="1"/>
          </p:cNvSpPr>
          <p:nvPr/>
        </p:nvSpPr>
        <p:spPr bwMode="auto">
          <a:xfrm>
            <a:off x="1300481" y="1950720"/>
            <a:ext cx="10534791" cy="73665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1313" indent="-341313" eaLnBrk="0" hangingPunct="0">
              <a:defRPr sz="2400" i="1">
                <a:solidFill>
                  <a:schemeClr val="tx1"/>
                </a:solidFill>
                <a:latin typeface="Comic Sans MS" pitchFamily="66" charset="0"/>
                <a:cs typeface="Arial" charset="0"/>
              </a:defRPr>
            </a:lvl1pPr>
            <a:lvl2pPr marL="1427163" indent="-9715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spcAft>
                <a:spcPct val="30000"/>
              </a:spcAft>
            </a:pPr>
            <a:r>
              <a:rPr lang="en-US" sz="3413" i="0" dirty="0"/>
              <a:t>Two applications:</a:t>
            </a:r>
          </a:p>
          <a:p>
            <a:pPr eaLnBrk="1" hangingPunct="1">
              <a:spcAft>
                <a:spcPct val="30000"/>
              </a:spcAft>
              <a:buFontTx/>
              <a:buAutoNum type="arabicPeriod"/>
            </a:pPr>
            <a:r>
              <a:rPr lang="en-US" sz="3413" i="0" dirty="0"/>
              <a:t>One application accesses the tuples according to location.</a:t>
            </a:r>
          </a:p>
          <a:p>
            <a:pPr eaLnBrk="1" hangingPunct="1">
              <a:buFontTx/>
              <a:buAutoNum type="arabicPeriod"/>
            </a:pPr>
            <a:r>
              <a:rPr lang="en-US" sz="3413" i="0" dirty="0"/>
              <a:t>Another application accesses only those project tuples where the budget is less than $200,000.</a:t>
            </a:r>
          </a:p>
          <a:p>
            <a:pPr eaLnBrk="1" hangingPunct="1"/>
            <a:r>
              <a:rPr lang="en-US" sz="2844" i="0" dirty="0"/>
              <a:t> </a:t>
            </a:r>
          </a:p>
          <a:p>
            <a:pPr eaLnBrk="1" hangingPunct="1"/>
            <a:endParaRPr lang="en-US" sz="2844" i="0" dirty="0"/>
          </a:p>
          <a:p>
            <a:pPr lvl="1" eaLnBrk="1" hangingPunct="1"/>
            <a:r>
              <a:rPr lang="en-US" sz="2844" i="0" dirty="0">
                <a:solidFill>
                  <a:schemeClr val="accent2"/>
                </a:solidFill>
              </a:rPr>
              <a:t>Case 1</a:t>
            </a:r>
            <a:r>
              <a:rPr lang="en-US" sz="2844" i="0" dirty="0"/>
              <a:t>:  </a:t>
            </a:r>
            <a:r>
              <a:rPr lang="en-US" sz="2560" i="0" dirty="0" err="1"/>
              <a:t>Pr</a:t>
            </a:r>
            <a:r>
              <a:rPr lang="en-US" sz="2560" i="0" dirty="0"/>
              <a:t>={</a:t>
            </a:r>
            <a:r>
              <a:rPr lang="en-US" sz="2560" i="0" dirty="0" err="1"/>
              <a:t>Loc</a:t>
            </a:r>
            <a:r>
              <a:rPr lang="en-US" sz="2560" i="0" dirty="0"/>
              <a:t>=“Montreal”, </a:t>
            </a:r>
            <a:r>
              <a:rPr lang="en-US" sz="2560" i="0" dirty="0" err="1"/>
              <a:t>Loc</a:t>
            </a:r>
            <a:r>
              <a:rPr lang="en-US" sz="2560" i="0" dirty="0"/>
              <a:t>=“New York”, </a:t>
            </a:r>
            <a:r>
              <a:rPr lang="en-US" sz="2560" i="0" dirty="0" err="1"/>
              <a:t>Loc</a:t>
            </a:r>
            <a:r>
              <a:rPr lang="en-US" sz="2560" i="0" dirty="0"/>
              <a:t>=“Orlando”,          BUDGET&lt;=200,000,BUDGET&gt;200,000} is</a:t>
            </a:r>
          </a:p>
          <a:p>
            <a:pPr lvl="1" eaLnBrk="1" hangingPunct="1"/>
            <a:r>
              <a:rPr lang="en-US" sz="2844" i="0" dirty="0"/>
              <a:t>	complete and minimal.</a:t>
            </a:r>
          </a:p>
          <a:p>
            <a:pPr lvl="1" eaLnBrk="1" hangingPunct="1"/>
            <a:endParaRPr lang="en-US" sz="2844" i="0" dirty="0"/>
          </a:p>
          <a:p>
            <a:pPr lvl="1" eaLnBrk="1" hangingPunct="1"/>
            <a:r>
              <a:rPr lang="en-US" sz="2844" i="0" dirty="0">
                <a:solidFill>
                  <a:schemeClr val="accent2"/>
                </a:solidFill>
              </a:rPr>
              <a:t>Case 2</a:t>
            </a:r>
            <a:r>
              <a:rPr lang="en-US" sz="2844" i="0" dirty="0"/>
              <a:t>: If, however, we were to add the predicate JNAME= “Instrumentation” to </a:t>
            </a:r>
            <a:r>
              <a:rPr lang="en-US" sz="2844" i="0" dirty="0" err="1"/>
              <a:t>Pr</a:t>
            </a:r>
            <a:r>
              <a:rPr lang="en-US" sz="2844" i="0" dirty="0"/>
              <a:t>, the resulting set would not be minimal since the new predicate is not relevant with respect to the applications.</a:t>
            </a:r>
          </a:p>
        </p:txBody>
      </p:sp>
    </p:spTree>
    <p:extLst>
      <p:ext uri="{BB962C8B-B14F-4D97-AF65-F5344CB8AC3E}">
        <p14:creationId xmlns:p14="http://schemas.microsoft.com/office/powerpoint/2010/main" val="16572121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3492">
                                            <p:txEl>
                                              <p:pRg st="8" end="8"/>
                                            </p:txEl>
                                          </p:spTgt>
                                        </p:tgtEl>
                                        <p:attrNameLst>
                                          <p:attrName>style.visibility</p:attrName>
                                        </p:attrNameLst>
                                      </p:cBhvr>
                                      <p:to>
                                        <p:strVal val="visible"/>
                                      </p:to>
                                    </p:set>
                                    <p:animEffect transition="in" filter="wipe(left)">
                                      <p:cBhvr>
                                        <p:cTn id="7" dur="500"/>
                                        <p:tgtEl>
                                          <p:spTgt spid="6349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9" name="Rectangle 1026"/>
          <p:cNvSpPr>
            <a:spLocks noChangeArrowheads="1"/>
          </p:cNvSpPr>
          <p:nvPr/>
        </p:nvSpPr>
        <p:spPr bwMode="auto">
          <a:xfrm>
            <a:off x="650240" y="3076600"/>
            <a:ext cx="975360" cy="75861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9220" name="Text Box 1027"/>
          <p:cNvSpPr txBox="1">
            <a:spLocks noChangeArrowheads="1"/>
          </p:cNvSpPr>
          <p:nvPr/>
        </p:nvSpPr>
        <p:spPr bwMode="auto">
          <a:xfrm>
            <a:off x="881653" y="3160439"/>
            <a:ext cx="476412" cy="6175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3413" i="0"/>
              <a:t>J</a:t>
            </a:r>
          </a:p>
        </p:txBody>
      </p:sp>
      <p:sp>
        <p:nvSpPr>
          <p:cNvPr id="9221" name="Rectangle 1028"/>
          <p:cNvSpPr>
            <a:spLocks noChangeArrowheads="1"/>
          </p:cNvSpPr>
          <p:nvPr/>
        </p:nvSpPr>
        <p:spPr bwMode="auto">
          <a:xfrm>
            <a:off x="3142827" y="2253205"/>
            <a:ext cx="866987" cy="54186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9222" name="Rectangle 1029"/>
          <p:cNvSpPr>
            <a:spLocks noChangeArrowheads="1"/>
          </p:cNvSpPr>
          <p:nvPr/>
        </p:nvSpPr>
        <p:spPr bwMode="auto">
          <a:xfrm>
            <a:off x="3142827" y="3481436"/>
            <a:ext cx="866987" cy="61411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9223" name="Rectangle 1030"/>
          <p:cNvSpPr>
            <a:spLocks noChangeArrowheads="1"/>
          </p:cNvSpPr>
          <p:nvPr/>
        </p:nvSpPr>
        <p:spPr bwMode="auto">
          <a:xfrm>
            <a:off x="2926080" y="5070912"/>
            <a:ext cx="866987" cy="54186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9224" name="Text Box 1031"/>
          <p:cNvSpPr txBox="1">
            <a:spLocks noChangeArrowheads="1"/>
          </p:cNvSpPr>
          <p:nvPr/>
        </p:nvSpPr>
        <p:spPr bwMode="auto">
          <a:xfrm>
            <a:off x="3287009" y="2253206"/>
            <a:ext cx="535724"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t>J</a:t>
            </a:r>
            <a:r>
              <a:rPr lang="en-US" sz="2844" i="0" baseline="-25000"/>
              <a:t>1</a:t>
            </a:r>
          </a:p>
        </p:txBody>
      </p:sp>
      <p:sp>
        <p:nvSpPr>
          <p:cNvPr id="9225" name="Text Box 1032"/>
          <p:cNvSpPr txBox="1">
            <a:spLocks noChangeArrowheads="1"/>
          </p:cNvSpPr>
          <p:nvPr/>
        </p:nvSpPr>
        <p:spPr bwMode="auto">
          <a:xfrm>
            <a:off x="3285034" y="3553686"/>
            <a:ext cx="575799"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t>J</a:t>
            </a:r>
            <a:r>
              <a:rPr lang="en-US" sz="2844" i="0" baseline="-25000"/>
              <a:t>2</a:t>
            </a:r>
          </a:p>
        </p:txBody>
      </p:sp>
      <p:sp>
        <p:nvSpPr>
          <p:cNvPr id="9226" name="Text Box 1033"/>
          <p:cNvSpPr txBox="1">
            <a:spLocks noChangeArrowheads="1"/>
          </p:cNvSpPr>
          <p:nvPr/>
        </p:nvSpPr>
        <p:spPr bwMode="auto">
          <a:xfrm>
            <a:off x="3068287" y="5070913"/>
            <a:ext cx="575799"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t>J</a:t>
            </a:r>
            <a:r>
              <a:rPr lang="en-US" sz="2844" i="0" baseline="-25000"/>
              <a:t>3</a:t>
            </a:r>
          </a:p>
        </p:txBody>
      </p:sp>
      <p:sp>
        <p:nvSpPr>
          <p:cNvPr id="9227" name="Line 1034"/>
          <p:cNvSpPr>
            <a:spLocks noChangeShapeType="1"/>
          </p:cNvSpPr>
          <p:nvPr/>
        </p:nvSpPr>
        <p:spPr bwMode="auto">
          <a:xfrm flipV="1">
            <a:off x="1625600" y="2727339"/>
            <a:ext cx="1517227" cy="6502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9228" name="Line 1035"/>
          <p:cNvSpPr>
            <a:spLocks noChangeShapeType="1"/>
          </p:cNvSpPr>
          <p:nvPr/>
        </p:nvSpPr>
        <p:spPr bwMode="auto">
          <a:xfrm>
            <a:off x="1625600" y="3485953"/>
            <a:ext cx="1517227" cy="39285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9229" name="Line 1036"/>
          <p:cNvSpPr>
            <a:spLocks noChangeShapeType="1"/>
          </p:cNvSpPr>
          <p:nvPr/>
        </p:nvSpPr>
        <p:spPr bwMode="auto">
          <a:xfrm>
            <a:off x="1625600" y="3702700"/>
            <a:ext cx="1300480" cy="169333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9230" name="Text Box 1037"/>
          <p:cNvSpPr txBox="1">
            <a:spLocks noChangeArrowheads="1"/>
          </p:cNvSpPr>
          <p:nvPr/>
        </p:nvSpPr>
        <p:spPr bwMode="auto">
          <a:xfrm>
            <a:off x="2195248" y="1711339"/>
            <a:ext cx="2093843" cy="3986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1991" i="0" dirty="0"/>
              <a:t>LOC=“Montreal”</a:t>
            </a:r>
          </a:p>
        </p:txBody>
      </p:sp>
      <p:sp>
        <p:nvSpPr>
          <p:cNvPr id="9231" name="Text Box 1038"/>
          <p:cNvSpPr txBox="1">
            <a:spLocks noChangeArrowheads="1"/>
          </p:cNvSpPr>
          <p:nvPr/>
        </p:nvSpPr>
        <p:spPr bwMode="auto">
          <a:xfrm>
            <a:off x="2410121" y="3120193"/>
            <a:ext cx="2167581" cy="3986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1991" i="0"/>
              <a:t>LOC=“New York”</a:t>
            </a:r>
          </a:p>
        </p:txBody>
      </p:sp>
      <p:sp>
        <p:nvSpPr>
          <p:cNvPr id="9232" name="Text Box 1039"/>
          <p:cNvSpPr txBox="1">
            <a:spLocks noChangeArrowheads="1"/>
          </p:cNvSpPr>
          <p:nvPr/>
        </p:nvSpPr>
        <p:spPr bwMode="auto">
          <a:xfrm>
            <a:off x="2737362" y="4637419"/>
            <a:ext cx="1962397" cy="3986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1991" i="0"/>
              <a:t>LOC=“Orlando”</a:t>
            </a:r>
          </a:p>
        </p:txBody>
      </p:sp>
      <p:sp>
        <p:nvSpPr>
          <p:cNvPr id="9233" name="Rectangle 1040"/>
          <p:cNvSpPr>
            <a:spLocks noChangeArrowheads="1"/>
          </p:cNvSpPr>
          <p:nvPr/>
        </p:nvSpPr>
        <p:spPr bwMode="auto">
          <a:xfrm>
            <a:off x="5418667" y="1277845"/>
            <a:ext cx="866987" cy="54186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9234" name="Text Box 1041"/>
          <p:cNvSpPr txBox="1">
            <a:spLocks noChangeArrowheads="1"/>
          </p:cNvSpPr>
          <p:nvPr/>
        </p:nvSpPr>
        <p:spPr bwMode="auto">
          <a:xfrm>
            <a:off x="5561405" y="1277846"/>
            <a:ext cx="644727"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t>J</a:t>
            </a:r>
            <a:r>
              <a:rPr lang="en-US" sz="2844" i="0" baseline="-25000"/>
              <a:t>11</a:t>
            </a:r>
          </a:p>
        </p:txBody>
      </p:sp>
      <p:sp>
        <p:nvSpPr>
          <p:cNvPr id="9235" name="Rectangle 1042"/>
          <p:cNvSpPr>
            <a:spLocks noChangeArrowheads="1"/>
          </p:cNvSpPr>
          <p:nvPr/>
        </p:nvSpPr>
        <p:spPr bwMode="auto">
          <a:xfrm>
            <a:off x="5418667" y="2144832"/>
            <a:ext cx="866987" cy="54186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9236" name="Text Box 1043"/>
          <p:cNvSpPr txBox="1">
            <a:spLocks noChangeArrowheads="1"/>
          </p:cNvSpPr>
          <p:nvPr/>
        </p:nvSpPr>
        <p:spPr bwMode="auto">
          <a:xfrm>
            <a:off x="5559431" y="2144833"/>
            <a:ext cx="684803"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t>J</a:t>
            </a:r>
            <a:r>
              <a:rPr lang="en-US" sz="2844" i="0" baseline="-25000"/>
              <a:t>12</a:t>
            </a:r>
          </a:p>
        </p:txBody>
      </p:sp>
      <p:sp>
        <p:nvSpPr>
          <p:cNvPr id="9237" name="Line 1044"/>
          <p:cNvSpPr>
            <a:spLocks noChangeShapeType="1"/>
          </p:cNvSpPr>
          <p:nvPr/>
        </p:nvSpPr>
        <p:spPr bwMode="auto">
          <a:xfrm flipV="1">
            <a:off x="4009814" y="1494592"/>
            <a:ext cx="1408853" cy="108373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9238" name="Line 1045"/>
          <p:cNvSpPr>
            <a:spLocks noChangeShapeType="1"/>
          </p:cNvSpPr>
          <p:nvPr/>
        </p:nvSpPr>
        <p:spPr bwMode="auto">
          <a:xfrm>
            <a:off x="4009814" y="2578325"/>
            <a:ext cx="140885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9239" name="Text Box 1046"/>
          <p:cNvSpPr txBox="1">
            <a:spLocks noChangeArrowheads="1"/>
          </p:cNvSpPr>
          <p:nvPr/>
        </p:nvSpPr>
        <p:spPr bwMode="auto">
          <a:xfrm>
            <a:off x="5235300" y="844352"/>
            <a:ext cx="2132315" cy="3550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1707" i="0"/>
              <a:t>BUDGET&lt;=200,000</a:t>
            </a:r>
          </a:p>
        </p:txBody>
      </p:sp>
      <p:sp>
        <p:nvSpPr>
          <p:cNvPr id="9240" name="Text Box 1047"/>
          <p:cNvSpPr txBox="1">
            <a:spLocks noChangeArrowheads="1"/>
          </p:cNvSpPr>
          <p:nvPr/>
        </p:nvSpPr>
        <p:spPr bwMode="auto">
          <a:xfrm>
            <a:off x="5236091" y="2686699"/>
            <a:ext cx="2020105" cy="3550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1707" i="0"/>
              <a:t>BUDGET&gt;200,000</a:t>
            </a:r>
          </a:p>
        </p:txBody>
      </p:sp>
      <p:sp>
        <p:nvSpPr>
          <p:cNvPr id="44056" name="Rectangle 1048"/>
          <p:cNvSpPr>
            <a:spLocks noChangeArrowheads="1"/>
          </p:cNvSpPr>
          <p:nvPr/>
        </p:nvSpPr>
        <p:spPr bwMode="auto">
          <a:xfrm>
            <a:off x="8019627" y="1386219"/>
            <a:ext cx="866987" cy="54186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44057" name="Text Box 1049"/>
          <p:cNvSpPr txBox="1">
            <a:spLocks noChangeArrowheads="1"/>
          </p:cNvSpPr>
          <p:nvPr/>
        </p:nvSpPr>
        <p:spPr bwMode="auto">
          <a:xfrm>
            <a:off x="8158946" y="1386219"/>
            <a:ext cx="793807"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t>J</a:t>
            </a:r>
            <a:r>
              <a:rPr lang="en-US" sz="2844" i="0" baseline="-25000"/>
              <a:t>121</a:t>
            </a:r>
          </a:p>
        </p:txBody>
      </p:sp>
      <p:sp>
        <p:nvSpPr>
          <p:cNvPr id="44058" name="Rectangle 1050"/>
          <p:cNvSpPr>
            <a:spLocks noChangeArrowheads="1"/>
          </p:cNvSpPr>
          <p:nvPr/>
        </p:nvSpPr>
        <p:spPr bwMode="auto">
          <a:xfrm>
            <a:off x="8019627" y="2144832"/>
            <a:ext cx="866987" cy="54186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44059" name="Text Box 1051"/>
          <p:cNvSpPr txBox="1">
            <a:spLocks noChangeArrowheads="1"/>
          </p:cNvSpPr>
          <p:nvPr/>
        </p:nvSpPr>
        <p:spPr bwMode="auto">
          <a:xfrm>
            <a:off x="8156971" y="2144833"/>
            <a:ext cx="833882"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t>J</a:t>
            </a:r>
            <a:r>
              <a:rPr lang="en-US" sz="2844" i="0" baseline="-25000"/>
              <a:t>122</a:t>
            </a:r>
          </a:p>
        </p:txBody>
      </p:sp>
      <p:sp>
        <p:nvSpPr>
          <p:cNvPr id="44060" name="Line 1052"/>
          <p:cNvSpPr>
            <a:spLocks noChangeShapeType="1"/>
          </p:cNvSpPr>
          <p:nvPr/>
        </p:nvSpPr>
        <p:spPr bwMode="auto">
          <a:xfrm flipV="1">
            <a:off x="6285654" y="1602966"/>
            <a:ext cx="1733973" cy="75861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44061" name="Line 1053"/>
          <p:cNvSpPr>
            <a:spLocks noChangeShapeType="1"/>
          </p:cNvSpPr>
          <p:nvPr/>
        </p:nvSpPr>
        <p:spPr bwMode="auto">
          <a:xfrm>
            <a:off x="6285654" y="2469952"/>
            <a:ext cx="173397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44062" name="Text Box 1054"/>
          <p:cNvSpPr txBox="1">
            <a:spLocks noChangeArrowheads="1"/>
          </p:cNvSpPr>
          <p:nvPr/>
        </p:nvSpPr>
        <p:spPr bwMode="auto">
          <a:xfrm>
            <a:off x="7609022" y="880477"/>
            <a:ext cx="2981906" cy="3986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1991" i="0"/>
              <a:t>JNAME = “Instrument”</a:t>
            </a:r>
          </a:p>
        </p:txBody>
      </p:sp>
      <p:sp>
        <p:nvSpPr>
          <p:cNvPr id="44063" name="Text Box 1055"/>
          <p:cNvSpPr txBox="1">
            <a:spLocks noChangeArrowheads="1"/>
          </p:cNvSpPr>
          <p:nvPr/>
        </p:nvSpPr>
        <p:spPr bwMode="auto">
          <a:xfrm>
            <a:off x="7608751" y="2831197"/>
            <a:ext cx="3052438" cy="3986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1991" i="0"/>
              <a:t>JNAME! </a:t>
            </a:r>
            <a:r>
              <a:rPr lang="en-US" sz="1991" i="0">
                <a:sym typeface="Symbol" pitchFamily="18" charset="2"/>
              </a:rPr>
              <a:t> </a:t>
            </a:r>
            <a:r>
              <a:rPr lang="en-US" sz="1991" i="0"/>
              <a:t>“Instrument”</a:t>
            </a:r>
          </a:p>
        </p:txBody>
      </p:sp>
      <p:sp>
        <p:nvSpPr>
          <p:cNvPr id="9249" name="Rectangle 1056"/>
          <p:cNvSpPr>
            <a:spLocks noChangeArrowheads="1"/>
          </p:cNvSpPr>
          <p:nvPr/>
        </p:nvSpPr>
        <p:spPr bwMode="auto">
          <a:xfrm>
            <a:off x="5418667" y="3589810"/>
            <a:ext cx="866987" cy="61411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9250" name="Text Box 1057"/>
          <p:cNvSpPr txBox="1">
            <a:spLocks noChangeArrowheads="1"/>
          </p:cNvSpPr>
          <p:nvPr/>
        </p:nvSpPr>
        <p:spPr bwMode="auto">
          <a:xfrm>
            <a:off x="5559431" y="3662059"/>
            <a:ext cx="684803"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t>J</a:t>
            </a:r>
            <a:r>
              <a:rPr lang="en-US" sz="2844" i="0" baseline="-25000"/>
              <a:t>21</a:t>
            </a:r>
          </a:p>
        </p:txBody>
      </p:sp>
      <p:sp>
        <p:nvSpPr>
          <p:cNvPr id="9251" name="Text Box 1058"/>
          <p:cNvSpPr txBox="1">
            <a:spLocks noChangeArrowheads="1"/>
          </p:cNvSpPr>
          <p:nvPr/>
        </p:nvSpPr>
        <p:spPr bwMode="auto">
          <a:xfrm>
            <a:off x="5235300" y="3262431"/>
            <a:ext cx="2132315" cy="3550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1707" i="0"/>
              <a:t>BUDGET&lt;=200,000</a:t>
            </a:r>
          </a:p>
        </p:txBody>
      </p:sp>
      <p:sp>
        <p:nvSpPr>
          <p:cNvPr id="9252" name="Rectangle 1059"/>
          <p:cNvSpPr>
            <a:spLocks noChangeArrowheads="1"/>
          </p:cNvSpPr>
          <p:nvPr/>
        </p:nvSpPr>
        <p:spPr bwMode="auto">
          <a:xfrm>
            <a:off x="5418667" y="4456796"/>
            <a:ext cx="866987" cy="61411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9253" name="Text Box 1060"/>
          <p:cNvSpPr txBox="1">
            <a:spLocks noChangeArrowheads="1"/>
          </p:cNvSpPr>
          <p:nvPr/>
        </p:nvSpPr>
        <p:spPr bwMode="auto">
          <a:xfrm>
            <a:off x="5557454" y="4529046"/>
            <a:ext cx="724878"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t>J</a:t>
            </a:r>
            <a:r>
              <a:rPr lang="en-US" sz="2844" i="0" baseline="-25000"/>
              <a:t>22</a:t>
            </a:r>
          </a:p>
        </p:txBody>
      </p:sp>
      <p:sp>
        <p:nvSpPr>
          <p:cNvPr id="9254" name="Text Box 1061"/>
          <p:cNvSpPr txBox="1">
            <a:spLocks noChangeArrowheads="1"/>
          </p:cNvSpPr>
          <p:nvPr/>
        </p:nvSpPr>
        <p:spPr bwMode="auto">
          <a:xfrm>
            <a:off x="5236091" y="5104778"/>
            <a:ext cx="2020105" cy="3550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1707" i="0"/>
              <a:t>BUDGET&gt;200,000</a:t>
            </a:r>
          </a:p>
        </p:txBody>
      </p:sp>
      <p:sp>
        <p:nvSpPr>
          <p:cNvPr id="9255" name="Line 1062"/>
          <p:cNvSpPr>
            <a:spLocks noChangeShapeType="1"/>
          </p:cNvSpPr>
          <p:nvPr/>
        </p:nvSpPr>
        <p:spPr bwMode="auto">
          <a:xfrm>
            <a:off x="4009814" y="3770432"/>
            <a:ext cx="140885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9256" name="Line 1063"/>
          <p:cNvSpPr>
            <a:spLocks noChangeShapeType="1"/>
          </p:cNvSpPr>
          <p:nvPr/>
        </p:nvSpPr>
        <p:spPr bwMode="auto">
          <a:xfrm>
            <a:off x="4009814" y="3878805"/>
            <a:ext cx="1408853" cy="8669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9257" name="Text Box 1064"/>
          <p:cNvSpPr txBox="1">
            <a:spLocks noChangeArrowheads="1"/>
          </p:cNvSpPr>
          <p:nvPr/>
        </p:nvSpPr>
        <p:spPr bwMode="auto">
          <a:xfrm>
            <a:off x="5559431" y="6046273"/>
            <a:ext cx="684803"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t>J</a:t>
            </a:r>
            <a:r>
              <a:rPr lang="en-US" sz="2844" i="0" baseline="-25000"/>
              <a:t>31</a:t>
            </a:r>
          </a:p>
        </p:txBody>
      </p:sp>
      <p:sp>
        <p:nvSpPr>
          <p:cNvPr id="9258" name="Text Box 1065"/>
          <p:cNvSpPr txBox="1">
            <a:spLocks noChangeArrowheads="1"/>
          </p:cNvSpPr>
          <p:nvPr/>
        </p:nvSpPr>
        <p:spPr bwMode="auto">
          <a:xfrm>
            <a:off x="5557454" y="6913259"/>
            <a:ext cx="724878"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t>J</a:t>
            </a:r>
            <a:r>
              <a:rPr lang="en-US" sz="2844" i="0" baseline="-25000"/>
              <a:t>32</a:t>
            </a:r>
          </a:p>
        </p:txBody>
      </p:sp>
      <p:sp>
        <p:nvSpPr>
          <p:cNvPr id="9259" name="Rectangle 1066"/>
          <p:cNvSpPr>
            <a:spLocks noChangeArrowheads="1"/>
          </p:cNvSpPr>
          <p:nvPr/>
        </p:nvSpPr>
        <p:spPr bwMode="auto">
          <a:xfrm>
            <a:off x="5418667" y="6046272"/>
            <a:ext cx="866987" cy="54186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9260" name="Rectangle 1067"/>
          <p:cNvSpPr>
            <a:spLocks noChangeArrowheads="1"/>
          </p:cNvSpPr>
          <p:nvPr/>
        </p:nvSpPr>
        <p:spPr bwMode="auto">
          <a:xfrm>
            <a:off x="5418667" y="6913259"/>
            <a:ext cx="866987" cy="54186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9261" name="Line 1068"/>
          <p:cNvSpPr>
            <a:spLocks noChangeShapeType="1"/>
          </p:cNvSpPr>
          <p:nvPr/>
        </p:nvSpPr>
        <p:spPr bwMode="auto">
          <a:xfrm>
            <a:off x="3576320" y="5612779"/>
            <a:ext cx="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9262" name="Line 1069"/>
          <p:cNvSpPr>
            <a:spLocks noChangeShapeType="1"/>
          </p:cNvSpPr>
          <p:nvPr/>
        </p:nvSpPr>
        <p:spPr bwMode="auto">
          <a:xfrm>
            <a:off x="3467947" y="5612779"/>
            <a:ext cx="1950720" cy="6502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9263" name="Line 1070"/>
          <p:cNvSpPr>
            <a:spLocks noChangeShapeType="1"/>
          </p:cNvSpPr>
          <p:nvPr/>
        </p:nvSpPr>
        <p:spPr bwMode="auto">
          <a:xfrm>
            <a:off x="3359574" y="5612779"/>
            <a:ext cx="2059093" cy="151722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9264" name="Text Box 1071"/>
          <p:cNvSpPr txBox="1">
            <a:spLocks noChangeArrowheads="1"/>
          </p:cNvSpPr>
          <p:nvPr/>
        </p:nvSpPr>
        <p:spPr bwMode="auto">
          <a:xfrm>
            <a:off x="1744740" y="7913454"/>
            <a:ext cx="1640193"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solidFill>
                  <a:srgbClr val="660066"/>
                </a:solidFill>
              </a:rPr>
              <a:t>Relevant</a:t>
            </a:r>
          </a:p>
        </p:txBody>
      </p:sp>
      <p:sp>
        <p:nvSpPr>
          <p:cNvPr id="9265" name="Line 1073"/>
          <p:cNvSpPr>
            <a:spLocks noChangeShapeType="1"/>
          </p:cNvSpPr>
          <p:nvPr/>
        </p:nvSpPr>
        <p:spPr bwMode="auto">
          <a:xfrm flipH="1">
            <a:off x="1192107" y="8213739"/>
            <a:ext cx="54186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9266" name="Line 1074"/>
          <p:cNvSpPr>
            <a:spLocks noChangeShapeType="1"/>
          </p:cNvSpPr>
          <p:nvPr/>
        </p:nvSpPr>
        <p:spPr bwMode="auto">
          <a:xfrm>
            <a:off x="3359574" y="8213739"/>
            <a:ext cx="3034453"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9267" name="Line 1075"/>
          <p:cNvSpPr>
            <a:spLocks noChangeShapeType="1"/>
          </p:cNvSpPr>
          <p:nvPr/>
        </p:nvSpPr>
        <p:spPr bwMode="auto">
          <a:xfrm>
            <a:off x="6394027" y="7996992"/>
            <a:ext cx="0" cy="43349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44084" name="Line 1076"/>
          <p:cNvSpPr>
            <a:spLocks noChangeShapeType="1"/>
          </p:cNvSpPr>
          <p:nvPr/>
        </p:nvSpPr>
        <p:spPr bwMode="auto">
          <a:xfrm flipH="1">
            <a:off x="6394027" y="8213739"/>
            <a:ext cx="54186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44085" name="Line 1077"/>
          <p:cNvSpPr>
            <a:spLocks noChangeShapeType="1"/>
          </p:cNvSpPr>
          <p:nvPr/>
        </p:nvSpPr>
        <p:spPr bwMode="auto">
          <a:xfrm>
            <a:off x="8886613" y="8213739"/>
            <a:ext cx="119210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267"/>
          </a:p>
        </p:txBody>
      </p:sp>
      <p:sp>
        <p:nvSpPr>
          <p:cNvPr id="9270" name="Text Box 1078"/>
          <p:cNvSpPr txBox="1">
            <a:spLocks noChangeArrowheads="1"/>
          </p:cNvSpPr>
          <p:nvPr/>
        </p:nvSpPr>
        <p:spPr bwMode="auto">
          <a:xfrm>
            <a:off x="5344464" y="7563499"/>
            <a:ext cx="2020105" cy="3550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1707" i="0"/>
              <a:t>BUDGET&gt;200,000</a:t>
            </a:r>
          </a:p>
        </p:txBody>
      </p:sp>
      <p:sp>
        <p:nvSpPr>
          <p:cNvPr id="9271" name="Text Box 1079"/>
          <p:cNvSpPr txBox="1">
            <a:spLocks noChangeArrowheads="1"/>
          </p:cNvSpPr>
          <p:nvPr/>
        </p:nvSpPr>
        <p:spPr bwMode="auto">
          <a:xfrm>
            <a:off x="5343674" y="5612779"/>
            <a:ext cx="2132315" cy="3550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1707" i="0"/>
              <a:t>BUDGET&lt;=200,000</a:t>
            </a:r>
          </a:p>
        </p:txBody>
      </p:sp>
      <p:sp>
        <p:nvSpPr>
          <p:cNvPr id="44089" name="Text Box 1081"/>
          <p:cNvSpPr txBox="1">
            <a:spLocks noChangeArrowheads="1"/>
          </p:cNvSpPr>
          <p:nvPr/>
        </p:nvSpPr>
        <p:spPr bwMode="auto">
          <a:xfrm>
            <a:off x="7875130" y="3944281"/>
            <a:ext cx="3815644" cy="7927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276" i="0" dirty="0">
                <a:solidFill>
                  <a:schemeClr val="accent2"/>
                </a:solidFill>
              </a:rPr>
              <a:t>[ JNAME = “Instrument” ] is not relevant.</a:t>
            </a:r>
          </a:p>
        </p:txBody>
      </p:sp>
      <p:sp>
        <p:nvSpPr>
          <p:cNvPr id="44090" name="Text Box 1082"/>
          <p:cNvSpPr txBox="1">
            <a:spLocks noChangeArrowheads="1"/>
          </p:cNvSpPr>
          <p:nvPr/>
        </p:nvSpPr>
        <p:spPr bwMode="auto">
          <a:xfrm>
            <a:off x="6895535" y="7913454"/>
            <a:ext cx="1959191"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solidFill>
                  <a:srgbClr val="660066"/>
                </a:solidFill>
              </a:rPr>
              <a:t>Irrelevant</a:t>
            </a:r>
          </a:p>
        </p:txBody>
      </p:sp>
    </p:spTree>
    <p:extLst>
      <p:ext uri="{BB962C8B-B14F-4D97-AF65-F5344CB8AC3E}">
        <p14:creationId xmlns:p14="http://schemas.microsoft.com/office/powerpoint/2010/main" val="33069270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056"/>
                                        </p:tgtEl>
                                        <p:attrNameLst>
                                          <p:attrName>style.visibility</p:attrName>
                                        </p:attrNameLst>
                                      </p:cBhvr>
                                      <p:to>
                                        <p:strVal val="visible"/>
                                      </p:to>
                                    </p:set>
                                    <p:animEffect transition="in" filter="dissolve">
                                      <p:cBhvr>
                                        <p:cTn id="7" dur="500"/>
                                        <p:tgtEl>
                                          <p:spTgt spid="4405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4057"/>
                                        </p:tgtEl>
                                        <p:attrNameLst>
                                          <p:attrName>style.visibility</p:attrName>
                                        </p:attrNameLst>
                                      </p:cBhvr>
                                      <p:to>
                                        <p:strVal val="visible"/>
                                      </p:to>
                                    </p:set>
                                    <p:animEffect transition="in" filter="dissolve">
                                      <p:cBhvr>
                                        <p:cTn id="10" dur="500"/>
                                        <p:tgtEl>
                                          <p:spTgt spid="4405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4058"/>
                                        </p:tgtEl>
                                        <p:attrNameLst>
                                          <p:attrName>style.visibility</p:attrName>
                                        </p:attrNameLst>
                                      </p:cBhvr>
                                      <p:to>
                                        <p:strVal val="visible"/>
                                      </p:to>
                                    </p:set>
                                    <p:animEffect transition="in" filter="dissolve">
                                      <p:cBhvr>
                                        <p:cTn id="13" dur="500"/>
                                        <p:tgtEl>
                                          <p:spTgt spid="4405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4059"/>
                                        </p:tgtEl>
                                        <p:attrNameLst>
                                          <p:attrName>style.visibility</p:attrName>
                                        </p:attrNameLst>
                                      </p:cBhvr>
                                      <p:to>
                                        <p:strVal val="visible"/>
                                      </p:to>
                                    </p:set>
                                    <p:animEffect transition="in" filter="dissolve">
                                      <p:cBhvr>
                                        <p:cTn id="16" dur="500"/>
                                        <p:tgtEl>
                                          <p:spTgt spid="4405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4060"/>
                                        </p:tgtEl>
                                        <p:attrNameLst>
                                          <p:attrName>style.visibility</p:attrName>
                                        </p:attrNameLst>
                                      </p:cBhvr>
                                      <p:to>
                                        <p:strVal val="visible"/>
                                      </p:to>
                                    </p:set>
                                    <p:animEffect transition="in" filter="dissolve">
                                      <p:cBhvr>
                                        <p:cTn id="19" dur="500"/>
                                        <p:tgtEl>
                                          <p:spTgt spid="4406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4061"/>
                                        </p:tgtEl>
                                        <p:attrNameLst>
                                          <p:attrName>style.visibility</p:attrName>
                                        </p:attrNameLst>
                                      </p:cBhvr>
                                      <p:to>
                                        <p:strVal val="visible"/>
                                      </p:to>
                                    </p:set>
                                    <p:animEffect transition="in" filter="dissolve">
                                      <p:cBhvr>
                                        <p:cTn id="22" dur="500"/>
                                        <p:tgtEl>
                                          <p:spTgt spid="4406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4062"/>
                                        </p:tgtEl>
                                        <p:attrNameLst>
                                          <p:attrName>style.visibility</p:attrName>
                                        </p:attrNameLst>
                                      </p:cBhvr>
                                      <p:to>
                                        <p:strVal val="visible"/>
                                      </p:to>
                                    </p:set>
                                    <p:animEffect transition="in" filter="dissolve">
                                      <p:cBhvr>
                                        <p:cTn id="25" dur="500"/>
                                        <p:tgtEl>
                                          <p:spTgt spid="4406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4063"/>
                                        </p:tgtEl>
                                        <p:attrNameLst>
                                          <p:attrName>style.visibility</p:attrName>
                                        </p:attrNameLst>
                                      </p:cBhvr>
                                      <p:to>
                                        <p:strVal val="visible"/>
                                      </p:to>
                                    </p:set>
                                    <p:animEffect transition="in" filter="dissolve">
                                      <p:cBhvr>
                                        <p:cTn id="28" dur="500"/>
                                        <p:tgtEl>
                                          <p:spTgt spid="4406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4089"/>
                                        </p:tgtEl>
                                        <p:attrNameLst>
                                          <p:attrName>style.visibility</p:attrName>
                                        </p:attrNameLst>
                                      </p:cBhvr>
                                      <p:to>
                                        <p:strVal val="visible"/>
                                      </p:to>
                                    </p:set>
                                    <p:animEffect transition="in" filter="dissolve">
                                      <p:cBhvr>
                                        <p:cTn id="31" dur="500"/>
                                        <p:tgtEl>
                                          <p:spTgt spid="4408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4084"/>
                                        </p:tgtEl>
                                        <p:attrNameLst>
                                          <p:attrName>style.visibility</p:attrName>
                                        </p:attrNameLst>
                                      </p:cBhvr>
                                      <p:to>
                                        <p:strVal val="visible"/>
                                      </p:to>
                                    </p:set>
                                    <p:animEffect transition="in" filter="dissolve">
                                      <p:cBhvr>
                                        <p:cTn id="34" dur="500"/>
                                        <p:tgtEl>
                                          <p:spTgt spid="44084"/>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4085"/>
                                        </p:tgtEl>
                                        <p:attrNameLst>
                                          <p:attrName>style.visibility</p:attrName>
                                        </p:attrNameLst>
                                      </p:cBhvr>
                                      <p:to>
                                        <p:strVal val="visible"/>
                                      </p:to>
                                    </p:set>
                                    <p:animEffect transition="in" filter="dissolve">
                                      <p:cBhvr>
                                        <p:cTn id="37" dur="500"/>
                                        <p:tgtEl>
                                          <p:spTgt spid="44085"/>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4090"/>
                                        </p:tgtEl>
                                        <p:attrNameLst>
                                          <p:attrName>style.visibility</p:attrName>
                                        </p:attrNameLst>
                                      </p:cBhvr>
                                      <p:to>
                                        <p:strVal val="visible"/>
                                      </p:to>
                                    </p:set>
                                    <p:animEffect transition="in" filter="dissolve">
                                      <p:cBhvr>
                                        <p:cTn id="40" dur="500"/>
                                        <p:tgtEl>
                                          <p:spTgt spid="44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56" grpId="0" animBg="1"/>
      <p:bldP spid="44057" grpId="0"/>
      <p:bldP spid="44058" grpId="0" animBg="1"/>
      <p:bldP spid="44059" grpId="0"/>
      <p:bldP spid="44060" grpId="0" animBg="1"/>
      <p:bldP spid="44061" grpId="0" animBg="1"/>
      <p:bldP spid="44062" grpId="0"/>
      <p:bldP spid="44063" grpId="0"/>
      <p:bldP spid="44084" grpId="0" animBg="1"/>
      <p:bldP spid="44085" grpId="0" animBg="1"/>
      <p:bldP spid="44089" grpId="0"/>
      <p:bldP spid="44090"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Rectangle 3"/>
          <p:cNvSpPr>
            <a:spLocks noGrp="1" noChangeArrowheads="1"/>
          </p:cNvSpPr>
          <p:nvPr>
            <p:ph type="title"/>
          </p:nvPr>
        </p:nvSpPr>
        <p:spPr>
          <a:noFill/>
          <a:ln/>
        </p:spPr>
        <p:txBody>
          <a:bodyPr/>
          <a:lstStyle/>
          <a:p>
            <a:r>
              <a:rPr lang="en-US"/>
              <a:t>COM_MIN Algorithm</a:t>
            </a:r>
          </a:p>
        </p:txBody>
      </p:sp>
      <p:sp>
        <p:nvSpPr>
          <p:cNvPr id="54274" name="Rectangle 2"/>
          <p:cNvSpPr>
            <a:spLocks noGrp="1" noChangeArrowheads="1"/>
          </p:cNvSpPr>
          <p:nvPr>
            <p:ph idx="1"/>
          </p:nvPr>
        </p:nvSpPr>
        <p:spPr>
          <a:noFill/>
          <a:ln/>
        </p:spPr>
        <p:txBody>
          <a:bodyPr/>
          <a:lstStyle/>
          <a:p>
            <a:pPr marL="1706853" indent="-1706853">
              <a:buNone/>
            </a:pPr>
            <a:r>
              <a:rPr lang="en-US" dirty="0">
                <a:solidFill>
                  <a:schemeClr val="hlink"/>
                </a:solidFill>
              </a:rPr>
              <a:t>Given:</a:t>
            </a:r>
            <a:r>
              <a:rPr lang="en-US" dirty="0"/>
              <a:t>	a relation </a:t>
            </a:r>
            <a:r>
              <a:rPr lang="en-US" i="1" dirty="0"/>
              <a:t>R </a:t>
            </a:r>
            <a:r>
              <a:rPr lang="en-US" dirty="0"/>
              <a:t>and a set of simple predicates </a:t>
            </a:r>
            <a:r>
              <a:rPr lang="en-US" i="1" dirty="0" err="1"/>
              <a:t>Pr</a:t>
            </a:r>
            <a:r>
              <a:rPr lang="en-US" dirty="0"/>
              <a:t> </a:t>
            </a:r>
          </a:p>
          <a:p>
            <a:pPr marL="1706853" indent="-1706853">
              <a:buNone/>
            </a:pPr>
            <a:r>
              <a:rPr lang="en-US" dirty="0">
                <a:solidFill>
                  <a:schemeClr val="hlink"/>
                </a:solidFill>
              </a:rPr>
              <a:t>Output:</a:t>
            </a:r>
            <a:r>
              <a:rPr lang="en-US" dirty="0"/>
              <a:t>	a </a:t>
            </a:r>
            <a:r>
              <a:rPr lang="en-US" i="1" dirty="0"/>
              <a:t>complete</a:t>
            </a:r>
            <a:r>
              <a:rPr lang="en-US" dirty="0"/>
              <a:t> and </a:t>
            </a:r>
            <a:r>
              <a:rPr lang="en-US" i="1" dirty="0"/>
              <a:t>minimal</a:t>
            </a:r>
            <a:r>
              <a:rPr lang="en-US" dirty="0"/>
              <a:t> set of simple predicates </a:t>
            </a:r>
            <a:r>
              <a:rPr lang="en-US" i="1" dirty="0"/>
              <a:t>Pr' </a:t>
            </a:r>
            <a:r>
              <a:rPr lang="en-US" dirty="0"/>
              <a:t>for </a:t>
            </a:r>
            <a:r>
              <a:rPr lang="en-US" i="1" dirty="0"/>
              <a:t>Pr	</a:t>
            </a:r>
          </a:p>
          <a:p>
            <a:pPr marL="1706853" indent="-1706853">
              <a:buNone/>
            </a:pPr>
            <a:endParaRPr lang="en-US" dirty="0"/>
          </a:p>
          <a:p>
            <a:pPr marL="1706853" indent="-1706853">
              <a:buNone/>
            </a:pPr>
            <a:endParaRPr lang="en-US" dirty="0"/>
          </a:p>
          <a:p>
            <a:pPr marL="1706853" indent="-1706853">
              <a:buNone/>
            </a:pPr>
            <a:r>
              <a:rPr lang="en-US" i="1" dirty="0">
                <a:solidFill>
                  <a:schemeClr val="hlink"/>
                </a:solidFill>
              </a:rPr>
              <a:t>Rule 1</a:t>
            </a:r>
            <a:r>
              <a:rPr lang="en-US" dirty="0">
                <a:solidFill>
                  <a:schemeClr val="hlink"/>
                </a:solidFill>
              </a:rPr>
              <a:t>:</a:t>
            </a:r>
            <a:r>
              <a:rPr lang="en-US" dirty="0"/>
              <a:t>	a relation or fragment is partitioned into at least two parts which are accessed differently by at least one application. (i.e., </a:t>
            </a:r>
            <a:r>
              <a:rPr lang="en-US" dirty="0">
                <a:solidFill>
                  <a:srgbClr val="FF0000"/>
                </a:solidFill>
              </a:rPr>
              <a:t>each fragment is accessed differently by at least one application</a:t>
            </a:r>
            <a:r>
              <a:rPr lang="en-US" dirty="0"/>
              <a: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3" name="Rectangle 3"/>
          <p:cNvSpPr>
            <a:spLocks noGrp="1" noChangeArrowheads="1"/>
          </p:cNvSpPr>
          <p:nvPr>
            <p:ph type="title"/>
          </p:nvPr>
        </p:nvSpPr>
        <p:spPr>
          <a:noFill/>
          <a:ln/>
        </p:spPr>
        <p:txBody>
          <a:bodyPr/>
          <a:lstStyle/>
          <a:p>
            <a:r>
              <a:rPr lang="en-US" dirty="0"/>
              <a:t>COM_MIN Algorithm</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342900" y="2057400"/>
            <a:ext cx="12306300" cy="7433717"/>
          </a:xfrm>
          <a:prstGeom prst="rect">
            <a:avLst/>
          </a:prstGeo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Simple Predicates</a:t>
            </a:r>
          </a:p>
        </p:txBody>
      </p:sp>
      <p:sp>
        <p:nvSpPr>
          <p:cNvPr id="4" name="Content Placeholder 3"/>
          <p:cNvSpPr>
            <a:spLocks noGrp="1"/>
          </p:cNvSpPr>
          <p:nvPr>
            <p:ph idx="1"/>
          </p:nvPr>
        </p:nvSpPr>
        <p:spPr/>
        <p:txBody>
          <a:bodyPr/>
          <a:lstStyle/>
          <a:p>
            <a:r>
              <a:rPr lang="en-US" dirty="0"/>
              <a:t>Let first predicate p1 for the first fragment then the second predicate is (not p1)</a:t>
            </a:r>
          </a:p>
          <a:p>
            <a:r>
              <a:rPr lang="en-US" dirty="0"/>
              <a:t>For each predicate 1 we add the predicate 2 with its negative like :</a:t>
            </a:r>
          </a:p>
          <a:p>
            <a:r>
              <a:rPr lang="en-US" dirty="0"/>
              <a:t>p1 ^ p2</a:t>
            </a:r>
          </a:p>
          <a:p>
            <a:r>
              <a:rPr lang="en-US" dirty="0"/>
              <a:t>p1 ^ ! p2</a:t>
            </a:r>
          </a:p>
          <a:p>
            <a:r>
              <a:rPr lang="en-US" dirty="0"/>
              <a:t>! p1 ^ p2</a:t>
            </a:r>
          </a:p>
          <a:p>
            <a:r>
              <a:rPr lang="en-US" dirty="0"/>
              <a:t>! p1 ^ !p2</a:t>
            </a:r>
          </a:p>
          <a:p>
            <a:endParaRPr lang="en-US" dirty="0"/>
          </a:p>
        </p:txBody>
      </p:sp>
      <p:sp>
        <p:nvSpPr>
          <p:cNvPr id="2" name="Slide Number Placeholder 1"/>
          <p:cNvSpPr>
            <a:spLocks noGrp="1"/>
          </p:cNvSpPr>
          <p:nvPr>
            <p:ph type="sldNum" sz="quarter" idx="10"/>
          </p:nvPr>
        </p:nvSpPr>
        <p:spPr/>
        <p:txBody>
          <a:bodyPr/>
          <a:lstStyle/>
          <a:p>
            <a:fld id="{E37D4F0C-152B-054F-ABE3-C9D65816304B}" type="slidenum">
              <a:rPr lang="en-US" smtClean="0"/>
              <a:pPr/>
              <a:t>39</a:t>
            </a:fld>
            <a:endParaRPr lang="en-US" dirty="0"/>
          </a:p>
        </p:txBody>
      </p:sp>
    </p:spTree>
    <p:extLst>
      <p:ext uri="{BB962C8B-B14F-4D97-AF65-F5344CB8AC3E}">
        <p14:creationId xmlns:p14="http://schemas.microsoft.com/office/powerpoint/2010/main" val="11397742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a:lstStyle/>
          <a:p>
            <a:r>
              <a:rPr lang="en-US"/>
              <a:t>Distribution Design</a:t>
            </a:r>
          </a:p>
        </p:txBody>
      </p:sp>
      <p:sp>
        <p:nvSpPr>
          <p:cNvPr id="9219" name="Rectangle 3"/>
          <p:cNvSpPr>
            <a:spLocks noGrp="1" noChangeArrowheads="1"/>
          </p:cNvSpPr>
          <p:nvPr>
            <p:ph idx="1"/>
          </p:nvPr>
        </p:nvSpPr>
        <p:spPr>
          <a:noFill/>
          <a:ln/>
        </p:spPr>
        <p:txBody>
          <a:bodyPr/>
          <a:lstStyle/>
          <a:p>
            <a:pPr>
              <a:lnSpc>
                <a:spcPct val="100000"/>
              </a:lnSpc>
              <a:spcBef>
                <a:spcPct val="80000"/>
              </a:spcBef>
            </a:pPr>
            <a:r>
              <a:rPr lang="en-US" dirty="0">
                <a:solidFill>
                  <a:schemeClr val="tx2"/>
                </a:solidFill>
              </a:rPr>
              <a:t>Top-down</a:t>
            </a:r>
            <a:endParaRPr lang="en-US" dirty="0"/>
          </a:p>
          <a:p>
            <a:pPr lvl="1">
              <a:lnSpc>
                <a:spcPct val="100000"/>
              </a:lnSpc>
              <a:spcBef>
                <a:spcPct val="80000"/>
              </a:spcBef>
            </a:pPr>
            <a:r>
              <a:rPr lang="en-US" dirty="0"/>
              <a:t>mostly in designing systems from scratch</a:t>
            </a:r>
          </a:p>
          <a:p>
            <a:pPr lvl="1">
              <a:lnSpc>
                <a:spcPct val="100000"/>
              </a:lnSpc>
              <a:spcBef>
                <a:spcPct val="80000"/>
              </a:spcBef>
            </a:pPr>
            <a:r>
              <a:rPr lang="en-US" dirty="0"/>
              <a:t>mostly in homogeneous systems</a:t>
            </a:r>
          </a:p>
          <a:p>
            <a:pPr>
              <a:lnSpc>
                <a:spcPct val="100000"/>
              </a:lnSpc>
              <a:spcBef>
                <a:spcPct val="80000"/>
              </a:spcBef>
            </a:pPr>
            <a:r>
              <a:rPr lang="en-US" dirty="0">
                <a:solidFill>
                  <a:schemeClr val="tx2"/>
                </a:solidFill>
              </a:rPr>
              <a:t>Bottom-up</a:t>
            </a:r>
            <a:endParaRPr lang="en-US" dirty="0"/>
          </a:p>
          <a:p>
            <a:pPr lvl="1">
              <a:lnSpc>
                <a:spcPct val="100000"/>
              </a:lnSpc>
              <a:spcBef>
                <a:spcPct val="80000"/>
              </a:spcBef>
            </a:pPr>
            <a:r>
              <a:rPr lang="en-US" dirty="0"/>
              <a:t>when the databases already exist at a number of sites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1" name="Rectangle 3"/>
          <p:cNvSpPr>
            <a:spLocks noGrp="1" noChangeArrowheads="1"/>
          </p:cNvSpPr>
          <p:nvPr>
            <p:ph type="title"/>
          </p:nvPr>
        </p:nvSpPr>
        <p:spPr>
          <a:noFill/>
          <a:ln/>
        </p:spPr>
        <p:txBody>
          <a:bodyPr/>
          <a:lstStyle/>
          <a:p>
            <a:r>
              <a:rPr lang="en-US" dirty="0"/>
              <a:t>P-HORIZONTAL Algorithm</a:t>
            </a:r>
          </a:p>
        </p:txBody>
      </p:sp>
      <p:sp>
        <p:nvSpPr>
          <p:cNvPr id="58370" name="Rectangle 2"/>
          <p:cNvSpPr>
            <a:spLocks noGrp="1" noChangeArrowheads="1"/>
          </p:cNvSpPr>
          <p:nvPr>
            <p:ph idx="1"/>
          </p:nvPr>
        </p:nvSpPr>
        <p:spPr>
          <a:noFill/>
          <a:ln/>
        </p:spPr>
        <p:txBody>
          <a:bodyPr/>
          <a:lstStyle/>
          <a:p>
            <a:pPr marL="1788132" indent="-1788132">
              <a:buNone/>
              <a:tabLst>
                <a:tab pos="650230" algn="l"/>
              </a:tabLst>
            </a:pPr>
            <a:r>
              <a:rPr lang="en-US" dirty="0"/>
              <a:t>Makes use of COM_MIN to perform fragmentation.</a:t>
            </a:r>
          </a:p>
          <a:p>
            <a:pPr marL="1788132" indent="-1788132">
              <a:buNone/>
              <a:tabLst>
                <a:tab pos="650230" algn="l"/>
              </a:tabLst>
            </a:pPr>
            <a:r>
              <a:rPr lang="en-US" dirty="0">
                <a:solidFill>
                  <a:schemeClr val="hlink"/>
                </a:solidFill>
              </a:rPr>
              <a:t>Input:</a:t>
            </a:r>
            <a:r>
              <a:rPr lang="en-US" dirty="0"/>
              <a:t>	a relation </a:t>
            </a:r>
            <a:r>
              <a:rPr lang="en-US" i="1" dirty="0"/>
              <a:t>R </a:t>
            </a:r>
            <a:r>
              <a:rPr lang="en-US" dirty="0"/>
              <a:t> and a set of simple predicates </a:t>
            </a:r>
            <a:r>
              <a:rPr lang="en-US" i="1" dirty="0"/>
              <a:t>Pr</a:t>
            </a:r>
          </a:p>
          <a:p>
            <a:pPr marL="1788132" indent="-1788132">
              <a:buNone/>
              <a:tabLst>
                <a:tab pos="650230" algn="l"/>
              </a:tabLst>
            </a:pPr>
            <a:r>
              <a:rPr lang="en-US" dirty="0">
                <a:solidFill>
                  <a:schemeClr val="hlink"/>
                </a:solidFill>
              </a:rPr>
              <a:t>Output:</a:t>
            </a:r>
            <a:r>
              <a:rPr lang="en-US" dirty="0"/>
              <a:t>	a set of </a:t>
            </a:r>
            <a:r>
              <a:rPr lang="en-US" dirty="0" err="1"/>
              <a:t>minterm</a:t>
            </a:r>
            <a:r>
              <a:rPr lang="en-US" dirty="0"/>
              <a:t> predicates </a:t>
            </a:r>
            <a:r>
              <a:rPr lang="en-US" i="1" dirty="0"/>
              <a:t>M </a:t>
            </a:r>
            <a:r>
              <a:rPr lang="en-US" dirty="0"/>
              <a:t>according to which  relation </a:t>
            </a:r>
            <a:r>
              <a:rPr lang="en-US" i="1" dirty="0"/>
              <a:t>R</a:t>
            </a:r>
            <a:r>
              <a:rPr lang="en-US" dirty="0"/>
              <a:t> is to be fragmented</a:t>
            </a:r>
          </a:p>
          <a:p>
            <a:pPr marL="1788132" indent="-1788132">
              <a:buNone/>
              <a:tabLst>
                <a:tab pos="650230" algn="l"/>
              </a:tabLst>
            </a:pPr>
            <a:endParaRPr lang="en-US" i="1" dirty="0"/>
          </a:p>
          <a:p>
            <a:pPr marL="447675" indent="-447675">
              <a:buSzPct val="95000"/>
              <a:buFont typeface="Wingdings" pitchFamily="2" charset="2"/>
              <a:buChar char=""/>
              <a:tabLst>
                <a:tab pos="650230" algn="l"/>
              </a:tabLst>
            </a:pPr>
            <a:r>
              <a:rPr lang="en-US" i="1" dirty="0"/>
              <a:t>Pr</a:t>
            </a:r>
            <a:r>
              <a:rPr lang="en-US" dirty="0"/>
              <a:t>' </a:t>
            </a:r>
            <a:r>
              <a:rPr lang="en-US" dirty="0">
                <a:latin typeface="Symbol" charset="0"/>
                <a:sym typeface="Symbol"/>
              </a:rPr>
              <a:t> </a:t>
            </a:r>
            <a:r>
              <a:rPr lang="en-US" dirty="0"/>
              <a:t>COM_MIN (</a:t>
            </a:r>
            <a:r>
              <a:rPr lang="en-US" i="1" dirty="0" err="1"/>
              <a:t>R</a:t>
            </a:r>
            <a:r>
              <a:rPr lang="en-US" dirty="0" err="1"/>
              <a:t>,</a:t>
            </a:r>
            <a:r>
              <a:rPr lang="en-US" i="1" dirty="0" err="1"/>
              <a:t>Pr</a:t>
            </a:r>
            <a:r>
              <a:rPr lang="en-US" dirty="0"/>
              <a:t>)</a:t>
            </a:r>
          </a:p>
          <a:p>
            <a:pPr marL="447675" indent="-447675">
              <a:buSzPct val="95000"/>
              <a:buFont typeface="Wingdings" pitchFamily="2" charset="2"/>
              <a:buChar char=""/>
              <a:tabLst>
                <a:tab pos="650230" algn="l"/>
              </a:tabLst>
            </a:pPr>
            <a:r>
              <a:rPr lang="en-US" dirty="0"/>
              <a:t>determine the set </a:t>
            </a:r>
            <a:r>
              <a:rPr lang="en-US" i="1" dirty="0"/>
              <a:t>M </a:t>
            </a:r>
            <a:r>
              <a:rPr lang="en-US" dirty="0"/>
              <a:t>of </a:t>
            </a:r>
            <a:r>
              <a:rPr lang="en-US" dirty="0" err="1"/>
              <a:t>minterm</a:t>
            </a:r>
            <a:r>
              <a:rPr lang="en-US" dirty="0"/>
              <a:t> predicates</a:t>
            </a:r>
          </a:p>
          <a:p>
            <a:pPr marL="447675" indent="-447675">
              <a:buSzPct val="95000"/>
              <a:buFont typeface="Wingdings" pitchFamily="2" charset="2"/>
              <a:buChar char=""/>
              <a:tabLst>
                <a:tab pos="650230" algn="l"/>
              </a:tabLst>
            </a:pPr>
            <a:r>
              <a:rPr lang="en-US" dirty="0"/>
              <a:t>determine the set </a:t>
            </a:r>
            <a:r>
              <a:rPr lang="en-US" i="1" dirty="0"/>
              <a:t>I </a:t>
            </a:r>
            <a:r>
              <a:rPr lang="en-US" dirty="0"/>
              <a:t>of implications among </a:t>
            </a:r>
            <a:r>
              <a:rPr lang="en-US" i="1" dirty="0"/>
              <a:t>p</a:t>
            </a:r>
            <a:r>
              <a:rPr lang="en-US" i="1" baseline="-25000" dirty="0"/>
              <a:t>i</a:t>
            </a:r>
            <a:r>
              <a:rPr lang="en-US" i="1" dirty="0"/>
              <a:t> </a:t>
            </a:r>
            <a:r>
              <a:rPr lang="en-US" dirty="0">
                <a:latin typeface="Symbol" charset="0"/>
                <a:sym typeface="Symbol"/>
              </a:rPr>
              <a:t></a:t>
            </a:r>
            <a:r>
              <a:rPr lang="en-US" dirty="0"/>
              <a:t> </a:t>
            </a:r>
            <a:r>
              <a:rPr lang="en-US" i="1" dirty="0"/>
              <a:t>Pr</a:t>
            </a:r>
          </a:p>
          <a:p>
            <a:pPr marL="447675" indent="-447675">
              <a:buSzPct val="95000"/>
              <a:buFont typeface="Wingdings" pitchFamily="2" charset="2"/>
              <a:buChar char=""/>
              <a:tabLst>
                <a:tab pos="650230" algn="l"/>
              </a:tabLst>
            </a:pPr>
            <a:r>
              <a:rPr lang="en-US" dirty="0"/>
              <a:t>eliminate from </a:t>
            </a:r>
            <a:r>
              <a:rPr lang="en-US" i="1" dirty="0"/>
              <a:t>M </a:t>
            </a:r>
            <a:r>
              <a:rPr lang="en-US" dirty="0"/>
              <a:t>the </a:t>
            </a:r>
            <a:r>
              <a:rPr lang="en-US" dirty="0" err="1"/>
              <a:t>minterms</a:t>
            </a:r>
            <a:r>
              <a:rPr lang="en-US" dirty="0"/>
              <a:t> that contradict </a:t>
            </a:r>
            <a:r>
              <a:rPr lang="en-US" i="1" dirty="0"/>
              <a:t>I</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5" name="Text Box 2"/>
          <p:cNvSpPr txBox="1">
            <a:spLocks noChangeArrowheads="1"/>
          </p:cNvSpPr>
          <p:nvPr/>
        </p:nvSpPr>
        <p:spPr bwMode="auto">
          <a:xfrm>
            <a:off x="853452" y="758614"/>
            <a:ext cx="11415304" cy="6175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3413" b="1" i="0">
                <a:solidFill>
                  <a:srgbClr val="660066"/>
                </a:solidFill>
              </a:rPr>
              <a:t>Determine the set of meaningful minterm predicates</a:t>
            </a:r>
          </a:p>
        </p:txBody>
      </p:sp>
      <p:sp>
        <p:nvSpPr>
          <p:cNvPr id="10246" name="Text Box 3"/>
          <p:cNvSpPr txBox="1">
            <a:spLocks noChangeArrowheads="1"/>
          </p:cNvSpPr>
          <p:nvPr/>
        </p:nvSpPr>
        <p:spPr bwMode="auto">
          <a:xfrm>
            <a:off x="1083734" y="1733974"/>
            <a:ext cx="10859911" cy="2053639"/>
          </a:xfrm>
          <a:prstGeom prst="rect">
            <a:avLst/>
          </a:prstGeom>
          <a:solidFill>
            <a:srgbClr val="D1FFF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indent="-231775"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l" eaLnBrk="1" hangingPunct="1">
              <a:spcAft>
                <a:spcPct val="30000"/>
              </a:spcAft>
            </a:pPr>
            <a:r>
              <a:rPr lang="en-US" sz="2276" i="0" dirty="0">
                <a:solidFill>
                  <a:schemeClr val="accent2"/>
                </a:solidFill>
              </a:rPr>
              <a:t>Applications:</a:t>
            </a:r>
            <a:r>
              <a:rPr lang="en-US" sz="2276" i="0" dirty="0"/>
              <a:t> </a:t>
            </a:r>
          </a:p>
          <a:p>
            <a:pPr lvl="1" algn="l" eaLnBrk="1" hangingPunct="1">
              <a:spcAft>
                <a:spcPct val="30000"/>
              </a:spcAft>
              <a:buFontTx/>
              <a:buChar char="•"/>
            </a:pPr>
            <a:r>
              <a:rPr lang="en-US" sz="2276" i="0" dirty="0"/>
              <a:t>Take the </a:t>
            </a:r>
            <a:r>
              <a:rPr lang="en-US" sz="2276" i="0" dirty="0">
                <a:solidFill>
                  <a:srgbClr val="C00000"/>
                </a:solidFill>
              </a:rPr>
              <a:t>salary</a:t>
            </a:r>
            <a:r>
              <a:rPr lang="en-US" sz="2276" i="0" dirty="0"/>
              <a:t> and determine a raise accordingly.</a:t>
            </a:r>
          </a:p>
          <a:p>
            <a:pPr lvl="1" algn="l" eaLnBrk="1" hangingPunct="1">
              <a:spcAft>
                <a:spcPct val="30000"/>
              </a:spcAft>
              <a:buFontTx/>
              <a:buChar char="•"/>
            </a:pPr>
            <a:r>
              <a:rPr lang="en-US" sz="2276" i="0" dirty="0"/>
              <a:t>The employee records are managed in two places, one handling the records of those with </a:t>
            </a:r>
            <a:r>
              <a:rPr lang="en-US" sz="2276" i="0" dirty="0">
                <a:solidFill>
                  <a:srgbClr val="C00000"/>
                </a:solidFill>
              </a:rPr>
              <a:t>salary</a:t>
            </a:r>
            <a:r>
              <a:rPr lang="en-US" sz="2276" i="0" dirty="0"/>
              <a:t> </a:t>
            </a:r>
            <a:r>
              <a:rPr lang="en-US" sz="2276" i="0" dirty="0">
                <a:solidFill>
                  <a:srgbClr val="C00000"/>
                </a:solidFill>
              </a:rPr>
              <a:t>less than or equal to $30,000 </a:t>
            </a:r>
            <a:r>
              <a:rPr lang="en-US" sz="2276" i="0" dirty="0"/>
              <a:t>and the other handling the records of those who </a:t>
            </a:r>
            <a:r>
              <a:rPr lang="en-US" sz="2276" i="0" dirty="0">
                <a:solidFill>
                  <a:srgbClr val="C00000"/>
                </a:solidFill>
              </a:rPr>
              <a:t>earn more than $30,000</a:t>
            </a:r>
            <a:r>
              <a:rPr lang="en-US" sz="2276" i="0" dirty="0"/>
              <a:t>.</a:t>
            </a:r>
          </a:p>
        </p:txBody>
      </p:sp>
      <p:graphicFrame>
        <p:nvGraphicFramePr>
          <p:cNvPr id="10242" name="Object 4"/>
          <p:cNvGraphicFramePr>
            <a:graphicFrameLocks noChangeAspect="1"/>
          </p:cNvGraphicFramePr>
          <p:nvPr/>
        </p:nvGraphicFramePr>
        <p:xfrm>
          <a:off x="1625600" y="5527041"/>
          <a:ext cx="4118187" cy="1469814"/>
        </p:xfrm>
        <a:graphic>
          <a:graphicData uri="http://schemas.openxmlformats.org/presentationml/2006/ole">
            <mc:AlternateContent xmlns:mc="http://schemas.openxmlformats.org/markup-compatibility/2006">
              <mc:Choice xmlns:v="urn:schemas-microsoft-com:vml" Requires="v">
                <p:oleObj spid="_x0000_s29776" name="Equation" r:id="rId4" imgW="2489040" imgH="888840" progId="Equation.3">
                  <p:embed/>
                </p:oleObj>
              </mc:Choice>
              <mc:Fallback>
                <p:oleObj name="Equation" r:id="rId4" imgW="2489040" imgH="888840" progId="Equation.3">
                  <p:embed/>
                  <p:pic>
                    <p:nvPicPr>
                      <p:cNvPr id="1024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5527041"/>
                        <a:ext cx="4118187" cy="146981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2" name="Group 1"/>
          <p:cNvGrpSpPr/>
          <p:nvPr/>
        </p:nvGrpSpPr>
        <p:grpSpPr>
          <a:xfrm>
            <a:off x="873827" y="7107484"/>
            <a:ext cx="4869961" cy="2104249"/>
            <a:chOff x="614409" y="4997450"/>
            <a:chExt cx="3424191" cy="1479550"/>
          </a:xfrm>
        </p:grpSpPr>
        <p:sp>
          <p:nvSpPr>
            <p:cNvPr id="10247" name="Text Box 5"/>
            <p:cNvSpPr txBox="1">
              <a:spLocks noChangeArrowheads="1"/>
            </p:cNvSpPr>
            <p:nvPr/>
          </p:nvSpPr>
          <p:spPr bwMode="auto">
            <a:xfrm>
              <a:off x="614409" y="4997450"/>
              <a:ext cx="1365157" cy="311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276" i="0"/>
                <a:t>Implications:</a:t>
              </a:r>
            </a:p>
          </p:txBody>
        </p:sp>
        <p:graphicFrame>
          <p:nvGraphicFramePr>
            <p:cNvPr id="10243" name="Object 6"/>
            <p:cNvGraphicFramePr>
              <a:graphicFrameLocks noChangeAspect="1"/>
            </p:cNvGraphicFramePr>
            <p:nvPr>
              <p:extLst/>
            </p:nvPr>
          </p:nvGraphicFramePr>
          <p:xfrm>
            <a:off x="1143000" y="5399088"/>
            <a:ext cx="2895600" cy="1077912"/>
          </p:xfrm>
          <a:graphic>
            <a:graphicData uri="http://schemas.openxmlformats.org/presentationml/2006/ole">
              <mc:AlternateContent xmlns:mc="http://schemas.openxmlformats.org/markup-compatibility/2006">
                <mc:Choice xmlns:v="urn:schemas-microsoft-com:vml" Requires="v">
                  <p:oleObj spid="_x0000_s29777" name="Equation" r:id="rId6" imgW="2387520" imgH="888840" progId="Equation.3">
                    <p:embed/>
                  </p:oleObj>
                </mc:Choice>
                <mc:Fallback>
                  <p:oleObj name="Equation" r:id="rId6" imgW="2387520" imgH="888840" progId="Equation.3">
                    <p:embed/>
                    <p:pic>
                      <p:nvPicPr>
                        <p:cNvPr id="10243"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5399088"/>
                          <a:ext cx="2895600" cy="107791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3" name="Group 2"/>
          <p:cNvGrpSpPr/>
          <p:nvPr/>
        </p:nvGrpSpPr>
        <p:grpSpPr>
          <a:xfrm>
            <a:off x="7017174" y="5901830"/>
            <a:ext cx="5229013" cy="1983556"/>
            <a:chOff x="4933950" y="4149725"/>
            <a:chExt cx="3676650" cy="1394688"/>
          </a:xfrm>
        </p:grpSpPr>
        <p:graphicFrame>
          <p:nvGraphicFramePr>
            <p:cNvPr id="10244" name="Object 7"/>
            <p:cNvGraphicFramePr>
              <a:graphicFrameLocks noChangeAspect="1"/>
            </p:cNvGraphicFramePr>
            <p:nvPr>
              <p:extLst/>
            </p:nvPr>
          </p:nvGraphicFramePr>
          <p:xfrm>
            <a:off x="4933950" y="4200525"/>
            <a:ext cx="781050" cy="600075"/>
          </p:xfrm>
          <a:graphic>
            <a:graphicData uri="http://schemas.openxmlformats.org/presentationml/2006/ole">
              <mc:AlternateContent xmlns:mc="http://schemas.openxmlformats.org/markup-compatibility/2006">
                <mc:Choice xmlns:v="urn:schemas-microsoft-com:vml" Requires="v">
                  <p:oleObj spid="_x0000_s29778" name="Equation" r:id="rId8" imgW="495000" imgH="380880" progId="Equation.3">
                    <p:embed/>
                  </p:oleObj>
                </mc:Choice>
                <mc:Fallback>
                  <p:oleObj name="Equation" r:id="rId8" imgW="495000" imgH="380880" progId="Equation.3">
                    <p:embed/>
                    <p:pic>
                      <p:nvPicPr>
                        <p:cNvPr id="10244"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3950" y="4200525"/>
                          <a:ext cx="781050" cy="6000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0248" name="Text Box 8"/>
            <p:cNvSpPr txBox="1">
              <a:spLocks noChangeArrowheads="1"/>
            </p:cNvSpPr>
            <p:nvPr/>
          </p:nvSpPr>
          <p:spPr bwMode="auto">
            <a:xfrm>
              <a:off x="5638800" y="4149725"/>
              <a:ext cx="2971800" cy="1394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276" i="0" dirty="0"/>
                <a:t>is contradictory</a:t>
              </a:r>
            </a:p>
            <a:p>
              <a:pPr eaLnBrk="1" hangingPunct="1">
                <a:lnSpc>
                  <a:spcPct val="40000"/>
                </a:lnSpc>
              </a:pPr>
              <a:endParaRPr lang="en-US" sz="2276" i="0" dirty="0"/>
            </a:p>
            <a:p>
              <a:pPr eaLnBrk="1" hangingPunct="1"/>
              <a:r>
                <a:rPr lang="en-US" sz="2276" i="0" dirty="0"/>
                <a:t>is contradictory</a:t>
              </a:r>
            </a:p>
            <a:p>
              <a:pPr eaLnBrk="1" hangingPunct="1"/>
              <a:endParaRPr lang="en-US" sz="2276" i="0" dirty="0"/>
            </a:p>
            <a:p>
              <a:pPr eaLnBrk="1" hangingPunct="1"/>
              <a:r>
                <a:rPr lang="en-US" sz="2276" i="0" dirty="0"/>
                <a:t>Therefore, we are left with</a:t>
              </a:r>
            </a:p>
            <a:p>
              <a:pPr eaLnBrk="1" hangingPunct="1"/>
              <a:r>
                <a:rPr lang="en-US" sz="2276" i="0" dirty="0"/>
                <a:t>M = {m</a:t>
              </a:r>
              <a:r>
                <a:rPr lang="en-US" sz="2276" i="0" baseline="-25000" dirty="0"/>
                <a:t>2</a:t>
              </a:r>
              <a:r>
                <a:rPr lang="en-US" sz="2276" i="0" dirty="0"/>
                <a:t>, m</a:t>
              </a:r>
              <a:r>
                <a:rPr lang="en-US" sz="2276" i="0" baseline="-25000" dirty="0"/>
                <a:t>3</a:t>
              </a:r>
              <a:r>
                <a:rPr lang="en-US" sz="2276" i="0" dirty="0"/>
                <a:t>}</a:t>
              </a:r>
            </a:p>
          </p:txBody>
        </p:sp>
      </p:grpSp>
      <p:sp>
        <p:nvSpPr>
          <p:cNvPr id="10249" name="Text Box 9"/>
          <p:cNvSpPr txBox="1">
            <a:spLocks noChangeArrowheads="1"/>
          </p:cNvSpPr>
          <p:nvPr/>
        </p:nvSpPr>
        <p:spPr bwMode="auto">
          <a:xfrm>
            <a:off x="844409" y="4118187"/>
            <a:ext cx="11726898" cy="12304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dirty="0" err="1">
                <a:solidFill>
                  <a:srgbClr val="663300"/>
                </a:solidFill>
              </a:rPr>
              <a:t>Pr</a:t>
            </a:r>
            <a:r>
              <a:rPr lang="en-US" sz="2560" i="0" dirty="0">
                <a:solidFill>
                  <a:srgbClr val="663300"/>
                </a:solidFill>
              </a:rPr>
              <a:t>={p1: SAL&lt;=30,000, p2: SAL&gt;30,000} is complete and minimal.</a:t>
            </a:r>
          </a:p>
          <a:p>
            <a:pPr eaLnBrk="1" hangingPunct="1"/>
            <a:endParaRPr lang="en-US" sz="2560" i="0" dirty="0">
              <a:solidFill>
                <a:srgbClr val="663300"/>
              </a:solidFill>
            </a:endParaRPr>
          </a:p>
          <a:p>
            <a:pPr eaLnBrk="1" hangingPunct="1"/>
            <a:r>
              <a:rPr lang="en-US" sz="2276" i="0" dirty="0"/>
              <a:t>The </a:t>
            </a:r>
            <a:r>
              <a:rPr lang="en-US" sz="2276" i="0" dirty="0" err="1"/>
              <a:t>minterm</a:t>
            </a:r>
            <a:r>
              <a:rPr lang="en-US" sz="2276" i="0" dirty="0"/>
              <a:t> predicates:</a:t>
            </a:r>
          </a:p>
        </p:txBody>
      </p:sp>
    </p:spTree>
    <p:extLst>
      <p:ext uri="{BB962C8B-B14F-4D97-AF65-F5344CB8AC3E}">
        <p14:creationId xmlns:p14="http://schemas.microsoft.com/office/powerpoint/2010/main" val="39755033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49">
                                            <p:txEl>
                                              <p:pRg st="0" end="0"/>
                                            </p:txEl>
                                          </p:spTgt>
                                        </p:tgtEl>
                                        <p:attrNameLst>
                                          <p:attrName>style.visibility</p:attrName>
                                        </p:attrNameLst>
                                      </p:cBhvr>
                                      <p:to>
                                        <p:strVal val="visible"/>
                                      </p:to>
                                    </p:set>
                                    <p:animEffect transition="in" filter="wipe(left)">
                                      <p:cBhvr>
                                        <p:cTn id="7" dur="500"/>
                                        <p:tgtEl>
                                          <p:spTgt spid="102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49">
                                            <p:txEl>
                                              <p:pRg st="2" end="2"/>
                                            </p:txEl>
                                          </p:spTgt>
                                        </p:tgtEl>
                                        <p:attrNameLst>
                                          <p:attrName>style.visibility</p:attrName>
                                        </p:attrNameLst>
                                      </p:cBhvr>
                                      <p:to>
                                        <p:strVal val="visible"/>
                                      </p:to>
                                    </p:set>
                                    <p:animEffect transition="in" filter="wipe(left)">
                                      <p:cBhvr>
                                        <p:cTn id="12" dur="500"/>
                                        <p:tgtEl>
                                          <p:spTgt spid="10249">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0242"/>
                                        </p:tgtEl>
                                        <p:attrNameLst>
                                          <p:attrName>style.visibility</p:attrName>
                                        </p:attrNameLst>
                                      </p:cBhvr>
                                      <p:to>
                                        <p:strVal val="visible"/>
                                      </p:to>
                                    </p:set>
                                    <p:animEffect transition="in" filter="wipe(left)">
                                      <p:cBhvr>
                                        <p:cTn id="15" dur="500"/>
                                        <p:tgtEl>
                                          <p:spTgt spid="1024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8" name="Text Box 2"/>
          <p:cNvSpPr txBox="1">
            <a:spLocks noChangeArrowheads="1"/>
          </p:cNvSpPr>
          <p:nvPr/>
        </p:nvSpPr>
        <p:spPr bwMode="auto">
          <a:xfrm>
            <a:off x="3369071" y="650241"/>
            <a:ext cx="6393096" cy="880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5120" b="1" i="0" dirty="0">
                <a:solidFill>
                  <a:srgbClr val="663300"/>
                </a:solidFill>
              </a:rPr>
              <a:t>Invalid Implications</a:t>
            </a:r>
          </a:p>
        </p:txBody>
      </p:sp>
      <p:sp>
        <p:nvSpPr>
          <p:cNvPr id="11269" name="Text Box 4"/>
          <p:cNvSpPr txBox="1">
            <a:spLocks noChangeArrowheads="1"/>
          </p:cNvSpPr>
          <p:nvPr/>
        </p:nvSpPr>
        <p:spPr bwMode="auto">
          <a:xfrm>
            <a:off x="3593594" y="2465494"/>
            <a:ext cx="6298519" cy="18434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276" b="1" i="0">
                <a:solidFill>
                  <a:srgbClr val="660066"/>
                </a:solidFill>
              </a:rPr>
              <a:t>JNO	JNAME	       BUDGET	LOC</a:t>
            </a:r>
          </a:p>
          <a:p>
            <a:pPr eaLnBrk="1" hangingPunct="1"/>
            <a:r>
              <a:rPr lang="en-US" sz="2276" i="0"/>
              <a:t>J1	Instrumental     150,000	Montreal</a:t>
            </a:r>
          </a:p>
          <a:p>
            <a:pPr eaLnBrk="1" hangingPunct="1"/>
            <a:r>
              <a:rPr lang="en-US" sz="2276" i="0"/>
              <a:t>J2	Database Dev.   135,000	New York</a:t>
            </a:r>
          </a:p>
          <a:p>
            <a:pPr eaLnBrk="1" hangingPunct="1"/>
            <a:r>
              <a:rPr lang="en-US" sz="2276" i="0"/>
              <a:t>J3	CAD/CAM         250,000	New York</a:t>
            </a:r>
          </a:p>
          <a:p>
            <a:pPr eaLnBrk="1" hangingPunct="1"/>
            <a:r>
              <a:rPr lang="en-US" sz="2276" i="0"/>
              <a:t>J4	Maintenance     350,000	Orlando</a:t>
            </a:r>
          </a:p>
        </p:txBody>
      </p:sp>
      <p:sp>
        <p:nvSpPr>
          <p:cNvPr id="11270" name="Rectangle 5"/>
          <p:cNvSpPr>
            <a:spLocks noChangeArrowheads="1"/>
          </p:cNvSpPr>
          <p:nvPr/>
        </p:nvSpPr>
        <p:spPr bwMode="auto">
          <a:xfrm>
            <a:off x="3251200" y="2323254"/>
            <a:ext cx="7044267" cy="198458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11271" name="Line 6"/>
          <p:cNvSpPr>
            <a:spLocks noChangeShapeType="1"/>
          </p:cNvSpPr>
          <p:nvPr/>
        </p:nvSpPr>
        <p:spPr bwMode="auto">
          <a:xfrm>
            <a:off x="4443307" y="2323254"/>
            <a:ext cx="0" cy="198458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11272" name="Line 7"/>
          <p:cNvSpPr>
            <a:spLocks noChangeShapeType="1"/>
          </p:cNvSpPr>
          <p:nvPr/>
        </p:nvSpPr>
        <p:spPr bwMode="auto">
          <a:xfrm>
            <a:off x="3251200" y="2865121"/>
            <a:ext cx="704426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11273" name="Line 8"/>
          <p:cNvSpPr>
            <a:spLocks noChangeShapeType="1"/>
          </p:cNvSpPr>
          <p:nvPr/>
        </p:nvSpPr>
        <p:spPr bwMode="auto">
          <a:xfrm>
            <a:off x="6827520" y="2323254"/>
            <a:ext cx="0" cy="198458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11274" name="Line 9"/>
          <p:cNvSpPr>
            <a:spLocks noChangeShapeType="1"/>
          </p:cNvSpPr>
          <p:nvPr/>
        </p:nvSpPr>
        <p:spPr bwMode="auto">
          <a:xfrm>
            <a:off x="8344747" y="2323254"/>
            <a:ext cx="0" cy="198458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267"/>
          </a:p>
        </p:txBody>
      </p:sp>
      <p:sp>
        <p:nvSpPr>
          <p:cNvPr id="11275" name="Text Box 10"/>
          <p:cNvSpPr txBox="1">
            <a:spLocks noChangeArrowheads="1"/>
          </p:cNvSpPr>
          <p:nvPr/>
        </p:nvSpPr>
        <p:spPr bwMode="auto">
          <a:xfrm>
            <a:off x="2615626" y="2205850"/>
            <a:ext cx="476412" cy="6175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3413" i="0"/>
              <a:t>J</a:t>
            </a:r>
          </a:p>
        </p:txBody>
      </p:sp>
      <p:sp>
        <p:nvSpPr>
          <p:cNvPr id="11276" name="Text Box 11"/>
          <p:cNvSpPr txBox="1">
            <a:spLocks noChangeArrowheads="1"/>
          </p:cNvSpPr>
          <p:nvPr/>
        </p:nvSpPr>
        <p:spPr bwMode="auto">
          <a:xfrm>
            <a:off x="731842" y="4985174"/>
            <a:ext cx="3252814" cy="24124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spcAft>
                <a:spcPct val="30000"/>
              </a:spcAft>
            </a:pPr>
            <a:r>
              <a:rPr lang="en-US" sz="2844" i="0">
                <a:solidFill>
                  <a:schemeClr val="accent2"/>
                </a:solidFill>
              </a:rPr>
              <a:t>Simple predicates</a:t>
            </a:r>
          </a:p>
          <a:p>
            <a:pPr eaLnBrk="1" hangingPunct="1"/>
            <a:r>
              <a:rPr lang="en-US" sz="2276" i="0"/>
              <a:t>p</a:t>
            </a:r>
            <a:r>
              <a:rPr lang="en-US" sz="2276" i="0" baseline="-25000"/>
              <a:t>1</a:t>
            </a:r>
            <a:r>
              <a:rPr lang="en-US" sz="2276" i="0"/>
              <a:t>: LOC = “Montreal”</a:t>
            </a:r>
          </a:p>
          <a:p>
            <a:pPr eaLnBrk="1" hangingPunct="1"/>
            <a:r>
              <a:rPr lang="en-US" sz="2276" i="0"/>
              <a:t>p</a:t>
            </a:r>
            <a:r>
              <a:rPr lang="en-US" sz="2276" i="0" baseline="-25000"/>
              <a:t>2</a:t>
            </a:r>
            <a:r>
              <a:rPr lang="en-US" sz="2276" i="0"/>
              <a:t>: LOC = “New York”</a:t>
            </a:r>
          </a:p>
          <a:p>
            <a:pPr eaLnBrk="1" hangingPunct="1"/>
            <a:r>
              <a:rPr lang="en-US" sz="2276" i="0"/>
              <a:t>p</a:t>
            </a:r>
            <a:r>
              <a:rPr lang="en-US" sz="2276" i="0" baseline="-25000"/>
              <a:t>3</a:t>
            </a:r>
            <a:r>
              <a:rPr lang="en-US" sz="2276" i="0"/>
              <a:t>: LOC = “Orlando”</a:t>
            </a:r>
          </a:p>
          <a:p>
            <a:pPr eaLnBrk="1" hangingPunct="1"/>
            <a:r>
              <a:rPr lang="en-US" sz="2276" i="0"/>
              <a:t>p</a:t>
            </a:r>
            <a:r>
              <a:rPr lang="en-US" sz="2276" i="0" baseline="-25000"/>
              <a:t>4</a:t>
            </a:r>
            <a:r>
              <a:rPr lang="en-US" sz="2276" i="0"/>
              <a:t>: BUDGET ≤ 200,000</a:t>
            </a:r>
          </a:p>
          <a:p>
            <a:pPr eaLnBrk="1" hangingPunct="1"/>
            <a:r>
              <a:rPr lang="en-US" sz="2276" i="0"/>
              <a:t>p</a:t>
            </a:r>
            <a:r>
              <a:rPr lang="en-US" sz="2276" i="0" baseline="-25000"/>
              <a:t>5</a:t>
            </a:r>
            <a:r>
              <a:rPr lang="en-US" sz="2276" i="0"/>
              <a:t>: BUDGET &gt; 200,000</a:t>
            </a:r>
          </a:p>
        </p:txBody>
      </p:sp>
      <p:sp>
        <p:nvSpPr>
          <p:cNvPr id="11277" name="Text Box 12"/>
          <p:cNvSpPr txBox="1">
            <a:spLocks noChangeArrowheads="1"/>
          </p:cNvSpPr>
          <p:nvPr/>
        </p:nvSpPr>
        <p:spPr bwMode="auto">
          <a:xfrm>
            <a:off x="4357878" y="4985174"/>
            <a:ext cx="3214341" cy="486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a:solidFill>
                  <a:schemeClr val="accent2"/>
                </a:solidFill>
              </a:rPr>
              <a:t>VALID Implications</a:t>
            </a:r>
          </a:p>
        </p:txBody>
      </p:sp>
      <p:graphicFrame>
        <p:nvGraphicFramePr>
          <p:cNvPr id="11266" name="Object 13"/>
          <p:cNvGraphicFramePr>
            <a:graphicFrameLocks noChangeAspect="1"/>
          </p:cNvGraphicFramePr>
          <p:nvPr/>
        </p:nvGraphicFramePr>
        <p:xfrm>
          <a:off x="4551680" y="5635414"/>
          <a:ext cx="2485814" cy="3359573"/>
        </p:xfrm>
        <a:graphic>
          <a:graphicData uri="http://schemas.openxmlformats.org/presentationml/2006/ole">
            <mc:AlternateContent xmlns:mc="http://schemas.openxmlformats.org/markup-compatibility/2006">
              <mc:Choice xmlns:v="urn:schemas-microsoft-com:vml" Requires="v">
                <p:oleObj spid="_x0000_s30776" name="Equation" r:id="rId4" imgW="1155600" imgH="1562040" progId="Equation.3">
                  <p:embed/>
                </p:oleObj>
              </mc:Choice>
              <mc:Fallback>
                <p:oleObj name="Equation" r:id="rId4" imgW="1155600" imgH="1562040" progId="Equation.3">
                  <p:embed/>
                  <p:pic>
                    <p:nvPicPr>
                      <p:cNvPr id="11266"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1680" y="5635414"/>
                        <a:ext cx="2485814" cy="335957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3" name="Group 2"/>
          <p:cNvGrpSpPr/>
          <p:nvPr/>
        </p:nvGrpSpPr>
        <p:grpSpPr>
          <a:xfrm>
            <a:off x="7455182" y="4985174"/>
            <a:ext cx="4971627" cy="3992148"/>
            <a:chOff x="5241925" y="3505200"/>
            <a:chExt cx="3495675" cy="2806979"/>
          </a:xfrm>
        </p:grpSpPr>
        <p:sp>
          <p:nvSpPr>
            <p:cNvPr id="11278" name="Text Box 14"/>
            <p:cNvSpPr txBox="1">
              <a:spLocks noChangeArrowheads="1"/>
            </p:cNvSpPr>
            <p:nvPr/>
          </p:nvSpPr>
          <p:spPr bwMode="auto">
            <a:xfrm>
              <a:off x="5740320" y="3505200"/>
              <a:ext cx="2621886" cy="3419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b="1" i="0" dirty="0">
                  <a:solidFill>
                    <a:srgbClr val="FF0000"/>
                  </a:solidFill>
                </a:rPr>
                <a:t>INVALID Implications</a:t>
              </a:r>
            </a:p>
          </p:txBody>
        </p:sp>
        <p:graphicFrame>
          <p:nvGraphicFramePr>
            <p:cNvPr id="11267" name="Object 15"/>
            <p:cNvGraphicFramePr>
              <a:graphicFrameLocks noChangeAspect="1"/>
            </p:cNvGraphicFramePr>
            <p:nvPr>
              <p:extLst/>
            </p:nvPr>
          </p:nvGraphicFramePr>
          <p:xfrm>
            <a:off x="5486400" y="3962400"/>
            <a:ext cx="3251200" cy="463550"/>
          </p:xfrm>
          <a:graphic>
            <a:graphicData uri="http://schemas.openxmlformats.org/presentationml/2006/ole">
              <mc:AlternateContent xmlns:mc="http://schemas.openxmlformats.org/markup-compatibility/2006">
                <mc:Choice xmlns:v="urn:schemas-microsoft-com:vml" Requires="v">
                  <p:oleObj spid="_x0000_s30777" name="Equation" r:id="rId6" imgW="3022560" imgH="431640" progId="Equation.3">
                    <p:embed/>
                  </p:oleObj>
                </mc:Choice>
                <mc:Fallback>
                  <p:oleObj name="Equation" r:id="rId6" imgW="3022560" imgH="431640" progId="Equation.3">
                    <p:embed/>
                    <p:pic>
                      <p:nvPicPr>
                        <p:cNvPr id="11267"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3962400"/>
                          <a:ext cx="3251200" cy="4635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279" name="Text Box 16"/>
            <p:cNvSpPr txBox="1">
              <a:spLocks noChangeArrowheads="1"/>
            </p:cNvSpPr>
            <p:nvPr/>
          </p:nvSpPr>
          <p:spPr bwMode="auto">
            <a:xfrm>
              <a:off x="5241925" y="4708525"/>
              <a:ext cx="3444875" cy="1603654"/>
            </a:xfrm>
            <a:prstGeom prst="rect">
              <a:avLst/>
            </a:prstGeom>
            <a:solidFill>
              <a:srgbClr val="FFCA9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dirty="0">
                  <a:solidFill>
                    <a:srgbClr val="004400"/>
                  </a:solidFill>
                </a:rPr>
                <a:t>Implications should be defined according to the semantics of the database, not according to the current values.</a:t>
              </a:r>
            </a:p>
          </p:txBody>
        </p:sp>
      </p:grpSp>
      <p:sp>
        <p:nvSpPr>
          <p:cNvPr id="2" name="Curved Left Arrow 1"/>
          <p:cNvSpPr/>
          <p:nvPr/>
        </p:nvSpPr>
        <p:spPr bwMode="auto">
          <a:xfrm rot="19254467">
            <a:off x="10948462" y="2085722"/>
            <a:ext cx="1391543" cy="3681675"/>
          </a:xfrm>
          <a:prstGeom prst="curvedLeftArrow">
            <a:avLst>
              <a:gd name="adj1" fmla="val 13393"/>
              <a:gd name="adj2" fmla="val 35171"/>
              <a:gd name="adj3" fmla="val 25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30048" tIns="65024" rIns="130048" bIns="65024" numCol="1" rtlCol="0" anchor="t" anchorCtr="0" compatLnSpc="1">
            <a:prstTxWarp prst="textNoShape">
              <a:avLst/>
            </a:prstTxWarp>
          </a:bodyPr>
          <a:lstStyle/>
          <a:p>
            <a:pPr algn="r" defTabSz="1300460"/>
            <a:endParaRPr lang="en-US" sz="3413" i="1">
              <a:solidFill>
                <a:schemeClr val="tx1"/>
              </a:solidFill>
              <a:latin typeface="Comic Sans MS" pitchFamily="66" charset="0"/>
            </a:endParaRPr>
          </a:p>
        </p:txBody>
      </p:sp>
    </p:spTree>
    <p:extLst>
      <p:ext uri="{BB962C8B-B14F-4D97-AF65-F5344CB8AC3E}">
        <p14:creationId xmlns:p14="http://schemas.microsoft.com/office/powerpoint/2010/main" val="1543320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9" name="Rectangle 3"/>
          <p:cNvSpPr>
            <a:spLocks noGrp="1" noChangeArrowheads="1"/>
          </p:cNvSpPr>
          <p:nvPr>
            <p:ph type="title"/>
          </p:nvPr>
        </p:nvSpPr>
        <p:spPr>
          <a:noFill/>
          <a:ln/>
        </p:spPr>
        <p:txBody>
          <a:bodyPr/>
          <a:lstStyle/>
          <a:p>
            <a:r>
              <a:rPr lang="en-US"/>
              <a:t>PHF – Example</a:t>
            </a:r>
          </a:p>
        </p:txBody>
      </p:sp>
      <p:sp>
        <p:nvSpPr>
          <p:cNvPr id="60418" name="Rectangle 2"/>
          <p:cNvSpPr>
            <a:spLocks noGrp="1" noChangeArrowheads="1"/>
          </p:cNvSpPr>
          <p:nvPr>
            <p:ph idx="1"/>
          </p:nvPr>
        </p:nvSpPr>
        <p:spPr>
          <a:noFill/>
          <a:ln/>
        </p:spPr>
        <p:txBody>
          <a:bodyPr/>
          <a:lstStyle/>
          <a:p>
            <a:r>
              <a:rPr lang="en-US" dirty="0"/>
              <a:t>Two candidate relations : PAY and PROJ. </a:t>
            </a:r>
          </a:p>
          <a:p>
            <a:r>
              <a:rPr lang="en-US" dirty="0">
                <a:solidFill>
                  <a:srgbClr val="FF0000"/>
                </a:solidFill>
              </a:rPr>
              <a:t>Why PAY and PROJ? Since they are the sources of the Info Requirement graph!</a:t>
            </a:r>
          </a:p>
          <a:p>
            <a:r>
              <a:rPr lang="en-US" dirty="0">
                <a:solidFill>
                  <a:schemeClr val="tx2"/>
                </a:solidFill>
              </a:rPr>
              <a:t>Fragmentation of relation PAY</a:t>
            </a:r>
            <a:r>
              <a:rPr lang="en-US" dirty="0">
                <a:solidFill>
                  <a:schemeClr val="bg2"/>
                </a:solidFill>
              </a:rPr>
              <a:t> </a:t>
            </a:r>
            <a:endParaRPr lang="en-US" dirty="0"/>
          </a:p>
          <a:p>
            <a:pPr lvl="1"/>
            <a:r>
              <a:rPr lang="en-US" dirty="0"/>
              <a:t>Application: Check the salary info and determine raise.</a:t>
            </a:r>
          </a:p>
          <a:p>
            <a:pPr lvl="1"/>
            <a:r>
              <a:rPr lang="en-US" dirty="0"/>
              <a:t>Employee records kept at two sites </a:t>
            </a:r>
            <a:r>
              <a:rPr lang="en-US" dirty="0">
                <a:latin typeface="Symbol" charset="0"/>
              </a:rPr>
              <a:t></a:t>
            </a:r>
            <a:r>
              <a:rPr lang="en-US" dirty="0"/>
              <a:t> application run at two sites</a:t>
            </a:r>
          </a:p>
          <a:p>
            <a:pPr lvl="1"/>
            <a:r>
              <a:rPr lang="en-US" dirty="0"/>
              <a:t>Simple predicates</a:t>
            </a:r>
          </a:p>
          <a:p>
            <a:pPr lvl="2">
              <a:buFont typeface="Monotype Sorts" charset="0"/>
              <a:buNone/>
            </a:pPr>
            <a:r>
              <a:rPr lang="en-US" i="1" dirty="0"/>
              <a:t>p</a:t>
            </a:r>
            <a:r>
              <a:rPr lang="en-US" baseline="-25000" dirty="0"/>
              <a:t>1</a:t>
            </a:r>
            <a:r>
              <a:rPr lang="en-US" dirty="0"/>
              <a:t> :  SAL ≤ 30000</a:t>
            </a:r>
          </a:p>
          <a:p>
            <a:pPr lvl="2">
              <a:buFont typeface="Monotype Sorts" charset="0"/>
              <a:buNone/>
            </a:pPr>
            <a:r>
              <a:rPr lang="en-US" i="1" dirty="0"/>
              <a:t>p</a:t>
            </a:r>
            <a:r>
              <a:rPr lang="en-US" baseline="-25000" dirty="0"/>
              <a:t>2</a:t>
            </a:r>
            <a:r>
              <a:rPr lang="en-US" dirty="0"/>
              <a:t> :  SAL &gt; 30000</a:t>
            </a:r>
          </a:p>
          <a:p>
            <a:pPr lvl="2">
              <a:buFont typeface="Monotype Sorts" charset="0"/>
              <a:buNone/>
            </a:pPr>
            <a:r>
              <a:rPr lang="en-US" i="1" dirty="0"/>
              <a:t>Pr</a:t>
            </a:r>
            <a:r>
              <a:rPr lang="en-US" dirty="0"/>
              <a:t> = {</a:t>
            </a:r>
            <a:r>
              <a:rPr lang="en-US" i="1" dirty="0"/>
              <a:t>p</a:t>
            </a:r>
            <a:r>
              <a:rPr lang="en-US" baseline="-25000" dirty="0"/>
              <a:t>1</a:t>
            </a:r>
            <a:r>
              <a:rPr lang="en-US" dirty="0"/>
              <a:t>,</a:t>
            </a:r>
            <a:r>
              <a:rPr lang="en-US" i="1" dirty="0"/>
              <a:t>p</a:t>
            </a:r>
            <a:r>
              <a:rPr lang="en-US" baseline="-25000" dirty="0"/>
              <a:t>2</a:t>
            </a:r>
            <a:r>
              <a:rPr lang="en-US" dirty="0"/>
              <a:t>} which is complete and minimal </a:t>
            </a:r>
            <a:r>
              <a:rPr lang="en-US" i="1" dirty="0"/>
              <a:t>Pr'</a:t>
            </a:r>
            <a:r>
              <a:rPr lang="en-US" dirty="0"/>
              <a:t>=</a:t>
            </a:r>
            <a:r>
              <a:rPr lang="en-US" i="1" dirty="0"/>
              <a:t>Pr</a:t>
            </a:r>
          </a:p>
          <a:p>
            <a:pPr lvl="1"/>
            <a:r>
              <a:rPr lang="en-US" dirty="0" err="1"/>
              <a:t>Minterm</a:t>
            </a:r>
            <a:r>
              <a:rPr lang="en-US" dirty="0"/>
              <a:t> predicates</a:t>
            </a:r>
          </a:p>
          <a:p>
            <a:pPr lvl="2">
              <a:buFont typeface="Monotype Sorts" charset="0"/>
              <a:buNone/>
            </a:pPr>
            <a:r>
              <a:rPr lang="en-US" i="1" dirty="0"/>
              <a:t>m</a:t>
            </a:r>
            <a:r>
              <a:rPr lang="en-US" baseline="-25000" dirty="0"/>
              <a:t>1</a:t>
            </a:r>
            <a:r>
              <a:rPr lang="en-US" dirty="0"/>
              <a:t> : (SAL ≤ 30000)</a:t>
            </a:r>
          </a:p>
          <a:p>
            <a:pPr lvl="2">
              <a:buFont typeface="Monotype Sorts" charset="0"/>
              <a:buNone/>
            </a:pPr>
            <a:r>
              <a:rPr lang="en-US" i="1" dirty="0"/>
              <a:t>m</a:t>
            </a:r>
            <a:r>
              <a:rPr lang="en-US" baseline="-25000" dirty="0"/>
              <a:t>2</a:t>
            </a:r>
            <a:r>
              <a:rPr lang="en-US" dirty="0"/>
              <a:t> : </a:t>
            </a:r>
            <a:r>
              <a:rPr lang="en-US" b="1" dirty="0"/>
              <a:t>NOT</a:t>
            </a:r>
            <a:r>
              <a:rPr lang="en-US" dirty="0"/>
              <a:t>(SAL ≤ 30000) </a:t>
            </a:r>
            <a:r>
              <a:rPr lang="en-US" dirty="0">
                <a:latin typeface="Symbol" charset="0"/>
              </a:rPr>
              <a:t>=</a:t>
            </a:r>
            <a:r>
              <a:rPr lang="en-US" dirty="0"/>
              <a:t> (SAL &gt; 30000)</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7" name="Rectangle 3"/>
          <p:cNvSpPr>
            <a:spLocks noGrp="1" noChangeArrowheads="1"/>
          </p:cNvSpPr>
          <p:nvPr>
            <p:ph type="title"/>
          </p:nvPr>
        </p:nvSpPr>
        <p:spPr>
          <a:noFill/>
          <a:ln/>
        </p:spPr>
        <p:txBody>
          <a:bodyPr/>
          <a:lstStyle/>
          <a:p>
            <a:r>
              <a:rPr lang="en-US"/>
              <a:t>PHF – Example</a:t>
            </a:r>
          </a:p>
        </p:txBody>
      </p:sp>
      <p:grpSp>
        <p:nvGrpSpPr>
          <p:cNvPr id="62477" name="Group 13"/>
          <p:cNvGrpSpPr>
            <a:grpSpLocks/>
          </p:cNvGrpSpPr>
          <p:nvPr/>
        </p:nvGrpSpPr>
        <p:grpSpPr bwMode="auto">
          <a:xfrm>
            <a:off x="2377441" y="4319129"/>
            <a:ext cx="3314418" cy="1770098"/>
            <a:chOff x="1216" y="3232"/>
            <a:chExt cx="1468" cy="784"/>
          </a:xfrm>
          <a:noFill/>
        </p:grpSpPr>
        <p:sp>
          <p:nvSpPr>
            <p:cNvPr id="62468" name="Rectangle 4"/>
            <p:cNvSpPr>
              <a:spLocks noChangeArrowheads="1"/>
            </p:cNvSpPr>
            <p:nvPr/>
          </p:nvSpPr>
          <p:spPr bwMode="auto">
            <a:xfrm>
              <a:off x="1216" y="3232"/>
              <a:ext cx="1468" cy="784"/>
            </a:xfrm>
            <a:prstGeom prst="rect">
              <a:avLst/>
            </a:prstGeom>
            <a:grp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62469" name="Line 5"/>
            <p:cNvSpPr>
              <a:spLocks noChangeShapeType="1"/>
            </p:cNvSpPr>
            <p:nvPr/>
          </p:nvSpPr>
          <p:spPr bwMode="auto">
            <a:xfrm>
              <a:off x="1216" y="3520"/>
              <a:ext cx="1468" cy="0"/>
            </a:xfrm>
            <a:prstGeom prst="line">
              <a:avLst/>
            </a:prstGeom>
            <a:grp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62470" name="Line 6"/>
            <p:cNvSpPr>
              <a:spLocks noChangeShapeType="1"/>
            </p:cNvSpPr>
            <p:nvPr/>
          </p:nvSpPr>
          <p:spPr bwMode="auto">
            <a:xfrm>
              <a:off x="2128" y="3240"/>
              <a:ext cx="0" cy="776"/>
            </a:xfrm>
            <a:prstGeom prst="line">
              <a:avLst/>
            </a:prstGeom>
            <a:grp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62471" name="Rectangle 7"/>
            <p:cNvSpPr>
              <a:spLocks noChangeArrowheads="1"/>
            </p:cNvSpPr>
            <p:nvPr/>
          </p:nvSpPr>
          <p:spPr bwMode="auto">
            <a:xfrm>
              <a:off x="1306" y="3262"/>
              <a:ext cx="492" cy="21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600" dirty="0">
                  <a:solidFill>
                    <a:srgbClr val="000000"/>
                  </a:solidFill>
                  <a:latin typeface="Book Antiqua"/>
                </a:rPr>
                <a:t>TITLE</a:t>
              </a:r>
            </a:p>
          </p:txBody>
        </p:sp>
        <p:sp>
          <p:nvSpPr>
            <p:cNvPr id="62472" name="Rectangle 8"/>
            <p:cNvSpPr>
              <a:spLocks noChangeArrowheads="1"/>
            </p:cNvSpPr>
            <p:nvPr/>
          </p:nvSpPr>
          <p:spPr bwMode="auto">
            <a:xfrm>
              <a:off x="1242" y="3510"/>
              <a:ext cx="812" cy="21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600" dirty="0">
                  <a:solidFill>
                    <a:srgbClr val="000000"/>
                  </a:solidFill>
                  <a:latin typeface="Book Antiqua"/>
                </a:rPr>
                <a:t>Mech. Eng.</a:t>
              </a:r>
            </a:p>
          </p:txBody>
        </p:sp>
        <p:sp>
          <p:nvSpPr>
            <p:cNvPr id="62473" name="Rectangle 9"/>
            <p:cNvSpPr>
              <a:spLocks noChangeArrowheads="1"/>
            </p:cNvSpPr>
            <p:nvPr/>
          </p:nvSpPr>
          <p:spPr bwMode="auto">
            <a:xfrm>
              <a:off x="1229" y="3750"/>
              <a:ext cx="911" cy="21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600" dirty="0">
                  <a:solidFill>
                    <a:srgbClr val="000000"/>
                  </a:solidFill>
                  <a:latin typeface="Book Antiqua"/>
                </a:rPr>
                <a:t>Programmer</a:t>
              </a:r>
            </a:p>
          </p:txBody>
        </p:sp>
        <p:sp>
          <p:nvSpPr>
            <p:cNvPr id="62474" name="Rectangle 10"/>
            <p:cNvSpPr>
              <a:spLocks noChangeArrowheads="1"/>
            </p:cNvSpPr>
            <p:nvPr/>
          </p:nvSpPr>
          <p:spPr bwMode="auto">
            <a:xfrm>
              <a:off x="2214" y="3250"/>
              <a:ext cx="364" cy="21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600" dirty="0">
                  <a:solidFill>
                    <a:srgbClr val="000000"/>
                  </a:solidFill>
                  <a:latin typeface="Book Antiqua"/>
                </a:rPr>
                <a:t>SAL</a:t>
              </a:r>
            </a:p>
          </p:txBody>
        </p:sp>
        <p:sp>
          <p:nvSpPr>
            <p:cNvPr id="62475" name="Rectangle 11"/>
            <p:cNvSpPr>
              <a:spLocks noChangeArrowheads="1"/>
            </p:cNvSpPr>
            <p:nvPr/>
          </p:nvSpPr>
          <p:spPr bwMode="auto">
            <a:xfrm>
              <a:off x="2191" y="3510"/>
              <a:ext cx="450" cy="21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600" dirty="0">
                  <a:solidFill>
                    <a:srgbClr val="000000"/>
                  </a:solidFill>
                  <a:latin typeface="Book Antiqua"/>
                </a:rPr>
                <a:t>27000</a:t>
              </a:r>
            </a:p>
          </p:txBody>
        </p:sp>
        <p:sp>
          <p:nvSpPr>
            <p:cNvPr id="62476" name="Rectangle 12"/>
            <p:cNvSpPr>
              <a:spLocks noChangeArrowheads="1"/>
            </p:cNvSpPr>
            <p:nvPr/>
          </p:nvSpPr>
          <p:spPr bwMode="auto">
            <a:xfrm>
              <a:off x="2191" y="3750"/>
              <a:ext cx="450" cy="21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600" dirty="0">
                  <a:solidFill>
                    <a:srgbClr val="000000"/>
                  </a:solidFill>
                  <a:latin typeface="Book Antiqua"/>
                </a:rPr>
                <a:t>24000</a:t>
              </a:r>
            </a:p>
          </p:txBody>
        </p:sp>
      </p:grpSp>
      <p:sp>
        <p:nvSpPr>
          <p:cNvPr id="62478" name="Rectangle 14"/>
          <p:cNvSpPr>
            <a:spLocks noChangeArrowheads="1"/>
          </p:cNvSpPr>
          <p:nvPr/>
        </p:nvSpPr>
        <p:spPr bwMode="auto">
          <a:xfrm>
            <a:off x="2370689" y="3793067"/>
            <a:ext cx="1002279"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chemeClr val="tx2"/>
                </a:solidFill>
                <a:latin typeface="Book Antiqua"/>
              </a:rPr>
              <a:t>PAY</a:t>
            </a:r>
            <a:r>
              <a:rPr lang="en-US" sz="2600" baseline="-25000" dirty="0">
                <a:solidFill>
                  <a:schemeClr val="tx2"/>
                </a:solidFill>
                <a:latin typeface="Book Antiqua"/>
              </a:rPr>
              <a:t>1</a:t>
            </a:r>
          </a:p>
        </p:txBody>
      </p:sp>
      <p:sp>
        <p:nvSpPr>
          <p:cNvPr id="62480" name="Rectangle 16"/>
          <p:cNvSpPr>
            <a:spLocks noChangeArrowheads="1"/>
          </p:cNvSpPr>
          <p:nvPr/>
        </p:nvSpPr>
        <p:spPr bwMode="auto">
          <a:xfrm>
            <a:off x="7247489" y="3793067"/>
            <a:ext cx="1002279"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chemeClr val="tx2"/>
                </a:solidFill>
                <a:latin typeface="Book Antiqua"/>
              </a:rPr>
              <a:t>PAY</a:t>
            </a:r>
            <a:r>
              <a:rPr lang="en-US" sz="2600" baseline="-25000" dirty="0">
                <a:solidFill>
                  <a:schemeClr val="tx2"/>
                </a:solidFill>
                <a:latin typeface="Book Antiqua"/>
              </a:rPr>
              <a:t>2</a:t>
            </a:r>
          </a:p>
        </p:txBody>
      </p:sp>
      <p:sp>
        <p:nvSpPr>
          <p:cNvPr id="62481" name="Rectangle 17"/>
          <p:cNvSpPr>
            <a:spLocks noChangeArrowheads="1"/>
          </p:cNvSpPr>
          <p:nvPr/>
        </p:nvSpPr>
        <p:spPr bwMode="auto">
          <a:xfrm>
            <a:off x="7200054" y="4319129"/>
            <a:ext cx="3314418" cy="1770098"/>
          </a:xfrm>
          <a:prstGeom prst="rect">
            <a:avLst/>
          </a:prstGeom>
          <a:noFill/>
          <a:ln w="12700">
            <a:solidFill>
              <a:srgbClr val="000000"/>
            </a:solidFill>
            <a:miter lim="800000"/>
            <a:headEnd/>
            <a:tailEnd/>
          </a:ln>
          <a:effectLst/>
          <a:extLst/>
        </p:spPr>
        <p:txBody>
          <a:bodyPr wrap="none" lIns="130046" tIns="65023" rIns="130046" bIns="65023" anchor="ctr"/>
          <a:lstStyle/>
          <a:p>
            <a:endParaRPr lang="en-US" dirty="0">
              <a:latin typeface="Book Antiqua"/>
            </a:endParaRPr>
          </a:p>
        </p:txBody>
      </p:sp>
      <p:sp>
        <p:nvSpPr>
          <p:cNvPr id="62482" name="Line 18"/>
          <p:cNvSpPr>
            <a:spLocks noChangeShapeType="1"/>
          </p:cNvSpPr>
          <p:nvPr/>
        </p:nvSpPr>
        <p:spPr bwMode="auto">
          <a:xfrm>
            <a:off x="7200054" y="4969370"/>
            <a:ext cx="331441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62483" name="Line 19"/>
          <p:cNvSpPr>
            <a:spLocks noChangeShapeType="1"/>
          </p:cNvSpPr>
          <p:nvPr/>
        </p:nvSpPr>
        <p:spPr bwMode="auto">
          <a:xfrm>
            <a:off x="9259147" y="4337192"/>
            <a:ext cx="0" cy="175203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62484" name="Rectangle 20"/>
          <p:cNvSpPr>
            <a:spLocks noChangeArrowheads="1"/>
          </p:cNvSpPr>
          <p:nvPr/>
        </p:nvSpPr>
        <p:spPr bwMode="auto">
          <a:xfrm>
            <a:off x="7364562" y="4386864"/>
            <a:ext cx="118821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TITLE</a:t>
            </a:r>
          </a:p>
        </p:txBody>
      </p:sp>
      <p:sp>
        <p:nvSpPr>
          <p:cNvPr id="62485" name="Rectangle 21"/>
          <p:cNvSpPr>
            <a:spLocks noChangeArrowheads="1"/>
          </p:cNvSpPr>
          <p:nvPr/>
        </p:nvSpPr>
        <p:spPr bwMode="auto">
          <a:xfrm>
            <a:off x="7234146" y="4946793"/>
            <a:ext cx="1810287"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Elect. Eng.</a:t>
            </a:r>
          </a:p>
        </p:txBody>
      </p:sp>
      <p:sp>
        <p:nvSpPr>
          <p:cNvPr id="62486" name="Rectangle 22"/>
          <p:cNvSpPr>
            <a:spLocks noChangeArrowheads="1"/>
          </p:cNvSpPr>
          <p:nvPr/>
        </p:nvSpPr>
        <p:spPr bwMode="auto">
          <a:xfrm>
            <a:off x="7217544" y="5488659"/>
            <a:ext cx="1825428"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Syst. Anal.</a:t>
            </a:r>
          </a:p>
        </p:txBody>
      </p:sp>
      <p:sp>
        <p:nvSpPr>
          <p:cNvPr id="62487" name="Rectangle 23"/>
          <p:cNvSpPr>
            <a:spLocks noChangeArrowheads="1"/>
          </p:cNvSpPr>
          <p:nvPr/>
        </p:nvSpPr>
        <p:spPr bwMode="auto">
          <a:xfrm>
            <a:off x="9415268" y="4359771"/>
            <a:ext cx="897928"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SAL</a:t>
            </a:r>
          </a:p>
        </p:txBody>
      </p:sp>
      <p:sp>
        <p:nvSpPr>
          <p:cNvPr id="62488" name="Rectangle 24"/>
          <p:cNvSpPr>
            <a:spLocks noChangeArrowheads="1"/>
          </p:cNvSpPr>
          <p:nvPr/>
        </p:nvSpPr>
        <p:spPr bwMode="auto">
          <a:xfrm>
            <a:off x="9362658" y="4946793"/>
            <a:ext cx="1093457"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40000</a:t>
            </a:r>
          </a:p>
        </p:txBody>
      </p:sp>
      <p:sp>
        <p:nvSpPr>
          <p:cNvPr id="62489" name="Rectangle 25"/>
          <p:cNvSpPr>
            <a:spLocks noChangeArrowheads="1"/>
          </p:cNvSpPr>
          <p:nvPr/>
        </p:nvSpPr>
        <p:spPr bwMode="auto">
          <a:xfrm>
            <a:off x="9362658" y="5488659"/>
            <a:ext cx="1093457"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34000</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a:noFill/>
          <a:ln/>
        </p:spPr>
        <p:txBody>
          <a:bodyPr/>
          <a:lstStyle/>
          <a:p>
            <a:r>
              <a:rPr lang="en-US"/>
              <a:t>PHF – Example</a:t>
            </a:r>
          </a:p>
        </p:txBody>
      </p:sp>
      <p:sp>
        <p:nvSpPr>
          <p:cNvPr id="64514" name="Rectangle 2"/>
          <p:cNvSpPr>
            <a:spLocks noGrp="1" noChangeArrowheads="1"/>
          </p:cNvSpPr>
          <p:nvPr>
            <p:ph idx="1"/>
          </p:nvPr>
        </p:nvSpPr>
        <p:spPr>
          <a:noFill/>
          <a:ln/>
        </p:spPr>
        <p:txBody>
          <a:bodyPr/>
          <a:lstStyle/>
          <a:p>
            <a:pPr>
              <a:lnSpc>
                <a:spcPct val="80000"/>
              </a:lnSpc>
            </a:pPr>
            <a:r>
              <a:rPr lang="en-US" dirty="0">
                <a:solidFill>
                  <a:schemeClr val="tx2"/>
                </a:solidFill>
              </a:rPr>
              <a:t>Fragmentation of relation PROJ </a:t>
            </a:r>
            <a:endParaRPr lang="en-US" dirty="0"/>
          </a:p>
          <a:p>
            <a:pPr marL="1056623" lvl="1">
              <a:lnSpc>
                <a:spcPct val="80000"/>
              </a:lnSpc>
            </a:pPr>
            <a:r>
              <a:rPr lang="en-US" dirty="0"/>
              <a:t>Applications:</a:t>
            </a:r>
          </a:p>
          <a:p>
            <a:pPr marL="1544296" lvl="2">
              <a:lnSpc>
                <a:spcPct val="80000"/>
              </a:lnSpc>
            </a:pPr>
            <a:r>
              <a:rPr lang="en-US" dirty="0"/>
              <a:t>(1) Find the name and budget of projects given their </a:t>
            </a:r>
            <a:r>
              <a:rPr lang="en-US" dirty="0" err="1"/>
              <a:t>pno</a:t>
            </a:r>
            <a:r>
              <a:rPr lang="en-US" dirty="0"/>
              <a:t>.</a:t>
            </a:r>
          </a:p>
          <a:p>
            <a:pPr marL="1950690" lvl="3">
              <a:lnSpc>
                <a:spcPct val="80000"/>
              </a:lnSpc>
            </a:pPr>
            <a:r>
              <a:rPr lang="en-US" sz="2600" dirty="0"/>
              <a:t>Issued at three sites</a:t>
            </a:r>
          </a:p>
          <a:p>
            <a:pPr marL="1544296" lvl="2">
              <a:lnSpc>
                <a:spcPct val="80000"/>
              </a:lnSpc>
            </a:pPr>
            <a:r>
              <a:rPr lang="en-US" dirty="0"/>
              <a:t>(2) Access project information according to budget 	</a:t>
            </a:r>
          </a:p>
          <a:p>
            <a:pPr marL="1950690" lvl="3">
              <a:lnSpc>
                <a:spcPct val="80000"/>
              </a:lnSpc>
            </a:pPr>
            <a:r>
              <a:rPr lang="en-US" sz="2600" dirty="0"/>
              <a:t>one site accesses ≤200000 other accesses &gt;200000</a:t>
            </a:r>
          </a:p>
          <a:p>
            <a:pPr marL="1056623" lvl="1">
              <a:lnSpc>
                <a:spcPct val="80000"/>
              </a:lnSpc>
            </a:pPr>
            <a:r>
              <a:rPr lang="en-US" dirty="0"/>
              <a:t>Simple predicates</a:t>
            </a:r>
          </a:p>
          <a:p>
            <a:pPr marL="1056623" lvl="1">
              <a:lnSpc>
                <a:spcPct val="80000"/>
              </a:lnSpc>
            </a:pPr>
            <a:r>
              <a:rPr lang="en-US" dirty="0"/>
              <a:t>For application (1)</a:t>
            </a:r>
          </a:p>
          <a:p>
            <a:pPr marL="1544296" lvl="2">
              <a:lnSpc>
                <a:spcPct val="80000"/>
              </a:lnSpc>
              <a:buNone/>
            </a:pPr>
            <a:r>
              <a:rPr lang="en-US" i="1" dirty="0"/>
              <a:t>p</a:t>
            </a:r>
            <a:r>
              <a:rPr lang="en-US" baseline="-25000" dirty="0"/>
              <a:t>1</a:t>
            </a:r>
            <a:r>
              <a:rPr lang="en-US" dirty="0"/>
              <a:t> : LOC = “Montreal”</a:t>
            </a:r>
          </a:p>
          <a:p>
            <a:pPr marL="1544296" lvl="2">
              <a:lnSpc>
                <a:spcPct val="80000"/>
              </a:lnSpc>
              <a:buNone/>
            </a:pPr>
            <a:r>
              <a:rPr lang="en-US" i="1" dirty="0"/>
              <a:t>p</a:t>
            </a:r>
            <a:r>
              <a:rPr lang="en-US" baseline="-25000" dirty="0"/>
              <a:t>2</a:t>
            </a:r>
            <a:r>
              <a:rPr lang="en-US" dirty="0"/>
              <a:t> : LOC = “New York”</a:t>
            </a:r>
          </a:p>
          <a:p>
            <a:pPr marL="1544296" lvl="2">
              <a:lnSpc>
                <a:spcPct val="80000"/>
              </a:lnSpc>
              <a:buNone/>
            </a:pPr>
            <a:r>
              <a:rPr lang="en-US" i="1" dirty="0"/>
              <a:t>p</a:t>
            </a:r>
            <a:r>
              <a:rPr lang="en-US" baseline="-25000" dirty="0"/>
              <a:t>3</a:t>
            </a:r>
            <a:r>
              <a:rPr lang="en-US" dirty="0"/>
              <a:t> : LOC = “Paris”</a:t>
            </a:r>
          </a:p>
          <a:p>
            <a:pPr marL="1056623" lvl="1">
              <a:lnSpc>
                <a:spcPct val="80000"/>
              </a:lnSpc>
            </a:pPr>
            <a:r>
              <a:rPr lang="en-US" dirty="0"/>
              <a:t>For application (2)</a:t>
            </a:r>
          </a:p>
          <a:p>
            <a:pPr marL="1544296" lvl="2">
              <a:lnSpc>
                <a:spcPct val="80000"/>
              </a:lnSpc>
              <a:buNone/>
            </a:pPr>
            <a:r>
              <a:rPr lang="en-US" i="1" dirty="0"/>
              <a:t>p</a:t>
            </a:r>
            <a:r>
              <a:rPr lang="en-US" baseline="-25000" dirty="0"/>
              <a:t>4</a:t>
            </a:r>
            <a:r>
              <a:rPr lang="en-US" dirty="0"/>
              <a:t> : BUDGET ≤ 200000</a:t>
            </a:r>
          </a:p>
          <a:p>
            <a:pPr marL="1544296" lvl="2">
              <a:lnSpc>
                <a:spcPct val="80000"/>
              </a:lnSpc>
              <a:buNone/>
            </a:pPr>
            <a:r>
              <a:rPr lang="en-US" i="1" dirty="0"/>
              <a:t>p</a:t>
            </a:r>
            <a:r>
              <a:rPr lang="en-US" baseline="-25000" dirty="0"/>
              <a:t>5</a:t>
            </a:r>
            <a:r>
              <a:rPr lang="en-US" dirty="0"/>
              <a:t> : BUDGET &gt; 200000</a:t>
            </a:r>
          </a:p>
          <a:p>
            <a:pPr marL="1056623" lvl="1">
              <a:lnSpc>
                <a:spcPct val="80000"/>
              </a:lnSpc>
            </a:pPr>
            <a:r>
              <a:rPr lang="en-US" i="1" dirty="0" err="1"/>
              <a:t>Pr</a:t>
            </a:r>
            <a:r>
              <a:rPr lang="en-US" dirty="0"/>
              <a:t> = </a:t>
            </a:r>
            <a:r>
              <a:rPr lang="en-US" i="1" dirty="0" err="1"/>
              <a:t>Pr</a:t>
            </a:r>
            <a:r>
              <a:rPr lang="en-US" i="1" dirty="0"/>
              <a:t>'</a:t>
            </a:r>
            <a:r>
              <a:rPr lang="en-US" dirty="0"/>
              <a:t> = {</a:t>
            </a:r>
            <a:r>
              <a:rPr lang="en-US" i="1" dirty="0"/>
              <a:t>p</a:t>
            </a:r>
            <a:r>
              <a:rPr lang="en-US" baseline="-25000" dirty="0"/>
              <a:t>1</a:t>
            </a:r>
            <a:r>
              <a:rPr lang="en-US" dirty="0"/>
              <a:t>,</a:t>
            </a:r>
            <a:r>
              <a:rPr lang="en-US" i="1" dirty="0"/>
              <a:t>p</a:t>
            </a:r>
            <a:r>
              <a:rPr lang="en-US" baseline="-25000" dirty="0"/>
              <a:t>2</a:t>
            </a:r>
            <a:r>
              <a:rPr lang="en-US" dirty="0"/>
              <a:t>,</a:t>
            </a:r>
            <a:r>
              <a:rPr lang="en-US" i="1" dirty="0"/>
              <a:t>p</a:t>
            </a:r>
            <a:r>
              <a:rPr lang="en-US" baseline="-25000" dirty="0"/>
              <a:t>3</a:t>
            </a:r>
            <a:r>
              <a:rPr lang="en-US" dirty="0"/>
              <a:t>,</a:t>
            </a:r>
            <a:r>
              <a:rPr lang="en-US" i="1" dirty="0"/>
              <a:t>p</a:t>
            </a:r>
            <a:r>
              <a:rPr lang="en-US" baseline="-25000" dirty="0"/>
              <a:t>4</a:t>
            </a:r>
            <a:r>
              <a:rPr lang="en-US" dirty="0"/>
              <a:t>,</a:t>
            </a:r>
            <a:r>
              <a:rPr lang="en-US" i="1" dirty="0"/>
              <a:t>p</a:t>
            </a:r>
            <a:r>
              <a:rPr lang="en-US" baseline="-25000" dirty="0"/>
              <a:t>5</a:t>
            </a:r>
            <a:r>
              <a:rPr lang="en-US" dirty="0"/>
              <a:t>}</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p:spPr>
        <p:txBody>
          <a:bodyPr/>
          <a:lstStyle/>
          <a:p>
            <a:pPr>
              <a:lnSpc>
                <a:spcPct val="100000"/>
              </a:lnSpc>
              <a:spcBef>
                <a:spcPct val="50000"/>
              </a:spcBef>
            </a:pPr>
            <a:r>
              <a:rPr lang="en-US" dirty="0">
                <a:solidFill>
                  <a:schemeClr val="tx2"/>
                </a:solidFill>
              </a:rPr>
              <a:t>Fragmentation of relation PROJ continued</a:t>
            </a:r>
            <a:endParaRPr lang="en-US" dirty="0"/>
          </a:p>
          <a:p>
            <a:pPr lvl="1">
              <a:lnSpc>
                <a:spcPct val="100000"/>
              </a:lnSpc>
              <a:spcBef>
                <a:spcPct val="50000"/>
              </a:spcBef>
            </a:pPr>
            <a:r>
              <a:rPr lang="en-US" dirty="0" err="1"/>
              <a:t>Minterm</a:t>
            </a:r>
            <a:r>
              <a:rPr lang="en-US" dirty="0"/>
              <a:t> fragments left after elimination</a:t>
            </a:r>
          </a:p>
          <a:p>
            <a:pPr lvl="2">
              <a:lnSpc>
                <a:spcPct val="100000"/>
              </a:lnSpc>
              <a:spcBef>
                <a:spcPct val="50000"/>
              </a:spcBef>
              <a:buFont typeface="Monotype Sorts" charset="0"/>
              <a:buNone/>
            </a:pPr>
            <a:r>
              <a:rPr lang="en-US" i="1" dirty="0"/>
              <a:t>m</a:t>
            </a:r>
            <a:r>
              <a:rPr lang="en-US" baseline="-25000" dirty="0"/>
              <a:t>1</a:t>
            </a:r>
            <a:r>
              <a:rPr lang="en-US" dirty="0"/>
              <a:t> : (LOC = “Montreal”) </a:t>
            </a:r>
            <a:r>
              <a:rPr lang="en-US" dirty="0">
                <a:latin typeface="Symbol" charset="0"/>
                <a:sym typeface="Symbol"/>
              </a:rPr>
              <a:t></a:t>
            </a:r>
            <a:r>
              <a:rPr lang="en-US" dirty="0"/>
              <a:t> (BUDGET ≤ 200000)</a:t>
            </a:r>
          </a:p>
          <a:p>
            <a:pPr lvl="2">
              <a:lnSpc>
                <a:spcPct val="100000"/>
              </a:lnSpc>
              <a:spcBef>
                <a:spcPct val="50000"/>
              </a:spcBef>
              <a:buFont typeface="Monotype Sorts" charset="0"/>
              <a:buNone/>
            </a:pPr>
            <a:r>
              <a:rPr lang="en-US" i="1" dirty="0"/>
              <a:t>m</a:t>
            </a:r>
            <a:r>
              <a:rPr lang="en-US" baseline="-25000" dirty="0"/>
              <a:t>2</a:t>
            </a:r>
            <a:r>
              <a:rPr lang="en-US" dirty="0"/>
              <a:t> : (LOC = “Montreal”) </a:t>
            </a:r>
            <a:r>
              <a:rPr lang="en-US" dirty="0">
                <a:latin typeface="Symbol" charset="0"/>
                <a:sym typeface="Symbol"/>
              </a:rPr>
              <a:t></a:t>
            </a:r>
            <a:r>
              <a:rPr lang="en-US" dirty="0"/>
              <a:t> (BUDGET &gt; 200000)</a:t>
            </a:r>
          </a:p>
          <a:p>
            <a:pPr lvl="2">
              <a:lnSpc>
                <a:spcPct val="100000"/>
              </a:lnSpc>
              <a:spcBef>
                <a:spcPct val="50000"/>
              </a:spcBef>
              <a:buFont typeface="Monotype Sorts" charset="0"/>
              <a:buNone/>
            </a:pPr>
            <a:r>
              <a:rPr lang="en-US" i="1" dirty="0"/>
              <a:t>m</a:t>
            </a:r>
            <a:r>
              <a:rPr lang="en-US" baseline="-25000" dirty="0"/>
              <a:t>3</a:t>
            </a:r>
            <a:r>
              <a:rPr lang="en-US" dirty="0"/>
              <a:t> : (LOC = “New York”) </a:t>
            </a:r>
            <a:r>
              <a:rPr lang="en-US" dirty="0">
                <a:latin typeface="Symbol" charset="0"/>
                <a:sym typeface="Symbol"/>
              </a:rPr>
              <a:t></a:t>
            </a:r>
            <a:r>
              <a:rPr lang="en-US" dirty="0"/>
              <a:t> (BUDGET ≤ 200000)</a:t>
            </a:r>
          </a:p>
          <a:p>
            <a:pPr lvl="2">
              <a:lnSpc>
                <a:spcPct val="100000"/>
              </a:lnSpc>
              <a:spcBef>
                <a:spcPct val="50000"/>
              </a:spcBef>
              <a:buFont typeface="Monotype Sorts" charset="0"/>
              <a:buNone/>
            </a:pPr>
            <a:r>
              <a:rPr lang="en-US" i="1" dirty="0"/>
              <a:t>m</a:t>
            </a:r>
            <a:r>
              <a:rPr lang="en-US" baseline="-25000" dirty="0"/>
              <a:t>4</a:t>
            </a:r>
            <a:r>
              <a:rPr lang="en-US" dirty="0"/>
              <a:t> : (LOC = “New York”) </a:t>
            </a:r>
            <a:r>
              <a:rPr lang="en-US" dirty="0">
                <a:latin typeface="Symbol" charset="0"/>
                <a:sym typeface="Symbol"/>
              </a:rPr>
              <a:t></a:t>
            </a:r>
            <a:r>
              <a:rPr lang="en-US" dirty="0"/>
              <a:t> (BUDGET &gt; 200000)</a:t>
            </a:r>
          </a:p>
          <a:p>
            <a:pPr lvl="2">
              <a:lnSpc>
                <a:spcPct val="100000"/>
              </a:lnSpc>
              <a:spcBef>
                <a:spcPct val="50000"/>
              </a:spcBef>
              <a:buFont typeface="Monotype Sorts" charset="0"/>
              <a:buNone/>
            </a:pPr>
            <a:r>
              <a:rPr lang="en-US" i="1" dirty="0"/>
              <a:t>m</a:t>
            </a:r>
            <a:r>
              <a:rPr lang="en-US" baseline="-25000" dirty="0"/>
              <a:t>5</a:t>
            </a:r>
            <a:r>
              <a:rPr lang="en-US" dirty="0"/>
              <a:t> : (LOC = “Paris”) </a:t>
            </a:r>
            <a:r>
              <a:rPr lang="en-US" dirty="0">
                <a:latin typeface="Symbol" charset="0"/>
                <a:sym typeface="Symbol"/>
              </a:rPr>
              <a:t></a:t>
            </a:r>
            <a:r>
              <a:rPr lang="en-US" dirty="0"/>
              <a:t> (BUDGET ≤ 200000)</a:t>
            </a:r>
          </a:p>
          <a:p>
            <a:pPr lvl="2">
              <a:lnSpc>
                <a:spcPct val="100000"/>
              </a:lnSpc>
              <a:spcBef>
                <a:spcPct val="50000"/>
              </a:spcBef>
              <a:buFont typeface="Monotype Sorts" charset="0"/>
              <a:buNone/>
            </a:pPr>
            <a:r>
              <a:rPr lang="en-US" i="1" dirty="0"/>
              <a:t>m</a:t>
            </a:r>
            <a:r>
              <a:rPr lang="en-US" baseline="-25000" dirty="0"/>
              <a:t>6</a:t>
            </a:r>
            <a:r>
              <a:rPr lang="en-US" dirty="0"/>
              <a:t> : (LOC = “Paris”) </a:t>
            </a:r>
            <a:r>
              <a:rPr lang="en-US" dirty="0">
                <a:latin typeface="Symbol" charset="0"/>
                <a:sym typeface="Symbol"/>
              </a:rPr>
              <a:t></a:t>
            </a:r>
            <a:r>
              <a:rPr lang="en-US" dirty="0"/>
              <a:t> (BUDGET &gt; 200000)</a:t>
            </a:r>
          </a:p>
        </p:txBody>
      </p:sp>
      <p:sp>
        <p:nvSpPr>
          <p:cNvPr id="66563" name="Rectangle 3"/>
          <p:cNvSpPr>
            <a:spLocks noGrp="1" noChangeArrowheads="1"/>
          </p:cNvSpPr>
          <p:nvPr>
            <p:ph type="title"/>
          </p:nvPr>
        </p:nvSpPr>
        <p:spPr>
          <a:noFill/>
          <a:ln/>
        </p:spPr>
        <p:txBody>
          <a:bodyPr/>
          <a:lstStyle/>
          <a:p>
            <a:r>
              <a:rPr lang="en-US"/>
              <a:t>PHF – Example</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a:lstStyle/>
          <a:p>
            <a:r>
              <a:rPr lang="en-US"/>
              <a:t>PHF – Example</a:t>
            </a:r>
          </a:p>
        </p:txBody>
      </p:sp>
      <p:sp>
        <p:nvSpPr>
          <p:cNvPr id="68611" name="Rectangle 3"/>
          <p:cNvSpPr>
            <a:spLocks noChangeArrowheads="1"/>
          </p:cNvSpPr>
          <p:nvPr/>
        </p:nvSpPr>
        <p:spPr bwMode="auto">
          <a:xfrm>
            <a:off x="661019" y="2880924"/>
            <a:ext cx="1168293"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PROJ</a:t>
            </a:r>
            <a:r>
              <a:rPr lang="en-US" sz="2600" baseline="-25000" dirty="0">
                <a:solidFill>
                  <a:srgbClr val="000000"/>
                </a:solidFill>
                <a:latin typeface="Book Antiqua"/>
              </a:rPr>
              <a:t>1</a:t>
            </a:r>
          </a:p>
        </p:txBody>
      </p:sp>
      <p:sp>
        <p:nvSpPr>
          <p:cNvPr id="68612" name="Rectangle 4"/>
          <p:cNvSpPr>
            <a:spLocks noChangeArrowheads="1"/>
          </p:cNvSpPr>
          <p:nvPr/>
        </p:nvSpPr>
        <p:spPr bwMode="auto">
          <a:xfrm>
            <a:off x="526063" y="3526649"/>
            <a:ext cx="6048345" cy="1476587"/>
          </a:xfrm>
          <a:prstGeom prst="rect">
            <a:avLst/>
          </a:prstGeom>
          <a:noFill/>
          <a:ln w="12700">
            <a:solidFill>
              <a:srgbClr val="000000"/>
            </a:solidFill>
            <a:miter lim="800000"/>
            <a:headEnd/>
            <a:tailEnd/>
          </a:ln>
          <a:effectLst/>
          <a:extLst/>
        </p:spPr>
        <p:txBody>
          <a:bodyPr wrap="none" anchor="ctr"/>
          <a:lstStyle/>
          <a:p>
            <a:endParaRPr lang="en-US" dirty="0">
              <a:latin typeface="Book Antiqua"/>
            </a:endParaRPr>
          </a:p>
        </p:txBody>
      </p:sp>
      <p:sp>
        <p:nvSpPr>
          <p:cNvPr id="68613" name="Rectangle 5"/>
          <p:cNvSpPr>
            <a:spLocks noChangeArrowheads="1"/>
          </p:cNvSpPr>
          <p:nvPr/>
        </p:nvSpPr>
        <p:spPr bwMode="auto">
          <a:xfrm>
            <a:off x="627663" y="3662116"/>
            <a:ext cx="837636" cy="444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PNO</a:t>
            </a:r>
          </a:p>
        </p:txBody>
      </p:sp>
      <p:sp>
        <p:nvSpPr>
          <p:cNvPr id="68614" name="Rectangle 6"/>
          <p:cNvSpPr>
            <a:spLocks noChangeArrowheads="1"/>
          </p:cNvSpPr>
          <p:nvPr/>
        </p:nvSpPr>
        <p:spPr bwMode="auto">
          <a:xfrm>
            <a:off x="1589476" y="3662116"/>
            <a:ext cx="1293707" cy="444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PNAME</a:t>
            </a:r>
          </a:p>
        </p:txBody>
      </p:sp>
      <p:sp>
        <p:nvSpPr>
          <p:cNvPr id="68615" name="Rectangle 7"/>
          <p:cNvSpPr>
            <a:spLocks noChangeArrowheads="1"/>
          </p:cNvSpPr>
          <p:nvPr/>
        </p:nvSpPr>
        <p:spPr bwMode="auto">
          <a:xfrm>
            <a:off x="3822418" y="3662116"/>
            <a:ext cx="1406596" cy="444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BUDGET</a:t>
            </a:r>
          </a:p>
        </p:txBody>
      </p:sp>
      <p:sp>
        <p:nvSpPr>
          <p:cNvPr id="68616" name="Rectangle 8"/>
          <p:cNvSpPr>
            <a:spLocks noChangeArrowheads="1"/>
          </p:cNvSpPr>
          <p:nvPr/>
        </p:nvSpPr>
        <p:spPr bwMode="auto">
          <a:xfrm>
            <a:off x="5391574" y="3662116"/>
            <a:ext cx="803769" cy="444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LOC</a:t>
            </a:r>
          </a:p>
        </p:txBody>
      </p:sp>
      <p:sp>
        <p:nvSpPr>
          <p:cNvPr id="68617" name="Line 9"/>
          <p:cNvSpPr>
            <a:spLocks noChangeShapeType="1"/>
          </p:cNvSpPr>
          <p:nvPr/>
        </p:nvSpPr>
        <p:spPr bwMode="auto">
          <a:xfrm>
            <a:off x="1548836" y="3531165"/>
            <a:ext cx="0" cy="147207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68618" name="Line 10"/>
          <p:cNvSpPr>
            <a:spLocks noChangeShapeType="1"/>
          </p:cNvSpPr>
          <p:nvPr/>
        </p:nvSpPr>
        <p:spPr bwMode="auto">
          <a:xfrm>
            <a:off x="3788552" y="3558258"/>
            <a:ext cx="0" cy="14449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68619" name="Line 11"/>
          <p:cNvSpPr>
            <a:spLocks noChangeShapeType="1"/>
          </p:cNvSpPr>
          <p:nvPr/>
        </p:nvSpPr>
        <p:spPr bwMode="auto">
          <a:xfrm>
            <a:off x="5244818" y="3531165"/>
            <a:ext cx="0" cy="147207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68620" name="Line 12"/>
          <p:cNvSpPr>
            <a:spLocks noChangeShapeType="1"/>
          </p:cNvSpPr>
          <p:nvPr/>
        </p:nvSpPr>
        <p:spPr bwMode="auto">
          <a:xfrm>
            <a:off x="523805" y="4280747"/>
            <a:ext cx="605060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68622" name="Rectangle 14"/>
          <p:cNvSpPr>
            <a:spLocks noChangeArrowheads="1"/>
          </p:cNvSpPr>
          <p:nvPr/>
        </p:nvSpPr>
        <p:spPr bwMode="auto">
          <a:xfrm>
            <a:off x="6757530" y="3526649"/>
            <a:ext cx="5994399" cy="1476587"/>
          </a:xfrm>
          <a:prstGeom prst="rect">
            <a:avLst/>
          </a:prstGeom>
          <a:noFill/>
          <a:ln w="12700">
            <a:solidFill>
              <a:srgbClr val="000000"/>
            </a:solidFill>
            <a:miter lim="800000"/>
            <a:headEnd/>
            <a:tailEnd/>
          </a:ln>
          <a:effectLst/>
          <a:extLst/>
        </p:spPr>
        <p:txBody>
          <a:bodyPr wrap="none" lIns="130046" tIns="65023" rIns="130046" bIns="65023" anchor="ctr"/>
          <a:lstStyle/>
          <a:p>
            <a:endParaRPr lang="en-US" dirty="0">
              <a:latin typeface="Book Antiqua"/>
            </a:endParaRPr>
          </a:p>
        </p:txBody>
      </p:sp>
      <p:sp>
        <p:nvSpPr>
          <p:cNvPr id="68623" name="Rectangle 15"/>
          <p:cNvSpPr>
            <a:spLocks noChangeArrowheads="1"/>
          </p:cNvSpPr>
          <p:nvPr/>
        </p:nvSpPr>
        <p:spPr bwMode="auto">
          <a:xfrm>
            <a:off x="6822684" y="3635023"/>
            <a:ext cx="915042" cy="48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300" dirty="0">
                <a:solidFill>
                  <a:srgbClr val="000000"/>
                </a:solidFill>
                <a:latin typeface="Book Antiqua"/>
              </a:rPr>
              <a:t>PNO</a:t>
            </a:r>
          </a:p>
        </p:txBody>
      </p:sp>
      <p:sp>
        <p:nvSpPr>
          <p:cNvPr id="68624" name="Rectangle 16"/>
          <p:cNvSpPr>
            <a:spLocks noChangeArrowheads="1"/>
          </p:cNvSpPr>
          <p:nvPr/>
        </p:nvSpPr>
        <p:spPr bwMode="auto">
          <a:xfrm>
            <a:off x="7794349" y="3635023"/>
            <a:ext cx="1371728" cy="48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300" dirty="0">
                <a:solidFill>
                  <a:srgbClr val="000000"/>
                </a:solidFill>
                <a:latin typeface="Book Antiqua"/>
              </a:rPr>
              <a:t>PNAME</a:t>
            </a:r>
          </a:p>
        </p:txBody>
      </p:sp>
      <p:sp>
        <p:nvSpPr>
          <p:cNvPr id="68625" name="Rectangle 17"/>
          <p:cNvSpPr>
            <a:spLocks noChangeArrowheads="1"/>
          </p:cNvSpPr>
          <p:nvPr/>
        </p:nvSpPr>
        <p:spPr bwMode="auto">
          <a:xfrm>
            <a:off x="9991589" y="3635023"/>
            <a:ext cx="1483776" cy="48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300" dirty="0">
                <a:solidFill>
                  <a:srgbClr val="000000"/>
                </a:solidFill>
                <a:latin typeface="Book Antiqua"/>
              </a:rPr>
              <a:t>BUDGET</a:t>
            </a:r>
          </a:p>
        </p:txBody>
      </p:sp>
      <p:sp>
        <p:nvSpPr>
          <p:cNvPr id="68626" name="Rectangle 18"/>
          <p:cNvSpPr>
            <a:spLocks noChangeArrowheads="1"/>
          </p:cNvSpPr>
          <p:nvPr/>
        </p:nvSpPr>
        <p:spPr bwMode="auto">
          <a:xfrm>
            <a:off x="11630683" y="3635023"/>
            <a:ext cx="881053" cy="48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300" dirty="0">
                <a:solidFill>
                  <a:srgbClr val="000000"/>
                </a:solidFill>
                <a:latin typeface="Book Antiqua"/>
              </a:rPr>
              <a:t>LOC</a:t>
            </a:r>
          </a:p>
        </p:txBody>
      </p:sp>
      <p:sp>
        <p:nvSpPr>
          <p:cNvPr id="68627" name="Line 19"/>
          <p:cNvSpPr>
            <a:spLocks noChangeShapeType="1"/>
          </p:cNvSpPr>
          <p:nvPr/>
        </p:nvSpPr>
        <p:spPr bwMode="auto">
          <a:xfrm>
            <a:off x="7789333" y="3504071"/>
            <a:ext cx="0" cy="147207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68628" name="Line 20"/>
          <p:cNvSpPr>
            <a:spLocks noChangeShapeType="1"/>
          </p:cNvSpPr>
          <p:nvPr/>
        </p:nvSpPr>
        <p:spPr bwMode="auto">
          <a:xfrm>
            <a:off x="10049370" y="3531164"/>
            <a:ext cx="0" cy="14449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68629" name="Line 21"/>
          <p:cNvSpPr>
            <a:spLocks noChangeShapeType="1"/>
          </p:cNvSpPr>
          <p:nvPr/>
        </p:nvSpPr>
        <p:spPr bwMode="auto">
          <a:xfrm>
            <a:off x="11383716" y="3504071"/>
            <a:ext cx="0" cy="147207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68630" name="Line 22"/>
          <p:cNvSpPr>
            <a:spLocks noChangeShapeType="1"/>
          </p:cNvSpPr>
          <p:nvPr/>
        </p:nvSpPr>
        <p:spPr bwMode="auto">
          <a:xfrm>
            <a:off x="6755271" y="4253653"/>
            <a:ext cx="599665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68631" name="Rectangle 23"/>
          <p:cNvSpPr>
            <a:spLocks noChangeArrowheads="1"/>
          </p:cNvSpPr>
          <p:nvPr/>
        </p:nvSpPr>
        <p:spPr bwMode="auto">
          <a:xfrm>
            <a:off x="655506" y="4404926"/>
            <a:ext cx="585524" cy="48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300" dirty="0">
                <a:solidFill>
                  <a:srgbClr val="000000"/>
                </a:solidFill>
                <a:latin typeface="Book Antiqua"/>
              </a:rPr>
              <a:t>P1</a:t>
            </a:r>
          </a:p>
        </p:txBody>
      </p:sp>
      <p:sp>
        <p:nvSpPr>
          <p:cNvPr id="68632" name="Rectangle 24"/>
          <p:cNvSpPr>
            <a:spLocks noChangeArrowheads="1"/>
          </p:cNvSpPr>
          <p:nvPr/>
        </p:nvSpPr>
        <p:spPr bwMode="auto">
          <a:xfrm>
            <a:off x="1468287" y="4404926"/>
            <a:ext cx="2375978" cy="48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300" dirty="0">
                <a:solidFill>
                  <a:srgbClr val="000000"/>
                </a:solidFill>
                <a:latin typeface="Book Antiqua"/>
              </a:rPr>
              <a:t>Instrumentation</a:t>
            </a:r>
          </a:p>
        </p:txBody>
      </p:sp>
      <p:sp>
        <p:nvSpPr>
          <p:cNvPr id="68633" name="Rectangle 25"/>
          <p:cNvSpPr>
            <a:spLocks noChangeArrowheads="1"/>
          </p:cNvSpPr>
          <p:nvPr/>
        </p:nvSpPr>
        <p:spPr bwMode="auto">
          <a:xfrm>
            <a:off x="3807712" y="4404926"/>
            <a:ext cx="1144753" cy="48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300" dirty="0">
                <a:solidFill>
                  <a:srgbClr val="000000"/>
                </a:solidFill>
                <a:latin typeface="Book Antiqua"/>
              </a:rPr>
              <a:t>150000</a:t>
            </a:r>
          </a:p>
        </p:txBody>
      </p:sp>
      <p:sp>
        <p:nvSpPr>
          <p:cNvPr id="68634" name="Rectangle 26"/>
          <p:cNvSpPr>
            <a:spLocks noChangeArrowheads="1"/>
          </p:cNvSpPr>
          <p:nvPr/>
        </p:nvSpPr>
        <p:spPr bwMode="auto">
          <a:xfrm>
            <a:off x="5152249" y="4404926"/>
            <a:ext cx="1494167" cy="48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28691" tIns="63217" rIns="128691" bIns="63217">
            <a:spAutoFit/>
          </a:bodyPr>
          <a:lstStyle/>
          <a:p>
            <a:r>
              <a:rPr lang="en-US" sz="2300" dirty="0">
                <a:solidFill>
                  <a:srgbClr val="000000"/>
                </a:solidFill>
                <a:latin typeface="Book Antiqua"/>
              </a:rPr>
              <a:t>Montreal</a:t>
            </a:r>
          </a:p>
        </p:txBody>
      </p:sp>
      <p:sp>
        <p:nvSpPr>
          <p:cNvPr id="68635" name="Rectangle 27"/>
          <p:cNvSpPr>
            <a:spLocks noChangeArrowheads="1"/>
          </p:cNvSpPr>
          <p:nvPr/>
        </p:nvSpPr>
        <p:spPr bwMode="auto">
          <a:xfrm>
            <a:off x="6986315" y="4393636"/>
            <a:ext cx="585524" cy="48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300" dirty="0">
                <a:solidFill>
                  <a:srgbClr val="000000"/>
                </a:solidFill>
                <a:latin typeface="Book Antiqua"/>
              </a:rPr>
              <a:t>P2</a:t>
            </a:r>
          </a:p>
        </p:txBody>
      </p:sp>
      <p:sp>
        <p:nvSpPr>
          <p:cNvPr id="68636" name="Rectangle 28"/>
          <p:cNvSpPr>
            <a:spLocks noChangeArrowheads="1"/>
          </p:cNvSpPr>
          <p:nvPr/>
        </p:nvSpPr>
        <p:spPr bwMode="auto">
          <a:xfrm>
            <a:off x="7893191" y="4219787"/>
            <a:ext cx="1456268" cy="835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300" dirty="0">
                <a:solidFill>
                  <a:srgbClr val="000000"/>
                </a:solidFill>
                <a:latin typeface="Book Antiqua"/>
              </a:rPr>
              <a:t>Database</a:t>
            </a:r>
          </a:p>
          <a:p>
            <a:r>
              <a:rPr lang="en-US" sz="2300" dirty="0">
                <a:solidFill>
                  <a:srgbClr val="000000"/>
                </a:solidFill>
                <a:latin typeface="Book Antiqua"/>
              </a:rPr>
              <a:t>Develop.</a:t>
            </a:r>
          </a:p>
        </p:txBody>
      </p:sp>
      <p:sp>
        <p:nvSpPr>
          <p:cNvPr id="68637" name="Rectangle 29"/>
          <p:cNvSpPr>
            <a:spLocks noChangeArrowheads="1"/>
          </p:cNvSpPr>
          <p:nvPr/>
        </p:nvSpPr>
        <p:spPr bwMode="auto">
          <a:xfrm>
            <a:off x="10039179" y="4393636"/>
            <a:ext cx="1144753" cy="48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300" dirty="0">
                <a:solidFill>
                  <a:srgbClr val="000000"/>
                </a:solidFill>
                <a:latin typeface="Book Antiqua"/>
              </a:rPr>
              <a:t>135000</a:t>
            </a:r>
          </a:p>
        </p:txBody>
      </p:sp>
      <p:sp>
        <p:nvSpPr>
          <p:cNvPr id="68638" name="Rectangle 30"/>
          <p:cNvSpPr>
            <a:spLocks noChangeArrowheads="1"/>
          </p:cNvSpPr>
          <p:nvPr/>
        </p:nvSpPr>
        <p:spPr bwMode="auto">
          <a:xfrm>
            <a:off x="11239055" y="4393636"/>
            <a:ext cx="1580770" cy="48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300" dirty="0">
                <a:solidFill>
                  <a:srgbClr val="000000"/>
                </a:solidFill>
                <a:latin typeface="Book Antiqua"/>
              </a:rPr>
              <a:t>New York</a:t>
            </a:r>
          </a:p>
        </p:txBody>
      </p:sp>
      <p:sp>
        <p:nvSpPr>
          <p:cNvPr id="68639" name="Rectangle 31"/>
          <p:cNvSpPr>
            <a:spLocks noChangeArrowheads="1"/>
          </p:cNvSpPr>
          <p:nvPr/>
        </p:nvSpPr>
        <p:spPr bwMode="auto">
          <a:xfrm>
            <a:off x="6865392" y="2853831"/>
            <a:ext cx="1168293"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PROJ</a:t>
            </a:r>
            <a:r>
              <a:rPr lang="en-US" sz="2600" baseline="-25000" dirty="0">
                <a:solidFill>
                  <a:srgbClr val="000000"/>
                </a:solidFill>
                <a:latin typeface="Book Antiqua"/>
              </a:rPr>
              <a:t>2</a:t>
            </a:r>
          </a:p>
        </p:txBody>
      </p:sp>
      <p:sp>
        <p:nvSpPr>
          <p:cNvPr id="68640" name="Rectangle 32"/>
          <p:cNvSpPr>
            <a:spLocks noChangeArrowheads="1"/>
          </p:cNvSpPr>
          <p:nvPr/>
        </p:nvSpPr>
        <p:spPr bwMode="auto">
          <a:xfrm>
            <a:off x="714151" y="5373511"/>
            <a:ext cx="1170401"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PROJ</a:t>
            </a:r>
            <a:r>
              <a:rPr lang="en-US" sz="2600" baseline="-25000" dirty="0">
                <a:solidFill>
                  <a:srgbClr val="000000"/>
                </a:solidFill>
                <a:latin typeface="Book Antiqua"/>
              </a:rPr>
              <a:t>4</a:t>
            </a:r>
          </a:p>
        </p:txBody>
      </p:sp>
      <p:sp>
        <p:nvSpPr>
          <p:cNvPr id="68641" name="Rectangle 33"/>
          <p:cNvSpPr>
            <a:spLocks noChangeArrowheads="1"/>
          </p:cNvSpPr>
          <p:nvPr/>
        </p:nvSpPr>
        <p:spPr bwMode="auto">
          <a:xfrm>
            <a:off x="7000859" y="5373511"/>
            <a:ext cx="1168293"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PROJ</a:t>
            </a:r>
            <a:r>
              <a:rPr lang="en-US" sz="2600" baseline="-25000" dirty="0">
                <a:solidFill>
                  <a:srgbClr val="000000"/>
                </a:solidFill>
                <a:latin typeface="Book Antiqua"/>
              </a:rPr>
              <a:t>6</a:t>
            </a:r>
          </a:p>
        </p:txBody>
      </p:sp>
      <p:grpSp>
        <p:nvGrpSpPr>
          <p:cNvPr id="2" name="Group 1"/>
          <p:cNvGrpSpPr/>
          <p:nvPr/>
        </p:nvGrpSpPr>
        <p:grpSpPr>
          <a:xfrm>
            <a:off x="381720" y="6073423"/>
            <a:ext cx="6194620" cy="1476587"/>
            <a:chOff x="523804" y="6073423"/>
            <a:chExt cx="6194620" cy="1476587"/>
          </a:xfrm>
          <a:noFill/>
        </p:grpSpPr>
        <p:sp>
          <p:nvSpPr>
            <p:cNvPr id="68642" name="Rectangle 34"/>
            <p:cNvSpPr>
              <a:spLocks noChangeArrowheads="1"/>
            </p:cNvSpPr>
            <p:nvPr/>
          </p:nvSpPr>
          <p:spPr bwMode="auto">
            <a:xfrm>
              <a:off x="526106" y="6073423"/>
              <a:ext cx="6192318" cy="1476587"/>
            </a:xfrm>
            <a:prstGeom prst="rect">
              <a:avLst/>
            </a:prstGeom>
            <a:grp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68643" name="Rectangle 35"/>
            <p:cNvSpPr>
              <a:spLocks noChangeArrowheads="1"/>
            </p:cNvSpPr>
            <p:nvPr/>
          </p:nvSpPr>
          <p:spPr bwMode="auto">
            <a:xfrm>
              <a:off x="629704" y="6208890"/>
              <a:ext cx="837994" cy="4447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PNO</a:t>
              </a:r>
            </a:p>
          </p:txBody>
        </p:sp>
        <p:sp>
          <p:nvSpPr>
            <p:cNvPr id="68644" name="Rectangle 36"/>
            <p:cNvSpPr>
              <a:spLocks noChangeArrowheads="1"/>
            </p:cNvSpPr>
            <p:nvPr/>
          </p:nvSpPr>
          <p:spPr bwMode="auto">
            <a:xfrm>
              <a:off x="1615038" y="6208890"/>
              <a:ext cx="1293826" cy="4447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PNAME</a:t>
              </a:r>
            </a:p>
          </p:txBody>
        </p:sp>
        <p:sp>
          <p:nvSpPr>
            <p:cNvPr id="68645" name="Rectangle 37"/>
            <p:cNvSpPr>
              <a:spLocks noChangeArrowheads="1"/>
            </p:cNvSpPr>
            <p:nvPr/>
          </p:nvSpPr>
          <p:spPr bwMode="auto">
            <a:xfrm>
              <a:off x="3905709" y="6208890"/>
              <a:ext cx="1406633" cy="4447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BUDGET</a:t>
              </a:r>
            </a:p>
          </p:txBody>
        </p:sp>
        <p:sp>
          <p:nvSpPr>
            <p:cNvPr id="68646" name="Rectangle 38"/>
            <p:cNvSpPr>
              <a:spLocks noChangeArrowheads="1"/>
            </p:cNvSpPr>
            <p:nvPr/>
          </p:nvSpPr>
          <p:spPr bwMode="auto">
            <a:xfrm>
              <a:off x="5510330" y="6208890"/>
              <a:ext cx="803461" cy="4447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LOC</a:t>
              </a:r>
            </a:p>
          </p:txBody>
        </p:sp>
        <p:sp>
          <p:nvSpPr>
            <p:cNvPr id="68647" name="Line 39"/>
            <p:cNvSpPr>
              <a:spLocks noChangeShapeType="1"/>
            </p:cNvSpPr>
            <p:nvPr/>
          </p:nvSpPr>
          <p:spPr bwMode="auto">
            <a:xfrm>
              <a:off x="1573599" y="6077939"/>
              <a:ext cx="0" cy="1472071"/>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68648" name="Line 40"/>
            <p:cNvSpPr>
              <a:spLocks noChangeShapeType="1"/>
            </p:cNvSpPr>
            <p:nvPr/>
          </p:nvSpPr>
          <p:spPr bwMode="auto">
            <a:xfrm>
              <a:off x="3868874" y="6105032"/>
              <a:ext cx="0" cy="1444978"/>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68649" name="Line 41"/>
            <p:cNvSpPr>
              <a:spLocks noChangeShapeType="1"/>
            </p:cNvSpPr>
            <p:nvPr/>
          </p:nvSpPr>
          <p:spPr bwMode="auto">
            <a:xfrm>
              <a:off x="5360688" y="6077939"/>
              <a:ext cx="0" cy="1472071"/>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68650" name="Line 42"/>
            <p:cNvSpPr>
              <a:spLocks noChangeShapeType="1"/>
            </p:cNvSpPr>
            <p:nvPr/>
          </p:nvSpPr>
          <p:spPr bwMode="auto">
            <a:xfrm>
              <a:off x="523804" y="6827521"/>
              <a:ext cx="6194620"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grpSp>
      <p:sp>
        <p:nvSpPr>
          <p:cNvPr id="68652" name="Rectangle 44"/>
          <p:cNvSpPr>
            <a:spLocks noChangeArrowheads="1"/>
          </p:cNvSpPr>
          <p:nvPr/>
        </p:nvSpPr>
        <p:spPr bwMode="auto">
          <a:xfrm>
            <a:off x="590187" y="6899770"/>
            <a:ext cx="585524" cy="48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300" dirty="0">
                <a:solidFill>
                  <a:srgbClr val="000000"/>
                </a:solidFill>
                <a:latin typeface="Book Antiqua"/>
              </a:rPr>
              <a:t>P3 </a:t>
            </a:r>
          </a:p>
        </p:txBody>
      </p:sp>
      <p:sp>
        <p:nvSpPr>
          <p:cNvPr id="68653" name="Rectangle 45"/>
          <p:cNvSpPr>
            <a:spLocks noChangeArrowheads="1"/>
          </p:cNvSpPr>
          <p:nvPr/>
        </p:nvSpPr>
        <p:spPr bwMode="auto">
          <a:xfrm>
            <a:off x="1439098" y="6899770"/>
            <a:ext cx="1822942" cy="48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300" dirty="0">
                <a:solidFill>
                  <a:srgbClr val="000000"/>
                </a:solidFill>
                <a:latin typeface="Book Antiqua"/>
              </a:rPr>
              <a:t>CAD/CAM</a:t>
            </a:r>
          </a:p>
        </p:txBody>
      </p:sp>
      <p:sp>
        <p:nvSpPr>
          <p:cNvPr id="68654" name="Rectangle 46"/>
          <p:cNvSpPr>
            <a:spLocks noChangeArrowheads="1"/>
          </p:cNvSpPr>
          <p:nvPr/>
        </p:nvSpPr>
        <p:spPr bwMode="auto">
          <a:xfrm>
            <a:off x="3728846" y="6899770"/>
            <a:ext cx="1144753" cy="48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300" dirty="0">
                <a:solidFill>
                  <a:srgbClr val="000000"/>
                </a:solidFill>
                <a:latin typeface="Book Antiqua"/>
              </a:rPr>
              <a:t>250000</a:t>
            </a:r>
          </a:p>
        </p:txBody>
      </p:sp>
      <p:sp>
        <p:nvSpPr>
          <p:cNvPr id="68655" name="Rectangle 47"/>
          <p:cNvSpPr>
            <a:spLocks noChangeArrowheads="1"/>
          </p:cNvSpPr>
          <p:nvPr/>
        </p:nvSpPr>
        <p:spPr bwMode="auto">
          <a:xfrm>
            <a:off x="5098219" y="6899770"/>
            <a:ext cx="1582702" cy="48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28691" tIns="63217" rIns="128691" bIns="63217">
            <a:spAutoFit/>
          </a:bodyPr>
          <a:lstStyle/>
          <a:p>
            <a:r>
              <a:rPr lang="en-US" sz="2300" dirty="0">
                <a:solidFill>
                  <a:srgbClr val="000000"/>
                </a:solidFill>
                <a:latin typeface="Book Antiqua"/>
              </a:rPr>
              <a:t>New York</a:t>
            </a:r>
          </a:p>
        </p:txBody>
      </p:sp>
      <p:grpSp>
        <p:nvGrpSpPr>
          <p:cNvPr id="68665" name="Group 57"/>
          <p:cNvGrpSpPr>
            <a:grpSpLocks/>
          </p:cNvGrpSpPr>
          <p:nvPr/>
        </p:nvGrpSpPr>
        <p:grpSpPr bwMode="auto">
          <a:xfrm>
            <a:off x="6757530" y="6073423"/>
            <a:ext cx="5942471" cy="1476587"/>
            <a:chOff x="2993" y="2690"/>
            <a:chExt cx="2632" cy="654"/>
          </a:xfrm>
          <a:noFill/>
        </p:grpSpPr>
        <p:sp>
          <p:nvSpPr>
            <p:cNvPr id="68656" name="Rectangle 48"/>
            <p:cNvSpPr>
              <a:spLocks noChangeArrowheads="1"/>
            </p:cNvSpPr>
            <p:nvPr/>
          </p:nvSpPr>
          <p:spPr bwMode="auto">
            <a:xfrm>
              <a:off x="2994" y="2690"/>
              <a:ext cx="2631" cy="654"/>
            </a:xfrm>
            <a:prstGeom prst="rect">
              <a:avLst/>
            </a:prstGeom>
            <a:grp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68657" name="Rectangle 49"/>
            <p:cNvSpPr>
              <a:spLocks noChangeArrowheads="1"/>
            </p:cNvSpPr>
            <p:nvPr/>
          </p:nvSpPr>
          <p:spPr bwMode="auto">
            <a:xfrm>
              <a:off x="3039" y="2750"/>
              <a:ext cx="371" cy="19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PNO</a:t>
              </a:r>
            </a:p>
          </p:txBody>
        </p:sp>
        <p:sp>
          <p:nvSpPr>
            <p:cNvPr id="68658" name="Rectangle 50"/>
            <p:cNvSpPr>
              <a:spLocks noChangeArrowheads="1"/>
            </p:cNvSpPr>
            <p:nvPr/>
          </p:nvSpPr>
          <p:spPr bwMode="auto">
            <a:xfrm>
              <a:off x="3465" y="2750"/>
              <a:ext cx="573" cy="19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PNAME</a:t>
              </a:r>
            </a:p>
          </p:txBody>
        </p:sp>
        <p:sp>
          <p:nvSpPr>
            <p:cNvPr id="68659" name="Rectangle 51"/>
            <p:cNvSpPr>
              <a:spLocks noChangeArrowheads="1"/>
            </p:cNvSpPr>
            <p:nvPr/>
          </p:nvSpPr>
          <p:spPr bwMode="auto">
            <a:xfrm>
              <a:off x="4454" y="2750"/>
              <a:ext cx="623" cy="19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BUDGET</a:t>
              </a:r>
            </a:p>
          </p:txBody>
        </p:sp>
        <p:sp>
          <p:nvSpPr>
            <p:cNvPr id="68660" name="Rectangle 52"/>
            <p:cNvSpPr>
              <a:spLocks noChangeArrowheads="1"/>
            </p:cNvSpPr>
            <p:nvPr/>
          </p:nvSpPr>
          <p:spPr bwMode="auto">
            <a:xfrm>
              <a:off x="5149" y="2750"/>
              <a:ext cx="356" cy="19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LOC</a:t>
              </a:r>
            </a:p>
          </p:txBody>
        </p:sp>
        <p:sp>
          <p:nvSpPr>
            <p:cNvPr id="68661" name="Line 53"/>
            <p:cNvSpPr>
              <a:spLocks noChangeShapeType="1"/>
            </p:cNvSpPr>
            <p:nvPr/>
          </p:nvSpPr>
          <p:spPr bwMode="auto">
            <a:xfrm>
              <a:off x="3447" y="2692"/>
              <a:ext cx="0" cy="652"/>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68662" name="Line 54"/>
            <p:cNvSpPr>
              <a:spLocks noChangeShapeType="1"/>
            </p:cNvSpPr>
            <p:nvPr/>
          </p:nvSpPr>
          <p:spPr bwMode="auto">
            <a:xfrm>
              <a:off x="4439" y="2704"/>
              <a:ext cx="0" cy="64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68663" name="Line 55"/>
            <p:cNvSpPr>
              <a:spLocks noChangeShapeType="1"/>
            </p:cNvSpPr>
            <p:nvPr/>
          </p:nvSpPr>
          <p:spPr bwMode="auto">
            <a:xfrm>
              <a:off x="5084" y="2692"/>
              <a:ext cx="0" cy="652"/>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68664" name="Line 56"/>
            <p:cNvSpPr>
              <a:spLocks noChangeShapeType="1"/>
            </p:cNvSpPr>
            <p:nvPr/>
          </p:nvSpPr>
          <p:spPr bwMode="auto">
            <a:xfrm>
              <a:off x="2993" y="3024"/>
              <a:ext cx="2632"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grpSp>
      <p:sp>
        <p:nvSpPr>
          <p:cNvPr id="68666" name="Rectangle 58"/>
          <p:cNvSpPr>
            <a:spLocks noChangeArrowheads="1"/>
          </p:cNvSpPr>
          <p:nvPr/>
        </p:nvSpPr>
        <p:spPr bwMode="auto">
          <a:xfrm>
            <a:off x="7927986" y="6911059"/>
            <a:ext cx="1944351" cy="48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300" dirty="0">
                <a:solidFill>
                  <a:srgbClr val="000000"/>
                </a:solidFill>
                <a:latin typeface="Book Antiqua"/>
              </a:rPr>
              <a:t>Maintenance</a:t>
            </a:r>
          </a:p>
        </p:txBody>
      </p:sp>
      <p:sp>
        <p:nvSpPr>
          <p:cNvPr id="68667" name="Rectangle 59"/>
          <p:cNvSpPr>
            <a:spLocks noChangeArrowheads="1"/>
          </p:cNvSpPr>
          <p:nvPr/>
        </p:nvSpPr>
        <p:spPr bwMode="auto">
          <a:xfrm>
            <a:off x="6984674" y="6911059"/>
            <a:ext cx="593320" cy="48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300" dirty="0">
                <a:solidFill>
                  <a:srgbClr val="000000"/>
                </a:solidFill>
                <a:latin typeface="Book Antiqua"/>
              </a:rPr>
              <a:t>P4</a:t>
            </a:r>
          </a:p>
        </p:txBody>
      </p:sp>
      <p:sp>
        <p:nvSpPr>
          <p:cNvPr id="68668" name="Rectangle 60"/>
          <p:cNvSpPr>
            <a:spLocks noChangeArrowheads="1"/>
          </p:cNvSpPr>
          <p:nvPr/>
        </p:nvSpPr>
        <p:spPr bwMode="auto">
          <a:xfrm>
            <a:off x="10203997" y="6911059"/>
            <a:ext cx="1144753" cy="48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300" dirty="0">
                <a:solidFill>
                  <a:srgbClr val="000000"/>
                </a:solidFill>
                <a:latin typeface="Book Antiqua"/>
              </a:rPr>
              <a:t>310000</a:t>
            </a:r>
          </a:p>
        </p:txBody>
      </p:sp>
      <p:sp>
        <p:nvSpPr>
          <p:cNvPr id="68669" name="Rectangle 61"/>
          <p:cNvSpPr>
            <a:spLocks noChangeArrowheads="1"/>
          </p:cNvSpPr>
          <p:nvPr/>
        </p:nvSpPr>
        <p:spPr bwMode="auto">
          <a:xfrm>
            <a:off x="11623800" y="6911059"/>
            <a:ext cx="912881" cy="48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300" dirty="0">
                <a:solidFill>
                  <a:srgbClr val="000000"/>
                </a:solidFill>
                <a:latin typeface="Book Antiqua"/>
              </a:rPr>
              <a:t>Paris</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p:spPr>
        <p:txBody>
          <a:bodyPr/>
          <a:lstStyle/>
          <a:p>
            <a:pPr>
              <a:lnSpc>
                <a:spcPct val="100000"/>
              </a:lnSpc>
              <a:spcBef>
                <a:spcPct val="60000"/>
              </a:spcBef>
            </a:pPr>
            <a:r>
              <a:rPr lang="en-US" dirty="0">
                <a:solidFill>
                  <a:schemeClr val="tx2"/>
                </a:solidFill>
              </a:rPr>
              <a:t>Completeness</a:t>
            </a:r>
            <a:endParaRPr lang="en-US" dirty="0"/>
          </a:p>
          <a:p>
            <a:pPr lvl="1">
              <a:lnSpc>
                <a:spcPct val="100000"/>
              </a:lnSpc>
              <a:spcBef>
                <a:spcPct val="60000"/>
              </a:spcBef>
            </a:pPr>
            <a:r>
              <a:rPr lang="en-US" dirty="0"/>
              <a:t>Since </a:t>
            </a:r>
            <a:r>
              <a:rPr lang="en-US" i="1" dirty="0"/>
              <a:t>Pr</a:t>
            </a:r>
            <a:r>
              <a:rPr lang="en-US" dirty="0"/>
              <a:t>' is complete and minimal, the selection predicates are complete</a:t>
            </a:r>
          </a:p>
          <a:p>
            <a:pPr>
              <a:lnSpc>
                <a:spcPct val="100000"/>
              </a:lnSpc>
              <a:spcBef>
                <a:spcPct val="60000"/>
              </a:spcBef>
            </a:pPr>
            <a:r>
              <a:rPr lang="en-US" dirty="0">
                <a:solidFill>
                  <a:schemeClr val="tx2"/>
                </a:solidFill>
              </a:rPr>
              <a:t>Reconstruction</a:t>
            </a:r>
            <a:endParaRPr lang="en-US" dirty="0"/>
          </a:p>
          <a:p>
            <a:pPr lvl="1">
              <a:lnSpc>
                <a:spcPct val="100000"/>
              </a:lnSpc>
              <a:spcBef>
                <a:spcPct val="60000"/>
              </a:spcBef>
            </a:pPr>
            <a:r>
              <a:rPr lang="en-US" dirty="0"/>
              <a:t>If relation </a:t>
            </a:r>
            <a:r>
              <a:rPr lang="en-US" i="1" dirty="0"/>
              <a:t>R</a:t>
            </a:r>
            <a:r>
              <a:rPr lang="en-US" dirty="0"/>
              <a:t> is fragmented into </a:t>
            </a:r>
            <a:r>
              <a:rPr lang="en-US" i="1" dirty="0"/>
              <a:t>F</a:t>
            </a:r>
            <a:r>
              <a:rPr lang="en-US" i="1" baseline="-25000" dirty="0"/>
              <a:t>R</a:t>
            </a:r>
            <a:r>
              <a:rPr lang="en-US" i="1" dirty="0"/>
              <a:t> </a:t>
            </a:r>
            <a:r>
              <a:rPr lang="en-US" dirty="0"/>
              <a:t>= {</a:t>
            </a:r>
            <a:r>
              <a:rPr lang="en-US" i="1" dirty="0"/>
              <a:t>R</a:t>
            </a:r>
            <a:r>
              <a:rPr lang="en-US" baseline="-25000" dirty="0"/>
              <a:t>1</a:t>
            </a:r>
            <a:r>
              <a:rPr lang="en-US" dirty="0"/>
              <a:t>,</a:t>
            </a:r>
            <a:r>
              <a:rPr lang="en-US" i="1" dirty="0"/>
              <a:t>R</a:t>
            </a:r>
            <a:r>
              <a:rPr lang="en-US" baseline="-25000" dirty="0"/>
              <a:t>2</a:t>
            </a:r>
            <a:r>
              <a:rPr lang="en-US" dirty="0"/>
              <a:t>,…,</a:t>
            </a:r>
            <a:r>
              <a:rPr lang="en-US" i="1" dirty="0" err="1"/>
              <a:t>R</a:t>
            </a:r>
            <a:r>
              <a:rPr lang="en-US" baseline="-25000" dirty="0" err="1"/>
              <a:t>r</a:t>
            </a:r>
            <a:r>
              <a:rPr lang="en-US" dirty="0"/>
              <a:t>}</a:t>
            </a:r>
          </a:p>
          <a:p>
            <a:pPr lvl="4">
              <a:lnSpc>
                <a:spcPct val="100000"/>
              </a:lnSpc>
              <a:spcBef>
                <a:spcPct val="60000"/>
              </a:spcBef>
              <a:buFontTx/>
              <a:buNone/>
            </a:pPr>
            <a:r>
              <a:rPr lang="en-US" sz="2600" i="1" dirty="0"/>
              <a:t>R</a:t>
            </a:r>
            <a:r>
              <a:rPr lang="en-US" sz="2600" dirty="0"/>
              <a:t>  =   </a:t>
            </a:r>
            <a:r>
              <a:rPr lang="en-US" sz="3600" dirty="0">
                <a:latin typeface="Symbol" charset="0"/>
                <a:sym typeface="Symbol"/>
              </a:rPr>
              <a:t></a:t>
            </a:r>
            <a:r>
              <a:rPr lang="en-US" sz="2600" baseline="-25000" dirty="0">
                <a:latin typeface="Symbol" charset="0"/>
                <a:sym typeface="Symbol"/>
              </a:rPr>
              <a:t></a:t>
            </a:r>
            <a:r>
              <a:rPr lang="en-US" sz="2600" i="1" baseline="-25000" dirty="0" err="1"/>
              <a:t>R</a:t>
            </a:r>
            <a:r>
              <a:rPr lang="en-US" sz="2600" i="1" baseline="-50000" dirty="0" err="1"/>
              <a:t>i</a:t>
            </a:r>
            <a:r>
              <a:rPr lang="en-US" sz="2600" i="1" baseline="-25000" dirty="0"/>
              <a:t> </a:t>
            </a:r>
            <a:r>
              <a:rPr lang="en-US" sz="2600" baseline="-25000" dirty="0">
                <a:latin typeface="Symbol" charset="0"/>
                <a:sym typeface="Symbol"/>
              </a:rPr>
              <a:t></a:t>
            </a:r>
            <a:r>
              <a:rPr lang="en-US" sz="2600" i="1" baseline="-25000" dirty="0"/>
              <a:t>FR</a:t>
            </a:r>
            <a:r>
              <a:rPr lang="en-US" sz="2600" baseline="-25000" dirty="0"/>
              <a:t> </a:t>
            </a:r>
            <a:r>
              <a:rPr lang="en-US" sz="2600" i="1" dirty="0" err="1"/>
              <a:t>R</a:t>
            </a:r>
            <a:r>
              <a:rPr lang="en-US" sz="2600" i="1" baseline="-25000" dirty="0" err="1"/>
              <a:t>i</a:t>
            </a:r>
            <a:r>
              <a:rPr lang="en-US" sz="2600" i="1" dirty="0"/>
              <a:t> </a:t>
            </a:r>
            <a:endParaRPr lang="en-US" dirty="0"/>
          </a:p>
          <a:p>
            <a:pPr>
              <a:lnSpc>
                <a:spcPct val="100000"/>
              </a:lnSpc>
              <a:spcBef>
                <a:spcPct val="60000"/>
              </a:spcBef>
            </a:pPr>
            <a:r>
              <a:rPr lang="en-US" dirty="0" err="1">
                <a:solidFill>
                  <a:schemeClr val="tx2"/>
                </a:solidFill>
              </a:rPr>
              <a:t>Disjointness</a:t>
            </a:r>
            <a:endParaRPr lang="en-US" dirty="0"/>
          </a:p>
          <a:p>
            <a:pPr lvl="1">
              <a:lnSpc>
                <a:spcPct val="100000"/>
              </a:lnSpc>
              <a:spcBef>
                <a:spcPct val="60000"/>
              </a:spcBef>
            </a:pPr>
            <a:r>
              <a:rPr lang="en-US" dirty="0" err="1"/>
              <a:t>Minterm</a:t>
            </a:r>
            <a:r>
              <a:rPr lang="en-US" dirty="0"/>
              <a:t> predicates that form the basis of fragmentation should be mutually exclusive.  </a:t>
            </a:r>
          </a:p>
        </p:txBody>
      </p:sp>
      <p:sp>
        <p:nvSpPr>
          <p:cNvPr id="70659" name="Rectangle 3"/>
          <p:cNvSpPr>
            <a:spLocks noGrp="1" noChangeArrowheads="1"/>
          </p:cNvSpPr>
          <p:nvPr>
            <p:ph type="title"/>
          </p:nvPr>
        </p:nvSpPr>
        <p:spPr>
          <a:noFill/>
          <a:ln/>
        </p:spPr>
        <p:txBody>
          <a:bodyPr/>
          <a:lstStyle/>
          <a:p>
            <a:r>
              <a:rPr lang="en-US"/>
              <a:t>PHF – Correctness</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7" name="Rectangle 3"/>
          <p:cNvSpPr>
            <a:spLocks noGrp="1" noChangeArrowheads="1"/>
          </p:cNvSpPr>
          <p:nvPr>
            <p:ph type="title"/>
          </p:nvPr>
        </p:nvSpPr>
        <p:spPr>
          <a:noFill/>
          <a:ln/>
        </p:spPr>
        <p:txBody>
          <a:bodyPr/>
          <a:lstStyle/>
          <a:p>
            <a:r>
              <a:rPr lang="en-US"/>
              <a:t>Derived Horizontal Fragmentation</a:t>
            </a:r>
          </a:p>
        </p:txBody>
      </p:sp>
      <p:sp>
        <p:nvSpPr>
          <p:cNvPr id="72706" name="Rectangle 2"/>
          <p:cNvSpPr>
            <a:spLocks noGrp="1" noChangeArrowheads="1"/>
          </p:cNvSpPr>
          <p:nvPr>
            <p:ph idx="1"/>
          </p:nvPr>
        </p:nvSpPr>
        <p:spPr>
          <a:xfrm>
            <a:off x="342900" y="2489200"/>
            <a:ext cx="12293600" cy="2101848"/>
          </a:xfrm>
          <a:noFill/>
          <a:ln/>
        </p:spPr>
        <p:txBody>
          <a:bodyPr/>
          <a:lstStyle/>
          <a:p>
            <a:r>
              <a:rPr lang="en-US" dirty="0"/>
              <a:t>Defined on a member relation of a link according to a selection operation specified on its owner.</a:t>
            </a:r>
            <a:endParaRPr lang="en-US" sz="2600" dirty="0"/>
          </a:p>
          <a:p>
            <a:pPr lvl="1"/>
            <a:r>
              <a:rPr lang="en-US" dirty="0"/>
              <a:t>Each link is an equijoin.</a:t>
            </a:r>
          </a:p>
          <a:p>
            <a:pPr lvl="1"/>
            <a:r>
              <a:rPr lang="en-US" dirty="0"/>
              <a:t>Equijoin can be implemented by means of </a:t>
            </a:r>
            <a:r>
              <a:rPr lang="en-US" dirty="0" err="1"/>
              <a:t>semijoins</a:t>
            </a:r>
            <a:r>
              <a:rPr lang="en-US" dirty="0"/>
              <a:t>.</a:t>
            </a:r>
          </a:p>
        </p:txBody>
      </p:sp>
      <p:sp>
        <p:nvSpPr>
          <p:cNvPr id="72708" name="Rectangle 4"/>
          <p:cNvSpPr>
            <a:spLocks noChangeArrowheads="1"/>
          </p:cNvSpPr>
          <p:nvPr/>
        </p:nvSpPr>
        <p:spPr bwMode="auto">
          <a:xfrm>
            <a:off x="3359573" y="5030738"/>
            <a:ext cx="2095218" cy="523804"/>
          </a:xfrm>
          <a:prstGeom prst="rect">
            <a:avLst/>
          </a:prstGeom>
          <a:noFill/>
          <a:ln w="12700">
            <a:solidFill>
              <a:srgbClr val="000000"/>
            </a:solidFill>
            <a:miter lim="800000"/>
            <a:headEnd/>
            <a:tailEnd/>
          </a:ln>
          <a:effectLst/>
          <a:extLst/>
        </p:spPr>
        <p:txBody>
          <a:bodyPr wrap="none" lIns="130046" tIns="65023" rIns="130046" bIns="65023" anchor="ctr"/>
          <a:lstStyle/>
          <a:p>
            <a:endParaRPr lang="en-US" sz="2000" dirty="0">
              <a:latin typeface="Book Antiqua"/>
            </a:endParaRPr>
          </a:p>
        </p:txBody>
      </p:sp>
      <p:sp>
        <p:nvSpPr>
          <p:cNvPr id="72709" name="Rectangle 5"/>
          <p:cNvSpPr>
            <a:spLocks noChangeArrowheads="1"/>
          </p:cNvSpPr>
          <p:nvPr/>
        </p:nvSpPr>
        <p:spPr bwMode="auto">
          <a:xfrm>
            <a:off x="3212819" y="6701085"/>
            <a:ext cx="2677724" cy="523804"/>
          </a:xfrm>
          <a:prstGeom prst="rect">
            <a:avLst/>
          </a:prstGeom>
          <a:noFill/>
          <a:ln w="12700">
            <a:solidFill>
              <a:srgbClr val="000000"/>
            </a:solidFill>
            <a:miter lim="800000"/>
            <a:headEnd/>
            <a:tailEnd/>
          </a:ln>
          <a:effectLst/>
          <a:extLst/>
        </p:spPr>
        <p:txBody>
          <a:bodyPr wrap="none" lIns="130046" tIns="65023" rIns="130046" bIns="65023" anchor="ctr"/>
          <a:lstStyle/>
          <a:p>
            <a:endParaRPr lang="en-US" sz="2000" dirty="0">
              <a:latin typeface="Book Antiqua"/>
            </a:endParaRPr>
          </a:p>
        </p:txBody>
      </p:sp>
      <p:sp>
        <p:nvSpPr>
          <p:cNvPr id="72710" name="Rectangle 6"/>
          <p:cNvSpPr>
            <a:spLocks noChangeArrowheads="1"/>
          </p:cNvSpPr>
          <p:nvPr/>
        </p:nvSpPr>
        <p:spPr bwMode="auto">
          <a:xfrm>
            <a:off x="4497493" y="8326685"/>
            <a:ext cx="2926080" cy="523804"/>
          </a:xfrm>
          <a:prstGeom prst="rect">
            <a:avLst/>
          </a:prstGeom>
          <a:noFill/>
          <a:ln w="12700">
            <a:solidFill>
              <a:srgbClr val="000000"/>
            </a:solidFill>
            <a:miter lim="800000"/>
            <a:headEnd/>
            <a:tailEnd/>
          </a:ln>
          <a:effectLst/>
          <a:extLst/>
        </p:spPr>
        <p:txBody>
          <a:bodyPr wrap="none" lIns="130046" tIns="65023" rIns="130046" bIns="65023" anchor="ctr"/>
          <a:lstStyle/>
          <a:p>
            <a:endParaRPr lang="en-US" sz="2000" dirty="0">
              <a:latin typeface="Book Antiqua"/>
            </a:endParaRPr>
          </a:p>
        </p:txBody>
      </p:sp>
      <p:sp>
        <p:nvSpPr>
          <p:cNvPr id="72711" name="Rectangle 7"/>
          <p:cNvSpPr>
            <a:spLocks noChangeArrowheads="1"/>
          </p:cNvSpPr>
          <p:nvPr/>
        </p:nvSpPr>
        <p:spPr bwMode="auto">
          <a:xfrm>
            <a:off x="6267591" y="6701085"/>
            <a:ext cx="3621476" cy="523804"/>
          </a:xfrm>
          <a:prstGeom prst="rect">
            <a:avLst/>
          </a:prstGeom>
          <a:noFill/>
          <a:ln w="12700">
            <a:solidFill>
              <a:srgbClr val="000000"/>
            </a:solidFill>
            <a:miter lim="800000"/>
            <a:headEnd/>
            <a:tailEnd/>
          </a:ln>
          <a:effectLst/>
          <a:extLst/>
        </p:spPr>
        <p:txBody>
          <a:bodyPr wrap="none" lIns="130046" tIns="65023" rIns="130046" bIns="65023" anchor="ctr"/>
          <a:lstStyle/>
          <a:p>
            <a:endParaRPr lang="en-US" sz="2000" dirty="0">
              <a:latin typeface="Book Antiqua"/>
            </a:endParaRPr>
          </a:p>
        </p:txBody>
      </p:sp>
      <p:sp>
        <p:nvSpPr>
          <p:cNvPr id="72712" name="Rectangle 8"/>
          <p:cNvSpPr>
            <a:spLocks noChangeArrowheads="1"/>
          </p:cNvSpPr>
          <p:nvPr/>
        </p:nvSpPr>
        <p:spPr bwMode="auto">
          <a:xfrm>
            <a:off x="3439952" y="5092824"/>
            <a:ext cx="1038103"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000" u="sng" dirty="0">
                <a:solidFill>
                  <a:srgbClr val="000000"/>
                </a:solidFill>
                <a:latin typeface="Book Antiqua"/>
              </a:rPr>
              <a:t>TITLE</a:t>
            </a:r>
            <a:r>
              <a:rPr lang="en-US" sz="2000" dirty="0">
                <a:solidFill>
                  <a:srgbClr val="000000"/>
                </a:solidFill>
                <a:latin typeface="Book Antiqua"/>
              </a:rPr>
              <a:t>,</a:t>
            </a:r>
          </a:p>
        </p:txBody>
      </p:sp>
      <p:sp>
        <p:nvSpPr>
          <p:cNvPr id="72713" name="Rectangle 9"/>
          <p:cNvSpPr>
            <a:spLocks noChangeArrowheads="1"/>
          </p:cNvSpPr>
          <p:nvPr/>
        </p:nvSpPr>
        <p:spPr bwMode="auto">
          <a:xfrm>
            <a:off x="4239542" y="5092824"/>
            <a:ext cx="750690"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000" dirty="0">
                <a:solidFill>
                  <a:srgbClr val="000000"/>
                </a:solidFill>
                <a:latin typeface="Book Antiqua"/>
              </a:rPr>
              <a:t>SAL</a:t>
            </a:r>
          </a:p>
        </p:txBody>
      </p:sp>
      <p:sp>
        <p:nvSpPr>
          <p:cNvPr id="72714" name="Rectangle 10"/>
          <p:cNvSpPr>
            <a:spLocks noChangeArrowheads="1"/>
          </p:cNvSpPr>
          <p:nvPr/>
        </p:nvSpPr>
        <p:spPr bwMode="auto">
          <a:xfrm>
            <a:off x="3374262" y="4666828"/>
            <a:ext cx="785680"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000" dirty="0">
                <a:solidFill>
                  <a:srgbClr val="000000"/>
                </a:solidFill>
                <a:latin typeface="Book Antiqua"/>
              </a:rPr>
              <a:t>PAY</a:t>
            </a:r>
          </a:p>
        </p:txBody>
      </p:sp>
      <p:sp>
        <p:nvSpPr>
          <p:cNvPr id="72715" name="Rectangle 11"/>
          <p:cNvSpPr>
            <a:spLocks noChangeArrowheads="1"/>
          </p:cNvSpPr>
          <p:nvPr/>
        </p:nvSpPr>
        <p:spPr bwMode="auto">
          <a:xfrm>
            <a:off x="3160360" y="6749008"/>
            <a:ext cx="2773404"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000" u="sng" dirty="0">
                <a:solidFill>
                  <a:srgbClr val="000000"/>
                </a:solidFill>
                <a:latin typeface="Book Antiqua"/>
              </a:rPr>
              <a:t>ENO</a:t>
            </a:r>
            <a:r>
              <a:rPr lang="en-US" sz="2000" dirty="0">
                <a:solidFill>
                  <a:srgbClr val="000000"/>
                </a:solidFill>
                <a:latin typeface="Book Antiqua"/>
              </a:rPr>
              <a:t>, ENAME, TITLE</a:t>
            </a:r>
          </a:p>
        </p:txBody>
      </p:sp>
      <p:sp>
        <p:nvSpPr>
          <p:cNvPr id="72717" name="Rectangle 13"/>
          <p:cNvSpPr>
            <a:spLocks noChangeArrowheads="1"/>
          </p:cNvSpPr>
          <p:nvPr/>
        </p:nvSpPr>
        <p:spPr bwMode="auto">
          <a:xfrm>
            <a:off x="6223256" y="6749008"/>
            <a:ext cx="3766590"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000" u="sng" dirty="0">
                <a:solidFill>
                  <a:srgbClr val="000000"/>
                </a:solidFill>
                <a:latin typeface="Book Antiqua"/>
              </a:rPr>
              <a:t>PNO</a:t>
            </a:r>
            <a:r>
              <a:rPr lang="en-US" sz="2000" dirty="0">
                <a:solidFill>
                  <a:srgbClr val="000000"/>
                </a:solidFill>
                <a:latin typeface="Book Antiqua"/>
              </a:rPr>
              <a:t>, PNAME, BUDGET, LOC</a:t>
            </a:r>
          </a:p>
        </p:txBody>
      </p:sp>
      <p:sp>
        <p:nvSpPr>
          <p:cNvPr id="72719" name="Rectangle 15"/>
          <p:cNvSpPr>
            <a:spLocks noChangeArrowheads="1"/>
          </p:cNvSpPr>
          <p:nvPr/>
        </p:nvSpPr>
        <p:spPr bwMode="auto">
          <a:xfrm>
            <a:off x="4399580" y="8405192"/>
            <a:ext cx="1593393"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000" u="sng" dirty="0">
                <a:solidFill>
                  <a:srgbClr val="000000"/>
                </a:solidFill>
                <a:latin typeface="Book Antiqua"/>
              </a:rPr>
              <a:t>ENO, PNO</a:t>
            </a:r>
            <a:r>
              <a:rPr lang="en-US" sz="2000" dirty="0">
                <a:solidFill>
                  <a:srgbClr val="000000"/>
                </a:solidFill>
                <a:latin typeface="Book Antiqua"/>
              </a:rPr>
              <a:t>,</a:t>
            </a:r>
          </a:p>
        </p:txBody>
      </p:sp>
      <p:sp>
        <p:nvSpPr>
          <p:cNvPr id="72720" name="Rectangle 16"/>
          <p:cNvSpPr>
            <a:spLocks noChangeArrowheads="1"/>
          </p:cNvSpPr>
          <p:nvPr/>
        </p:nvSpPr>
        <p:spPr bwMode="auto">
          <a:xfrm>
            <a:off x="5833981" y="8405192"/>
            <a:ext cx="1542298"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000" dirty="0">
                <a:solidFill>
                  <a:srgbClr val="000000"/>
                </a:solidFill>
                <a:latin typeface="Book Antiqua"/>
              </a:rPr>
              <a:t>RESP, DUR</a:t>
            </a:r>
          </a:p>
        </p:txBody>
      </p:sp>
      <p:sp>
        <p:nvSpPr>
          <p:cNvPr id="72721" name="Rectangle 17"/>
          <p:cNvSpPr>
            <a:spLocks noChangeArrowheads="1"/>
          </p:cNvSpPr>
          <p:nvPr/>
        </p:nvSpPr>
        <p:spPr bwMode="auto">
          <a:xfrm>
            <a:off x="3290082" y="6292428"/>
            <a:ext cx="814059"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000" dirty="0">
                <a:solidFill>
                  <a:srgbClr val="000000"/>
                </a:solidFill>
                <a:latin typeface="Book Antiqua"/>
              </a:rPr>
              <a:t>EMP</a:t>
            </a:r>
          </a:p>
        </p:txBody>
      </p:sp>
      <p:sp>
        <p:nvSpPr>
          <p:cNvPr id="72722" name="Rectangle 18"/>
          <p:cNvSpPr>
            <a:spLocks noChangeArrowheads="1"/>
          </p:cNvSpPr>
          <p:nvPr/>
        </p:nvSpPr>
        <p:spPr bwMode="auto">
          <a:xfrm>
            <a:off x="6266747" y="6292428"/>
            <a:ext cx="875449"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000" dirty="0">
                <a:solidFill>
                  <a:srgbClr val="000000"/>
                </a:solidFill>
                <a:latin typeface="Book Antiqua"/>
              </a:rPr>
              <a:t>PROJ</a:t>
            </a:r>
          </a:p>
        </p:txBody>
      </p:sp>
      <p:sp>
        <p:nvSpPr>
          <p:cNvPr id="72723" name="Rectangle 19"/>
          <p:cNvSpPr>
            <a:spLocks noChangeArrowheads="1"/>
          </p:cNvSpPr>
          <p:nvPr/>
        </p:nvSpPr>
        <p:spPr bwMode="auto">
          <a:xfrm>
            <a:off x="4336292" y="7918028"/>
            <a:ext cx="789763"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000" dirty="0">
                <a:solidFill>
                  <a:srgbClr val="000000"/>
                </a:solidFill>
                <a:latin typeface="Book Antiqua"/>
              </a:rPr>
              <a:t>ASG</a:t>
            </a:r>
          </a:p>
        </p:txBody>
      </p:sp>
      <p:sp>
        <p:nvSpPr>
          <p:cNvPr id="72733" name="Rectangle 29"/>
          <p:cNvSpPr>
            <a:spLocks noChangeArrowheads="1"/>
          </p:cNvSpPr>
          <p:nvPr/>
        </p:nvSpPr>
        <p:spPr bwMode="auto">
          <a:xfrm>
            <a:off x="4273739" y="5913121"/>
            <a:ext cx="515243"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000" i="1" dirty="0">
                <a:solidFill>
                  <a:srgbClr val="000000"/>
                </a:solidFill>
                <a:latin typeface="Book Antiqua"/>
              </a:rPr>
              <a:t>L</a:t>
            </a:r>
            <a:r>
              <a:rPr lang="en-US" sz="2000" baseline="-25000" dirty="0">
                <a:solidFill>
                  <a:srgbClr val="000000"/>
                </a:solidFill>
                <a:latin typeface="Book Antiqua"/>
              </a:rPr>
              <a:t>1</a:t>
            </a:r>
          </a:p>
        </p:txBody>
      </p:sp>
      <p:sp>
        <p:nvSpPr>
          <p:cNvPr id="72734" name="Rectangle 30"/>
          <p:cNvSpPr>
            <a:spLocks noChangeArrowheads="1"/>
          </p:cNvSpPr>
          <p:nvPr/>
        </p:nvSpPr>
        <p:spPr bwMode="auto">
          <a:xfrm>
            <a:off x="4725294" y="7430348"/>
            <a:ext cx="515243"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000" i="1" dirty="0">
                <a:solidFill>
                  <a:srgbClr val="000000"/>
                </a:solidFill>
                <a:latin typeface="Book Antiqua"/>
              </a:rPr>
              <a:t>L</a:t>
            </a:r>
            <a:r>
              <a:rPr lang="en-US" sz="2000" baseline="-25000" dirty="0">
                <a:solidFill>
                  <a:srgbClr val="000000"/>
                </a:solidFill>
                <a:latin typeface="Book Antiqua"/>
              </a:rPr>
              <a:t>2</a:t>
            </a:r>
          </a:p>
        </p:txBody>
      </p:sp>
      <p:sp>
        <p:nvSpPr>
          <p:cNvPr id="72735" name="Rectangle 31"/>
          <p:cNvSpPr>
            <a:spLocks noChangeArrowheads="1"/>
          </p:cNvSpPr>
          <p:nvPr/>
        </p:nvSpPr>
        <p:spPr bwMode="auto">
          <a:xfrm>
            <a:off x="6423143" y="7448410"/>
            <a:ext cx="515243"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000" i="1" dirty="0">
                <a:solidFill>
                  <a:srgbClr val="000000"/>
                </a:solidFill>
                <a:latin typeface="Book Antiqua"/>
              </a:rPr>
              <a:t>L</a:t>
            </a:r>
            <a:r>
              <a:rPr lang="en-US" sz="2000" baseline="-25000" dirty="0">
                <a:solidFill>
                  <a:srgbClr val="000000"/>
                </a:solidFill>
                <a:latin typeface="Book Antiqua"/>
              </a:rPr>
              <a:t>3</a:t>
            </a:r>
          </a:p>
        </p:txBody>
      </p:sp>
      <p:sp>
        <p:nvSpPr>
          <p:cNvPr id="72736" name="Line 32"/>
          <p:cNvSpPr>
            <a:spLocks noChangeShapeType="1"/>
          </p:cNvSpPr>
          <p:nvPr/>
        </p:nvSpPr>
        <p:spPr bwMode="auto">
          <a:xfrm>
            <a:off x="4342160" y="5554354"/>
            <a:ext cx="0" cy="1131147"/>
          </a:xfrm>
          <a:prstGeom prst="line">
            <a:avLst/>
          </a:prstGeom>
          <a:noFill/>
          <a:ln w="19050">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72739" name="Line 35"/>
          <p:cNvSpPr>
            <a:spLocks noChangeShapeType="1"/>
          </p:cNvSpPr>
          <p:nvPr/>
        </p:nvSpPr>
        <p:spPr bwMode="auto">
          <a:xfrm>
            <a:off x="4226560" y="7261014"/>
            <a:ext cx="1192107" cy="1083733"/>
          </a:xfrm>
          <a:prstGeom prst="line">
            <a:avLst/>
          </a:prstGeom>
          <a:noFill/>
          <a:ln w="19050">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72740" name="Line 36"/>
          <p:cNvSpPr>
            <a:spLocks noChangeShapeType="1"/>
          </p:cNvSpPr>
          <p:nvPr/>
        </p:nvSpPr>
        <p:spPr bwMode="auto">
          <a:xfrm flipH="1">
            <a:off x="6394027" y="7261014"/>
            <a:ext cx="1192107" cy="1083733"/>
          </a:xfrm>
          <a:prstGeom prst="line">
            <a:avLst/>
          </a:prstGeom>
          <a:noFill/>
          <a:ln w="19050">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US"/>
              <a:t>Top-Down Design</a:t>
            </a:r>
          </a:p>
        </p:txBody>
      </p:sp>
      <p:sp>
        <p:nvSpPr>
          <p:cNvPr id="11267" name="Rectangle 3"/>
          <p:cNvSpPr>
            <a:spLocks noChangeArrowheads="1"/>
          </p:cNvSpPr>
          <p:nvPr/>
        </p:nvSpPr>
        <p:spPr bwMode="auto">
          <a:xfrm>
            <a:off x="5314375" y="3545581"/>
            <a:ext cx="1491002"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nchorCtr="1">
            <a:spAutoFit/>
          </a:bodyPr>
          <a:lstStyle/>
          <a:p>
            <a:r>
              <a:rPr lang="en-US" sz="2000" dirty="0">
                <a:solidFill>
                  <a:srgbClr val="000000"/>
                </a:solidFill>
                <a:latin typeface="Book Antiqua"/>
              </a:rPr>
              <a:t>User Input</a:t>
            </a:r>
          </a:p>
        </p:txBody>
      </p:sp>
      <p:sp>
        <p:nvSpPr>
          <p:cNvPr id="11268" name="Rectangle 4"/>
          <p:cNvSpPr>
            <a:spLocks noChangeArrowheads="1"/>
          </p:cNvSpPr>
          <p:nvPr/>
        </p:nvSpPr>
        <p:spPr bwMode="auto">
          <a:xfrm>
            <a:off x="5025338" y="3954238"/>
            <a:ext cx="2170675"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nchorCtr="1">
            <a:spAutoFit/>
          </a:bodyPr>
          <a:lstStyle/>
          <a:p>
            <a:r>
              <a:rPr lang="en-US" sz="2000" dirty="0">
                <a:solidFill>
                  <a:srgbClr val="000000"/>
                </a:solidFill>
                <a:latin typeface="Book Antiqua"/>
              </a:rPr>
              <a:t>View Integration</a:t>
            </a:r>
          </a:p>
        </p:txBody>
      </p:sp>
      <p:sp>
        <p:nvSpPr>
          <p:cNvPr id="11269" name="Rectangle 5"/>
          <p:cNvSpPr>
            <a:spLocks noChangeArrowheads="1"/>
          </p:cNvSpPr>
          <p:nvPr/>
        </p:nvSpPr>
        <p:spPr bwMode="auto">
          <a:xfrm>
            <a:off x="10559193" y="6040425"/>
            <a:ext cx="1491002" cy="4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nchorCtr="1">
            <a:spAutoFit/>
          </a:bodyPr>
          <a:lstStyle/>
          <a:p>
            <a:r>
              <a:rPr lang="en-US" sz="2000" dirty="0">
                <a:solidFill>
                  <a:srgbClr val="000000"/>
                </a:solidFill>
                <a:latin typeface="Book Antiqua"/>
              </a:rPr>
              <a:t>User Input</a:t>
            </a:r>
          </a:p>
        </p:txBody>
      </p:sp>
      <p:sp>
        <p:nvSpPr>
          <p:cNvPr id="11270" name="Rectangle 6"/>
          <p:cNvSpPr>
            <a:spLocks noChangeArrowheads="1"/>
          </p:cNvSpPr>
          <p:nvPr/>
        </p:nvSpPr>
        <p:spPr bwMode="auto">
          <a:xfrm>
            <a:off x="5034845" y="2071251"/>
            <a:ext cx="1905564" cy="550898"/>
          </a:xfrm>
          <a:prstGeom prst="rect">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nchorCtr="1"/>
          <a:lstStyle/>
          <a:p>
            <a:pPr algn="ctr">
              <a:lnSpc>
                <a:spcPct val="80000"/>
              </a:lnSpc>
            </a:pPr>
            <a:r>
              <a:rPr lang="en-US" sz="2000" b="1" dirty="0">
                <a:latin typeface="Book Antiqua"/>
              </a:rPr>
              <a:t>Requirements</a:t>
            </a:r>
          </a:p>
          <a:p>
            <a:pPr algn="ctr">
              <a:lnSpc>
                <a:spcPct val="80000"/>
              </a:lnSpc>
            </a:pPr>
            <a:r>
              <a:rPr lang="en-US" sz="2000" b="1" dirty="0">
                <a:latin typeface="Book Antiqua"/>
              </a:rPr>
              <a:t>Analysis</a:t>
            </a:r>
          </a:p>
        </p:txBody>
      </p:sp>
      <p:sp>
        <p:nvSpPr>
          <p:cNvPr id="11271" name="AutoShape 7"/>
          <p:cNvSpPr>
            <a:spLocks noChangeArrowheads="1"/>
          </p:cNvSpPr>
          <p:nvPr/>
        </p:nvSpPr>
        <p:spPr bwMode="auto">
          <a:xfrm>
            <a:off x="4953565" y="3073704"/>
            <a:ext cx="2068124" cy="388338"/>
          </a:xfrm>
          <a:prstGeom prst="roundRect">
            <a:avLst>
              <a:gd name="adj" fmla="val 29282"/>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nchor="ctr" anchorCtr="1"/>
          <a:lstStyle/>
          <a:p>
            <a:pPr algn="ctr"/>
            <a:r>
              <a:rPr lang="en-US" sz="2000" b="1" dirty="0">
                <a:latin typeface="Book Antiqua"/>
              </a:rPr>
              <a:t>Objectives</a:t>
            </a:r>
          </a:p>
        </p:txBody>
      </p:sp>
      <p:sp>
        <p:nvSpPr>
          <p:cNvPr id="11272" name="Rectangle 8"/>
          <p:cNvSpPr>
            <a:spLocks noChangeArrowheads="1"/>
          </p:cNvSpPr>
          <p:nvPr/>
        </p:nvSpPr>
        <p:spPr bwMode="auto">
          <a:xfrm>
            <a:off x="2664178" y="3940691"/>
            <a:ext cx="1905564" cy="605084"/>
          </a:xfrm>
          <a:prstGeom prst="rect">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nchorCtr="1"/>
          <a:lstStyle/>
          <a:p>
            <a:pPr algn="ctr">
              <a:lnSpc>
                <a:spcPct val="80000"/>
              </a:lnSpc>
            </a:pPr>
            <a:r>
              <a:rPr lang="en-US" sz="2000" b="1" dirty="0">
                <a:latin typeface="Book Antiqua"/>
              </a:rPr>
              <a:t>Conceptual</a:t>
            </a:r>
          </a:p>
          <a:p>
            <a:pPr algn="ctr">
              <a:lnSpc>
                <a:spcPct val="80000"/>
              </a:lnSpc>
            </a:pPr>
            <a:r>
              <a:rPr lang="en-US" sz="2000" b="1" dirty="0">
                <a:latin typeface="Book Antiqua"/>
              </a:rPr>
              <a:t>Design</a:t>
            </a:r>
          </a:p>
        </p:txBody>
      </p:sp>
      <p:sp>
        <p:nvSpPr>
          <p:cNvPr id="11273" name="Rectangle 9"/>
          <p:cNvSpPr>
            <a:spLocks noChangeArrowheads="1"/>
          </p:cNvSpPr>
          <p:nvPr/>
        </p:nvSpPr>
        <p:spPr bwMode="auto">
          <a:xfrm>
            <a:off x="7676445" y="3886505"/>
            <a:ext cx="1905564" cy="605084"/>
          </a:xfrm>
          <a:prstGeom prst="rect">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nchor="ctr" anchorCtr="1"/>
          <a:lstStyle/>
          <a:p>
            <a:pPr algn="ctr">
              <a:lnSpc>
                <a:spcPct val="80000"/>
              </a:lnSpc>
            </a:pPr>
            <a:r>
              <a:rPr lang="en-US" sz="2000" b="1" dirty="0">
                <a:latin typeface="Book Antiqua"/>
              </a:rPr>
              <a:t>View Design</a:t>
            </a:r>
          </a:p>
        </p:txBody>
      </p:sp>
      <p:sp>
        <p:nvSpPr>
          <p:cNvPr id="11274" name="AutoShape 10"/>
          <p:cNvSpPr>
            <a:spLocks noChangeArrowheads="1"/>
          </p:cNvSpPr>
          <p:nvPr/>
        </p:nvSpPr>
        <p:spPr bwMode="auto">
          <a:xfrm>
            <a:off x="6403058" y="4956691"/>
            <a:ext cx="2068124" cy="550898"/>
          </a:xfrm>
          <a:prstGeom prst="roundRect">
            <a:avLst>
              <a:gd name="adj" fmla="val 29282"/>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949" tIns="0" rIns="130949" bIns="0" anchor="ctr" anchorCtr="1"/>
          <a:lstStyle/>
          <a:p>
            <a:pPr algn="ctr">
              <a:lnSpc>
                <a:spcPct val="75000"/>
              </a:lnSpc>
            </a:pPr>
            <a:r>
              <a:rPr lang="en-US" sz="2000" b="1" dirty="0">
                <a:latin typeface="Book Antiqua"/>
              </a:rPr>
              <a:t>Access</a:t>
            </a:r>
          </a:p>
          <a:p>
            <a:pPr algn="ctr">
              <a:lnSpc>
                <a:spcPct val="75000"/>
              </a:lnSpc>
            </a:pPr>
            <a:r>
              <a:rPr lang="en-US" sz="2000" b="1" dirty="0">
                <a:latin typeface="Book Antiqua"/>
              </a:rPr>
              <a:t>Information</a:t>
            </a:r>
          </a:p>
        </p:txBody>
      </p:sp>
      <p:sp>
        <p:nvSpPr>
          <p:cNvPr id="11275" name="AutoShape 11"/>
          <p:cNvSpPr>
            <a:spLocks noChangeArrowheads="1"/>
          </p:cNvSpPr>
          <p:nvPr/>
        </p:nvSpPr>
        <p:spPr bwMode="auto">
          <a:xfrm>
            <a:off x="9274951" y="5051518"/>
            <a:ext cx="2068124" cy="442524"/>
          </a:xfrm>
          <a:prstGeom prst="roundRect">
            <a:avLst>
              <a:gd name="adj" fmla="val 29282"/>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nchor="ctr" anchorCtr="1"/>
          <a:lstStyle/>
          <a:p>
            <a:pPr algn="ctr"/>
            <a:r>
              <a:rPr lang="en-US" sz="2000" b="1" dirty="0">
                <a:latin typeface="Book Antiqua"/>
              </a:rPr>
              <a:t>ES’s</a:t>
            </a:r>
          </a:p>
        </p:txBody>
      </p:sp>
      <p:sp>
        <p:nvSpPr>
          <p:cNvPr id="11276" name="AutoShape 12"/>
          <p:cNvSpPr>
            <a:spLocks noChangeArrowheads="1"/>
          </p:cNvSpPr>
          <p:nvPr/>
        </p:nvSpPr>
        <p:spPr bwMode="auto">
          <a:xfrm>
            <a:off x="2582898" y="5051518"/>
            <a:ext cx="2068124" cy="442524"/>
          </a:xfrm>
          <a:prstGeom prst="roundRect">
            <a:avLst>
              <a:gd name="adj" fmla="val 29282"/>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nchor="ctr" anchorCtr="1"/>
          <a:lstStyle/>
          <a:p>
            <a:pPr algn="ctr"/>
            <a:r>
              <a:rPr lang="en-US" sz="2000" b="1" dirty="0">
                <a:latin typeface="Book Antiqua"/>
              </a:rPr>
              <a:t>GCS</a:t>
            </a:r>
          </a:p>
        </p:txBody>
      </p:sp>
      <p:sp>
        <p:nvSpPr>
          <p:cNvPr id="11277" name="Rectangle 13"/>
          <p:cNvSpPr>
            <a:spLocks noChangeArrowheads="1"/>
          </p:cNvSpPr>
          <p:nvPr/>
        </p:nvSpPr>
        <p:spPr bwMode="auto">
          <a:xfrm>
            <a:off x="5034845" y="5891411"/>
            <a:ext cx="1905564" cy="550898"/>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nchorCtr="1"/>
          <a:lstStyle/>
          <a:p>
            <a:pPr algn="ctr">
              <a:lnSpc>
                <a:spcPct val="80000"/>
              </a:lnSpc>
            </a:pPr>
            <a:r>
              <a:rPr lang="en-US" sz="2000" b="1" dirty="0">
                <a:solidFill>
                  <a:schemeClr val="bg1"/>
                </a:solidFill>
                <a:latin typeface="Book Antiqua"/>
              </a:rPr>
              <a:t>Distribution</a:t>
            </a:r>
          </a:p>
          <a:p>
            <a:pPr algn="ctr">
              <a:lnSpc>
                <a:spcPct val="80000"/>
              </a:lnSpc>
            </a:pPr>
            <a:r>
              <a:rPr lang="en-US" sz="2000" b="1" dirty="0">
                <a:solidFill>
                  <a:schemeClr val="bg1"/>
                </a:solidFill>
                <a:latin typeface="Book Antiqua"/>
              </a:rPr>
              <a:t>Design</a:t>
            </a:r>
          </a:p>
        </p:txBody>
      </p:sp>
      <p:sp>
        <p:nvSpPr>
          <p:cNvPr id="11278" name="Rectangle 14"/>
          <p:cNvSpPr>
            <a:spLocks noChangeArrowheads="1"/>
          </p:cNvSpPr>
          <p:nvPr/>
        </p:nvSpPr>
        <p:spPr bwMode="auto">
          <a:xfrm>
            <a:off x="5034845" y="7842131"/>
            <a:ext cx="1905564" cy="550898"/>
          </a:xfrm>
          <a:prstGeom prst="rect">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nchorCtr="1"/>
          <a:lstStyle/>
          <a:p>
            <a:pPr algn="ctr">
              <a:lnSpc>
                <a:spcPct val="80000"/>
              </a:lnSpc>
            </a:pPr>
            <a:r>
              <a:rPr lang="en-US" sz="2000" b="1" dirty="0">
                <a:latin typeface="Book Antiqua"/>
              </a:rPr>
              <a:t>Physical</a:t>
            </a:r>
          </a:p>
          <a:p>
            <a:pPr algn="ctr">
              <a:lnSpc>
                <a:spcPct val="80000"/>
              </a:lnSpc>
            </a:pPr>
            <a:r>
              <a:rPr lang="en-US" sz="2000" b="1" dirty="0">
                <a:latin typeface="Book Antiqua"/>
              </a:rPr>
              <a:t>Design</a:t>
            </a:r>
          </a:p>
        </p:txBody>
      </p:sp>
      <p:sp>
        <p:nvSpPr>
          <p:cNvPr id="11279" name="AutoShape 15"/>
          <p:cNvSpPr>
            <a:spLocks noChangeArrowheads="1"/>
          </p:cNvSpPr>
          <p:nvPr/>
        </p:nvSpPr>
        <p:spPr bwMode="auto">
          <a:xfrm>
            <a:off x="4953565" y="6920958"/>
            <a:ext cx="2068124" cy="442524"/>
          </a:xfrm>
          <a:prstGeom prst="roundRect">
            <a:avLst>
              <a:gd name="adj" fmla="val 29282"/>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nchor="ctr" anchorCtr="1"/>
          <a:lstStyle/>
          <a:p>
            <a:pPr algn="ctr"/>
            <a:r>
              <a:rPr lang="en-US" sz="2000" b="1" dirty="0">
                <a:latin typeface="Book Antiqua"/>
              </a:rPr>
              <a:t>LCS’s</a:t>
            </a:r>
          </a:p>
        </p:txBody>
      </p:sp>
      <p:sp>
        <p:nvSpPr>
          <p:cNvPr id="11280" name="AutoShape 16"/>
          <p:cNvSpPr>
            <a:spLocks noChangeArrowheads="1"/>
          </p:cNvSpPr>
          <p:nvPr/>
        </p:nvSpPr>
        <p:spPr bwMode="auto">
          <a:xfrm>
            <a:off x="4940018" y="8925865"/>
            <a:ext cx="2095218" cy="631455"/>
          </a:xfrm>
          <a:prstGeom prst="roundRect">
            <a:avLst>
              <a:gd name="adj" fmla="val 29282"/>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nchor="ctr" anchorCtr="1"/>
          <a:lstStyle/>
          <a:p>
            <a:pPr algn="ctr"/>
            <a:r>
              <a:rPr lang="en-US" sz="2000" b="1" dirty="0">
                <a:latin typeface="Book Antiqua"/>
              </a:rPr>
              <a:t>Observation And</a:t>
            </a:r>
          </a:p>
          <a:p>
            <a:pPr algn="ctr"/>
            <a:r>
              <a:rPr lang="en-US" sz="2000" b="1" dirty="0">
                <a:latin typeface="Book Antiqua"/>
              </a:rPr>
              <a:t> management</a:t>
            </a:r>
          </a:p>
        </p:txBody>
      </p:sp>
      <p:sp>
        <p:nvSpPr>
          <p:cNvPr id="11281" name="Line 17"/>
          <p:cNvSpPr>
            <a:spLocks noChangeShapeType="1"/>
          </p:cNvSpPr>
          <p:nvPr/>
        </p:nvSpPr>
        <p:spPr bwMode="auto">
          <a:xfrm>
            <a:off x="5987627" y="8402060"/>
            <a:ext cx="0" cy="505742"/>
          </a:xfrm>
          <a:prstGeom prst="line">
            <a:avLst/>
          </a:prstGeom>
          <a:noFill/>
          <a:ln w="19050" cmpd="sng">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1282" name="Line 18"/>
          <p:cNvSpPr>
            <a:spLocks noChangeShapeType="1"/>
          </p:cNvSpPr>
          <p:nvPr/>
        </p:nvSpPr>
        <p:spPr bwMode="auto">
          <a:xfrm>
            <a:off x="5987627" y="7381544"/>
            <a:ext cx="0" cy="469618"/>
          </a:xfrm>
          <a:prstGeom prst="line">
            <a:avLst/>
          </a:prstGeom>
          <a:noFill/>
          <a:ln w="19050" cmpd="sng">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1283" name="Line 19"/>
          <p:cNvSpPr>
            <a:spLocks noChangeShapeType="1"/>
          </p:cNvSpPr>
          <p:nvPr/>
        </p:nvSpPr>
        <p:spPr bwMode="auto">
          <a:xfrm>
            <a:off x="5987627" y="6460371"/>
            <a:ext cx="0" cy="469618"/>
          </a:xfrm>
          <a:prstGeom prst="line">
            <a:avLst/>
          </a:prstGeom>
          <a:noFill/>
          <a:ln w="19050" cmpd="sng">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1284" name="Line 20"/>
          <p:cNvSpPr>
            <a:spLocks noChangeShapeType="1"/>
          </p:cNvSpPr>
          <p:nvPr/>
        </p:nvSpPr>
        <p:spPr bwMode="auto">
          <a:xfrm flipH="1">
            <a:off x="6096000" y="5512105"/>
            <a:ext cx="1345636" cy="361244"/>
          </a:xfrm>
          <a:prstGeom prst="line">
            <a:avLst/>
          </a:prstGeom>
          <a:noFill/>
          <a:ln w="19050" cmpd="sng">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1285" name="Line 21"/>
          <p:cNvSpPr>
            <a:spLocks noChangeShapeType="1"/>
          </p:cNvSpPr>
          <p:nvPr/>
        </p:nvSpPr>
        <p:spPr bwMode="auto">
          <a:xfrm flipH="1">
            <a:off x="6935893" y="5539198"/>
            <a:ext cx="3386667" cy="469618"/>
          </a:xfrm>
          <a:prstGeom prst="line">
            <a:avLst/>
          </a:prstGeom>
          <a:noFill/>
          <a:ln w="19050" cmpd="sng">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1286" name="Line 22"/>
          <p:cNvSpPr>
            <a:spLocks noChangeShapeType="1"/>
          </p:cNvSpPr>
          <p:nvPr/>
        </p:nvSpPr>
        <p:spPr bwMode="auto">
          <a:xfrm>
            <a:off x="3585351" y="5521136"/>
            <a:ext cx="1824284" cy="352213"/>
          </a:xfrm>
          <a:prstGeom prst="line">
            <a:avLst/>
          </a:prstGeom>
          <a:noFill/>
          <a:ln w="19050" cmpd="sng">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1287" name="Line 23"/>
          <p:cNvSpPr>
            <a:spLocks noChangeShapeType="1"/>
          </p:cNvSpPr>
          <p:nvPr/>
        </p:nvSpPr>
        <p:spPr bwMode="auto">
          <a:xfrm flipH="1">
            <a:off x="3576320" y="3480105"/>
            <a:ext cx="1842347" cy="442524"/>
          </a:xfrm>
          <a:prstGeom prst="line">
            <a:avLst/>
          </a:prstGeom>
          <a:noFill/>
          <a:ln w="19050" cmpd="sng">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1288" name="Line 24"/>
          <p:cNvSpPr>
            <a:spLocks noChangeShapeType="1"/>
          </p:cNvSpPr>
          <p:nvPr/>
        </p:nvSpPr>
        <p:spPr bwMode="auto">
          <a:xfrm>
            <a:off x="6673991" y="3480104"/>
            <a:ext cx="1905564" cy="388338"/>
          </a:xfrm>
          <a:prstGeom prst="line">
            <a:avLst/>
          </a:prstGeom>
          <a:noFill/>
          <a:ln w="19050" cmpd="sng">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1289" name="Line 25"/>
          <p:cNvSpPr>
            <a:spLocks noChangeShapeType="1"/>
          </p:cNvSpPr>
          <p:nvPr/>
        </p:nvSpPr>
        <p:spPr bwMode="auto">
          <a:xfrm>
            <a:off x="3576320" y="4563838"/>
            <a:ext cx="0" cy="469618"/>
          </a:xfrm>
          <a:prstGeom prst="line">
            <a:avLst/>
          </a:prstGeom>
          <a:noFill/>
          <a:ln w="19050" cmpd="sng">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1290" name="Line 26"/>
          <p:cNvSpPr>
            <a:spLocks noChangeShapeType="1"/>
          </p:cNvSpPr>
          <p:nvPr/>
        </p:nvSpPr>
        <p:spPr bwMode="auto">
          <a:xfrm flipH="1">
            <a:off x="7423573" y="4509651"/>
            <a:ext cx="921173" cy="415431"/>
          </a:xfrm>
          <a:prstGeom prst="line">
            <a:avLst/>
          </a:prstGeom>
          <a:noFill/>
          <a:ln w="19050" cmpd="sng">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1291" name="Line 27"/>
          <p:cNvSpPr>
            <a:spLocks noChangeShapeType="1"/>
          </p:cNvSpPr>
          <p:nvPr/>
        </p:nvSpPr>
        <p:spPr bwMode="auto">
          <a:xfrm>
            <a:off x="8922738" y="4509651"/>
            <a:ext cx="1309511" cy="523804"/>
          </a:xfrm>
          <a:prstGeom prst="line">
            <a:avLst/>
          </a:prstGeom>
          <a:noFill/>
          <a:ln w="19050" cmpd="sng">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1292" name="Line 28"/>
          <p:cNvSpPr>
            <a:spLocks noChangeShapeType="1"/>
          </p:cNvSpPr>
          <p:nvPr/>
        </p:nvSpPr>
        <p:spPr bwMode="auto">
          <a:xfrm>
            <a:off x="4587804" y="4392247"/>
            <a:ext cx="3070578" cy="0"/>
          </a:xfrm>
          <a:prstGeom prst="line">
            <a:avLst/>
          </a:prstGeom>
          <a:noFill/>
          <a:ln w="19050" cmpd="sng">
            <a:solidFill>
              <a:schemeClr val="tx2"/>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1293" name="Line 29"/>
          <p:cNvSpPr>
            <a:spLocks noChangeShapeType="1"/>
          </p:cNvSpPr>
          <p:nvPr/>
        </p:nvSpPr>
        <p:spPr bwMode="auto">
          <a:xfrm flipH="1">
            <a:off x="4578774" y="3805225"/>
            <a:ext cx="839893" cy="198684"/>
          </a:xfrm>
          <a:prstGeom prst="line">
            <a:avLst/>
          </a:prstGeom>
          <a:noFill/>
          <a:ln w="19050" cmpd="sng">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1294" name="Line 30"/>
          <p:cNvSpPr>
            <a:spLocks noChangeShapeType="1"/>
          </p:cNvSpPr>
          <p:nvPr/>
        </p:nvSpPr>
        <p:spPr bwMode="auto">
          <a:xfrm>
            <a:off x="6701084" y="3832318"/>
            <a:ext cx="957298" cy="144498"/>
          </a:xfrm>
          <a:prstGeom prst="line">
            <a:avLst/>
          </a:prstGeom>
          <a:noFill/>
          <a:ln w="19050" cmpd="sng">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1295" name="Line 31"/>
          <p:cNvSpPr>
            <a:spLocks noChangeShapeType="1"/>
          </p:cNvSpPr>
          <p:nvPr/>
        </p:nvSpPr>
        <p:spPr bwMode="auto">
          <a:xfrm>
            <a:off x="6972018" y="6234593"/>
            <a:ext cx="3449884" cy="0"/>
          </a:xfrm>
          <a:prstGeom prst="line">
            <a:avLst/>
          </a:prstGeom>
          <a:noFill/>
          <a:ln w="19050" cmpd="sng">
            <a:solidFill>
              <a:schemeClr val="tx2"/>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
        <p:nvSpPr>
          <p:cNvPr id="11296" name="Line 32"/>
          <p:cNvSpPr>
            <a:spLocks noChangeShapeType="1"/>
          </p:cNvSpPr>
          <p:nvPr/>
        </p:nvSpPr>
        <p:spPr bwMode="auto">
          <a:xfrm>
            <a:off x="5906347" y="2640211"/>
            <a:ext cx="0" cy="415431"/>
          </a:xfrm>
          <a:prstGeom prst="line">
            <a:avLst/>
          </a:prstGeom>
          <a:noFill/>
          <a:ln w="19050" cmpd="sng">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sz="2000" dirty="0">
              <a:latin typeface="Book Antiqua"/>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5" name="Rectangle 3"/>
          <p:cNvSpPr>
            <a:spLocks noGrp="1" noChangeArrowheads="1"/>
          </p:cNvSpPr>
          <p:nvPr>
            <p:ph type="title"/>
          </p:nvPr>
        </p:nvSpPr>
        <p:spPr>
          <a:noFill/>
          <a:ln/>
        </p:spPr>
        <p:txBody>
          <a:bodyPr/>
          <a:lstStyle/>
          <a:p>
            <a:r>
              <a:rPr lang="en-US" dirty="0"/>
              <a:t>DHF – Definition</a:t>
            </a:r>
          </a:p>
        </p:txBody>
      </p:sp>
      <p:sp>
        <p:nvSpPr>
          <p:cNvPr id="74754" name="Rectangle 2"/>
          <p:cNvSpPr>
            <a:spLocks noGrp="1" noChangeArrowheads="1"/>
          </p:cNvSpPr>
          <p:nvPr>
            <p:ph idx="1"/>
          </p:nvPr>
        </p:nvSpPr>
        <p:spPr>
          <a:noFill/>
          <a:ln/>
        </p:spPr>
        <p:txBody>
          <a:bodyPr/>
          <a:lstStyle/>
          <a:p>
            <a:pPr marL="0" indent="0">
              <a:spcBef>
                <a:spcPct val="60000"/>
              </a:spcBef>
              <a:buNone/>
            </a:pPr>
            <a:r>
              <a:rPr lang="en-US" dirty="0"/>
              <a:t>Given a link </a:t>
            </a:r>
            <a:r>
              <a:rPr lang="en-US" i="1" dirty="0"/>
              <a:t>L</a:t>
            </a:r>
            <a:r>
              <a:rPr lang="en-US" dirty="0"/>
              <a:t> where </a:t>
            </a:r>
            <a:r>
              <a:rPr lang="en-US" i="1" dirty="0"/>
              <a:t>owner</a:t>
            </a:r>
            <a:r>
              <a:rPr lang="en-US" dirty="0"/>
              <a:t>(</a:t>
            </a:r>
            <a:r>
              <a:rPr lang="en-US" i="1" dirty="0"/>
              <a:t>L</a:t>
            </a:r>
            <a:r>
              <a:rPr lang="en-US" dirty="0"/>
              <a:t>)=</a:t>
            </a:r>
            <a:r>
              <a:rPr lang="en-US" i="1" dirty="0"/>
              <a:t>S</a:t>
            </a:r>
            <a:r>
              <a:rPr lang="en-US" dirty="0"/>
              <a:t> and </a:t>
            </a:r>
            <a:r>
              <a:rPr lang="en-US" i="1" dirty="0"/>
              <a:t>member</a:t>
            </a:r>
            <a:r>
              <a:rPr lang="en-US" dirty="0"/>
              <a:t>(</a:t>
            </a:r>
            <a:r>
              <a:rPr lang="en-US" i="1" dirty="0"/>
              <a:t>L</a:t>
            </a:r>
            <a:r>
              <a:rPr lang="en-US" dirty="0"/>
              <a:t>)=</a:t>
            </a:r>
            <a:r>
              <a:rPr lang="en-US" i="1" dirty="0"/>
              <a:t>R</a:t>
            </a:r>
            <a:r>
              <a:rPr lang="en-US" dirty="0"/>
              <a:t>, the derived horizontal fragments of </a:t>
            </a:r>
            <a:r>
              <a:rPr lang="en-US" i="1" dirty="0"/>
              <a:t>R</a:t>
            </a:r>
            <a:r>
              <a:rPr lang="en-US" dirty="0"/>
              <a:t> are defined as</a:t>
            </a:r>
          </a:p>
          <a:p>
            <a:pPr marL="487672" lvl="1" indent="-325115">
              <a:spcBef>
                <a:spcPct val="60000"/>
              </a:spcBef>
              <a:buNone/>
            </a:pPr>
            <a:r>
              <a:rPr lang="en-US" sz="3400" i="1" dirty="0"/>
              <a:t>		</a:t>
            </a:r>
            <a:r>
              <a:rPr lang="en-US" sz="3400" i="1" dirty="0" err="1"/>
              <a:t>R</a:t>
            </a:r>
            <a:r>
              <a:rPr lang="en-US" sz="3400" i="1" baseline="-25000" dirty="0" err="1"/>
              <a:t>i</a:t>
            </a:r>
            <a:r>
              <a:rPr lang="en-US" sz="3400" dirty="0"/>
              <a:t> = </a:t>
            </a:r>
            <a:r>
              <a:rPr lang="en-US" sz="3400" i="1" dirty="0"/>
              <a:t>R </a:t>
            </a:r>
            <a:r>
              <a:rPr lang="en-US" sz="3600" dirty="0">
                <a:latin typeface="MS PGothic"/>
                <a:ea typeface="MS PGothic"/>
              </a:rPr>
              <a:t>⋉</a:t>
            </a:r>
            <a:r>
              <a:rPr lang="en-US" sz="3400" i="1" baseline="-25000" dirty="0"/>
              <a:t>F </a:t>
            </a:r>
            <a:r>
              <a:rPr lang="en-US" sz="3400" dirty="0">
                <a:latin typeface="NSymbol" charset="0"/>
              </a:rPr>
              <a:t> </a:t>
            </a:r>
            <a:r>
              <a:rPr lang="en-US" sz="3400" i="1" dirty="0"/>
              <a:t>S</a:t>
            </a:r>
            <a:r>
              <a:rPr lang="en-US" sz="3400" i="1" baseline="-25000" dirty="0"/>
              <a:t>i</a:t>
            </a:r>
            <a:r>
              <a:rPr lang="en-US" sz="3400" dirty="0"/>
              <a:t>, 1≤</a:t>
            </a:r>
            <a:r>
              <a:rPr lang="en-US" sz="3400" i="1" dirty="0"/>
              <a:t>i</a:t>
            </a:r>
            <a:r>
              <a:rPr lang="en-US" sz="3400" dirty="0"/>
              <a:t>≤</a:t>
            </a:r>
            <a:r>
              <a:rPr lang="en-US" sz="3400" i="1" dirty="0"/>
              <a:t>w</a:t>
            </a:r>
          </a:p>
          <a:p>
            <a:pPr marL="0" indent="0">
              <a:spcBef>
                <a:spcPct val="60000"/>
              </a:spcBef>
              <a:buNone/>
            </a:pPr>
            <a:r>
              <a:rPr lang="en-US" dirty="0"/>
              <a:t>where </a:t>
            </a:r>
            <a:r>
              <a:rPr lang="en-US" i="1" dirty="0"/>
              <a:t>w</a:t>
            </a:r>
            <a:r>
              <a:rPr lang="en-US" dirty="0"/>
              <a:t> is the maximum number of fragments that will be defined on </a:t>
            </a:r>
            <a:r>
              <a:rPr lang="en-US" i="1" dirty="0"/>
              <a:t>R</a:t>
            </a:r>
            <a:r>
              <a:rPr lang="en-US" dirty="0"/>
              <a:t> and</a:t>
            </a:r>
          </a:p>
          <a:p>
            <a:pPr marL="975345" lvl="2">
              <a:spcBef>
                <a:spcPct val="60000"/>
              </a:spcBef>
              <a:spcAft>
                <a:spcPct val="20000"/>
              </a:spcAft>
              <a:buNone/>
            </a:pPr>
            <a:r>
              <a:rPr lang="en-US" sz="3400" i="1" dirty="0"/>
              <a:t>S</a:t>
            </a:r>
            <a:r>
              <a:rPr lang="en-US" sz="3400" i="1" baseline="-25000" dirty="0"/>
              <a:t>i</a:t>
            </a:r>
            <a:r>
              <a:rPr lang="en-US" sz="3400" i="1" dirty="0"/>
              <a:t> </a:t>
            </a:r>
            <a:r>
              <a:rPr lang="en-US" sz="3400" dirty="0"/>
              <a:t>= </a:t>
            </a:r>
            <a:r>
              <a:rPr lang="en-US" sz="3400" dirty="0">
                <a:latin typeface="Symbol" charset="0"/>
                <a:sym typeface="Symbol"/>
              </a:rPr>
              <a:t></a:t>
            </a:r>
            <a:r>
              <a:rPr lang="en-US" sz="3400" i="1" baseline="-25000" dirty="0" err="1"/>
              <a:t>F</a:t>
            </a:r>
            <a:r>
              <a:rPr lang="en-US" sz="3400" i="1" baseline="-50000" dirty="0" err="1"/>
              <a:t>i</a:t>
            </a:r>
            <a:r>
              <a:rPr lang="en-US" sz="3400" dirty="0">
                <a:latin typeface="Symbol" charset="0"/>
              </a:rPr>
              <a:t> </a:t>
            </a:r>
            <a:r>
              <a:rPr lang="en-US" sz="3400" dirty="0"/>
              <a:t>(</a:t>
            </a:r>
            <a:r>
              <a:rPr lang="en-US" sz="3400" i="1" dirty="0"/>
              <a:t>S</a:t>
            </a:r>
            <a:r>
              <a:rPr lang="en-US" sz="3400" dirty="0"/>
              <a:t>)</a:t>
            </a:r>
          </a:p>
          <a:p>
            <a:pPr marL="0" indent="0">
              <a:spcBef>
                <a:spcPct val="60000"/>
              </a:spcBef>
              <a:buNone/>
            </a:pPr>
            <a:r>
              <a:rPr lang="en-US" dirty="0"/>
              <a:t>where </a:t>
            </a:r>
            <a:r>
              <a:rPr lang="en-US" i="1" dirty="0"/>
              <a:t>F</a:t>
            </a:r>
            <a:r>
              <a:rPr lang="en-US" i="1" baseline="-25000" dirty="0"/>
              <a:t>i</a:t>
            </a:r>
            <a:r>
              <a:rPr lang="en-US" dirty="0"/>
              <a:t> is the formula according to which the primary horizontal fragment </a:t>
            </a:r>
            <a:r>
              <a:rPr lang="en-US" i="1" dirty="0"/>
              <a:t>S</a:t>
            </a:r>
            <a:r>
              <a:rPr lang="en-US" i="1" baseline="-25000" dirty="0"/>
              <a:t>i</a:t>
            </a:r>
            <a:r>
              <a:rPr lang="en-US" dirty="0"/>
              <a:t> is defined.</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525736" y="2428528"/>
            <a:ext cx="11270827" cy="3312368"/>
          </a:xfrm>
          <a:noFill/>
          <a:ln/>
        </p:spPr>
        <p:txBody>
          <a:bodyPr/>
          <a:lstStyle/>
          <a:p>
            <a:pPr marL="2258" indent="-2258">
              <a:spcBef>
                <a:spcPct val="20000"/>
              </a:spcBef>
              <a:buNone/>
            </a:pPr>
            <a:r>
              <a:rPr lang="en-US" dirty="0"/>
              <a:t>Given link </a:t>
            </a:r>
            <a:r>
              <a:rPr lang="en-US" i="1" dirty="0"/>
              <a:t>L</a:t>
            </a:r>
            <a:r>
              <a:rPr lang="en-US" baseline="-25000" dirty="0"/>
              <a:t>1</a:t>
            </a:r>
            <a:r>
              <a:rPr lang="en-US" dirty="0"/>
              <a:t> where owner(</a:t>
            </a:r>
            <a:r>
              <a:rPr lang="en-US" i="1" dirty="0"/>
              <a:t>L</a:t>
            </a:r>
            <a:r>
              <a:rPr lang="en-US" baseline="-25000" dirty="0"/>
              <a:t>1</a:t>
            </a:r>
            <a:r>
              <a:rPr lang="en-US" dirty="0"/>
              <a:t>)=PAY and member(</a:t>
            </a:r>
            <a:r>
              <a:rPr lang="en-US" i="1" dirty="0"/>
              <a:t>L</a:t>
            </a:r>
            <a:r>
              <a:rPr lang="en-US" baseline="-25000" dirty="0"/>
              <a:t>1</a:t>
            </a:r>
            <a:r>
              <a:rPr lang="en-US" dirty="0"/>
              <a:t>)=EMP</a:t>
            </a:r>
          </a:p>
          <a:p>
            <a:pPr lvl="2">
              <a:lnSpc>
                <a:spcPct val="100000"/>
              </a:lnSpc>
              <a:spcBef>
                <a:spcPct val="20000"/>
              </a:spcBef>
              <a:buFont typeface="Monotype Sorts" charset="0"/>
              <a:buNone/>
            </a:pPr>
            <a:r>
              <a:rPr lang="en-US" dirty="0"/>
              <a:t>EMP</a:t>
            </a:r>
            <a:r>
              <a:rPr lang="en-US" baseline="-25000" dirty="0"/>
              <a:t>1</a:t>
            </a:r>
            <a:r>
              <a:rPr lang="en-US" dirty="0"/>
              <a:t> = EMP </a:t>
            </a:r>
            <a:r>
              <a:rPr lang="en-US" sz="2800" dirty="0">
                <a:latin typeface="MS PGothic"/>
                <a:ea typeface="MS PGothic"/>
              </a:rPr>
              <a:t>⋉</a:t>
            </a:r>
            <a:r>
              <a:rPr lang="en-US" dirty="0"/>
              <a:t> PAY</a:t>
            </a:r>
            <a:r>
              <a:rPr lang="en-US" baseline="-25000" dirty="0"/>
              <a:t>1</a:t>
            </a:r>
            <a:endParaRPr lang="en-US" dirty="0"/>
          </a:p>
          <a:p>
            <a:pPr lvl="2">
              <a:lnSpc>
                <a:spcPct val="100000"/>
              </a:lnSpc>
              <a:spcBef>
                <a:spcPct val="20000"/>
              </a:spcBef>
              <a:buFont typeface="Monotype Sorts" charset="0"/>
              <a:buNone/>
            </a:pPr>
            <a:r>
              <a:rPr lang="en-US" dirty="0"/>
              <a:t>EMP</a:t>
            </a:r>
            <a:r>
              <a:rPr lang="en-US" baseline="-25000" dirty="0"/>
              <a:t>2</a:t>
            </a:r>
            <a:r>
              <a:rPr lang="en-US" dirty="0"/>
              <a:t> = EMP </a:t>
            </a:r>
            <a:r>
              <a:rPr lang="en-US" sz="2800" dirty="0">
                <a:latin typeface="MS PGothic"/>
                <a:ea typeface="MS PGothic"/>
              </a:rPr>
              <a:t>⋉</a:t>
            </a:r>
            <a:r>
              <a:rPr lang="en-US" dirty="0"/>
              <a:t> PAY</a:t>
            </a:r>
            <a:r>
              <a:rPr lang="en-US" baseline="-25000" dirty="0"/>
              <a:t>2</a:t>
            </a:r>
            <a:endParaRPr lang="en-US" dirty="0"/>
          </a:p>
          <a:p>
            <a:pPr marL="2258" indent="-2258">
              <a:spcBef>
                <a:spcPct val="20000"/>
              </a:spcBef>
              <a:buNone/>
            </a:pPr>
            <a:r>
              <a:rPr lang="en-US" dirty="0"/>
              <a:t>where</a:t>
            </a:r>
          </a:p>
          <a:p>
            <a:pPr lvl="2">
              <a:lnSpc>
                <a:spcPct val="100000"/>
              </a:lnSpc>
              <a:spcBef>
                <a:spcPct val="20000"/>
              </a:spcBef>
              <a:buFont typeface="Monotype Sorts" charset="0"/>
              <a:buNone/>
            </a:pPr>
            <a:r>
              <a:rPr lang="en-US" dirty="0"/>
              <a:t>PAY</a:t>
            </a:r>
            <a:r>
              <a:rPr lang="en-US" baseline="-25000" dirty="0"/>
              <a:t>1</a:t>
            </a:r>
            <a:r>
              <a:rPr lang="en-US" dirty="0"/>
              <a:t> = </a:t>
            </a:r>
            <a:r>
              <a:rPr lang="en-US" sz="2800" dirty="0">
                <a:latin typeface="Symbol" charset="0"/>
                <a:sym typeface="Symbol"/>
              </a:rPr>
              <a:t></a:t>
            </a:r>
            <a:r>
              <a:rPr lang="en-US" baseline="-25000" dirty="0"/>
              <a:t>SAL≤30000</a:t>
            </a:r>
            <a:r>
              <a:rPr lang="en-US" dirty="0"/>
              <a:t>(PAY)</a:t>
            </a:r>
          </a:p>
          <a:p>
            <a:pPr lvl="2">
              <a:lnSpc>
                <a:spcPct val="100000"/>
              </a:lnSpc>
              <a:spcBef>
                <a:spcPct val="20000"/>
              </a:spcBef>
              <a:buFont typeface="Monotype Sorts" charset="0"/>
              <a:buNone/>
            </a:pPr>
            <a:r>
              <a:rPr lang="en-US" dirty="0"/>
              <a:t>PAY</a:t>
            </a:r>
            <a:r>
              <a:rPr lang="en-US" baseline="-25000" dirty="0"/>
              <a:t>2</a:t>
            </a:r>
            <a:r>
              <a:rPr lang="en-US" dirty="0"/>
              <a:t> = </a:t>
            </a:r>
            <a:r>
              <a:rPr lang="en-US" sz="2800" dirty="0">
                <a:latin typeface="Symbol" charset="0"/>
                <a:sym typeface="Symbol"/>
              </a:rPr>
              <a:t></a:t>
            </a:r>
            <a:r>
              <a:rPr lang="en-US" baseline="-25000" dirty="0"/>
              <a:t>SAL&gt;30000</a:t>
            </a:r>
            <a:r>
              <a:rPr lang="en-US" dirty="0"/>
              <a:t>(PAY)</a:t>
            </a:r>
          </a:p>
        </p:txBody>
      </p:sp>
      <p:sp>
        <p:nvSpPr>
          <p:cNvPr id="76803" name="Rectangle 3"/>
          <p:cNvSpPr>
            <a:spLocks noGrp="1" noChangeArrowheads="1"/>
          </p:cNvSpPr>
          <p:nvPr>
            <p:ph type="title"/>
          </p:nvPr>
        </p:nvSpPr>
        <p:spPr>
          <a:noFill/>
          <a:ln/>
        </p:spPr>
        <p:txBody>
          <a:bodyPr/>
          <a:lstStyle/>
          <a:p>
            <a:r>
              <a:rPr lang="en-US"/>
              <a:t>DHF – Example</a:t>
            </a:r>
          </a:p>
        </p:txBody>
      </p:sp>
      <p:grpSp>
        <p:nvGrpSpPr>
          <p:cNvPr id="76821" name="Group 21"/>
          <p:cNvGrpSpPr>
            <a:grpSpLocks/>
          </p:cNvGrpSpPr>
          <p:nvPr/>
        </p:nvGrpSpPr>
        <p:grpSpPr bwMode="auto">
          <a:xfrm>
            <a:off x="1250811" y="5884912"/>
            <a:ext cx="4917439" cy="2571609"/>
            <a:chOff x="554" y="2526"/>
            <a:chExt cx="2178" cy="1139"/>
          </a:xfrm>
          <a:noFill/>
        </p:grpSpPr>
        <p:sp>
          <p:nvSpPr>
            <p:cNvPr id="76804" name="Rectangle 4"/>
            <p:cNvSpPr>
              <a:spLocks noChangeArrowheads="1"/>
            </p:cNvSpPr>
            <p:nvPr/>
          </p:nvSpPr>
          <p:spPr bwMode="auto">
            <a:xfrm>
              <a:off x="592" y="2800"/>
              <a:ext cx="2140" cy="856"/>
            </a:xfrm>
            <a:prstGeom prst="rect">
              <a:avLst/>
            </a:prstGeom>
            <a:grp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76805" name="Line 5"/>
            <p:cNvSpPr>
              <a:spLocks noChangeShapeType="1"/>
            </p:cNvSpPr>
            <p:nvPr/>
          </p:nvSpPr>
          <p:spPr bwMode="auto">
            <a:xfrm>
              <a:off x="592" y="3088"/>
              <a:ext cx="2140" cy="0"/>
            </a:xfrm>
            <a:prstGeom prst="line">
              <a:avLst/>
            </a:prstGeom>
            <a:grp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76806" name="Line 6"/>
            <p:cNvSpPr>
              <a:spLocks noChangeShapeType="1"/>
            </p:cNvSpPr>
            <p:nvPr/>
          </p:nvSpPr>
          <p:spPr bwMode="auto">
            <a:xfrm>
              <a:off x="952" y="2800"/>
              <a:ext cx="0" cy="856"/>
            </a:xfrm>
            <a:prstGeom prst="line">
              <a:avLst/>
            </a:prstGeom>
            <a:grp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76807" name="Line 7"/>
            <p:cNvSpPr>
              <a:spLocks noChangeShapeType="1"/>
            </p:cNvSpPr>
            <p:nvPr/>
          </p:nvSpPr>
          <p:spPr bwMode="auto">
            <a:xfrm>
              <a:off x="1744" y="2800"/>
              <a:ext cx="0" cy="856"/>
            </a:xfrm>
            <a:prstGeom prst="line">
              <a:avLst/>
            </a:prstGeom>
            <a:grp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76808" name="Rectangle 8"/>
            <p:cNvSpPr>
              <a:spLocks noChangeArrowheads="1"/>
            </p:cNvSpPr>
            <p:nvPr/>
          </p:nvSpPr>
          <p:spPr bwMode="auto">
            <a:xfrm>
              <a:off x="596" y="2820"/>
              <a:ext cx="372" cy="19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ENO</a:t>
              </a:r>
            </a:p>
          </p:txBody>
        </p:sp>
        <p:sp>
          <p:nvSpPr>
            <p:cNvPr id="76809" name="Rectangle 9"/>
            <p:cNvSpPr>
              <a:spLocks noChangeArrowheads="1"/>
            </p:cNvSpPr>
            <p:nvPr/>
          </p:nvSpPr>
          <p:spPr bwMode="auto">
            <a:xfrm>
              <a:off x="1104" y="2820"/>
              <a:ext cx="574" cy="19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ENAME</a:t>
              </a:r>
            </a:p>
          </p:txBody>
        </p:sp>
        <p:sp>
          <p:nvSpPr>
            <p:cNvPr id="76810" name="Rectangle 10"/>
            <p:cNvSpPr>
              <a:spLocks noChangeArrowheads="1"/>
            </p:cNvSpPr>
            <p:nvPr/>
          </p:nvSpPr>
          <p:spPr bwMode="auto">
            <a:xfrm>
              <a:off x="2020" y="2820"/>
              <a:ext cx="445" cy="19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TITLE</a:t>
              </a:r>
            </a:p>
          </p:txBody>
        </p:sp>
        <p:sp>
          <p:nvSpPr>
            <p:cNvPr id="76811" name="Rectangle 11"/>
            <p:cNvSpPr>
              <a:spLocks noChangeArrowheads="1"/>
            </p:cNvSpPr>
            <p:nvPr/>
          </p:nvSpPr>
          <p:spPr bwMode="auto">
            <a:xfrm>
              <a:off x="649" y="3108"/>
              <a:ext cx="226" cy="19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E3</a:t>
              </a:r>
            </a:p>
          </p:txBody>
        </p:sp>
        <p:sp>
          <p:nvSpPr>
            <p:cNvPr id="76812" name="Rectangle 12"/>
            <p:cNvSpPr>
              <a:spLocks noChangeArrowheads="1"/>
            </p:cNvSpPr>
            <p:nvPr/>
          </p:nvSpPr>
          <p:spPr bwMode="auto">
            <a:xfrm>
              <a:off x="1131" y="3108"/>
              <a:ext cx="453" cy="19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A. Lee</a:t>
              </a:r>
            </a:p>
          </p:txBody>
        </p:sp>
        <p:sp>
          <p:nvSpPr>
            <p:cNvPr id="76813" name="Rectangle 13"/>
            <p:cNvSpPr>
              <a:spLocks noChangeArrowheads="1"/>
            </p:cNvSpPr>
            <p:nvPr/>
          </p:nvSpPr>
          <p:spPr bwMode="auto">
            <a:xfrm>
              <a:off x="1924" y="3108"/>
              <a:ext cx="728" cy="19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Mech. Eng.</a:t>
              </a:r>
            </a:p>
          </p:txBody>
        </p:sp>
        <p:sp>
          <p:nvSpPr>
            <p:cNvPr id="76814" name="Rectangle 14"/>
            <p:cNvSpPr>
              <a:spLocks noChangeArrowheads="1"/>
            </p:cNvSpPr>
            <p:nvPr/>
          </p:nvSpPr>
          <p:spPr bwMode="auto">
            <a:xfrm>
              <a:off x="648" y="3288"/>
              <a:ext cx="229" cy="19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E4</a:t>
              </a:r>
            </a:p>
          </p:txBody>
        </p:sp>
        <p:sp>
          <p:nvSpPr>
            <p:cNvPr id="76815" name="Rectangle 15"/>
            <p:cNvSpPr>
              <a:spLocks noChangeArrowheads="1"/>
            </p:cNvSpPr>
            <p:nvPr/>
          </p:nvSpPr>
          <p:spPr bwMode="auto">
            <a:xfrm>
              <a:off x="1122" y="3288"/>
              <a:ext cx="542" cy="19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J. Miller</a:t>
              </a:r>
            </a:p>
          </p:txBody>
        </p:sp>
        <p:sp>
          <p:nvSpPr>
            <p:cNvPr id="76816" name="Rectangle 16"/>
            <p:cNvSpPr>
              <a:spLocks noChangeArrowheads="1"/>
            </p:cNvSpPr>
            <p:nvPr/>
          </p:nvSpPr>
          <p:spPr bwMode="auto">
            <a:xfrm>
              <a:off x="1913" y="3288"/>
              <a:ext cx="815" cy="19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Programmer</a:t>
              </a:r>
            </a:p>
          </p:txBody>
        </p:sp>
        <p:sp>
          <p:nvSpPr>
            <p:cNvPr id="76817" name="Rectangle 17"/>
            <p:cNvSpPr>
              <a:spLocks noChangeArrowheads="1"/>
            </p:cNvSpPr>
            <p:nvPr/>
          </p:nvSpPr>
          <p:spPr bwMode="auto">
            <a:xfrm>
              <a:off x="648" y="3468"/>
              <a:ext cx="229" cy="19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E7</a:t>
              </a:r>
            </a:p>
          </p:txBody>
        </p:sp>
        <p:sp>
          <p:nvSpPr>
            <p:cNvPr id="76818" name="Rectangle 18"/>
            <p:cNvSpPr>
              <a:spLocks noChangeArrowheads="1"/>
            </p:cNvSpPr>
            <p:nvPr/>
          </p:nvSpPr>
          <p:spPr bwMode="auto">
            <a:xfrm>
              <a:off x="1130" y="3468"/>
              <a:ext cx="567" cy="19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R. Davis</a:t>
              </a:r>
            </a:p>
          </p:txBody>
        </p:sp>
        <p:sp>
          <p:nvSpPr>
            <p:cNvPr id="76819" name="Rectangle 19"/>
            <p:cNvSpPr>
              <a:spLocks noChangeArrowheads="1"/>
            </p:cNvSpPr>
            <p:nvPr/>
          </p:nvSpPr>
          <p:spPr bwMode="auto">
            <a:xfrm>
              <a:off x="1924" y="3468"/>
              <a:ext cx="728" cy="19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Mech. Eng.</a:t>
              </a:r>
            </a:p>
          </p:txBody>
        </p:sp>
        <p:sp>
          <p:nvSpPr>
            <p:cNvPr id="76820" name="Rectangle 20"/>
            <p:cNvSpPr>
              <a:spLocks noChangeArrowheads="1"/>
            </p:cNvSpPr>
            <p:nvPr/>
          </p:nvSpPr>
          <p:spPr bwMode="auto">
            <a:xfrm>
              <a:off x="554" y="2526"/>
              <a:ext cx="449" cy="21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600" dirty="0">
                  <a:solidFill>
                    <a:srgbClr val="000000"/>
                  </a:solidFill>
                  <a:latin typeface="Book Antiqua"/>
                </a:rPr>
                <a:t>EMP</a:t>
              </a:r>
              <a:r>
                <a:rPr lang="en-US" sz="2600" baseline="-25000" dirty="0">
                  <a:solidFill>
                    <a:srgbClr val="000000"/>
                  </a:solidFill>
                  <a:latin typeface="Book Antiqua"/>
                </a:rPr>
                <a:t>1</a:t>
              </a:r>
            </a:p>
          </p:txBody>
        </p:sp>
      </p:grpSp>
      <p:sp>
        <p:nvSpPr>
          <p:cNvPr id="76822" name="Rectangle 22"/>
          <p:cNvSpPr>
            <a:spLocks noChangeArrowheads="1"/>
          </p:cNvSpPr>
          <p:nvPr/>
        </p:nvSpPr>
        <p:spPr bwMode="auto">
          <a:xfrm>
            <a:off x="7324235" y="6503542"/>
            <a:ext cx="4533617" cy="2707945"/>
          </a:xfrm>
          <a:prstGeom prst="rect">
            <a:avLst/>
          </a:prstGeom>
          <a:noFill/>
          <a:ln w="12700">
            <a:solidFill>
              <a:srgbClr val="000000"/>
            </a:solidFill>
            <a:miter lim="800000"/>
            <a:headEnd/>
            <a:tailEnd/>
          </a:ln>
          <a:effectLst/>
          <a:extLst/>
        </p:spPr>
        <p:txBody>
          <a:bodyPr wrap="none" anchor="ctr"/>
          <a:lstStyle/>
          <a:p>
            <a:endParaRPr lang="en-US" dirty="0">
              <a:latin typeface="Book Antiqua"/>
            </a:endParaRPr>
          </a:p>
        </p:txBody>
      </p:sp>
      <p:sp>
        <p:nvSpPr>
          <p:cNvPr id="76823" name="Line 23"/>
          <p:cNvSpPr>
            <a:spLocks noChangeShapeType="1"/>
          </p:cNvSpPr>
          <p:nvPr/>
        </p:nvSpPr>
        <p:spPr bwMode="auto">
          <a:xfrm>
            <a:off x="8137034" y="6532984"/>
            <a:ext cx="0" cy="27079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76824" name="Line 24"/>
          <p:cNvSpPr>
            <a:spLocks noChangeShapeType="1"/>
          </p:cNvSpPr>
          <p:nvPr/>
        </p:nvSpPr>
        <p:spPr bwMode="auto">
          <a:xfrm>
            <a:off x="9925194" y="6532984"/>
            <a:ext cx="0" cy="27079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76825" name="Line 25"/>
          <p:cNvSpPr>
            <a:spLocks noChangeShapeType="1"/>
          </p:cNvSpPr>
          <p:nvPr/>
        </p:nvSpPr>
        <p:spPr bwMode="auto">
          <a:xfrm>
            <a:off x="7324235" y="7153783"/>
            <a:ext cx="453361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76826" name="Rectangle 26"/>
          <p:cNvSpPr>
            <a:spLocks noChangeArrowheads="1"/>
          </p:cNvSpPr>
          <p:nvPr/>
        </p:nvSpPr>
        <p:spPr bwMode="auto">
          <a:xfrm>
            <a:off x="7333266" y="6548699"/>
            <a:ext cx="839893" cy="444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ENO</a:t>
            </a:r>
          </a:p>
        </p:txBody>
      </p:sp>
      <p:sp>
        <p:nvSpPr>
          <p:cNvPr id="76827" name="Rectangle 27"/>
          <p:cNvSpPr>
            <a:spLocks noChangeArrowheads="1"/>
          </p:cNvSpPr>
          <p:nvPr/>
        </p:nvSpPr>
        <p:spPr bwMode="auto">
          <a:xfrm>
            <a:off x="8480217" y="6548699"/>
            <a:ext cx="1295964" cy="444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ENAME</a:t>
            </a:r>
          </a:p>
        </p:txBody>
      </p:sp>
      <p:sp>
        <p:nvSpPr>
          <p:cNvPr id="76828" name="Rectangle 28"/>
          <p:cNvSpPr>
            <a:spLocks noChangeArrowheads="1"/>
          </p:cNvSpPr>
          <p:nvPr/>
        </p:nvSpPr>
        <p:spPr bwMode="auto">
          <a:xfrm>
            <a:off x="10548341" y="6548699"/>
            <a:ext cx="1004711" cy="444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TITLE</a:t>
            </a:r>
          </a:p>
        </p:txBody>
      </p:sp>
      <p:sp>
        <p:nvSpPr>
          <p:cNvPr id="76829" name="Rectangle 29"/>
          <p:cNvSpPr>
            <a:spLocks noChangeArrowheads="1"/>
          </p:cNvSpPr>
          <p:nvPr/>
        </p:nvSpPr>
        <p:spPr bwMode="auto">
          <a:xfrm>
            <a:off x="7452928" y="7123256"/>
            <a:ext cx="510258" cy="444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E1</a:t>
            </a:r>
          </a:p>
        </p:txBody>
      </p:sp>
      <p:sp>
        <p:nvSpPr>
          <p:cNvPr id="76830" name="Rectangle 30"/>
          <p:cNvSpPr>
            <a:spLocks noChangeArrowheads="1"/>
          </p:cNvSpPr>
          <p:nvPr/>
        </p:nvSpPr>
        <p:spPr bwMode="auto">
          <a:xfrm>
            <a:off x="8572786" y="7123256"/>
            <a:ext cx="959555" cy="444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J. Doe</a:t>
            </a:r>
          </a:p>
        </p:txBody>
      </p:sp>
      <p:sp>
        <p:nvSpPr>
          <p:cNvPr id="76831" name="Rectangle 31"/>
          <p:cNvSpPr>
            <a:spLocks noChangeArrowheads="1"/>
          </p:cNvSpPr>
          <p:nvPr/>
        </p:nvSpPr>
        <p:spPr bwMode="auto">
          <a:xfrm>
            <a:off x="10342883" y="7123256"/>
            <a:ext cx="1553351" cy="444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Elect. Eng.</a:t>
            </a:r>
          </a:p>
        </p:txBody>
      </p:sp>
      <p:grpSp>
        <p:nvGrpSpPr>
          <p:cNvPr id="76835" name="Group 35"/>
          <p:cNvGrpSpPr>
            <a:grpSpLocks/>
          </p:cNvGrpSpPr>
          <p:nvPr/>
        </p:nvGrpSpPr>
        <p:grpSpPr bwMode="auto">
          <a:xfrm>
            <a:off x="7452928" y="7555304"/>
            <a:ext cx="4443306" cy="444782"/>
            <a:chOff x="3301" y="3276"/>
            <a:chExt cx="1968" cy="197"/>
          </a:xfrm>
        </p:grpSpPr>
        <p:sp>
          <p:nvSpPr>
            <p:cNvPr id="76832" name="Rectangle 32"/>
            <p:cNvSpPr>
              <a:spLocks noChangeArrowheads="1"/>
            </p:cNvSpPr>
            <p:nvPr/>
          </p:nvSpPr>
          <p:spPr bwMode="auto">
            <a:xfrm>
              <a:off x="3301" y="3276"/>
              <a:ext cx="22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E2</a:t>
              </a:r>
            </a:p>
          </p:txBody>
        </p:sp>
        <p:sp>
          <p:nvSpPr>
            <p:cNvPr id="76833" name="Rectangle 33"/>
            <p:cNvSpPr>
              <a:spLocks noChangeArrowheads="1"/>
            </p:cNvSpPr>
            <p:nvPr/>
          </p:nvSpPr>
          <p:spPr bwMode="auto">
            <a:xfrm>
              <a:off x="3772" y="3276"/>
              <a:ext cx="610"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M. Smith</a:t>
              </a:r>
            </a:p>
          </p:txBody>
        </p:sp>
        <p:sp>
          <p:nvSpPr>
            <p:cNvPr id="76834" name="Rectangle 34"/>
            <p:cNvSpPr>
              <a:spLocks noChangeArrowheads="1"/>
            </p:cNvSpPr>
            <p:nvPr/>
          </p:nvSpPr>
          <p:spPr bwMode="auto">
            <a:xfrm>
              <a:off x="4575" y="3276"/>
              <a:ext cx="694"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Syst. Anal.</a:t>
              </a:r>
            </a:p>
          </p:txBody>
        </p:sp>
      </p:grpSp>
      <p:grpSp>
        <p:nvGrpSpPr>
          <p:cNvPr id="76839" name="Group 39"/>
          <p:cNvGrpSpPr>
            <a:grpSpLocks/>
          </p:cNvGrpSpPr>
          <p:nvPr/>
        </p:nvGrpSpPr>
        <p:grpSpPr bwMode="auto">
          <a:xfrm>
            <a:off x="7452928" y="7957552"/>
            <a:ext cx="4443306" cy="444782"/>
            <a:chOff x="3301" y="3444"/>
            <a:chExt cx="1968" cy="197"/>
          </a:xfrm>
        </p:grpSpPr>
        <p:sp>
          <p:nvSpPr>
            <p:cNvPr id="76836" name="Rectangle 36"/>
            <p:cNvSpPr>
              <a:spLocks noChangeArrowheads="1"/>
            </p:cNvSpPr>
            <p:nvPr/>
          </p:nvSpPr>
          <p:spPr bwMode="auto">
            <a:xfrm>
              <a:off x="3301" y="3444"/>
              <a:ext cx="22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E5</a:t>
              </a:r>
            </a:p>
          </p:txBody>
        </p:sp>
        <p:sp>
          <p:nvSpPr>
            <p:cNvPr id="76837" name="Rectangle 37"/>
            <p:cNvSpPr>
              <a:spLocks noChangeArrowheads="1"/>
            </p:cNvSpPr>
            <p:nvPr/>
          </p:nvSpPr>
          <p:spPr bwMode="auto">
            <a:xfrm>
              <a:off x="3796" y="3444"/>
              <a:ext cx="57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B. Casey</a:t>
              </a:r>
            </a:p>
          </p:txBody>
        </p:sp>
        <p:sp>
          <p:nvSpPr>
            <p:cNvPr id="76838" name="Rectangle 38"/>
            <p:cNvSpPr>
              <a:spLocks noChangeArrowheads="1"/>
            </p:cNvSpPr>
            <p:nvPr/>
          </p:nvSpPr>
          <p:spPr bwMode="auto">
            <a:xfrm>
              <a:off x="4575" y="3444"/>
              <a:ext cx="694"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Syst. Anal.</a:t>
              </a:r>
            </a:p>
          </p:txBody>
        </p:sp>
      </p:grpSp>
      <p:sp>
        <p:nvSpPr>
          <p:cNvPr id="76840" name="Rectangle 40"/>
          <p:cNvSpPr>
            <a:spLocks noChangeArrowheads="1"/>
          </p:cNvSpPr>
          <p:nvPr/>
        </p:nvSpPr>
        <p:spPr bwMode="auto">
          <a:xfrm>
            <a:off x="7238439" y="5884912"/>
            <a:ext cx="1013742" cy="48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600" dirty="0">
                <a:solidFill>
                  <a:srgbClr val="000000"/>
                </a:solidFill>
                <a:latin typeface="Book Antiqua"/>
              </a:rPr>
              <a:t>EMP</a:t>
            </a:r>
            <a:r>
              <a:rPr lang="en-US" sz="2600" baseline="-25000" dirty="0">
                <a:solidFill>
                  <a:srgbClr val="000000"/>
                </a:solidFill>
                <a:latin typeface="Book Antiqua"/>
              </a:rPr>
              <a:t>2</a:t>
            </a:r>
          </a:p>
        </p:txBody>
      </p:sp>
      <p:grpSp>
        <p:nvGrpSpPr>
          <p:cNvPr id="76844" name="Group 44"/>
          <p:cNvGrpSpPr>
            <a:grpSpLocks/>
          </p:cNvGrpSpPr>
          <p:nvPr/>
        </p:nvGrpSpPr>
        <p:grpSpPr bwMode="auto">
          <a:xfrm>
            <a:off x="7452928" y="8336859"/>
            <a:ext cx="4443306" cy="444782"/>
            <a:chOff x="3301" y="3612"/>
            <a:chExt cx="1968" cy="197"/>
          </a:xfrm>
        </p:grpSpPr>
        <p:sp>
          <p:nvSpPr>
            <p:cNvPr id="76841" name="Rectangle 41"/>
            <p:cNvSpPr>
              <a:spLocks noChangeArrowheads="1"/>
            </p:cNvSpPr>
            <p:nvPr/>
          </p:nvSpPr>
          <p:spPr bwMode="auto">
            <a:xfrm>
              <a:off x="3301" y="3612"/>
              <a:ext cx="22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E6</a:t>
              </a:r>
            </a:p>
          </p:txBody>
        </p:sp>
        <p:sp>
          <p:nvSpPr>
            <p:cNvPr id="76842" name="Rectangle 42"/>
            <p:cNvSpPr>
              <a:spLocks noChangeArrowheads="1"/>
            </p:cNvSpPr>
            <p:nvPr/>
          </p:nvSpPr>
          <p:spPr bwMode="auto">
            <a:xfrm>
              <a:off x="3776" y="3612"/>
              <a:ext cx="473"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L. Chu</a:t>
              </a:r>
            </a:p>
          </p:txBody>
        </p:sp>
        <p:sp>
          <p:nvSpPr>
            <p:cNvPr id="76843" name="Rectangle 43"/>
            <p:cNvSpPr>
              <a:spLocks noChangeArrowheads="1"/>
            </p:cNvSpPr>
            <p:nvPr/>
          </p:nvSpPr>
          <p:spPr bwMode="auto">
            <a:xfrm>
              <a:off x="4581" y="3612"/>
              <a:ext cx="68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Elect. Eng.</a:t>
              </a:r>
            </a:p>
          </p:txBody>
        </p:sp>
      </p:grpSp>
      <p:grpSp>
        <p:nvGrpSpPr>
          <p:cNvPr id="76848" name="Group 48"/>
          <p:cNvGrpSpPr>
            <a:grpSpLocks/>
          </p:cNvGrpSpPr>
          <p:nvPr/>
        </p:nvGrpSpPr>
        <p:grpSpPr bwMode="auto">
          <a:xfrm>
            <a:off x="7452928" y="8765232"/>
            <a:ext cx="4443306" cy="444782"/>
            <a:chOff x="3301" y="3780"/>
            <a:chExt cx="1968" cy="197"/>
          </a:xfrm>
        </p:grpSpPr>
        <p:sp>
          <p:nvSpPr>
            <p:cNvPr id="76845" name="Rectangle 45"/>
            <p:cNvSpPr>
              <a:spLocks noChangeArrowheads="1"/>
            </p:cNvSpPr>
            <p:nvPr/>
          </p:nvSpPr>
          <p:spPr bwMode="auto">
            <a:xfrm>
              <a:off x="3301" y="3780"/>
              <a:ext cx="22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E8</a:t>
              </a:r>
            </a:p>
          </p:txBody>
        </p:sp>
        <p:sp>
          <p:nvSpPr>
            <p:cNvPr id="76846" name="Rectangle 46"/>
            <p:cNvSpPr>
              <a:spLocks noChangeArrowheads="1"/>
            </p:cNvSpPr>
            <p:nvPr/>
          </p:nvSpPr>
          <p:spPr bwMode="auto">
            <a:xfrm>
              <a:off x="3813" y="3780"/>
              <a:ext cx="499"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J. Jones</a:t>
              </a:r>
            </a:p>
          </p:txBody>
        </p:sp>
        <p:sp>
          <p:nvSpPr>
            <p:cNvPr id="76847" name="Rectangle 47"/>
            <p:cNvSpPr>
              <a:spLocks noChangeArrowheads="1"/>
            </p:cNvSpPr>
            <p:nvPr/>
          </p:nvSpPr>
          <p:spPr bwMode="auto">
            <a:xfrm>
              <a:off x="4575" y="3780"/>
              <a:ext cx="694"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300" dirty="0">
                  <a:solidFill>
                    <a:srgbClr val="000000"/>
                  </a:solidFill>
                  <a:latin typeface="Book Antiqua"/>
                </a:rPr>
                <a:t>Syst. Anal.</a:t>
              </a:r>
            </a:p>
          </p:txBody>
        </p:sp>
      </p:grpSp>
      <p:pic>
        <p:nvPicPr>
          <p:cNvPr id="2" name="Picture 1"/>
          <p:cNvPicPr>
            <a:picLocks noChangeAspect="1"/>
          </p:cNvPicPr>
          <p:nvPr/>
        </p:nvPicPr>
        <p:blipFill>
          <a:blip r:embed="rId3"/>
          <a:stretch>
            <a:fillRect/>
          </a:stretch>
        </p:blipFill>
        <p:spPr>
          <a:xfrm>
            <a:off x="5867546" y="3102341"/>
            <a:ext cx="5561039" cy="2403263"/>
          </a:xfrm>
          <a:prstGeom prst="rect">
            <a:avLst/>
          </a:prstGeo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1" name="Rectangle 3"/>
          <p:cNvSpPr>
            <a:spLocks noGrp="1" noChangeArrowheads="1"/>
          </p:cNvSpPr>
          <p:nvPr>
            <p:ph type="title"/>
          </p:nvPr>
        </p:nvSpPr>
        <p:spPr>
          <a:noFill/>
          <a:ln/>
        </p:spPr>
        <p:txBody>
          <a:bodyPr/>
          <a:lstStyle/>
          <a:p>
            <a:r>
              <a:rPr lang="en-US"/>
              <a:t>DHF – Correctness</a:t>
            </a:r>
          </a:p>
        </p:txBody>
      </p:sp>
      <p:sp>
        <p:nvSpPr>
          <p:cNvPr id="78850" name="Rectangle 2"/>
          <p:cNvSpPr>
            <a:spLocks noGrp="1" noChangeArrowheads="1"/>
          </p:cNvSpPr>
          <p:nvPr>
            <p:ph idx="1"/>
          </p:nvPr>
        </p:nvSpPr>
        <p:spPr>
          <a:noFill/>
          <a:ln/>
        </p:spPr>
        <p:txBody>
          <a:bodyPr/>
          <a:lstStyle/>
          <a:p>
            <a:r>
              <a:rPr lang="en-US" dirty="0">
                <a:solidFill>
                  <a:schemeClr val="tx2"/>
                </a:solidFill>
              </a:rPr>
              <a:t>Completeness</a:t>
            </a:r>
            <a:endParaRPr lang="en-US" dirty="0"/>
          </a:p>
          <a:p>
            <a:pPr lvl="1"/>
            <a:r>
              <a:rPr lang="en-US" dirty="0"/>
              <a:t>Referential integrity</a:t>
            </a:r>
          </a:p>
          <a:p>
            <a:pPr lvl="1"/>
            <a:r>
              <a:rPr lang="en-US" dirty="0"/>
              <a:t>Let </a:t>
            </a:r>
            <a:r>
              <a:rPr lang="en-US" i="1" dirty="0"/>
              <a:t>R</a:t>
            </a:r>
            <a:r>
              <a:rPr lang="en-US" dirty="0"/>
              <a:t> be the member relation of a link whose owner is relation </a:t>
            </a:r>
            <a:r>
              <a:rPr lang="en-US" i="1" dirty="0"/>
              <a:t>S</a:t>
            </a:r>
            <a:r>
              <a:rPr lang="en-US" dirty="0"/>
              <a:t> which is fragmented as </a:t>
            </a:r>
            <a:r>
              <a:rPr lang="en-US" i="1" dirty="0"/>
              <a:t>F</a:t>
            </a:r>
            <a:r>
              <a:rPr lang="en-US" i="1" baseline="-25000" dirty="0"/>
              <a:t>S</a:t>
            </a:r>
            <a:r>
              <a:rPr lang="en-US" i="1" dirty="0"/>
              <a:t> </a:t>
            </a:r>
            <a:r>
              <a:rPr lang="en-US" dirty="0"/>
              <a:t>= {</a:t>
            </a:r>
            <a:r>
              <a:rPr lang="en-US" i="1" dirty="0"/>
              <a:t>S</a:t>
            </a:r>
            <a:r>
              <a:rPr lang="en-US" baseline="-25000" dirty="0"/>
              <a:t>1</a:t>
            </a:r>
            <a:r>
              <a:rPr lang="en-US" dirty="0"/>
              <a:t>, </a:t>
            </a:r>
            <a:r>
              <a:rPr lang="en-US" i="1" dirty="0"/>
              <a:t>S</a:t>
            </a:r>
            <a:r>
              <a:rPr lang="en-US" baseline="-25000" dirty="0"/>
              <a:t>2</a:t>
            </a:r>
            <a:r>
              <a:rPr lang="en-US" dirty="0"/>
              <a:t>, ..., </a:t>
            </a:r>
            <a:r>
              <a:rPr lang="en-US" i="1" dirty="0" err="1"/>
              <a:t>S</a:t>
            </a:r>
            <a:r>
              <a:rPr lang="en-US" i="1" baseline="-25000" dirty="0" err="1"/>
              <a:t>n</a:t>
            </a:r>
            <a:r>
              <a:rPr lang="en-US" dirty="0"/>
              <a:t>}. Furthermore, let </a:t>
            </a:r>
            <a:r>
              <a:rPr lang="en-US" i="1" dirty="0"/>
              <a:t>A</a:t>
            </a:r>
            <a:r>
              <a:rPr lang="en-US" dirty="0"/>
              <a:t> be the join attribute between </a:t>
            </a:r>
            <a:r>
              <a:rPr lang="en-US" i="1" dirty="0"/>
              <a:t>R</a:t>
            </a:r>
            <a:r>
              <a:rPr lang="en-US" dirty="0"/>
              <a:t> and </a:t>
            </a:r>
            <a:r>
              <a:rPr lang="en-US" i="1" dirty="0"/>
              <a:t>S</a:t>
            </a:r>
            <a:r>
              <a:rPr lang="en-US" dirty="0"/>
              <a:t>. Then, for each </a:t>
            </a:r>
            <a:r>
              <a:rPr lang="en-US" dirty="0" err="1"/>
              <a:t>tuple</a:t>
            </a:r>
            <a:r>
              <a:rPr lang="en-US" dirty="0"/>
              <a:t> </a:t>
            </a:r>
            <a:r>
              <a:rPr lang="en-US" i="1" dirty="0"/>
              <a:t>t</a:t>
            </a:r>
            <a:r>
              <a:rPr lang="en-US" dirty="0"/>
              <a:t> of </a:t>
            </a:r>
            <a:r>
              <a:rPr lang="en-US" i="1" dirty="0"/>
              <a:t>R,</a:t>
            </a:r>
            <a:r>
              <a:rPr lang="en-US" dirty="0"/>
              <a:t> there should be a </a:t>
            </a:r>
            <a:r>
              <a:rPr lang="en-US" dirty="0" err="1"/>
              <a:t>tuple</a:t>
            </a:r>
            <a:r>
              <a:rPr lang="en-US" dirty="0"/>
              <a:t> </a:t>
            </a:r>
            <a:r>
              <a:rPr lang="en-US" i="1" dirty="0"/>
              <a:t>t' </a:t>
            </a:r>
            <a:r>
              <a:rPr lang="en-US" dirty="0"/>
              <a:t>of </a:t>
            </a:r>
            <a:r>
              <a:rPr lang="en-US" i="1" dirty="0"/>
              <a:t>S</a:t>
            </a:r>
            <a:r>
              <a:rPr lang="en-US" dirty="0"/>
              <a:t> such that</a:t>
            </a:r>
          </a:p>
          <a:p>
            <a:pPr lvl="3">
              <a:buFont typeface="Monotype Sorts" charset="0"/>
              <a:buNone/>
            </a:pPr>
            <a:r>
              <a:rPr lang="en-US" sz="2800" i="1" dirty="0"/>
              <a:t>t</a:t>
            </a:r>
            <a:r>
              <a:rPr lang="en-US" sz="2800" dirty="0"/>
              <a:t>[</a:t>
            </a:r>
            <a:r>
              <a:rPr lang="en-US" sz="2800" i="1" dirty="0"/>
              <a:t>A</a:t>
            </a:r>
            <a:r>
              <a:rPr lang="en-US" sz="2800" dirty="0"/>
              <a:t>] = </a:t>
            </a:r>
            <a:r>
              <a:rPr lang="en-US" sz="2800" i="1" dirty="0"/>
              <a:t>t' </a:t>
            </a:r>
            <a:r>
              <a:rPr lang="en-US" sz="2800" dirty="0"/>
              <a:t>[</a:t>
            </a:r>
            <a:r>
              <a:rPr lang="en-US" sz="2800" i="1" dirty="0"/>
              <a:t>A</a:t>
            </a:r>
            <a:r>
              <a:rPr lang="en-US" sz="2800" dirty="0"/>
              <a:t>]</a:t>
            </a:r>
          </a:p>
          <a:p>
            <a:r>
              <a:rPr lang="en-US" dirty="0">
                <a:solidFill>
                  <a:schemeClr val="tx2"/>
                </a:solidFill>
              </a:rPr>
              <a:t>Reconstruction</a:t>
            </a:r>
            <a:endParaRPr lang="en-US" dirty="0"/>
          </a:p>
          <a:p>
            <a:pPr lvl="1"/>
            <a:r>
              <a:rPr lang="en-US" dirty="0"/>
              <a:t>Same as primary horizontal fragmentation.</a:t>
            </a:r>
          </a:p>
          <a:p>
            <a:r>
              <a:rPr lang="en-US" dirty="0" err="1">
                <a:solidFill>
                  <a:schemeClr val="tx2"/>
                </a:solidFill>
              </a:rPr>
              <a:t>Disjointness</a:t>
            </a:r>
            <a:endParaRPr lang="en-US" dirty="0"/>
          </a:p>
          <a:p>
            <a:pPr lvl="1"/>
            <a:r>
              <a:rPr lang="en-US" dirty="0"/>
              <a:t>Simple join graphs between the owner and the member fragments.</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1" name="Text Box 35"/>
          <p:cNvSpPr txBox="1">
            <a:spLocks noChangeArrowheads="1"/>
          </p:cNvSpPr>
          <p:nvPr/>
        </p:nvSpPr>
        <p:spPr bwMode="auto">
          <a:xfrm>
            <a:off x="1210105" y="1840091"/>
            <a:ext cx="4511170" cy="1274195"/>
          </a:xfrm>
          <a:prstGeom prst="rect">
            <a:avLst/>
          </a:prstGeom>
          <a:solidFill>
            <a:srgbClr val="FFCA9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a:t>               PAY (</a:t>
            </a:r>
            <a:r>
              <a:rPr lang="en-US" sz="2560" i="0" u="sng"/>
              <a:t>TITLE</a:t>
            </a:r>
            <a:r>
              <a:rPr lang="en-US" sz="2560" i="0"/>
              <a:t>, SAL)</a:t>
            </a:r>
          </a:p>
          <a:p>
            <a:pPr eaLnBrk="1" hangingPunct="1"/>
            <a:endParaRPr lang="en-US" sz="2560" i="0"/>
          </a:p>
          <a:p>
            <a:pPr eaLnBrk="1" hangingPunct="1"/>
            <a:r>
              <a:rPr lang="en-US" sz="2560" i="0"/>
              <a:t>EMP (</a:t>
            </a:r>
            <a:r>
              <a:rPr lang="en-US" sz="2560" i="0" u="sng"/>
              <a:t>ENO</a:t>
            </a:r>
            <a:r>
              <a:rPr lang="en-US" sz="2560" i="0"/>
              <a:t>, ENAME, TITLE)</a:t>
            </a:r>
          </a:p>
        </p:txBody>
      </p:sp>
      <p:graphicFrame>
        <p:nvGraphicFramePr>
          <p:cNvPr id="12290" name="Object 3"/>
          <p:cNvGraphicFramePr>
            <a:graphicFrameLocks noChangeAspect="1"/>
          </p:cNvGraphicFramePr>
          <p:nvPr>
            <p:extLst/>
          </p:nvPr>
        </p:nvGraphicFramePr>
        <p:xfrm>
          <a:off x="6951699" y="2039233"/>
          <a:ext cx="3885635" cy="1320340"/>
        </p:xfrm>
        <a:graphic>
          <a:graphicData uri="http://schemas.openxmlformats.org/presentationml/2006/ole">
            <mc:AlternateContent xmlns:mc="http://schemas.openxmlformats.org/markup-compatibility/2006">
              <mc:Choice xmlns:v="urn:schemas-microsoft-com:vml" Requires="v">
                <p:oleObj spid="_x0000_s31771" name="Equation" r:id="rId4" imgW="1942920" imgH="660240" progId="Equation.DSMT4">
                  <p:embed/>
                </p:oleObj>
              </mc:Choice>
              <mc:Fallback>
                <p:oleObj name="Equation" r:id="rId4" imgW="1942920" imgH="660240" progId="Equation.DSMT4">
                  <p:embed/>
                  <p:pic>
                    <p:nvPicPr>
                      <p:cNvPr id="12290" name="Object 3"/>
                      <p:cNvPicPr>
                        <a:picLocks noChangeAspect="1" noChangeArrowheads="1"/>
                      </p:cNvPicPr>
                      <p:nvPr/>
                    </p:nvPicPr>
                    <p:blipFill>
                      <a:blip r:embed="rId5"/>
                      <a:srcRect/>
                      <a:stretch>
                        <a:fillRect/>
                      </a:stretch>
                    </p:blipFill>
                    <p:spPr bwMode="auto">
                      <a:xfrm>
                        <a:off x="6951699" y="2039233"/>
                        <a:ext cx="3885635" cy="1320340"/>
                      </a:xfrm>
                      <a:prstGeom prst="rect">
                        <a:avLst/>
                      </a:prstGeom>
                      <a:noFill/>
                      <a:extLst/>
                    </p:spPr>
                  </p:pic>
                </p:oleObj>
              </mc:Fallback>
            </mc:AlternateContent>
          </a:graphicData>
        </a:graphic>
      </p:graphicFrame>
      <p:grpSp>
        <p:nvGrpSpPr>
          <p:cNvPr id="3" name="Group 2"/>
          <p:cNvGrpSpPr/>
          <p:nvPr/>
        </p:nvGrpSpPr>
        <p:grpSpPr>
          <a:xfrm>
            <a:off x="1262099" y="5928427"/>
            <a:ext cx="11379200" cy="3439252"/>
            <a:chOff x="887413" y="4168425"/>
            <a:chExt cx="8001000" cy="2418224"/>
          </a:xfrm>
        </p:grpSpPr>
        <p:sp>
          <p:nvSpPr>
            <p:cNvPr id="12292" name="Text Box 6"/>
            <p:cNvSpPr txBox="1">
              <a:spLocks noChangeArrowheads="1"/>
            </p:cNvSpPr>
            <p:nvPr/>
          </p:nvSpPr>
          <p:spPr bwMode="auto">
            <a:xfrm>
              <a:off x="887413" y="4168425"/>
              <a:ext cx="8001000" cy="21883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dirty="0">
                  <a:solidFill>
                    <a:srgbClr val="0067CE"/>
                  </a:solidFill>
                </a:rPr>
                <a:t>Not using derived fragmentation</a:t>
              </a:r>
              <a:r>
                <a:rPr lang="en-US" sz="2844" i="0" dirty="0"/>
                <a:t>: one can divide EMP into EMP1 and EMP2 based on TITLE and divide PAY into PAY1, PAY2, PAY3 based on SAL.   To join EMP and PAY, we have the following scenarios.</a:t>
              </a:r>
            </a:p>
            <a:p>
              <a:pPr eaLnBrk="1" hangingPunct="1"/>
              <a:endParaRPr lang="en-US" sz="2844" i="0" dirty="0"/>
            </a:p>
            <a:p>
              <a:pPr eaLnBrk="1" hangingPunct="1"/>
              <a:r>
                <a:rPr lang="en-US" sz="2844" i="0" dirty="0"/>
                <a:t>            </a:t>
              </a:r>
              <a:endParaRPr lang="en-US" sz="2560" i="0" dirty="0"/>
            </a:p>
            <a:p>
              <a:pPr eaLnBrk="1" hangingPunct="1"/>
              <a:r>
                <a:rPr lang="en-US" sz="2560" i="0" dirty="0"/>
                <a:t>                 </a:t>
              </a:r>
              <a:endParaRPr lang="en-US" sz="2560" i="0" baseline="-25000" dirty="0"/>
            </a:p>
          </p:txBody>
        </p:sp>
        <p:sp>
          <p:nvSpPr>
            <p:cNvPr id="12303" name="Text Box 18"/>
            <p:cNvSpPr txBox="1">
              <a:spLocks noChangeArrowheads="1"/>
            </p:cNvSpPr>
            <p:nvPr/>
          </p:nvSpPr>
          <p:spPr bwMode="auto">
            <a:xfrm>
              <a:off x="4598610" y="5348287"/>
              <a:ext cx="634789" cy="3419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dirty="0"/>
                <a:t>PAY</a:t>
              </a:r>
              <a:r>
                <a:rPr lang="en-US" sz="2560" i="0" baseline="-25000" dirty="0"/>
                <a:t>1</a:t>
              </a:r>
            </a:p>
          </p:txBody>
        </p:sp>
        <p:sp>
          <p:nvSpPr>
            <p:cNvPr id="12304" name="Text Box 19"/>
            <p:cNvSpPr txBox="1">
              <a:spLocks noChangeArrowheads="1"/>
            </p:cNvSpPr>
            <p:nvPr/>
          </p:nvSpPr>
          <p:spPr bwMode="auto">
            <a:xfrm>
              <a:off x="4606972" y="5805487"/>
              <a:ext cx="659585" cy="3419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dirty="0"/>
                <a:t>PAY</a:t>
              </a:r>
              <a:r>
                <a:rPr lang="en-US" sz="2560" i="0" baseline="-25000" dirty="0"/>
                <a:t>2</a:t>
              </a:r>
            </a:p>
          </p:txBody>
        </p:sp>
        <p:sp>
          <p:nvSpPr>
            <p:cNvPr id="12305" name="Text Box 20"/>
            <p:cNvSpPr txBox="1">
              <a:spLocks noChangeArrowheads="1"/>
            </p:cNvSpPr>
            <p:nvPr/>
          </p:nvSpPr>
          <p:spPr bwMode="auto">
            <a:xfrm>
              <a:off x="4606972" y="6244728"/>
              <a:ext cx="659585" cy="3419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dirty="0"/>
                <a:t>PAY</a:t>
              </a:r>
              <a:r>
                <a:rPr lang="en-US" sz="2560" i="0" baseline="-25000" dirty="0"/>
                <a:t>3</a:t>
              </a:r>
            </a:p>
          </p:txBody>
        </p:sp>
        <p:sp>
          <p:nvSpPr>
            <p:cNvPr id="12306" name="Oval 21"/>
            <p:cNvSpPr>
              <a:spLocks noChangeArrowheads="1"/>
            </p:cNvSpPr>
            <p:nvPr/>
          </p:nvSpPr>
          <p:spPr bwMode="auto">
            <a:xfrm>
              <a:off x="2743200" y="5867400"/>
              <a:ext cx="228600" cy="228600"/>
            </a:xfrm>
            <a:prstGeom prst="ellipse">
              <a:avLst/>
            </a:prstGeom>
            <a:solidFill>
              <a:schemeClr val="accent1"/>
            </a:solidFill>
            <a:ln w="9525">
              <a:solidFill>
                <a:schemeClr val="tx1"/>
              </a:solidFill>
              <a:round/>
              <a:headEnd/>
              <a:tailEnd/>
            </a:ln>
          </p:spPr>
          <p:txBody>
            <a:bodyPr wrap="none" anchor="ctr"/>
            <a:lstStyle/>
            <a:p>
              <a:pPr algn="r"/>
              <a:endParaRPr lang="en-US" sz="4267"/>
            </a:p>
          </p:txBody>
        </p:sp>
        <p:sp>
          <p:nvSpPr>
            <p:cNvPr id="12307" name="Oval 22"/>
            <p:cNvSpPr>
              <a:spLocks noChangeArrowheads="1"/>
            </p:cNvSpPr>
            <p:nvPr/>
          </p:nvSpPr>
          <p:spPr bwMode="auto">
            <a:xfrm>
              <a:off x="2743200" y="6248400"/>
              <a:ext cx="228600" cy="228600"/>
            </a:xfrm>
            <a:prstGeom prst="ellipse">
              <a:avLst/>
            </a:prstGeom>
            <a:solidFill>
              <a:schemeClr val="accent1"/>
            </a:solidFill>
            <a:ln w="9525">
              <a:solidFill>
                <a:schemeClr val="tx1"/>
              </a:solidFill>
              <a:round/>
              <a:headEnd/>
              <a:tailEnd/>
            </a:ln>
          </p:spPr>
          <p:txBody>
            <a:bodyPr wrap="none" anchor="ctr"/>
            <a:lstStyle/>
            <a:p>
              <a:pPr algn="r"/>
              <a:endParaRPr lang="en-US" sz="4267"/>
            </a:p>
          </p:txBody>
        </p:sp>
        <p:sp>
          <p:nvSpPr>
            <p:cNvPr id="12308" name="Oval 23"/>
            <p:cNvSpPr>
              <a:spLocks noChangeArrowheads="1"/>
            </p:cNvSpPr>
            <p:nvPr/>
          </p:nvSpPr>
          <p:spPr bwMode="auto">
            <a:xfrm>
              <a:off x="4343400" y="5410200"/>
              <a:ext cx="228600" cy="228600"/>
            </a:xfrm>
            <a:prstGeom prst="ellipse">
              <a:avLst/>
            </a:prstGeom>
            <a:solidFill>
              <a:schemeClr val="accent1"/>
            </a:solidFill>
            <a:ln w="9525">
              <a:solidFill>
                <a:schemeClr val="tx1"/>
              </a:solidFill>
              <a:round/>
              <a:headEnd/>
              <a:tailEnd/>
            </a:ln>
          </p:spPr>
          <p:txBody>
            <a:bodyPr wrap="none" anchor="ctr"/>
            <a:lstStyle/>
            <a:p>
              <a:pPr algn="r"/>
              <a:endParaRPr lang="en-US" sz="4267"/>
            </a:p>
          </p:txBody>
        </p:sp>
        <p:sp>
          <p:nvSpPr>
            <p:cNvPr id="12309" name="Oval 24"/>
            <p:cNvSpPr>
              <a:spLocks noChangeArrowheads="1"/>
            </p:cNvSpPr>
            <p:nvPr/>
          </p:nvSpPr>
          <p:spPr bwMode="auto">
            <a:xfrm>
              <a:off x="4343400" y="5867400"/>
              <a:ext cx="228600" cy="228600"/>
            </a:xfrm>
            <a:prstGeom prst="ellipse">
              <a:avLst/>
            </a:prstGeom>
            <a:solidFill>
              <a:schemeClr val="accent1"/>
            </a:solidFill>
            <a:ln w="9525">
              <a:solidFill>
                <a:schemeClr val="tx1"/>
              </a:solidFill>
              <a:round/>
              <a:headEnd/>
              <a:tailEnd/>
            </a:ln>
          </p:spPr>
          <p:txBody>
            <a:bodyPr wrap="none" anchor="ctr"/>
            <a:lstStyle/>
            <a:p>
              <a:pPr algn="r"/>
              <a:endParaRPr lang="en-US" sz="4267"/>
            </a:p>
          </p:txBody>
        </p:sp>
        <p:sp>
          <p:nvSpPr>
            <p:cNvPr id="12310" name="Oval 25"/>
            <p:cNvSpPr>
              <a:spLocks noChangeArrowheads="1"/>
            </p:cNvSpPr>
            <p:nvPr/>
          </p:nvSpPr>
          <p:spPr bwMode="auto">
            <a:xfrm>
              <a:off x="4343400" y="6324600"/>
              <a:ext cx="228600" cy="228600"/>
            </a:xfrm>
            <a:prstGeom prst="ellipse">
              <a:avLst/>
            </a:prstGeom>
            <a:solidFill>
              <a:schemeClr val="accent1"/>
            </a:solidFill>
            <a:ln w="9525">
              <a:solidFill>
                <a:schemeClr val="tx1"/>
              </a:solidFill>
              <a:round/>
              <a:headEnd/>
              <a:tailEnd/>
            </a:ln>
          </p:spPr>
          <p:txBody>
            <a:bodyPr wrap="none" anchor="ctr"/>
            <a:lstStyle/>
            <a:p>
              <a:pPr algn="r"/>
              <a:endParaRPr lang="en-US" sz="4267"/>
            </a:p>
          </p:txBody>
        </p:sp>
        <p:sp>
          <p:nvSpPr>
            <p:cNvPr id="12311" name="Line 26"/>
            <p:cNvSpPr>
              <a:spLocks noChangeShapeType="1"/>
            </p:cNvSpPr>
            <p:nvPr/>
          </p:nvSpPr>
          <p:spPr bwMode="auto">
            <a:xfrm flipV="1">
              <a:off x="2971800" y="5562600"/>
              <a:ext cx="1371600" cy="381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4267"/>
            </a:p>
          </p:txBody>
        </p:sp>
        <p:sp>
          <p:nvSpPr>
            <p:cNvPr id="12312" name="Line 27"/>
            <p:cNvSpPr>
              <a:spLocks noChangeShapeType="1"/>
            </p:cNvSpPr>
            <p:nvPr/>
          </p:nvSpPr>
          <p:spPr bwMode="auto">
            <a:xfrm>
              <a:off x="2971800" y="6019800"/>
              <a:ext cx="13716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4267"/>
            </a:p>
          </p:txBody>
        </p:sp>
        <p:sp>
          <p:nvSpPr>
            <p:cNvPr id="12313" name="Line 28"/>
            <p:cNvSpPr>
              <a:spLocks noChangeShapeType="1"/>
            </p:cNvSpPr>
            <p:nvPr/>
          </p:nvSpPr>
          <p:spPr bwMode="auto">
            <a:xfrm>
              <a:off x="2935995" y="6059277"/>
              <a:ext cx="1407405" cy="41772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4267"/>
            </a:p>
          </p:txBody>
        </p:sp>
        <p:sp>
          <p:nvSpPr>
            <p:cNvPr id="12314" name="Line 29"/>
            <p:cNvSpPr>
              <a:spLocks noChangeShapeType="1"/>
            </p:cNvSpPr>
            <p:nvPr/>
          </p:nvSpPr>
          <p:spPr bwMode="auto">
            <a:xfrm flipV="1">
              <a:off x="2971800" y="5562600"/>
              <a:ext cx="1371600" cy="838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4267"/>
            </a:p>
          </p:txBody>
        </p:sp>
        <p:sp>
          <p:nvSpPr>
            <p:cNvPr id="12315" name="Line 30"/>
            <p:cNvSpPr>
              <a:spLocks noChangeShapeType="1"/>
            </p:cNvSpPr>
            <p:nvPr/>
          </p:nvSpPr>
          <p:spPr bwMode="auto">
            <a:xfrm flipV="1">
              <a:off x="2971800" y="6019800"/>
              <a:ext cx="1371600" cy="381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4267"/>
            </a:p>
          </p:txBody>
        </p:sp>
        <p:sp>
          <p:nvSpPr>
            <p:cNvPr id="12316" name="Line 31"/>
            <p:cNvSpPr>
              <a:spLocks noChangeShapeType="1"/>
            </p:cNvSpPr>
            <p:nvPr/>
          </p:nvSpPr>
          <p:spPr bwMode="auto">
            <a:xfrm>
              <a:off x="2971800" y="6400800"/>
              <a:ext cx="1371600" cy="76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4267"/>
            </a:p>
          </p:txBody>
        </p:sp>
        <p:sp>
          <p:nvSpPr>
            <p:cNvPr id="12318" name="Text Box 33"/>
            <p:cNvSpPr txBox="1">
              <a:spLocks noChangeArrowheads="1"/>
            </p:cNvSpPr>
            <p:nvPr/>
          </p:nvSpPr>
          <p:spPr bwMode="auto">
            <a:xfrm>
              <a:off x="5823744" y="5710458"/>
              <a:ext cx="2667000" cy="618919"/>
            </a:xfrm>
            <a:prstGeom prst="rect">
              <a:avLst/>
            </a:prstGeom>
            <a:solidFill>
              <a:srgbClr val="B8C6F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dirty="0"/>
                <a:t>More communication overhead !</a:t>
              </a:r>
            </a:p>
          </p:txBody>
        </p:sp>
      </p:grpSp>
      <p:sp>
        <p:nvSpPr>
          <p:cNvPr id="12319" name="Text Box 34"/>
          <p:cNvSpPr txBox="1">
            <a:spLocks noChangeArrowheads="1"/>
          </p:cNvSpPr>
          <p:nvPr/>
        </p:nvSpPr>
        <p:spPr bwMode="auto">
          <a:xfrm>
            <a:off x="1558580" y="469618"/>
            <a:ext cx="10047943" cy="7926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4551" b="1" i="0">
                <a:solidFill>
                  <a:srgbClr val="004400"/>
                </a:solidFill>
              </a:rPr>
              <a:t>Benefits of Derived Fragmentation</a:t>
            </a:r>
          </a:p>
        </p:txBody>
      </p:sp>
      <p:sp>
        <p:nvSpPr>
          <p:cNvPr id="12320" name="Line 36"/>
          <p:cNvSpPr>
            <a:spLocks noChangeShapeType="1"/>
          </p:cNvSpPr>
          <p:nvPr/>
        </p:nvSpPr>
        <p:spPr bwMode="auto">
          <a:xfrm flipH="1" flipV="1">
            <a:off x="4334933" y="2275840"/>
            <a:ext cx="541867" cy="433493"/>
          </a:xfrm>
          <a:prstGeom prst="line">
            <a:avLst/>
          </a:prstGeom>
          <a:noFill/>
          <a:ln w="28575">
            <a:solidFill>
              <a:srgbClr val="9900CC"/>
            </a:solidFill>
            <a:round/>
            <a:headEnd type="triangle" w="med" len="med"/>
            <a:tailEnd/>
          </a:ln>
          <a:extLst>
            <a:ext uri="{909E8E84-426E-40dd-AFC4-6F175D3DCCD1}">
              <a14:hiddenFill xmlns="" xmlns:a14="http://schemas.microsoft.com/office/drawing/2010/main">
                <a:noFill/>
              </a14:hiddenFill>
            </a:ext>
          </a:extLst>
        </p:spPr>
        <p:txBody>
          <a:bodyPr/>
          <a:lstStyle/>
          <a:p>
            <a:endParaRPr lang="en-US" sz="4267"/>
          </a:p>
        </p:txBody>
      </p:sp>
      <p:sp>
        <p:nvSpPr>
          <p:cNvPr id="12321" name="Text Box 37"/>
          <p:cNvSpPr txBox="1">
            <a:spLocks noChangeArrowheads="1"/>
          </p:cNvSpPr>
          <p:nvPr/>
        </p:nvSpPr>
        <p:spPr bwMode="auto">
          <a:xfrm>
            <a:off x="6198595" y="1386276"/>
            <a:ext cx="4168129" cy="5300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dirty="0">
                <a:solidFill>
                  <a:srgbClr val="0067CE"/>
                </a:solidFill>
              </a:rPr>
              <a:t>Primary Fragmentation</a:t>
            </a:r>
            <a:r>
              <a:rPr lang="en-US" sz="2844" i="0" dirty="0"/>
              <a:t>:</a:t>
            </a:r>
          </a:p>
        </p:txBody>
      </p:sp>
      <p:grpSp>
        <p:nvGrpSpPr>
          <p:cNvPr id="2" name="Group 1"/>
          <p:cNvGrpSpPr/>
          <p:nvPr/>
        </p:nvGrpSpPr>
        <p:grpSpPr>
          <a:xfrm>
            <a:off x="1192107" y="3576321"/>
            <a:ext cx="10728960" cy="2242274"/>
            <a:chOff x="838200" y="2514600"/>
            <a:chExt cx="7543800" cy="1576599"/>
          </a:xfrm>
        </p:grpSpPr>
        <p:sp>
          <p:nvSpPr>
            <p:cNvPr id="12293" name="Oval 7"/>
            <p:cNvSpPr>
              <a:spLocks noChangeArrowheads="1"/>
            </p:cNvSpPr>
            <p:nvPr/>
          </p:nvSpPr>
          <p:spPr bwMode="auto">
            <a:xfrm>
              <a:off x="2057400" y="3124200"/>
              <a:ext cx="228600" cy="228600"/>
            </a:xfrm>
            <a:prstGeom prst="ellipse">
              <a:avLst/>
            </a:prstGeom>
            <a:solidFill>
              <a:schemeClr val="accent1"/>
            </a:solidFill>
            <a:ln w="9525">
              <a:solidFill>
                <a:schemeClr val="tx1"/>
              </a:solidFill>
              <a:round/>
              <a:headEnd/>
              <a:tailEnd/>
            </a:ln>
          </p:spPr>
          <p:txBody>
            <a:bodyPr wrap="none" anchor="ctr"/>
            <a:lstStyle/>
            <a:p>
              <a:pPr algn="r"/>
              <a:endParaRPr lang="en-US" sz="4267"/>
            </a:p>
          </p:txBody>
        </p:sp>
        <p:sp>
          <p:nvSpPr>
            <p:cNvPr id="12294" name="Oval 9"/>
            <p:cNvSpPr>
              <a:spLocks noChangeArrowheads="1"/>
            </p:cNvSpPr>
            <p:nvPr/>
          </p:nvSpPr>
          <p:spPr bwMode="auto">
            <a:xfrm>
              <a:off x="3581400" y="3124200"/>
              <a:ext cx="228600" cy="228600"/>
            </a:xfrm>
            <a:prstGeom prst="ellipse">
              <a:avLst/>
            </a:prstGeom>
            <a:solidFill>
              <a:schemeClr val="accent1"/>
            </a:solidFill>
            <a:ln w="9525">
              <a:solidFill>
                <a:schemeClr val="tx1"/>
              </a:solidFill>
              <a:round/>
              <a:headEnd/>
              <a:tailEnd/>
            </a:ln>
          </p:spPr>
          <p:txBody>
            <a:bodyPr wrap="none" anchor="ctr"/>
            <a:lstStyle/>
            <a:p>
              <a:pPr algn="r"/>
              <a:endParaRPr lang="en-US" sz="4267"/>
            </a:p>
          </p:txBody>
        </p:sp>
        <p:sp>
          <p:nvSpPr>
            <p:cNvPr id="12295" name="Text Box 10"/>
            <p:cNvSpPr txBox="1">
              <a:spLocks noChangeArrowheads="1"/>
            </p:cNvSpPr>
            <p:nvPr/>
          </p:nvSpPr>
          <p:spPr bwMode="auto">
            <a:xfrm>
              <a:off x="1114536" y="3066671"/>
              <a:ext cx="667475" cy="3419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dirty="0"/>
                <a:t>EMP</a:t>
              </a:r>
              <a:r>
                <a:rPr lang="en-US" sz="2560" i="0" baseline="-25000" dirty="0"/>
                <a:t>1</a:t>
              </a:r>
            </a:p>
          </p:txBody>
        </p:sp>
        <p:sp>
          <p:nvSpPr>
            <p:cNvPr id="12296" name="Text Box 11"/>
            <p:cNvSpPr txBox="1">
              <a:spLocks noChangeArrowheads="1"/>
            </p:cNvSpPr>
            <p:nvPr/>
          </p:nvSpPr>
          <p:spPr bwMode="auto">
            <a:xfrm>
              <a:off x="4011235" y="3048000"/>
              <a:ext cx="634789" cy="3419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dirty="0"/>
                <a:t>PAY</a:t>
              </a:r>
              <a:r>
                <a:rPr lang="en-US" sz="2560" i="0" baseline="-25000" dirty="0"/>
                <a:t>1</a:t>
              </a:r>
            </a:p>
          </p:txBody>
        </p:sp>
        <p:sp>
          <p:nvSpPr>
            <p:cNvPr id="12297" name="Line 12"/>
            <p:cNvSpPr>
              <a:spLocks noChangeShapeType="1"/>
            </p:cNvSpPr>
            <p:nvPr/>
          </p:nvSpPr>
          <p:spPr bwMode="auto">
            <a:xfrm flipV="1">
              <a:off x="2286000" y="3238500"/>
              <a:ext cx="1295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4267"/>
            </a:p>
          </p:txBody>
        </p:sp>
        <p:sp>
          <p:nvSpPr>
            <p:cNvPr id="12298" name="Text Box 13"/>
            <p:cNvSpPr txBox="1">
              <a:spLocks noChangeArrowheads="1"/>
            </p:cNvSpPr>
            <p:nvPr/>
          </p:nvSpPr>
          <p:spPr bwMode="auto">
            <a:xfrm>
              <a:off x="1096705" y="3443287"/>
              <a:ext cx="692272" cy="3419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dirty="0"/>
                <a:t>EMP</a:t>
              </a:r>
              <a:r>
                <a:rPr lang="en-US" sz="2560" i="0" baseline="-25000" dirty="0"/>
                <a:t>2</a:t>
              </a:r>
            </a:p>
          </p:txBody>
        </p:sp>
        <p:sp>
          <p:nvSpPr>
            <p:cNvPr id="12299" name="Text Box 14"/>
            <p:cNvSpPr txBox="1">
              <a:spLocks noChangeArrowheads="1"/>
            </p:cNvSpPr>
            <p:nvPr/>
          </p:nvSpPr>
          <p:spPr bwMode="auto">
            <a:xfrm>
              <a:off x="3978633" y="3414068"/>
              <a:ext cx="659585" cy="3419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dirty="0"/>
                <a:t>PAY</a:t>
              </a:r>
              <a:r>
                <a:rPr lang="en-US" sz="2560" i="0" baseline="-25000" dirty="0"/>
                <a:t>2</a:t>
              </a:r>
            </a:p>
          </p:txBody>
        </p:sp>
        <p:sp>
          <p:nvSpPr>
            <p:cNvPr id="12300" name="Oval 15"/>
            <p:cNvSpPr>
              <a:spLocks noChangeArrowheads="1"/>
            </p:cNvSpPr>
            <p:nvPr/>
          </p:nvSpPr>
          <p:spPr bwMode="auto">
            <a:xfrm>
              <a:off x="2057400" y="3505200"/>
              <a:ext cx="228600" cy="228600"/>
            </a:xfrm>
            <a:prstGeom prst="ellipse">
              <a:avLst/>
            </a:prstGeom>
            <a:solidFill>
              <a:schemeClr val="accent1"/>
            </a:solidFill>
            <a:ln w="9525">
              <a:solidFill>
                <a:schemeClr val="tx1"/>
              </a:solidFill>
              <a:round/>
              <a:headEnd/>
              <a:tailEnd/>
            </a:ln>
          </p:spPr>
          <p:txBody>
            <a:bodyPr wrap="none" anchor="ctr"/>
            <a:lstStyle/>
            <a:p>
              <a:pPr algn="r"/>
              <a:endParaRPr lang="en-US" sz="4267"/>
            </a:p>
          </p:txBody>
        </p:sp>
        <p:sp>
          <p:nvSpPr>
            <p:cNvPr id="12301" name="Oval 16"/>
            <p:cNvSpPr>
              <a:spLocks noChangeArrowheads="1"/>
            </p:cNvSpPr>
            <p:nvPr/>
          </p:nvSpPr>
          <p:spPr bwMode="auto">
            <a:xfrm>
              <a:off x="3581400" y="3505200"/>
              <a:ext cx="228600" cy="228600"/>
            </a:xfrm>
            <a:prstGeom prst="ellipse">
              <a:avLst/>
            </a:prstGeom>
            <a:solidFill>
              <a:schemeClr val="accent1"/>
            </a:solidFill>
            <a:ln w="9525">
              <a:solidFill>
                <a:schemeClr val="tx1"/>
              </a:solidFill>
              <a:round/>
              <a:headEnd/>
              <a:tailEnd/>
            </a:ln>
          </p:spPr>
          <p:txBody>
            <a:bodyPr wrap="none" anchor="ctr"/>
            <a:lstStyle/>
            <a:p>
              <a:pPr algn="r"/>
              <a:endParaRPr lang="en-US" sz="4267"/>
            </a:p>
          </p:txBody>
        </p:sp>
        <p:sp>
          <p:nvSpPr>
            <p:cNvPr id="12302" name="Line 17"/>
            <p:cNvSpPr>
              <a:spLocks noChangeShapeType="1"/>
            </p:cNvSpPr>
            <p:nvPr/>
          </p:nvSpPr>
          <p:spPr bwMode="auto">
            <a:xfrm flipV="1">
              <a:off x="2286000" y="3619500"/>
              <a:ext cx="1295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4267"/>
            </a:p>
          </p:txBody>
        </p:sp>
        <p:sp>
          <p:nvSpPr>
            <p:cNvPr id="12317" name="Text Box 32"/>
            <p:cNvSpPr txBox="1">
              <a:spLocks noChangeArrowheads="1"/>
            </p:cNvSpPr>
            <p:nvPr/>
          </p:nvSpPr>
          <p:spPr bwMode="auto">
            <a:xfrm>
              <a:off x="5181600" y="3533775"/>
              <a:ext cx="3200400" cy="557424"/>
            </a:xfrm>
            <a:prstGeom prst="rect">
              <a:avLst/>
            </a:prstGeom>
            <a:solidFill>
              <a:srgbClr val="B8C6F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276" i="0" dirty="0" err="1"/>
                <a:t>EMPi</a:t>
              </a:r>
              <a:r>
                <a:rPr lang="en-US" sz="2276" i="0" dirty="0"/>
                <a:t> and </a:t>
              </a:r>
              <a:r>
                <a:rPr lang="en-US" sz="2276" i="0" dirty="0" err="1"/>
                <a:t>PAYi</a:t>
              </a:r>
              <a:r>
                <a:rPr lang="en-US" sz="2276" i="0" dirty="0"/>
                <a:t> can be allocated to the same site.</a:t>
              </a:r>
            </a:p>
          </p:txBody>
        </p:sp>
        <p:sp>
          <p:nvSpPr>
            <p:cNvPr id="12322" name="Text Box 38"/>
            <p:cNvSpPr txBox="1">
              <a:spLocks noChangeArrowheads="1"/>
            </p:cNvSpPr>
            <p:nvPr/>
          </p:nvSpPr>
          <p:spPr bwMode="auto">
            <a:xfrm>
              <a:off x="838200" y="2651125"/>
              <a:ext cx="3810000" cy="3726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spcAft>
                  <a:spcPct val="40000"/>
                </a:spcAft>
              </a:pPr>
              <a:r>
                <a:rPr lang="en-US" sz="2844" i="0" dirty="0">
                  <a:solidFill>
                    <a:srgbClr val="0067CE"/>
                  </a:solidFill>
                </a:rPr>
                <a:t>Using Derived Fragmentation</a:t>
              </a:r>
              <a:r>
                <a:rPr lang="en-US" sz="2844" i="0" dirty="0"/>
                <a:t>: </a:t>
              </a:r>
            </a:p>
          </p:txBody>
        </p:sp>
        <p:sp>
          <p:nvSpPr>
            <p:cNvPr id="12323" name="Text Box 39"/>
            <p:cNvSpPr txBox="1">
              <a:spLocks noChangeArrowheads="1"/>
            </p:cNvSpPr>
            <p:nvPr/>
          </p:nvSpPr>
          <p:spPr bwMode="auto">
            <a:xfrm>
              <a:off x="4784725" y="2532063"/>
              <a:ext cx="3521075" cy="3726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endParaRPr lang="en-US" sz="2844" i="0"/>
            </a:p>
          </p:txBody>
        </p:sp>
        <p:sp>
          <p:nvSpPr>
            <p:cNvPr id="12324" name="Text Box 40"/>
            <p:cNvSpPr txBox="1">
              <a:spLocks noChangeArrowheads="1"/>
            </p:cNvSpPr>
            <p:nvPr/>
          </p:nvSpPr>
          <p:spPr bwMode="auto">
            <a:xfrm>
              <a:off x="4860925" y="2514600"/>
              <a:ext cx="2530475" cy="8959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dirty="0"/>
                <a:t>EMP</a:t>
              </a:r>
              <a:r>
                <a:rPr lang="en-US" sz="2560" i="0" baseline="-25000" dirty="0"/>
                <a:t>1 </a:t>
              </a:r>
              <a:r>
                <a:rPr lang="en-US" sz="2560" i="0" dirty="0"/>
                <a:t>= EMP SJ PAY</a:t>
              </a:r>
              <a:r>
                <a:rPr lang="en-US" sz="2560" i="0" baseline="-25000" dirty="0"/>
                <a:t>1                   </a:t>
              </a:r>
            </a:p>
            <a:p>
              <a:pPr eaLnBrk="1" hangingPunct="1"/>
              <a:r>
                <a:rPr lang="en-US" sz="2560" i="0" dirty="0"/>
                <a:t>EMP</a:t>
              </a:r>
              <a:r>
                <a:rPr lang="en-US" sz="2560" i="0" baseline="-25000" dirty="0"/>
                <a:t>2 </a:t>
              </a:r>
              <a:r>
                <a:rPr lang="en-US" sz="2560" i="0" dirty="0"/>
                <a:t>= EMP SJ PAY</a:t>
              </a:r>
              <a:r>
                <a:rPr lang="en-US" sz="2560" i="0" baseline="-25000" dirty="0"/>
                <a:t>2</a:t>
              </a:r>
            </a:p>
            <a:p>
              <a:pPr eaLnBrk="1" hangingPunct="1"/>
              <a:r>
                <a:rPr lang="en-US" sz="2560" i="0" dirty="0"/>
                <a:t>EMP</a:t>
              </a:r>
              <a:r>
                <a:rPr lang="en-US" sz="2560" i="0" baseline="-25000" dirty="0"/>
                <a:t>3 </a:t>
              </a:r>
              <a:r>
                <a:rPr lang="en-US" sz="2560" i="0" dirty="0"/>
                <a:t>= EMP SJ PAY</a:t>
              </a:r>
              <a:r>
                <a:rPr lang="en-US" sz="2560" i="0" baseline="-25000" dirty="0"/>
                <a:t>3</a:t>
              </a:r>
            </a:p>
          </p:txBody>
        </p:sp>
      </p:grpSp>
      <p:grpSp>
        <p:nvGrpSpPr>
          <p:cNvPr id="6" name="Group 5"/>
          <p:cNvGrpSpPr/>
          <p:nvPr/>
        </p:nvGrpSpPr>
        <p:grpSpPr>
          <a:xfrm>
            <a:off x="1556373" y="5418668"/>
            <a:ext cx="5055566" cy="509217"/>
            <a:chOff x="1094325" y="3810000"/>
            <a:chExt cx="3554695" cy="358043"/>
          </a:xfrm>
        </p:grpSpPr>
        <p:sp>
          <p:nvSpPr>
            <p:cNvPr id="39" name="Oval 15"/>
            <p:cNvSpPr>
              <a:spLocks noChangeArrowheads="1"/>
            </p:cNvSpPr>
            <p:nvPr/>
          </p:nvSpPr>
          <p:spPr bwMode="auto">
            <a:xfrm>
              <a:off x="2057400" y="3886200"/>
              <a:ext cx="228600" cy="228600"/>
            </a:xfrm>
            <a:prstGeom prst="ellipse">
              <a:avLst/>
            </a:prstGeom>
            <a:solidFill>
              <a:schemeClr val="accent1"/>
            </a:solidFill>
            <a:ln w="9525">
              <a:solidFill>
                <a:schemeClr val="tx1"/>
              </a:solidFill>
              <a:round/>
              <a:headEnd/>
              <a:tailEnd/>
            </a:ln>
          </p:spPr>
          <p:txBody>
            <a:bodyPr wrap="none" anchor="ctr"/>
            <a:lstStyle/>
            <a:p>
              <a:pPr algn="r"/>
              <a:endParaRPr lang="en-US" sz="4267"/>
            </a:p>
          </p:txBody>
        </p:sp>
        <p:sp>
          <p:nvSpPr>
            <p:cNvPr id="40" name="Oval 16"/>
            <p:cNvSpPr>
              <a:spLocks noChangeArrowheads="1"/>
            </p:cNvSpPr>
            <p:nvPr/>
          </p:nvSpPr>
          <p:spPr bwMode="auto">
            <a:xfrm>
              <a:off x="3581400" y="3886200"/>
              <a:ext cx="228600" cy="228600"/>
            </a:xfrm>
            <a:prstGeom prst="ellipse">
              <a:avLst/>
            </a:prstGeom>
            <a:solidFill>
              <a:schemeClr val="accent1"/>
            </a:solidFill>
            <a:ln w="9525">
              <a:solidFill>
                <a:schemeClr val="tx1"/>
              </a:solidFill>
              <a:round/>
              <a:headEnd/>
              <a:tailEnd/>
            </a:ln>
          </p:spPr>
          <p:txBody>
            <a:bodyPr wrap="none" anchor="ctr"/>
            <a:lstStyle/>
            <a:p>
              <a:pPr algn="r"/>
              <a:endParaRPr lang="en-US" sz="4267"/>
            </a:p>
          </p:txBody>
        </p:sp>
        <p:sp>
          <p:nvSpPr>
            <p:cNvPr id="41" name="Line 17"/>
            <p:cNvSpPr>
              <a:spLocks noChangeShapeType="1"/>
            </p:cNvSpPr>
            <p:nvPr/>
          </p:nvSpPr>
          <p:spPr bwMode="auto">
            <a:xfrm flipV="1">
              <a:off x="2286000" y="4000500"/>
              <a:ext cx="1295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4267"/>
            </a:p>
          </p:txBody>
        </p:sp>
        <p:sp>
          <p:nvSpPr>
            <p:cNvPr id="42" name="Text Box 13"/>
            <p:cNvSpPr txBox="1">
              <a:spLocks noChangeArrowheads="1"/>
            </p:cNvSpPr>
            <p:nvPr/>
          </p:nvSpPr>
          <p:spPr bwMode="auto">
            <a:xfrm>
              <a:off x="1094325" y="3826123"/>
              <a:ext cx="692272" cy="3419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dirty="0"/>
                <a:t>EMP</a:t>
              </a:r>
              <a:r>
                <a:rPr lang="en-US" sz="2560" i="0" baseline="-25000" dirty="0"/>
                <a:t>3</a:t>
              </a:r>
            </a:p>
          </p:txBody>
        </p:sp>
        <p:sp>
          <p:nvSpPr>
            <p:cNvPr id="43" name="Text Box 14"/>
            <p:cNvSpPr txBox="1">
              <a:spLocks noChangeArrowheads="1"/>
            </p:cNvSpPr>
            <p:nvPr/>
          </p:nvSpPr>
          <p:spPr bwMode="auto">
            <a:xfrm>
              <a:off x="3989435" y="3810000"/>
              <a:ext cx="659585" cy="3419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dirty="0"/>
                <a:t>PAY</a:t>
              </a:r>
              <a:r>
                <a:rPr lang="en-US" sz="2560" i="0" baseline="-25000" dirty="0"/>
                <a:t>3</a:t>
              </a:r>
            </a:p>
          </p:txBody>
        </p:sp>
      </p:grpSp>
      <p:grpSp>
        <p:nvGrpSpPr>
          <p:cNvPr id="4" name="Group 3"/>
          <p:cNvGrpSpPr/>
          <p:nvPr/>
        </p:nvGrpSpPr>
        <p:grpSpPr>
          <a:xfrm>
            <a:off x="2992115" y="7806603"/>
            <a:ext cx="3185164" cy="1568907"/>
            <a:chOff x="2103831" y="5489019"/>
            <a:chExt cx="2239569" cy="1103138"/>
          </a:xfrm>
        </p:grpSpPr>
        <p:sp>
          <p:nvSpPr>
            <p:cNvPr id="44" name="Oval 21"/>
            <p:cNvSpPr>
              <a:spLocks noChangeArrowheads="1"/>
            </p:cNvSpPr>
            <p:nvPr/>
          </p:nvSpPr>
          <p:spPr bwMode="auto">
            <a:xfrm>
              <a:off x="2743200" y="5489019"/>
              <a:ext cx="228600" cy="228600"/>
            </a:xfrm>
            <a:prstGeom prst="ellipse">
              <a:avLst/>
            </a:prstGeom>
            <a:solidFill>
              <a:schemeClr val="accent1"/>
            </a:solidFill>
            <a:ln w="9525">
              <a:solidFill>
                <a:schemeClr val="tx1"/>
              </a:solidFill>
              <a:round/>
              <a:headEnd/>
              <a:tailEnd/>
            </a:ln>
          </p:spPr>
          <p:txBody>
            <a:bodyPr wrap="none" anchor="ctr"/>
            <a:lstStyle/>
            <a:p>
              <a:pPr algn="r"/>
              <a:endParaRPr lang="en-US" sz="4267"/>
            </a:p>
          </p:txBody>
        </p:sp>
        <p:cxnSp>
          <p:nvCxnSpPr>
            <p:cNvPr id="5" name="Straight Connector 4"/>
            <p:cNvCxnSpPr>
              <a:stCxn id="44" idx="5"/>
              <a:endCxn id="12313" idx="1"/>
            </p:cNvCxnSpPr>
            <p:nvPr/>
          </p:nvCxnSpPr>
          <p:spPr bwMode="auto">
            <a:xfrm>
              <a:off x="2938322" y="5684141"/>
              <a:ext cx="1405078" cy="79285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a:stCxn id="44" idx="6"/>
              <a:endCxn id="12309" idx="2"/>
            </p:cNvCxnSpPr>
            <p:nvPr/>
          </p:nvCxnSpPr>
          <p:spPr bwMode="auto">
            <a:xfrm>
              <a:off x="2971800" y="5603319"/>
              <a:ext cx="1371600" cy="37838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a:endCxn id="12314" idx="1"/>
            </p:cNvCxnSpPr>
            <p:nvPr/>
          </p:nvCxnSpPr>
          <p:spPr bwMode="auto">
            <a:xfrm flipV="1">
              <a:off x="2969046" y="5562600"/>
              <a:ext cx="1374354" cy="642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4" name="Text Box 18"/>
            <p:cNvSpPr txBox="1">
              <a:spLocks noChangeArrowheads="1"/>
            </p:cNvSpPr>
            <p:nvPr/>
          </p:nvSpPr>
          <p:spPr bwMode="auto">
            <a:xfrm>
              <a:off x="2124827" y="5498068"/>
              <a:ext cx="667475" cy="3419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dirty="0"/>
                <a:t>EMP</a:t>
              </a:r>
              <a:r>
                <a:rPr lang="en-US" sz="2560" i="0" baseline="-25000" dirty="0"/>
                <a:t>1</a:t>
              </a:r>
            </a:p>
          </p:txBody>
        </p:sp>
        <p:sp>
          <p:nvSpPr>
            <p:cNvPr id="55" name="Text Box 18"/>
            <p:cNvSpPr txBox="1">
              <a:spLocks noChangeArrowheads="1"/>
            </p:cNvSpPr>
            <p:nvPr/>
          </p:nvSpPr>
          <p:spPr bwMode="auto">
            <a:xfrm>
              <a:off x="2103831" y="5851526"/>
              <a:ext cx="692272" cy="3419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dirty="0"/>
                <a:t>EMP</a:t>
              </a:r>
              <a:r>
                <a:rPr lang="en-US" sz="2560" i="0" baseline="-25000" dirty="0"/>
                <a:t>2</a:t>
              </a:r>
            </a:p>
          </p:txBody>
        </p:sp>
        <p:sp>
          <p:nvSpPr>
            <p:cNvPr id="56" name="Text Box 18"/>
            <p:cNvSpPr txBox="1">
              <a:spLocks noChangeArrowheads="1"/>
            </p:cNvSpPr>
            <p:nvPr/>
          </p:nvSpPr>
          <p:spPr bwMode="auto">
            <a:xfrm>
              <a:off x="2139541" y="6250236"/>
              <a:ext cx="692272" cy="3419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dirty="0"/>
                <a:t>EMP</a:t>
              </a:r>
              <a:r>
                <a:rPr lang="en-US" sz="2560" i="0" baseline="-25000" dirty="0"/>
                <a:t>3</a:t>
              </a:r>
            </a:p>
          </p:txBody>
        </p:sp>
      </p:grpSp>
    </p:spTree>
    <p:extLst>
      <p:ext uri="{BB962C8B-B14F-4D97-AF65-F5344CB8AC3E}">
        <p14:creationId xmlns:p14="http://schemas.microsoft.com/office/powerpoint/2010/main" val="5522836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par>
                                <p:cTn id="16" presetID="9"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noFill/>
          <a:ln/>
        </p:spPr>
        <p:txBody>
          <a:bodyPr/>
          <a:lstStyle/>
          <a:p>
            <a:r>
              <a:rPr lang="en-US" dirty="0"/>
              <a:t>Has been studied within the centralized context</a:t>
            </a:r>
          </a:p>
          <a:p>
            <a:pPr lvl="1"/>
            <a:r>
              <a:rPr lang="en-US" dirty="0"/>
              <a:t>design methodology</a:t>
            </a:r>
          </a:p>
          <a:p>
            <a:pPr lvl="1"/>
            <a:r>
              <a:rPr lang="en-US" dirty="0"/>
              <a:t>physical clustering</a:t>
            </a:r>
          </a:p>
          <a:p>
            <a:r>
              <a:rPr lang="en-US" dirty="0"/>
              <a:t>More difficult than horizontal, because more alternatives exist. For </a:t>
            </a:r>
            <a:r>
              <a:rPr lang="en-US" i="1" dirty="0"/>
              <a:t>m</a:t>
            </a:r>
            <a:r>
              <a:rPr lang="en-US" dirty="0"/>
              <a:t> attributes, there are </a:t>
            </a:r>
            <a:r>
              <a:rPr lang="en-US" i="1" dirty="0"/>
              <a:t>B(m)</a:t>
            </a:r>
            <a:r>
              <a:rPr lang="en-US" dirty="0"/>
              <a:t> alternatives!</a:t>
            </a:r>
          </a:p>
          <a:p>
            <a:pPr>
              <a:buFont typeface="Monotype Sorts" charset="0"/>
              <a:buNone/>
            </a:pPr>
            <a:r>
              <a:rPr lang="en-US" dirty="0"/>
              <a:t>	Hence two heuristic approaches are followed :</a:t>
            </a:r>
          </a:p>
          <a:p>
            <a:pPr lvl="1"/>
            <a:r>
              <a:rPr lang="en-US" dirty="0"/>
              <a:t>grouping</a:t>
            </a:r>
          </a:p>
          <a:p>
            <a:pPr lvl="2"/>
            <a:r>
              <a:rPr lang="en-US" dirty="0"/>
              <a:t>Go from attributes to fragments</a:t>
            </a:r>
          </a:p>
          <a:p>
            <a:pPr lvl="1"/>
            <a:r>
              <a:rPr lang="en-US" dirty="0"/>
              <a:t>splitting</a:t>
            </a:r>
          </a:p>
          <a:p>
            <a:pPr lvl="2"/>
            <a:r>
              <a:rPr lang="en-US" dirty="0"/>
              <a:t>Go from relation to fragments</a:t>
            </a:r>
          </a:p>
        </p:txBody>
      </p:sp>
      <p:sp>
        <p:nvSpPr>
          <p:cNvPr id="79875" name="Rectangle 3"/>
          <p:cNvSpPr>
            <a:spLocks noGrp="1" noChangeArrowheads="1"/>
          </p:cNvSpPr>
          <p:nvPr>
            <p:ph type="title"/>
          </p:nvPr>
        </p:nvSpPr>
        <p:spPr>
          <a:noFill/>
          <a:ln/>
        </p:spPr>
        <p:txBody>
          <a:bodyPr/>
          <a:lstStyle/>
          <a:p>
            <a:r>
              <a:rPr lang="en-US"/>
              <a:t>Vertical Fragmentation</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noFill/>
          <a:ln/>
        </p:spPr>
        <p:txBody>
          <a:bodyPr/>
          <a:lstStyle/>
          <a:p>
            <a:pPr>
              <a:lnSpc>
                <a:spcPct val="100000"/>
              </a:lnSpc>
              <a:spcBef>
                <a:spcPct val="50000"/>
              </a:spcBef>
            </a:pPr>
            <a:r>
              <a:rPr lang="en-US" dirty="0"/>
              <a:t>Grouping allows overlapping fragments</a:t>
            </a:r>
          </a:p>
          <a:p>
            <a:pPr>
              <a:lnSpc>
                <a:spcPct val="100000"/>
              </a:lnSpc>
              <a:spcBef>
                <a:spcPct val="50000"/>
              </a:spcBef>
            </a:pPr>
            <a:r>
              <a:rPr lang="en-US" dirty="0"/>
              <a:t>Splitting  generates non-overlapping fragments</a:t>
            </a:r>
          </a:p>
          <a:p>
            <a:pPr>
              <a:lnSpc>
                <a:spcPct val="100000"/>
              </a:lnSpc>
              <a:spcBef>
                <a:spcPct val="50000"/>
              </a:spcBef>
            </a:pPr>
            <a:endParaRPr lang="en-US" dirty="0"/>
          </a:p>
          <a:p>
            <a:pPr>
              <a:lnSpc>
                <a:spcPct val="100000"/>
              </a:lnSpc>
              <a:spcBef>
                <a:spcPct val="50000"/>
              </a:spcBef>
            </a:pPr>
            <a:endParaRPr lang="en-US" dirty="0"/>
          </a:p>
          <a:p>
            <a:pPr>
              <a:lnSpc>
                <a:spcPct val="100000"/>
              </a:lnSpc>
              <a:spcBef>
                <a:spcPct val="50000"/>
              </a:spcBef>
              <a:buFont typeface="Monotype Sorts" charset="0"/>
              <a:buNone/>
            </a:pPr>
            <a:r>
              <a:rPr lang="en-US" dirty="0"/>
              <a:t>We do not consider the replicated key attributes to be overlapping.</a:t>
            </a:r>
          </a:p>
          <a:p>
            <a:pPr>
              <a:lnSpc>
                <a:spcPct val="100000"/>
              </a:lnSpc>
              <a:spcBef>
                <a:spcPct val="50000"/>
              </a:spcBef>
              <a:buFont typeface="Monotype Sorts" charset="0"/>
              <a:buNone/>
            </a:pPr>
            <a:r>
              <a:rPr lang="en-US" dirty="0"/>
              <a:t>	Advantage:</a:t>
            </a:r>
          </a:p>
          <a:p>
            <a:pPr lvl="1">
              <a:lnSpc>
                <a:spcPct val="100000"/>
              </a:lnSpc>
              <a:spcBef>
                <a:spcPct val="50000"/>
              </a:spcBef>
              <a:buFont typeface="Monotype Sorts" charset="0"/>
              <a:buNone/>
            </a:pPr>
            <a:r>
              <a:rPr lang="en-US" dirty="0"/>
              <a:t>	Easier to enforce functional dependencies </a:t>
            </a:r>
          </a:p>
          <a:p>
            <a:pPr lvl="1">
              <a:lnSpc>
                <a:spcPct val="100000"/>
              </a:lnSpc>
              <a:spcBef>
                <a:spcPct val="50000"/>
              </a:spcBef>
              <a:buFont typeface="Monotype Sorts" charset="0"/>
              <a:buNone/>
            </a:pPr>
            <a:r>
              <a:rPr lang="en-US" dirty="0"/>
              <a:t>	(for integrity checking etc.)</a:t>
            </a:r>
          </a:p>
        </p:txBody>
      </p:sp>
      <p:sp>
        <p:nvSpPr>
          <p:cNvPr id="80899" name="Rectangle 3"/>
          <p:cNvSpPr>
            <a:spLocks noGrp="1" noChangeArrowheads="1"/>
          </p:cNvSpPr>
          <p:nvPr>
            <p:ph type="title"/>
          </p:nvPr>
        </p:nvSpPr>
        <p:spPr>
          <a:noFill/>
          <a:ln/>
        </p:spPr>
        <p:txBody>
          <a:bodyPr/>
          <a:lstStyle/>
          <a:p>
            <a:r>
              <a:rPr lang="en-US"/>
              <a:t>Vertical Fragmentation</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3" name="Rectangle 3"/>
          <p:cNvSpPr>
            <a:spLocks noGrp="1" noChangeArrowheads="1"/>
          </p:cNvSpPr>
          <p:nvPr>
            <p:ph type="title"/>
          </p:nvPr>
        </p:nvSpPr>
        <p:spPr>
          <a:noFill/>
          <a:ln/>
        </p:spPr>
        <p:txBody>
          <a:bodyPr/>
          <a:lstStyle/>
          <a:p>
            <a:r>
              <a:rPr lang="en-US"/>
              <a:t>VF – Information Requirements</a:t>
            </a:r>
          </a:p>
        </p:txBody>
      </p:sp>
      <p:sp>
        <p:nvSpPr>
          <p:cNvPr id="81922" name="Rectangle 2"/>
          <p:cNvSpPr>
            <a:spLocks noGrp="1" noChangeArrowheads="1"/>
          </p:cNvSpPr>
          <p:nvPr>
            <p:ph idx="1"/>
          </p:nvPr>
        </p:nvSpPr>
        <p:spPr>
          <a:xfrm>
            <a:off x="342900" y="2428528"/>
            <a:ext cx="12208172" cy="6829772"/>
          </a:xfrm>
          <a:noFill/>
          <a:ln/>
        </p:spPr>
        <p:txBody>
          <a:bodyPr/>
          <a:lstStyle/>
          <a:p>
            <a:r>
              <a:rPr lang="en-US" dirty="0"/>
              <a:t>Application Information</a:t>
            </a:r>
          </a:p>
          <a:p>
            <a:pPr marL="1056623" lvl="1"/>
            <a:r>
              <a:rPr lang="en-US" dirty="0">
                <a:solidFill>
                  <a:schemeClr val="tx2"/>
                </a:solidFill>
              </a:rPr>
              <a:t>Attribute affinities (Tracks how close any two attributes are to each other)</a:t>
            </a:r>
            <a:endParaRPr lang="en-US" dirty="0"/>
          </a:p>
          <a:p>
            <a:pPr marL="1544296" lvl="2"/>
            <a:r>
              <a:rPr lang="en-US" dirty="0"/>
              <a:t>a measure that indicates how closely related the attributes are</a:t>
            </a:r>
          </a:p>
          <a:p>
            <a:pPr marL="1544296" lvl="2"/>
            <a:r>
              <a:rPr lang="en-US" dirty="0"/>
              <a:t>This is obtained from more primitive usage data</a:t>
            </a:r>
          </a:p>
          <a:p>
            <a:pPr marL="1056623" lvl="1"/>
            <a:r>
              <a:rPr lang="en-US" dirty="0">
                <a:solidFill>
                  <a:schemeClr val="tx2"/>
                </a:solidFill>
              </a:rPr>
              <a:t>Attribute usage values (Tracks usage of attributes in queries) </a:t>
            </a:r>
            <a:endParaRPr lang="en-US" dirty="0"/>
          </a:p>
          <a:p>
            <a:pPr marL="1544296" lvl="2"/>
            <a:r>
              <a:rPr lang="en-US" dirty="0"/>
              <a:t>Given a set of queries </a:t>
            </a:r>
            <a:r>
              <a:rPr lang="en-US" i="1" dirty="0"/>
              <a:t>Q</a:t>
            </a:r>
            <a:r>
              <a:rPr lang="en-US" dirty="0"/>
              <a:t> = {</a:t>
            </a:r>
            <a:r>
              <a:rPr lang="en-US" i="1" dirty="0"/>
              <a:t>q</a:t>
            </a:r>
            <a:r>
              <a:rPr lang="en-US" baseline="-25000" dirty="0"/>
              <a:t>1</a:t>
            </a:r>
            <a:r>
              <a:rPr lang="en-US" dirty="0"/>
              <a:t>, </a:t>
            </a:r>
            <a:r>
              <a:rPr lang="en-US" i="1" dirty="0"/>
              <a:t>q</a:t>
            </a:r>
            <a:r>
              <a:rPr lang="en-US" baseline="-25000" dirty="0"/>
              <a:t>2</a:t>
            </a:r>
            <a:r>
              <a:rPr lang="en-US" dirty="0"/>
              <a:t>,…, </a:t>
            </a:r>
            <a:r>
              <a:rPr lang="en-US" i="1" dirty="0" err="1"/>
              <a:t>q</a:t>
            </a:r>
            <a:r>
              <a:rPr lang="en-US" i="1" baseline="-25000" dirty="0" err="1"/>
              <a:t>q</a:t>
            </a:r>
            <a:r>
              <a:rPr lang="en-US" dirty="0"/>
              <a:t>} that will run on the relation            </a:t>
            </a:r>
            <a:r>
              <a:rPr lang="en-US" i="1" dirty="0"/>
              <a:t>R</a:t>
            </a:r>
            <a:r>
              <a:rPr lang="en-US" dirty="0"/>
              <a:t>[</a:t>
            </a:r>
            <a:r>
              <a:rPr lang="en-US" i="1" dirty="0"/>
              <a:t>A</a:t>
            </a:r>
            <a:r>
              <a:rPr lang="en-US" baseline="-25000" dirty="0"/>
              <a:t>1</a:t>
            </a:r>
            <a:r>
              <a:rPr lang="en-US" dirty="0"/>
              <a:t>, </a:t>
            </a:r>
            <a:r>
              <a:rPr lang="en-US" i="1" dirty="0"/>
              <a:t>A</a:t>
            </a:r>
            <a:r>
              <a:rPr lang="en-US" baseline="-25000" dirty="0"/>
              <a:t>2</a:t>
            </a:r>
            <a:r>
              <a:rPr lang="en-US" dirty="0"/>
              <a:t>,…, </a:t>
            </a:r>
            <a:r>
              <a:rPr lang="en-US" i="1" dirty="0"/>
              <a:t>A</a:t>
            </a:r>
            <a:r>
              <a:rPr lang="en-US" i="1" baseline="-25000" dirty="0"/>
              <a:t>n</a:t>
            </a:r>
            <a:r>
              <a:rPr lang="en-US" dirty="0"/>
              <a:t>],</a:t>
            </a:r>
          </a:p>
          <a:p>
            <a:pPr marL="1544296" lvl="2">
              <a:buNone/>
            </a:pPr>
            <a:endParaRPr lang="en-US" dirty="0"/>
          </a:p>
          <a:p>
            <a:pPr marL="1544296" lvl="2">
              <a:buNone/>
            </a:pPr>
            <a:endParaRPr lang="en-US" dirty="0"/>
          </a:p>
          <a:p>
            <a:pPr marL="1544296" lvl="2">
              <a:buNone/>
            </a:pPr>
            <a:endParaRPr lang="en-US" dirty="0"/>
          </a:p>
          <a:p>
            <a:pPr marL="1544296" lvl="2">
              <a:buNone/>
            </a:pPr>
            <a:r>
              <a:rPr lang="en-US" dirty="0"/>
              <a:t>	</a:t>
            </a:r>
          </a:p>
          <a:p>
            <a:pPr marL="1544296" lvl="2">
              <a:buNone/>
            </a:pPr>
            <a:r>
              <a:rPr lang="en-US" i="1" dirty="0"/>
              <a:t>	</a:t>
            </a:r>
            <a:r>
              <a:rPr lang="en-US" dirty="0"/>
              <a:t>The</a:t>
            </a:r>
            <a:r>
              <a:rPr lang="en-US" i="1" dirty="0"/>
              <a:t> use</a:t>
            </a:r>
            <a:r>
              <a:rPr lang="en-US" dirty="0"/>
              <a:t>(</a:t>
            </a:r>
            <a:r>
              <a:rPr lang="en-US" i="1" dirty="0"/>
              <a:t>q</a:t>
            </a:r>
            <a:r>
              <a:rPr lang="en-US" i="1" baseline="-25000" dirty="0"/>
              <a:t>i</a:t>
            </a:r>
            <a:r>
              <a:rPr lang="en-US" i="1" dirty="0"/>
              <a:t>,•</a:t>
            </a:r>
            <a:r>
              <a:rPr lang="en-US" dirty="0"/>
              <a:t>)</a:t>
            </a:r>
            <a:r>
              <a:rPr lang="en-US" i="1" dirty="0"/>
              <a:t> </a:t>
            </a:r>
            <a:r>
              <a:rPr lang="en-US" dirty="0"/>
              <a:t>vectors</a:t>
            </a:r>
            <a:r>
              <a:rPr lang="en-US" i="1" dirty="0"/>
              <a:t> </a:t>
            </a:r>
            <a:r>
              <a:rPr lang="en-US" dirty="0"/>
              <a:t>can be defined accordingly</a:t>
            </a:r>
          </a:p>
        </p:txBody>
      </p:sp>
      <p:sp>
        <p:nvSpPr>
          <p:cNvPr id="81926" name="Rectangle 6"/>
          <p:cNvSpPr>
            <a:spLocks noChangeArrowheads="1"/>
          </p:cNvSpPr>
          <p:nvPr/>
        </p:nvSpPr>
        <p:spPr bwMode="auto">
          <a:xfrm>
            <a:off x="4622777" y="6825264"/>
            <a:ext cx="425005"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pPr algn="l"/>
            <a:r>
              <a:rPr lang="en-US" sz="2600" dirty="0">
                <a:solidFill>
                  <a:srgbClr val="000000"/>
                </a:solidFill>
                <a:latin typeface="Symbol" charset="0"/>
                <a:sym typeface="Symbol"/>
              </a:rPr>
              <a:t></a:t>
            </a:r>
            <a:endParaRPr lang="en-US" sz="2600" dirty="0">
              <a:solidFill>
                <a:srgbClr val="000000"/>
              </a:solidFill>
              <a:latin typeface="Symbol" charset="0"/>
            </a:endParaRPr>
          </a:p>
        </p:txBody>
      </p:sp>
      <p:sp>
        <p:nvSpPr>
          <p:cNvPr id="81927" name="Rectangle 7"/>
          <p:cNvSpPr>
            <a:spLocks noChangeArrowheads="1"/>
          </p:cNvSpPr>
          <p:nvPr/>
        </p:nvSpPr>
        <p:spPr bwMode="auto">
          <a:xfrm>
            <a:off x="2980151" y="6807203"/>
            <a:ext cx="1792715" cy="489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600" i="1" dirty="0">
                <a:solidFill>
                  <a:srgbClr val="000000"/>
                </a:solidFill>
                <a:latin typeface="Book Antiqua"/>
              </a:rPr>
              <a:t>use</a:t>
            </a:r>
            <a:r>
              <a:rPr lang="en-US" sz="2600" dirty="0">
                <a:solidFill>
                  <a:srgbClr val="000000"/>
                </a:solidFill>
                <a:latin typeface="Book Antiqua"/>
              </a:rPr>
              <a:t>(</a:t>
            </a:r>
            <a:r>
              <a:rPr lang="en-US" sz="2600" i="1" dirty="0" err="1">
                <a:latin typeface="Book Antiqua"/>
              </a:rPr>
              <a:t>q</a:t>
            </a:r>
            <a:r>
              <a:rPr lang="en-US" sz="2600" i="1" baseline="-25000" dirty="0" err="1">
                <a:latin typeface="Book Antiqua"/>
              </a:rPr>
              <a:t>i</a:t>
            </a:r>
            <a:r>
              <a:rPr lang="en-US" sz="2600" i="1" dirty="0" err="1">
                <a:latin typeface="Book Antiqua"/>
              </a:rPr>
              <a:t>,A</a:t>
            </a:r>
            <a:r>
              <a:rPr lang="en-US" sz="2600" i="1" baseline="-25000" dirty="0" err="1">
                <a:latin typeface="Book Antiqua"/>
              </a:rPr>
              <a:t>j</a:t>
            </a:r>
            <a:r>
              <a:rPr lang="en-US" sz="2600" dirty="0">
                <a:latin typeface="Book Antiqua"/>
              </a:rPr>
              <a:t>) =</a:t>
            </a:r>
          </a:p>
        </p:txBody>
      </p:sp>
      <p:sp>
        <p:nvSpPr>
          <p:cNvPr id="81928" name="Rectangle 8"/>
          <p:cNvSpPr>
            <a:spLocks noChangeArrowheads="1"/>
          </p:cNvSpPr>
          <p:nvPr/>
        </p:nvSpPr>
        <p:spPr bwMode="auto">
          <a:xfrm>
            <a:off x="5062240" y="6590456"/>
            <a:ext cx="6127385" cy="489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600" dirty="0">
                <a:solidFill>
                  <a:srgbClr val="000000"/>
                </a:solidFill>
                <a:latin typeface="Book Antiqua"/>
              </a:rPr>
              <a:t>1 if attribute </a:t>
            </a:r>
            <a:r>
              <a:rPr lang="en-US" sz="2600" i="1" dirty="0" err="1">
                <a:solidFill>
                  <a:srgbClr val="000000"/>
                </a:solidFill>
                <a:latin typeface="Book Antiqua"/>
              </a:rPr>
              <a:t>A</a:t>
            </a:r>
            <a:r>
              <a:rPr lang="en-US" i="1" baseline="-25000" dirty="0" err="1">
                <a:solidFill>
                  <a:srgbClr val="000000"/>
                </a:solidFill>
                <a:latin typeface="Book Antiqua"/>
              </a:rPr>
              <a:t>j</a:t>
            </a:r>
            <a:r>
              <a:rPr lang="en-US" sz="2600" dirty="0">
                <a:solidFill>
                  <a:srgbClr val="000000"/>
                </a:solidFill>
                <a:latin typeface="Book Antiqua"/>
              </a:rPr>
              <a:t> is referenced by query </a:t>
            </a:r>
            <a:r>
              <a:rPr lang="en-US" sz="2600" i="1" dirty="0">
                <a:solidFill>
                  <a:srgbClr val="000000"/>
                </a:solidFill>
                <a:latin typeface="Book Antiqua"/>
              </a:rPr>
              <a:t>q</a:t>
            </a:r>
            <a:r>
              <a:rPr lang="en-US" sz="2600" i="1" baseline="-25000" dirty="0">
                <a:solidFill>
                  <a:srgbClr val="000000"/>
                </a:solidFill>
                <a:latin typeface="Book Antiqua"/>
              </a:rPr>
              <a:t>i</a:t>
            </a:r>
          </a:p>
        </p:txBody>
      </p:sp>
      <p:sp>
        <p:nvSpPr>
          <p:cNvPr id="81929" name="Rectangle 9"/>
          <p:cNvSpPr>
            <a:spLocks noChangeArrowheads="1"/>
          </p:cNvSpPr>
          <p:nvPr/>
        </p:nvSpPr>
        <p:spPr bwMode="auto">
          <a:xfrm>
            <a:off x="5128638" y="7078136"/>
            <a:ext cx="1885193" cy="489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600" dirty="0">
                <a:solidFill>
                  <a:srgbClr val="000000"/>
                </a:solidFill>
                <a:latin typeface="Book Antiqua"/>
              </a:rPr>
              <a:t>0 otherwise</a:t>
            </a:r>
          </a:p>
        </p:txBody>
      </p:sp>
      <p:sp>
        <p:nvSpPr>
          <p:cNvPr id="81930" name="Rectangle 10"/>
          <p:cNvSpPr>
            <a:spLocks noChangeArrowheads="1"/>
          </p:cNvSpPr>
          <p:nvPr/>
        </p:nvSpPr>
        <p:spPr bwMode="auto">
          <a:xfrm>
            <a:off x="4662312" y="6554332"/>
            <a:ext cx="347850" cy="489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600" dirty="0">
                <a:solidFill>
                  <a:srgbClr val="000000"/>
                </a:solidFill>
                <a:latin typeface="Symbol" charset="0"/>
                <a:sym typeface="Symbol"/>
              </a:rPr>
              <a:t></a:t>
            </a:r>
            <a:endParaRPr lang="en-US" sz="2600" dirty="0">
              <a:solidFill>
                <a:srgbClr val="000000"/>
              </a:solidFill>
              <a:latin typeface="Symbol" charset="0"/>
            </a:endParaRPr>
          </a:p>
        </p:txBody>
      </p:sp>
      <p:sp>
        <p:nvSpPr>
          <p:cNvPr id="81931" name="Rectangle 11"/>
          <p:cNvSpPr>
            <a:spLocks noChangeArrowheads="1"/>
          </p:cNvSpPr>
          <p:nvPr/>
        </p:nvSpPr>
        <p:spPr bwMode="auto">
          <a:xfrm>
            <a:off x="4662312" y="7162816"/>
            <a:ext cx="347850" cy="489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l"/>
            <a:r>
              <a:rPr lang="en-US" sz="2600" dirty="0">
                <a:solidFill>
                  <a:srgbClr val="000000"/>
                </a:solidFill>
                <a:latin typeface="Symbol" charset="0"/>
                <a:sym typeface="Symbol"/>
              </a:rPr>
              <a:t></a:t>
            </a:r>
            <a:endParaRPr lang="en-US" sz="2600" dirty="0">
              <a:solidFill>
                <a:srgbClr val="000000"/>
              </a:solidFill>
              <a:latin typeface="Symbol" charset="0"/>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7" name="Rectangle 3"/>
          <p:cNvSpPr>
            <a:spLocks noGrp="1" noChangeArrowheads="1"/>
          </p:cNvSpPr>
          <p:nvPr>
            <p:ph type="title"/>
          </p:nvPr>
        </p:nvSpPr>
        <p:spPr>
          <a:noFill/>
          <a:ln/>
        </p:spPr>
        <p:txBody>
          <a:bodyPr/>
          <a:lstStyle/>
          <a:p>
            <a:r>
              <a:rPr lang="en-US"/>
              <a:t>VF – Definition of </a:t>
            </a:r>
            <a:r>
              <a:rPr lang="en-US" i="1"/>
              <a:t>use</a:t>
            </a:r>
            <a:r>
              <a:rPr lang="en-US"/>
              <a:t>(</a:t>
            </a:r>
            <a:r>
              <a:rPr lang="en-US" i="1"/>
              <a:t>q</a:t>
            </a:r>
            <a:r>
              <a:rPr lang="en-US" i="1" baseline="-25000"/>
              <a:t>i</a:t>
            </a:r>
            <a:r>
              <a:rPr lang="en-US"/>
              <a:t>,</a:t>
            </a:r>
            <a:r>
              <a:rPr lang="en-US" i="1"/>
              <a:t>A</a:t>
            </a:r>
            <a:r>
              <a:rPr lang="en-US" i="1" baseline="-25000"/>
              <a:t>j</a:t>
            </a:r>
            <a:r>
              <a:rPr lang="en-US"/>
              <a:t>)</a:t>
            </a:r>
          </a:p>
        </p:txBody>
      </p:sp>
      <p:sp>
        <p:nvSpPr>
          <p:cNvPr id="82946" name="Rectangle 2"/>
          <p:cNvSpPr>
            <a:spLocks noGrp="1" noChangeArrowheads="1"/>
          </p:cNvSpPr>
          <p:nvPr>
            <p:ph idx="1"/>
          </p:nvPr>
        </p:nvSpPr>
        <p:spPr>
          <a:noFill/>
          <a:ln/>
        </p:spPr>
        <p:txBody>
          <a:bodyPr/>
          <a:lstStyle/>
          <a:p>
            <a:pPr>
              <a:spcBef>
                <a:spcPct val="20000"/>
              </a:spcBef>
              <a:buNone/>
              <a:tabLst>
                <a:tab pos="812787" algn="l"/>
                <a:tab pos="2519641" algn="l"/>
                <a:tab pos="5039281" algn="l"/>
                <a:tab pos="5608232" algn="l"/>
                <a:tab pos="7315086" algn="l"/>
              </a:tabLst>
            </a:pPr>
            <a:r>
              <a:rPr lang="en-US" dirty="0"/>
              <a:t>Consider the following 4 queries for relation PROJ</a:t>
            </a:r>
          </a:p>
          <a:p>
            <a:pPr>
              <a:spcBef>
                <a:spcPct val="20000"/>
              </a:spcBef>
              <a:buNone/>
              <a:tabLst>
                <a:tab pos="812787" algn="l"/>
                <a:tab pos="2519641" algn="l"/>
                <a:tab pos="5039281" algn="l"/>
                <a:tab pos="5608232" algn="l"/>
                <a:tab pos="7315086" algn="l"/>
              </a:tabLst>
            </a:pPr>
            <a:r>
              <a:rPr lang="en-US" sz="2600" i="1" dirty="0"/>
              <a:t>q</a:t>
            </a:r>
            <a:r>
              <a:rPr lang="en-US" sz="2600" baseline="-25000" dirty="0"/>
              <a:t>1</a:t>
            </a:r>
            <a:r>
              <a:rPr lang="en-US" sz="2600" dirty="0"/>
              <a:t>:	</a:t>
            </a:r>
            <a:r>
              <a:rPr lang="en-US" sz="2600" b="1" dirty="0"/>
              <a:t>SELECT</a:t>
            </a:r>
            <a:r>
              <a:rPr lang="en-US" sz="2600" dirty="0"/>
              <a:t>	BUDGET	</a:t>
            </a:r>
            <a:r>
              <a:rPr lang="en-US" sz="2600" i="1" dirty="0"/>
              <a:t>q</a:t>
            </a:r>
            <a:r>
              <a:rPr lang="en-US" sz="2600" baseline="-25000" dirty="0"/>
              <a:t>2</a:t>
            </a:r>
            <a:r>
              <a:rPr lang="en-US" sz="2600" dirty="0"/>
              <a:t>:	</a:t>
            </a:r>
            <a:r>
              <a:rPr lang="en-US" sz="2600" b="1" dirty="0"/>
              <a:t>SELECT</a:t>
            </a:r>
            <a:r>
              <a:rPr lang="en-US" sz="2600" dirty="0"/>
              <a:t>	PNAME,BUDGET</a:t>
            </a:r>
          </a:p>
          <a:p>
            <a:pPr>
              <a:spcBef>
                <a:spcPct val="20000"/>
              </a:spcBef>
              <a:buNone/>
              <a:tabLst>
                <a:tab pos="812787" algn="l"/>
                <a:tab pos="2519641" algn="l"/>
                <a:tab pos="5039281" algn="l"/>
                <a:tab pos="5608232" algn="l"/>
                <a:tab pos="7315086" algn="l"/>
              </a:tabLst>
            </a:pPr>
            <a:r>
              <a:rPr lang="en-US" sz="2600" dirty="0"/>
              <a:t>		</a:t>
            </a:r>
            <a:r>
              <a:rPr lang="en-US" sz="2600" b="1" dirty="0"/>
              <a:t>FROM</a:t>
            </a:r>
            <a:r>
              <a:rPr lang="en-US" sz="2600" dirty="0"/>
              <a:t>	PROJ		</a:t>
            </a:r>
            <a:r>
              <a:rPr lang="en-US" sz="2600" b="1" dirty="0"/>
              <a:t>FROM</a:t>
            </a:r>
            <a:r>
              <a:rPr lang="en-US" sz="2600" dirty="0"/>
              <a:t>	PROJ</a:t>
            </a:r>
          </a:p>
          <a:p>
            <a:pPr>
              <a:spcBef>
                <a:spcPct val="20000"/>
              </a:spcBef>
              <a:buNone/>
              <a:tabLst>
                <a:tab pos="812787" algn="l"/>
                <a:tab pos="2519641" algn="l"/>
                <a:tab pos="5039281" algn="l"/>
                <a:tab pos="5608232" algn="l"/>
                <a:tab pos="7315086" algn="l"/>
              </a:tabLst>
            </a:pPr>
            <a:r>
              <a:rPr lang="en-US" sz="2600" dirty="0"/>
              <a:t>		</a:t>
            </a:r>
            <a:r>
              <a:rPr lang="en-US" sz="2600" b="1" dirty="0"/>
              <a:t>WHERE</a:t>
            </a:r>
            <a:r>
              <a:rPr lang="en-US" sz="2600" dirty="0"/>
              <a:t>	PNO=Value</a:t>
            </a:r>
          </a:p>
          <a:p>
            <a:pPr>
              <a:spcBef>
                <a:spcPct val="20000"/>
              </a:spcBef>
              <a:buNone/>
              <a:tabLst>
                <a:tab pos="812787" algn="l"/>
                <a:tab pos="2519641" algn="l"/>
                <a:tab pos="5039281" algn="l"/>
                <a:tab pos="5608232" algn="l"/>
                <a:tab pos="7315086" algn="l"/>
              </a:tabLst>
            </a:pPr>
            <a:r>
              <a:rPr lang="en-US" sz="2600" i="1" dirty="0"/>
              <a:t>q</a:t>
            </a:r>
            <a:r>
              <a:rPr lang="en-US" sz="2600" baseline="-25000" dirty="0"/>
              <a:t>3</a:t>
            </a:r>
            <a:r>
              <a:rPr lang="en-US" sz="2600" dirty="0"/>
              <a:t>:	</a:t>
            </a:r>
            <a:r>
              <a:rPr lang="en-US" sz="2600" b="1" dirty="0"/>
              <a:t>SELECT</a:t>
            </a:r>
            <a:r>
              <a:rPr lang="en-US" sz="2600" dirty="0"/>
              <a:t>	PNAME	</a:t>
            </a:r>
            <a:r>
              <a:rPr lang="en-US" sz="2600" i="1" dirty="0"/>
              <a:t>q</a:t>
            </a:r>
            <a:r>
              <a:rPr lang="en-US" sz="2600" baseline="-25000" dirty="0"/>
              <a:t>4</a:t>
            </a:r>
            <a:r>
              <a:rPr lang="en-US" sz="2600" dirty="0"/>
              <a:t>:	</a:t>
            </a:r>
            <a:r>
              <a:rPr lang="en-US" sz="2600" b="1" dirty="0"/>
              <a:t>SELECT	SUM</a:t>
            </a:r>
            <a:r>
              <a:rPr lang="en-US" sz="2600" dirty="0"/>
              <a:t>(BUDGET)</a:t>
            </a:r>
          </a:p>
          <a:p>
            <a:pPr>
              <a:spcBef>
                <a:spcPct val="20000"/>
              </a:spcBef>
              <a:buNone/>
              <a:tabLst>
                <a:tab pos="812787" algn="l"/>
                <a:tab pos="2519641" algn="l"/>
                <a:tab pos="5039281" algn="l"/>
                <a:tab pos="5608232" algn="l"/>
                <a:tab pos="7315086" algn="l"/>
              </a:tabLst>
            </a:pPr>
            <a:r>
              <a:rPr lang="en-US" sz="2600" dirty="0"/>
              <a:t>		</a:t>
            </a:r>
            <a:r>
              <a:rPr lang="en-US" sz="2600" b="1" dirty="0"/>
              <a:t>FROM</a:t>
            </a:r>
            <a:r>
              <a:rPr lang="en-US" sz="2600" dirty="0"/>
              <a:t>	PROJ		</a:t>
            </a:r>
            <a:r>
              <a:rPr lang="en-US" sz="2600" b="1" dirty="0"/>
              <a:t>FROM	</a:t>
            </a:r>
            <a:r>
              <a:rPr lang="en-US" sz="2600" dirty="0"/>
              <a:t>PROJ</a:t>
            </a:r>
          </a:p>
          <a:p>
            <a:pPr>
              <a:spcBef>
                <a:spcPct val="20000"/>
              </a:spcBef>
              <a:buNone/>
              <a:tabLst>
                <a:tab pos="812787" algn="l"/>
                <a:tab pos="2519641" algn="l"/>
                <a:tab pos="5039281" algn="l"/>
                <a:tab pos="5608232" algn="l"/>
                <a:tab pos="7315086" algn="l"/>
              </a:tabLst>
            </a:pPr>
            <a:r>
              <a:rPr lang="en-US" sz="2600" dirty="0"/>
              <a:t>		</a:t>
            </a:r>
            <a:r>
              <a:rPr lang="en-US" sz="2600" b="1" dirty="0"/>
              <a:t>WHERE</a:t>
            </a:r>
            <a:r>
              <a:rPr lang="en-US" sz="2600" dirty="0"/>
              <a:t>	LOC=Value		</a:t>
            </a:r>
            <a:r>
              <a:rPr lang="en-US" sz="2600" b="1" dirty="0"/>
              <a:t>WHERE</a:t>
            </a:r>
            <a:r>
              <a:rPr lang="en-US" sz="2600" dirty="0"/>
              <a:t>	LOC=Value</a:t>
            </a:r>
          </a:p>
          <a:p>
            <a:pPr>
              <a:spcBef>
                <a:spcPct val="20000"/>
              </a:spcBef>
              <a:buNone/>
              <a:tabLst>
                <a:tab pos="812787" algn="l"/>
                <a:tab pos="2519641" algn="l"/>
                <a:tab pos="5039281" algn="l"/>
                <a:tab pos="5608232" algn="l"/>
                <a:tab pos="7315086" algn="l"/>
              </a:tabLst>
            </a:pPr>
            <a:r>
              <a:rPr lang="en-US" dirty="0"/>
              <a:t>Let </a:t>
            </a:r>
            <a:r>
              <a:rPr lang="en-US" i="1" dirty="0"/>
              <a:t>A</a:t>
            </a:r>
            <a:r>
              <a:rPr lang="en-US" baseline="-25000" dirty="0"/>
              <a:t>1</a:t>
            </a:r>
            <a:r>
              <a:rPr lang="en-US" dirty="0"/>
              <a:t>= PNO, </a:t>
            </a:r>
            <a:r>
              <a:rPr lang="en-US" i="1" dirty="0"/>
              <a:t>A</a:t>
            </a:r>
            <a:r>
              <a:rPr lang="en-US" baseline="-25000" dirty="0"/>
              <a:t>2</a:t>
            </a:r>
            <a:r>
              <a:rPr lang="en-US" dirty="0"/>
              <a:t>= PNAME, </a:t>
            </a:r>
            <a:r>
              <a:rPr lang="en-US" i="1" dirty="0"/>
              <a:t>A</a:t>
            </a:r>
            <a:r>
              <a:rPr lang="en-US" baseline="-25000" dirty="0"/>
              <a:t>3</a:t>
            </a:r>
            <a:r>
              <a:rPr lang="en-US" dirty="0"/>
              <a:t>= BUDGET, </a:t>
            </a:r>
            <a:r>
              <a:rPr lang="en-US" i="1" dirty="0"/>
              <a:t>A</a:t>
            </a:r>
            <a:r>
              <a:rPr lang="en-US" baseline="-25000" dirty="0"/>
              <a:t>4</a:t>
            </a:r>
            <a:r>
              <a:rPr lang="en-US" dirty="0"/>
              <a:t>= LOC</a:t>
            </a:r>
          </a:p>
        </p:txBody>
      </p:sp>
      <p:sp>
        <p:nvSpPr>
          <p:cNvPr id="82948" name="Rectangle 4"/>
          <p:cNvSpPr>
            <a:spLocks noChangeArrowheads="1"/>
          </p:cNvSpPr>
          <p:nvPr/>
        </p:nvSpPr>
        <p:spPr bwMode="auto">
          <a:xfrm>
            <a:off x="4206726" y="6953350"/>
            <a:ext cx="55670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i="1" dirty="0">
                <a:solidFill>
                  <a:srgbClr val="000000"/>
                </a:solidFill>
                <a:latin typeface="Book Antiqua"/>
              </a:rPr>
              <a:t>q</a:t>
            </a:r>
            <a:r>
              <a:rPr lang="en-US" sz="2600" baseline="-25000" dirty="0">
                <a:solidFill>
                  <a:srgbClr val="000000"/>
                </a:solidFill>
                <a:latin typeface="Book Antiqua"/>
              </a:rPr>
              <a:t>1</a:t>
            </a:r>
          </a:p>
        </p:txBody>
      </p:sp>
      <p:sp>
        <p:nvSpPr>
          <p:cNvPr id="82949" name="Rectangle 5"/>
          <p:cNvSpPr>
            <a:spLocks noChangeArrowheads="1"/>
          </p:cNvSpPr>
          <p:nvPr/>
        </p:nvSpPr>
        <p:spPr bwMode="auto">
          <a:xfrm>
            <a:off x="4206726" y="7567465"/>
            <a:ext cx="55670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i="1" dirty="0">
                <a:solidFill>
                  <a:srgbClr val="000000"/>
                </a:solidFill>
                <a:latin typeface="Book Antiqua"/>
              </a:rPr>
              <a:t>q</a:t>
            </a:r>
            <a:r>
              <a:rPr lang="en-US" sz="2600" baseline="-25000" dirty="0">
                <a:solidFill>
                  <a:srgbClr val="000000"/>
                </a:solidFill>
                <a:latin typeface="Book Antiqua"/>
              </a:rPr>
              <a:t>2</a:t>
            </a:r>
          </a:p>
        </p:txBody>
      </p:sp>
      <p:sp>
        <p:nvSpPr>
          <p:cNvPr id="82950" name="Rectangle 6"/>
          <p:cNvSpPr>
            <a:spLocks noChangeArrowheads="1"/>
          </p:cNvSpPr>
          <p:nvPr/>
        </p:nvSpPr>
        <p:spPr bwMode="auto">
          <a:xfrm>
            <a:off x="4188664" y="8127394"/>
            <a:ext cx="55670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i="1" dirty="0">
                <a:solidFill>
                  <a:srgbClr val="000000"/>
                </a:solidFill>
                <a:latin typeface="Book Antiqua"/>
              </a:rPr>
              <a:t>q</a:t>
            </a:r>
            <a:r>
              <a:rPr lang="en-US" sz="2600" baseline="-25000" dirty="0">
                <a:solidFill>
                  <a:srgbClr val="000000"/>
                </a:solidFill>
                <a:latin typeface="Book Antiqua"/>
              </a:rPr>
              <a:t>3</a:t>
            </a:r>
          </a:p>
        </p:txBody>
      </p:sp>
      <p:sp>
        <p:nvSpPr>
          <p:cNvPr id="82951" name="Rectangle 7"/>
          <p:cNvSpPr>
            <a:spLocks noChangeArrowheads="1"/>
          </p:cNvSpPr>
          <p:nvPr/>
        </p:nvSpPr>
        <p:spPr bwMode="auto">
          <a:xfrm>
            <a:off x="4204814" y="8741510"/>
            <a:ext cx="560524"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i="1" dirty="0">
                <a:solidFill>
                  <a:srgbClr val="000000"/>
                </a:solidFill>
                <a:latin typeface="Book Antiqua"/>
              </a:rPr>
              <a:t>q</a:t>
            </a:r>
            <a:r>
              <a:rPr lang="en-US" sz="2600" baseline="-25000" dirty="0">
                <a:solidFill>
                  <a:srgbClr val="000000"/>
                </a:solidFill>
                <a:latin typeface="Book Antiqua"/>
              </a:rPr>
              <a:t>4</a:t>
            </a:r>
          </a:p>
        </p:txBody>
      </p:sp>
      <p:grpSp>
        <p:nvGrpSpPr>
          <p:cNvPr id="82954" name="Group 10"/>
          <p:cNvGrpSpPr>
            <a:grpSpLocks/>
          </p:cNvGrpSpPr>
          <p:nvPr/>
        </p:nvGrpSpPr>
        <p:grpSpPr bwMode="auto">
          <a:xfrm>
            <a:off x="4967111" y="7057208"/>
            <a:ext cx="255130" cy="2133601"/>
            <a:chOff x="2200" y="3052"/>
            <a:chExt cx="113" cy="945"/>
          </a:xfrm>
        </p:grpSpPr>
        <p:sp>
          <p:nvSpPr>
            <p:cNvPr id="82952" name="Line 8"/>
            <p:cNvSpPr>
              <a:spLocks noChangeShapeType="1"/>
            </p:cNvSpPr>
            <p:nvPr/>
          </p:nvSpPr>
          <p:spPr bwMode="auto">
            <a:xfrm>
              <a:off x="2204" y="3056"/>
              <a:ext cx="10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82953" name="Freeform 9"/>
            <p:cNvSpPr>
              <a:spLocks/>
            </p:cNvSpPr>
            <p:nvPr/>
          </p:nvSpPr>
          <p:spPr bwMode="auto">
            <a:xfrm>
              <a:off x="2200" y="3052"/>
              <a:ext cx="113" cy="945"/>
            </a:xfrm>
            <a:custGeom>
              <a:avLst/>
              <a:gdLst>
                <a:gd name="T0" fmla="*/ 0 w 113"/>
                <a:gd name="T1" fmla="*/ 0 h 945"/>
                <a:gd name="T2" fmla="*/ 0 w 113"/>
                <a:gd name="T3" fmla="*/ 944 h 945"/>
                <a:gd name="T4" fmla="*/ 112 w 113"/>
                <a:gd name="T5" fmla="*/ 944 h 945"/>
              </a:gdLst>
              <a:ahLst/>
              <a:cxnLst>
                <a:cxn ang="0">
                  <a:pos x="T0" y="T1"/>
                </a:cxn>
                <a:cxn ang="0">
                  <a:pos x="T2" y="T3"/>
                </a:cxn>
                <a:cxn ang="0">
                  <a:pos x="T4" y="T5"/>
                </a:cxn>
              </a:cxnLst>
              <a:rect l="0" t="0" r="r" b="b"/>
              <a:pathLst>
                <a:path w="113" h="945">
                  <a:moveTo>
                    <a:pt x="0" y="0"/>
                  </a:moveTo>
                  <a:lnTo>
                    <a:pt x="0" y="944"/>
                  </a:lnTo>
                  <a:lnTo>
                    <a:pt x="112" y="94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grpSp>
      <p:sp>
        <p:nvSpPr>
          <p:cNvPr id="82955" name="Rectangle 11"/>
          <p:cNvSpPr>
            <a:spLocks noChangeArrowheads="1"/>
          </p:cNvSpPr>
          <p:nvPr/>
        </p:nvSpPr>
        <p:spPr bwMode="auto">
          <a:xfrm>
            <a:off x="5193048" y="6395409"/>
            <a:ext cx="64315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i="1" dirty="0">
                <a:solidFill>
                  <a:srgbClr val="000000"/>
                </a:solidFill>
                <a:latin typeface="Book Antiqua"/>
              </a:rPr>
              <a:t>A</a:t>
            </a:r>
            <a:r>
              <a:rPr lang="en-US" sz="2600" baseline="-25000" dirty="0">
                <a:solidFill>
                  <a:srgbClr val="000000"/>
                </a:solidFill>
                <a:latin typeface="Book Antiqua"/>
              </a:rPr>
              <a:t>1</a:t>
            </a:r>
          </a:p>
        </p:txBody>
      </p:sp>
      <p:grpSp>
        <p:nvGrpSpPr>
          <p:cNvPr id="82958" name="Group 14"/>
          <p:cNvGrpSpPr>
            <a:grpSpLocks/>
          </p:cNvGrpSpPr>
          <p:nvPr/>
        </p:nvGrpSpPr>
        <p:grpSpPr bwMode="auto">
          <a:xfrm>
            <a:off x="7965440" y="7057208"/>
            <a:ext cx="255130" cy="2133601"/>
            <a:chOff x="3528" y="3052"/>
            <a:chExt cx="113" cy="945"/>
          </a:xfrm>
        </p:grpSpPr>
        <p:sp>
          <p:nvSpPr>
            <p:cNvPr id="82956" name="Line 12"/>
            <p:cNvSpPr>
              <a:spLocks noChangeShapeType="1"/>
            </p:cNvSpPr>
            <p:nvPr/>
          </p:nvSpPr>
          <p:spPr bwMode="auto">
            <a:xfrm flipH="1">
              <a:off x="3528" y="3056"/>
              <a:ext cx="11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82957" name="Freeform 13"/>
            <p:cNvSpPr>
              <a:spLocks/>
            </p:cNvSpPr>
            <p:nvPr/>
          </p:nvSpPr>
          <p:spPr bwMode="auto">
            <a:xfrm>
              <a:off x="3528" y="3052"/>
              <a:ext cx="113" cy="945"/>
            </a:xfrm>
            <a:custGeom>
              <a:avLst/>
              <a:gdLst>
                <a:gd name="T0" fmla="*/ 112 w 113"/>
                <a:gd name="T1" fmla="*/ 0 h 945"/>
                <a:gd name="T2" fmla="*/ 112 w 113"/>
                <a:gd name="T3" fmla="*/ 944 h 945"/>
                <a:gd name="T4" fmla="*/ 0 w 113"/>
                <a:gd name="T5" fmla="*/ 944 h 945"/>
              </a:gdLst>
              <a:ahLst/>
              <a:cxnLst>
                <a:cxn ang="0">
                  <a:pos x="T0" y="T1"/>
                </a:cxn>
                <a:cxn ang="0">
                  <a:pos x="T2" y="T3"/>
                </a:cxn>
                <a:cxn ang="0">
                  <a:pos x="T4" y="T5"/>
                </a:cxn>
              </a:cxnLst>
              <a:rect l="0" t="0" r="r" b="b"/>
              <a:pathLst>
                <a:path w="113" h="945">
                  <a:moveTo>
                    <a:pt x="112" y="0"/>
                  </a:moveTo>
                  <a:lnTo>
                    <a:pt x="112" y="944"/>
                  </a:lnTo>
                  <a:lnTo>
                    <a:pt x="0" y="94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grpSp>
      <p:sp>
        <p:nvSpPr>
          <p:cNvPr id="82959" name="Rectangle 15"/>
          <p:cNvSpPr>
            <a:spLocks noChangeArrowheads="1"/>
          </p:cNvSpPr>
          <p:nvPr/>
        </p:nvSpPr>
        <p:spPr bwMode="auto">
          <a:xfrm>
            <a:off x="5313737" y="6953350"/>
            <a:ext cx="426608"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1</a:t>
            </a:r>
          </a:p>
        </p:txBody>
      </p:sp>
      <p:sp>
        <p:nvSpPr>
          <p:cNvPr id="82960" name="Rectangle 16"/>
          <p:cNvSpPr>
            <a:spLocks noChangeArrowheads="1"/>
          </p:cNvSpPr>
          <p:nvPr/>
        </p:nvSpPr>
        <p:spPr bwMode="auto">
          <a:xfrm>
            <a:off x="6054288" y="6953350"/>
            <a:ext cx="426608"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0</a:t>
            </a:r>
          </a:p>
        </p:txBody>
      </p:sp>
      <p:sp>
        <p:nvSpPr>
          <p:cNvPr id="82961" name="Rectangle 17"/>
          <p:cNvSpPr>
            <a:spLocks noChangeArrowheads="1"/>
          </p:cNvSpPr>
          <p:nvPr/>
        </p:nvSpPr>
        <p:spPr bwMode="auto">
          <a:xfrm>
            <a:off x="6867088" y="6953350"/>
            <a:ext cx="426608"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1</a:t>
            </a:r>
          </a:p>
        </p:txBody>
      </p:sp>
      <p:sp>
        <p:nvSpPr>
          <p:cNvPr id="82962" name="Rectangle 18"/>
          <p:cNvSpPr>
            <a:spLocks noChangeArrowheads="1"/>
          </p:cNvSpPr>
          <p:nvPr/>
        </p:nvSpPr>
        <p:spPr bwMode="auto">
          <a:xfrm>
            <a:off x="7716012" y="6953350"/>
            <a:ext cx="426608"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0</a:t>
            </a:r>
          </a:p>
        </p:txBody>
      </p:sp>
      <p:sp>
        <p:nvSpPr>
          <p:cNvPr id="82963" name="Rectangle 19"/>
          <p:cNvSpPr>
            <a:spLocks noChangeArrowheads="1"/>
          </p:cNvSpPr>
          <p:nvPr/>
        </p:nvSpPr>
        <p:spPr bwMode="auto">
          <a:xfrm>
            <a:off x="5295675" y="7567465"/>
            <a:ext cx="426608"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0</a:t>
            </a:r>
          </a:p>
        </p:txBody>
      </p:sp>
      <p:sp>
        <p:nvSpPr>
          <p:cNvPr id="82964" name="Rectangle 20"/>
          <p:cNvSpPr>
            <a:spLocks noChangeArrowheads="1"/>
          </p:cNvSpPr>
          <p:nvPr/>
        </p:nvSpPr>
        <p:spPr bwMode="auto">
          <a:xfrm>
            <a:off x="7734075" y="7567465"/>
            <a:ext cx="426608"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0</a:t>
            </a:r>
          </a:p>
        </p:txBody>
      </p:sp>
      <p:sp>
        <p:nvSpPr>
          <p:cNvPr id="82965" name="Rectangle 21"/>
          <p:cNvSpPr>
            <a:spLocks noChangeArrowheads="1"/>
          </p:cNvSpPr>
          <p:nvPr/>
        </p:nvSpPr>
        <p:spPr bwMode="auto">
          <a:xfrm>
            <a:off x="6054288" y="7567465"/>
            <a:ext cx="426608"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1</a:t>
            </a:r>
          </a:p>
        </p:txBody>
      </p:sp>
      <p:sp>
        <p:nvSpPr>
          <p:cNvPr id="82966" name="Rectangle 22"/>
          <p:cNvSpPr>
            <a:spLocks noChangeArrowheads="1"/>
          </p:cNvSpPr>
          <p:nvPr/>
        </p:nvSpPr>
        <p:spPr bwMode="auto">
          <a:xfrm>
            <a:off x="6867088" y="7567465"/>
            <a:ext cx="426608"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1</a:t>
            </a:r>
          </a:p>
        </p:txBody>
      </p:sp>
      <p:sp>
        <p:nvSpPr>
          <p:cNvPr id="82967" name="Rectangle 23"/>
          <p:cNvSpPr>
            <a:spLocks noChangeArrowheads="1"/>
          </p:cNvSpPr>
          <p:nvPr/>
        </p:nvSpPr>
        <p:spPr bwMode="auto">
          <a:xfrm>
            <a:off x="5295675" y="8127394"/>
            <a:ext cx="426608"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0</a:t>
            </a:r>
          </a:p>
        </p:txBody>
      </p:sp>
      <p:sp>
        <p:nvSpPr>
          <p:cNvPr id="82968" name="Rectangle 24"/>
          <p:cNvSpPr>
            <a:spLocks noChangeArrowheads="1"/>
          </p:cNvSpPr>
          <p:nvPr/>
        </p:nvSpPr>
        <p:spPr bwMode="auto">
          <a:xfrm>
            <a:off x="6849026" y="8127394"/>
            <a:ext cx="426608"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0</a:t>
            </a:r>
          </a:p>
        </p:txBody>
      </p:sp>
      <p:sp>
        <p:nvSpPr>
          <p:cNvPr id="82969" name="Rectangle 25"/>
          <p:cNvSpPr>
            <a:spLocks noChangeArrowheads="1"/>
          </p:cNvSpPr>
          <p:nvPr/>
        </p:nvSpPr>
        <p:spPr bwMode="auto">
          <a:xfrm>
            <a:off x="6036226" y="8127394"/>
            <a:ext cx="426608"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1</a:t>
            </a:r>
          </a:p>
        </p:txBody>
      </p:sp>
      <p:sp>
        <p:nvSpPr>
          <p:cNvPr id="82970" name="Rectangle 26"/>
          <p:cNvSpPr>
            <a:spLocks noChangeArrowheads="1"/>
          </p:cNvSpPr>
          <p:nvPr/>
        </p:nvSpPr>
        <p:spPr bwMode="auto">
          <a:xfrm>
            <a:off x="7716012" y="8127394"/>
            <a:ext cx="426608"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1</a:t>
            </a:r>
          </a:p>
        </p:txBody>
      </p:sp>
      <p:sp>
        <p:nvSpPr>
          <p:cNvPr id="82971" name="Rectangle 27"/>
          <p:cNvSpPr>
            <a:spLocks noChangeArrowheads="1"/>
          </p:cNvSpPr>
          <p:nvPr/>
        </p:nvSpPr>
        <p:spPr bwMode="auto">
          <a:xfrm>
            <a:off x="5277612" y="8741510"/>
            <a:ext cx="426608"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0</a:t>
            </a:r>
          </a:p>
        </p:txBody>
      </p:sp>
      <p:sp>
        <p:nvSpPr>
          <p:cNvPr id="82972" name="Rectangle 28"/>
          <p:cNvSpPr>
            <a:spLocks noChangeArrowheads="1"/>
          </p:cNvSpPr>
          <p:nvPr/>
        </p:nvSpPr>
        <p:spPr bwMode="auto">
          <a:xfrm>
            <a:off x="6036226" y="8741510"/>
            <a:ext cx="426608"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0</a:t>
            </a:r>
          </a:p>
        </p:txBody>
      </p:sp>
      <p:sp>
        <p:nvSpPr>
          <p:cNvPr id="82973" name="Rectangle 29"/>
          <p:cNvSpPr>
            <a:spLocks noChangeArrowheads="1"/>
          </p:cNvSpPr>
          <p:nvPr/>
        </p:nvSpPr>
        <p:spPr bwMode="auto">
          <a:xfrm>
            <a:off x="6849026" y="8741510"/>
            <a:ext cx="426608"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1</a:t>
            </a:r>
          </a:p>
        </p:txBody>
      </p:sp>
      <p:sp>
        <p:nvSpPr>
          <p:cNvPr id="82974" name="Rectangle 30"/>
          <p:cNvSpPr>
            <a:spLocks noChangeArrowheads="1"/>
          </p:cNvSpPr>
          <p:nvPr/>
        </p:nvSpPr>
        <p:spPr bwMode="auto">
          <a:xfrm>
            <a:off x="7716012" y="8741510"/>
            <a:ext cx="426608"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1</a:t>
            </a:r>
          </a:p>
        </p:txBody>
      </p:sp>
      <p:sp>
        <p:nvSpPr>
          <p:cNvPr id="82975" name="Rectangle 31"/>
          <p:cNvSpPr>
            <a:spLocks noChangeArrowheads="1"/>
          </p:cNvSpPr>
          <p:nvPr/>
        </p:nvSpPr>
        <p:spPr bwMode="auto">
          <a:xfrm>
            <a:off x="5940373" y="6395409"/>
            <a:ext cx="64315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i="1" dirty="0">
                <a:solidFill>
                  <a:srgbClr val="000000"/>
                </a:solidFill>
                <a:latin typeface="Book Antiqua"/>
              </a:rPr>
              <a:t>A</a:t>
            </a:r>
            <a:r>
              <a:rPr lang="en-US" sz="2600" baseline="-25000" dirty="0">
                <a:solidFill>
                  <a:srgbClr val="000000"/>
                </a:solidFill>
                <a:latin typeface="Book Antiqua"/>
              </a:rPr>
              <a:t>2</a:t>
            </a:r>
          </a:p>
        </p:txBody>
      </p:sp>
      <p:sp>
        <p:nvSpPr>
          <p:cNvPr id="82976" name="Rectangle 32"/>
          <p:cNvSpPr>
            <a:spLocks noChangeArrowheads="1"/>
          </p:cNvSpPr>
          <p:nvPr/>
        </p:nvSpPr>
        <p:spPr bwMode="auto">
          <a:xfrm>
            <a:off x="6737368" y="6395409"/>
            <a:ext cx="64315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i="1" dirty="0">
                <a:solidFill>
                  <a:srgbClr val="000000"/>
                </a:solidFill>
                <a:latin typeface="Book Antiqua"/>
              </a:rPr>
              <a:t>A</a:t>
            </a:r>
            <a:r>
              <a:rPr lang="en-US" sz="2600" baseline="-25000" dirty="0">
                <a:solidFill>
                  <a:srgbClr val="000000"/>
                </a:solidFill>
                <a:latin typeface="Book Antiqua"/>
              </a:rPr>
              <a:t>3</a:t>
            </a:r>
          </a:p>
        </p:txBody>
      </p:sp>
      <p:sp>
        <p:nvSpPr>
          <p:cNvPr id="82977" name="Rectangle 33"/>
          <p:cNvSpPr>
            <a:spLocks noChangeArrowheads="1"/>
          </p:cNvSpPr>
          <p:nvPr/>
        </p:nvSpPr>
        <p:spPr bwMode="auto">
          <a:xfrm>
            <a:off x="7530793" y="6395409"/>
            <a:ext cx="650292"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i="1" dirty="0">
                <a:solidFill>
                  <a:srgbClr val="000000"/>
                </a:solidFill>
                <a:latin typeface="Book Antiqua"/>
              </a:rPr>
              <a:t>A</a:t>
            </a:r>
            <a:r>
              <a:rPr lang="en-US" sz="2600" baseline="-25000" dirty="0">
                <a:solidFill>
                  <a:srgbClr val="000000"/>
                </a:solidFill>
                <a:latin typeface="Book Antiqua"/>
              </a:rPr>
              <a:t>4</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ounded Rectangle 5"/>
          <p:cNvSpPr/>
          <p:nvPr/>
        </p:nvSpPr>
        <p:spPr bwMode="auto">
          <a:xfrm>
            <a:off x="1950721" y="3734364"/>
            <a:ext cx="1842345" cy="3418276"/>
          </a:xfrm>
          <a:prstGeom prst="roundRect">
            <a:avLst/>
          </a:prstGeom>
          <a:solidFill>
            <a:srgbClr val="B8C6F2"/>
          </a:solidFill>
          <a:ln w="9525" cap="flat" cmpd="sng" algn="ctr">
            <a:solidFill>
              <a:schemeClr val="tx1"/>
            </a:solidFill>
            <a:prstDash val="solid"/>
            <a:round/>
            <a:headEnd type="none" w="med" len="med"/>
            <a:tailEnd type="none" w="med" len="med"/>
          </a:ln>
          <a:effectLst/>
          <a:scene3d>
            <a:camera prst="orthographicFront"/>
            <a:lightRig rig="threePt" dir="t"/>
          </a:scene3d>
          <a:sp3d>
            <a:bevelT w="152400" h="50800" prst="softRound"/>
          </a:sp3d>
        </p:spPr>
        <p:txBody>
          <a:bodyPr vert="horz" wrap="square" lIns="130048" tIns="65024" rIns="130048" bIns="65024" numCol="1" rtlCol="0" anchor="t" anchorCtr="0" compatLnSpc="1">
            <a:prstTxWarp prst="textNoShape">
              <a:avLst/>
            </a:prstTxWarp>
          </a:bodyPr>
          <a:lstStyle/>
          <a:p>
            <a:pPr algn="r" defTabSz="1300460"/>
            <a:endParaRPr lang="en-US" sz="3413" i="1">
              <a:solidFill>
                <a:schemeClr val="tx1"/>
              </a:solidFill>
              <a:latin typeface="Comic Sans MS" pitchFamily="66" charset="0"/>
            </a:endParaRPr>
          </a:p>
        </p:txBody>
      </p:sp>
      <p:sp>
        <p:nvSpPr>
          <p:cNvPr id="14348" name="Rectangle 21"/>
          <p:cNvSpPr>
            <a:spLocks noChangeArrowheads="1"/>
          </p:cNvSpPr>
          <p:nvPr/>
        </p:nvSpPr>
        <p:spPr bwMode="auto">
          <a:xfrm>
            <a:off x="2655704" y="108374"/>
            <a:ext cx="8183329" cy="8802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650230" indent="-650230"/>
            <a:r>
              <a:rPr lang="en-US" sz="5120" b="1" dirty="0">
                <a:solidFill>
                  <a:srgbClr val="800000"/>
                </a:solidFill>
              </a:rPr>
              <a:t>Attribute Affinity Measure</a:t>
            </a:r>
          </a:p>
        </p:txBody>
      </p:sp>
      <p:sp>
        <p:nvSpPr>
          <p:cNvPr id="14350" name="Oval 31"/>
          <p:cNvSpPr>
            <a:spLocks noChangeArrowheads="1"/>
          </p:cNvSpPr>
          <p:nvPr/>
        </p:nvSpPr>
        <p:spPr bwMode="auto">
          <a:xfrm>
            <a:off x="2433884" y="3951111"/>
            <a:ext cx="975360" cy="866987"/>
          </a:xfrm>
          <a:prstGeom prst="ellipse">
            <a:avLst/>
          </a:prstGeom>
          <a:solidFill>
            <a:schemeClr val="accent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4267" dirty="0"/>
              <a:t>A</a:t>
            </a:r>
            <a:r>
              <a:rPr lang="en-US" sz="4267" baseline="-25000" dirty="0"/>
              <a:t>i</a:t>
            </a:r>
          </a:p>
        </p:txBody>
      </p:sp>
      <p:sp>
        <p:nvSpPr>
          <p:cNvPr id="14351" name="Oval 32"/>
          <p:cNvSpPr>
            <a:spLocks noChangeArrowheads="1"/>
          </p:cNvSpPr>
          <p:nvPr/>
        </p:nvSpPr>
        <p:spPr bwMode="auto">
          <a:xfrm>
            <a:off x="2108764" y="5034844"/>
            <a:ext cx="975360" cy="866987"/>
          </a:xfrm>
          <a:prstGeom prst="ellipse">
            <a:avLst/>
          </a:prstGeom>
          <a:solidFill>
            <a:schemeClr val="accent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4267" dirty="0" err="1"/>
              <a:t>A</a:t>
            </a:r>
            <a:r>
              <a:rPr lang="en-US" sz="4267" baseline="-25000" dirty="0" err="1"/>
              <a:t>k</a:t>
            </a:r>
            <a:endParaRPr lang="en-US" sz="4267" baseline="-25000" dirty="0"/>
          </a:p>
        </p:txBody>
      </p:sp>
      <p:sp>
        <p:nvSpPr>
          <p:cNvPr id="14352" name="Oval 33"/>
          <p:cNvSpPr>
            <a:spLocks noChangeArrowheads="1"/>
          </p:cNvSpPr>
          <p:nvPr/>
        </p:nvSpPr>
        <p:spPr bwMode="auto">
          <a:xfrm>
            <a:off x="2650631" y="6010204"/>
            <a:ext cx="975360" cy="866987"/>
          </a:xfrm>
          <a:prstGeom prst="ellipse">
            <a:avLst/>
          </a:prstGeom>
          <a:solidFill>
            <a:schemeClr val="accent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4267"/>
              <a:t>A</a:t>
            </a:r>
            <a:r>
              <a:rPr lang="en-US" sz="4267" baseline="-25000"/>
              <a:t>j</a:t>
            </a:r>
          </a:p>
        </p:txBody>
      </p:sp>
      <p:sp>
        <p:nvSpPr>
          <p:cNvPr id="14353" name="Text Box 34"/>
          <p:cNvSpPr txBox="1">
            <a:spLocks noChangeArrowheads="1"/>
          </p:cNvSpPr>
          <p:nvPr/>
        </p:nvSpPr>
        <p:spPr bwMode="auto">
          <a:xfrm>
            <a:off x="1900840" y="3034454"/>
            <a:ext cx="1725151" cy="48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r" eaLnBrk="1" hangingPunct="1"/>
            <a:r>
              <a:rPr lang="en-US" sz="2560" i="0"/>
              <a:t>Relation</a:t>
            </a:r>
            <a:r>
              <a:rPr lang="en-US" sz="2560"/>
              <a:t> R</a:t>
            </a:r>
          </a:p>
        </p:txBody>
      </p:sp>
      <p:sp>
        <p:nvSpPr>
          <p:cNvPr id="14354" name="Rectangle 35"/>
          <p:cNvSpPr>
            <a:spLocks noChangeArrowheads="1"/>
          </p:cNvSpPr>
          <p:nvPr/>
        </p:nvSpPr>
        <p:spPr bwMode="auto">
          <a:xfrm>
            <a:off x="5696372" y="3957884"/>
            <a:ext cx="1842347" cy="1810735"/>
          </a:xfrm>
          <a:prstGeom prst="rect">
            <a:avLst/>
          </a:prstGeom>
          <a:solidFill>
            <a:srgbClr val="D8D8D8"/>
          </a:solidFill>
          <a:ln w="9525">
            <a:solidFill>
              <a:schemeClr val="tx1"/>
            </a:solidFill>
            <a:miter lim="800000"/>
            <a:headEnd/>
            <a:tailEnd/>
          </a:ln>
          <a:scene3d>
            <a:camera prst="orthographicFront"/>
            <a:lightRig rig="threePt" dir="t"/>
          </a:scene3d>
          <a:sp3d>
            <a:bevelT w="114300" prst="hardEdge"/>
          </a:sp3d>
        </p:spPr>
        <p:txBody>
          <a:bodyPr wrap="none" anchor="ctr"/>
          <a:lstStyle/>
          <a:p>
            <a:pPr algn="r"/>
            <a:endParaRPr lang="en-US" sz="4267"/>
          </a:p>
        </p:txBody>
      </p:sp>
      <p:sp>
        <p:nvSpPr>
          <p:cNvPr id="14355" name="Text Box 36"/>
          <p:cNvSpPr txBox="1">
            <a:spLocks noChangeArrowheads="1"/>
          </p:cNvSpPr>
          <p:nvPr/>
        </p:nvSpPr>
        <p:spPr bwMode="auto">
          <a:xfrm>
            <a:off x="6417359" y="3436339"/>
            <a:ext cx="1191352" cy="48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r" eaLnBrk="1" hangingPunct="1"/>
            <a:r>
              <a:rPr lang="en-US" sz="2560" i="0"/>
              <a:t>Site</a:t>
            </a:r>
            <a:r>
              <a:rPr lang="en-US" sz="2560"/>
              <a:t> m</a:t>
            </a:r>
          </a:p>
        </p:txBody>
      </p:sp>
      <p:sp>
        <p:nvSpPr>
          <p:cNvPr id="14356" name="Oval 37"/>
          <p:cNvSpPr>
            <a:spLocks noChangeArrowheads="1"/>
          </p:cNvSpPr>
          <p:nvPr/>
        </p:nvSpPr>
        <p:spPr bwMode="auto">
          <a:xfrm>
            <a:off x="6021493" y="4118187"/>
            <a:ext cx="650240" cy="650240"/>
          </a:xfrm>
          <a:prstGeom prst="ellipse">
            <a:avLst/>
          </a:prstGeom>
          <a:solidFill>
            <a:schemeClr val="tx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lnSpc>
                <a:spcPct val="80000"/>
              </a:lnSpc>
            </a:pPr>
            <a:r>
              <a:rPr lang="en-US" sz="4267" dirty="0" err="1">
                <a:solidFill>
                  <a:schemeClr val="bg1"/>
                </a:solidFill>
              </a:rPr>
              <a:t>q</a:t>
            </a:r>
            <a:r>
              <a:rPr lang="en-US" sz="4267" baseline="-25000" dirty="0" err="1">
                <a:solidFill>
                  <a:schemeClr val="bg1"/>
                </a:solidFill>
              </a:rPr>
              <a:t>k</a:t>
            </a:r>
            <a:endParaRPr lang="en-US" sz="4267" baseline="-25000" dirty="0">
              <a:solidFill>
                <a:schemeClr val="bg1"/>
              </a:solidFill>
            </a:endParaRPr>
          </a:p>
        </p:txBody>
      </p:sp>
      <p:sp>
        <p:nvSpPr>
          <p:cNvPr id="14357" name="Oval 39"/>
          <p:cNvSpPr>
            <a:spLocks noChangeArrowheads="1"/>
          </p:cNvSpPr>
          <p:nvPr/>
        </p:nvSpPr>
        <p:spPr bwMode="auto">
          <a:xfrm>
            <a:off x="6454986" y="4824872"/>
            <a:ext cx="650240" cy="650240"/>
          </a:xfrm>
          <a:prstGeom prst="ellipse">
            <a:avLst/>
          </a:prstGeom>
          <a:solidFill>
            <a:schemeClr val="tx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lnSpc>
                <a:spcPct val="80000"/>
              </a:lnSpc>
            </a:pPr>
            <a:r>
              <a:rPr lang="en-US" sz="4267">
                <a:solidFill>
                  <a:schemeClr val="bg1"/>
                </a:solidFill>
              </a:rPr>
              <a:t>q</a:t>
            </a:r>
            <a:r>
              <a:rPr lang="en-US" sz="4267" baseline="-25000">
                <a:solidFill>
                  <a:schemeClr val="bg1"/>
                </a:solidFill>
              </a:rPr>
              <a:t>i</a:t>
            </a:r>
          </a:p>
        </p:txBody>
      </p:sp>
      <p:graphicFrame>
        <p:nvGraphicFramePr>
          <p:cNvPr id="14338" name="Object 40"/>
          <p:cNvGraphicFramePr>
            <a:graphicFrameLocks noChangeAspect="1"/>
          </p:cNvGraphicFramePr>
          <p:nvPr>
            <p:extLst/>
          </p:nvPr>
        </p:nvGraphicFramePr>
        <p:xfrm>
          <a:off x="8622452" y="3416018"/>
          <a:ext cx="589281" cy="810542"/>
        </p:xfrm>
        <a:graphic>
          <a:graphicData uri="http://schemas.openxmlformats.org/presentationml/2006/ole">
            <mc:AlternateContent xmlns:mc="http://schemas.openxmlformats.org/markup-compatibility/2006">
              <mc:Choice xmlns:v="urn:schemas-microsoft-com:vml" Requires="v">
                <p:oleObj spid="_x0000_s33010" name="Visio" r:id="rId4" imgW="414997" imgH="570071" progId="Visio.Drawing.11">
                  <p:embed/>
                </p:oleObj>
              </mc:Choice>
              <mc:Fallback>
                <p:oleObj name="Visio" r:id="rId4" imgW="414997" imgH="570071" progId="Visio.Drawing.11">
                  <p:embed/>
                  <p:pic>
                    <p:nvPicPr>
                      <p:cNvPr id="14338"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2452" y="3416018"/>
                        <a:ext cx="589281" cy="8105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9" name="Object 41"/>
          <p:cNvGraphicFramePr>
            <a:graphicFrameLocks noChangeAspect="1"/>
          </p:cNvGraphicFramePr>
          <p:nvPr>
            <p:extLst/>
          </p:nvPr>
        </p:nvGraphicFramePr>
        <p:xfrm>
          <a:off x="8622452" y="5366738"/>
          <a:ext cx="589281" cy="810542"/>
        </p:xfrm>
        <a:graphic>
          <a:graphicData uri="http://schemas.openxmlformats.org/presentationml/2006/ole">
            <mc:AlternateContent xmlns:mc="http://schemas.openxmlformats.org/markup-compatibility/2006">
              <mc:Choice xmlns:v="urn:schemas-microsoft-com:vml" Requires="v">
                <p:oleObj spid="_x0000_s33011" name="Visio" r:id="rId6" imgW="414997" imgH="570071" progId="Visio.Drawing.11">
                  <p:embed/>
                </p:oleObj>
              </mc:Choice>
              <mc:Fallback>
                <p:oleObj name="Visio" r:id="rId6" imgW="414997" imgH="570071" progId="Visio.Drawing.11">
                  <p:embed/>
                  <p:pic>
                    <p:nvPicPr>
                      <p:cNvPr id="14339" name="Object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22452" y="5366738"/>
                        <a:ext cx="589281" cy="8105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0" name="Object 42"/>
          <p:cNvGraphicFramePr>
            <a:graphicFrameLocks noChangeAspect="1"/>
          </p:cNvGraphicFramePr>
          <p:nvPr>
            <p:extLst/>
          </p:nvPr>
        </p:nvGraphicFramePr>
        <p:xfrm>
          <a:off x="8622452" y="4391378"/>
          <a:ext cx="589281" cy="810542"/>
        </p:xfrm>
        <a:graphic>
          <a:graphicData uri="http://schemas.openxmlformats.org/presentationml/2006/ole">
            <mc:AlternateContent xmlns:mc="http://schemas.openxmlformats.org/markup-compatibility/2006">
              <mc:Choice xmlns:v="urn:schemas-microsoft-com:vml" Requires="v">
                <p:oleObj spid="_x0000_s33012" name="Visio" r:id="rId8" imgW="414997" imgH="570071" progId="Visio.Drawing.11">
                  <p:embed/>
                </p:oleObj>
              </mc:Choice>
              <mc:Fallback>
                <p:oleObj name="Visio" r:id="rId8" imgW="414997" imgH="570071" progId="Visio.Drawing.11">
                  <p:embed/>
                  <p:pic>
                    <p:nvPicPr>
                      <p:cNvPr id="14340" name="Object 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22452" y="4391378"/>
                        <a:ext cx="589281" cy="8105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58" name="Rectangle 43"/>
          <p:cNvSpPr>
            <a:spLocks noChangeArrowheads="1"/>
          </p:cNvSpPr>
          <p:nvPr/>
        </p:nvSpPr>
        <p:spPr bwMode="auto">
          <a:xfrm>
            <a:off x="6877191" y="6827520"/>
            <a:ext cx="1842347" cy="1733973"/>
          </a:xfrm>
          <a:prstGeom prst="rect">
            <a:avLst/>
          </a:prstGeom>
          <a:solidFill>
            <a:srgbClr val="D8D8D8"/>
          </a:solidFill>
          <a:ln w="9525">
            <a:solidFill>
              <a:schemeClr val="tx1"/>
            </a:solidFill>
            <a:miter lim="800000"/>
            <a:headEnd/>
            <a:tailEnd/>
          </a:ln>
          <a:scene3d>
            <a:camera prst="orthographicFront"/>
            <a:lightRig rig="threePt" dir="t"/>
          </a:scene3d>
          <a:sp3d>
            <a:bevelT w="114300" prst="hardEdge"/>
          </a:sp3d>
        </p:spPr>
        <p:txBody>
          <a:bodyPr wrap="none" anchor="ctr"/>
          <a:lstStyle/>
          <a:p>
            <a:pPr algn="r"/>
            <a:endParaRPr lang="en-US" sz="4267"/>
          </a:p>
        </p:txBody>
      </p:sp>
      <p:sp>
        <p:nvSpPr>
          <p:cNvPr id="14359" name="Text Box 44"/>
          <p:cNvSpPr txBox="1">
            <a:spLocks noChangeArrowheads="1"/>
          </p:cNvSpPr>
          <p:nvPr/>
        </p:nvSpPr>
        <p:spPr bwMode="auto">
          <a:xfrm>
            <a:off x="7692755" y="6305975"/>
            <a:ext cx="1096775" cy="48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r" eaLnBrk="1" hangingPunct="1"/>
            <a:r>
              <a:rPr lang="en-US" sz="2560" i="0" dirty="0"/>
              <a:t>Site</a:t>
            </a:r>
            <a:r>
              <a:rPr lang="en-US" sz="2560" dirty="0"/>
              <a:t> s</a:t>
            </a:r>
          </a:p>
        </p:txBody>
      </p:sp>
      <p:sp>
        <p:nvSpPr>
          <p:cNvPr id="14360" name="Oval 45"/>
          <p:cNvSpPr>
            <a:spLocks noChangeArrowheads="1"/>
          </p:cNvSpPr>
          <p:nvPr/>
        </p:nvSpPr>
        <p:spPr bwMode="auto">
          <a:xfrm>
            <a:off x="7202311" y="7044267"/>
            <a:ext cx="650240" cy="650240"/>
          </a:xfrm>
          <a:prstGeom prst="ellipse">
            <a:avLst/>
          </a:prstGeom>
          <a:solidFill>
            <a:schemeClr val="tx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lnSpc>
                <a:spcPct val="80000"/>
              </a:lnSpc>
            </a:pPr>
            <a:r>
              <a:rPr lang="en-US" sz="4267">
                <a:solidFill>
                  <a:schemeClr val="bg1"/>
                </a:solidFill>
              </a:rPr>
              <a:t>q</a:t>
            </a:r>
            <a:r>
              <a:rPr lang="en-US" sz="4267" baseline="-25000">
                <a:solidFill>
                  <a:schemeClr val="bg1"/>
                </a:solidFill>
              </a:rPr>
              <a:t>k</a:t>
            </a:r>
          </a:p>
        </p:txBody>
      </p:sp>
      <p:sp>
        <p:nvSpPr>
          <p:cNvPr id="14361" name="Oval 46"/>
          <p:cNvSpPr>
            <a:spLocks noChangeArrowheads="1"/>
          </p:cNvSpPr>
          <p:nvPr/>
        </p:nvSpPr>
        <p:spPr bwMode="auto">
          <a:xfrm>
            <a:off x="7852551" y="7694507"/>
            <a:ext cx="650240" cy="650240"/>
          </a:xfrm>
          <a:prstGeom prst="ellipse">
            <a:avLst/>
          </a:prstGeom>
          <a:solidFill>
            <a:schemeClr val="tx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lnSpc>
                <a:spcPct val="80000"/>
              </a:lnSpc>
            </a:pPr>
            <a:r>
              <a:rPr lang="en-US" sz="4267">
                <a:solidFill>
                  <a:schemeClr val="bg1"/>
                </a:solidFill>
              </a:rPr>
              <a:t>q</a:t>
            </a:r>
            <a:r>
              <a:rPr lang="en-US" sz="4267" baseline="-25000">
                <a:solidFill>
                  <a:schemeClr val="bg1"/>
                </a:solidFill>
              </a:rPr>
              <a:t>i</a:t>
            </a:r>
          </a:p>
        </p:txBody>
      </p:sp>
      <p:sp>
        <p:nvSpPr>
          <p:cNvPr id="14362" name="Rectangle 50"/>
          <p:cNvSpPr>
            <a:spLocks noChangeArrowheads="1"/>
          </p:cNvSpPr>
          <p:nvPr/>
        </p:nvSpPr>
        <p:spPr bwMode="auto">
          <a:xfrm>
            <a:off x="10345138" y="3772746"/>
            <a:ext cx="1842347" cy="1754293"/>
          </a:xfrm>
          <a:prstGeom prst="rect">
            <a:avLst/>
          </a:prstGeom>
          <a:solidFill>
            <a:srgbClr val="D8D8D8"/>
          </a:solidFill>
          <a:ln w="9525">
            <a:solidFill>
              <a:schemeClr val="tx1"/>
            </a:solidFill>
            <a:miter lim="800000"/>
            <a:headEnd/>
            <a:tailEnd/>
          </a:ln>
          <a:scene3d>
            <a:camera prst="orthographicFront"/>
            <a:lightRig rig="threePt" dir="t"/>
          </a:scene3d>
          <a:sp3d>
            <a:bevelT w="114300" prst="hardEdge"/>
          </a:sp3d>
        </p:spPr>
        <p:txBody>
          <a:bodyPr wrap="none" anchor="ctr"/>
          <a:lstStyle/>
          <a:p>
            <a:pPr algn="r"/>
            <a:endParaRPr lang="en-US" sz="4267"/>
          </a:p>
        </p:txBody>
      </p:sp>
      <p:sp>
        <p:nvSpPr>
          <p:cNvPr id="14363" name="Text Box 51"/>
          <p:cNvSpPr txBox="1">
            <a:spLocks noChangeArrowheads="1"/>
          </p:cNvSpPr>
          <p:nvPr/>
        </p:nvSpPr>
        <p:spPr bwMode="auto">
          <a:xfrm>
            <a:off x="11149481" y="3251201"/>
            <a:ext cx="1107996" cy="48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r" eaLnBrk="1" hangingPunct="1"/>
            <a:r>
              <a:rPr lang="en-US" sz="2560" i="0"/>
              <a:t>Site</a:t>
            </a:r>
            <a:r>
              <a:rPr lang="en-US" sz="2560"/>
              <a:t> n</a:t>
            </a:r>
          </a:p>
        </p:txBody>
      </p:sp>
      <p:sp>
        <p:nvSpPr>
          <p:cNvPr id="14364" name="Oval 52"/>
          <p:cNvSpPr>
            <a:spLocks noChangeArrowheads="1"/>
          </p:cNvSpPr>
          <p:nvPr/>
        </p:nvSpPr>
        <p:spPr bwMode="auto">
          <a:xfrm>
            <a:off x="10670258" y="3989494"/>
            <a:ext cx="650240" cy="650240"/>
          </a:xfrm>
          <a:prstGeom prst="ellipse">
            <a:avLst/>
          </a:prstGeom>
          <a:solidFill>
            <a:schemeClr val="tx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lnSpc>
                <a:spcPct val="80000"/>
              </a:lnSpc>
            </a:pPr>
            <a:r>
              <a:rPr lang="en-US" sz="4267">
                <a:solidFill>
                  <a:schemeClr val="bg1"/>
                </a:solidFill>
              </a:rPr>
              <a:t>q</a:t>
            </a:r>
            <a:r>
              <a:rPr lang="en-US" sz="4267" baseline="-25000">
                <a:solidFill>
                  <a:schemeClr val="bg1"/>
                </a:solidFill>
              </a:rPr>
              <a:t>i</a:t>
            </a:r>
          </a:p>
        </p:txBody>
      </p:sp>
      <p:sp>
        <p:nvSpPr>
          <p:cNvPr id="14365" name="Oval 53"/>
          <p:cNvSpPr>
            <a:spLocks noChangeArrowheads="1"/>
          </p:cNvSpPr>
          <p:nvPr/>
        </p:nvSpPr>
        <p:spPr bwMode="auto">
          <a:xfrm>
            <a:off x="11320498" y="4639734"/>
            <a:ext cx="650240" cy="650240"/>
          </a:xfrm>
          <a:prstGeom prst="ellipse">
            <a:avLst/>
          </a:prstGeom>
          <a:solidFill>
            <a:schemeClr val="tx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lnSpc>
                <a:spcPct val="80000"/>
              </a:lnSpc>
            </a:pPr>
            <a:r>
              <a:rPr lang="en-US" sz="4267">
                <a:solidFill>
                  <a:schemeClr val="bg1"/>
                </a:solidFill>
              </a:rPr>
              <a:t>q</a:t>
            </a:r>
            <a:r>
              <a:rPr lang="en-US" sz="4267" baseline="-25000">
                <a:solidFill>
                  <a:schemeClr val="bg1"/>
                </a:solidFill>
              </a:rPr>
              <a:t>i</a:t>
            </a:r>
          </a:p>
        </p:txBody>
      </p:sp>
      <p:sp>
        <p:nvSpPr>
          <p:cNvPr id="14366" name="Line 54"/>
          <p:cNvSpPr>
            <a:spLocks noChangeShapeType="1"/>
          </p:cNvSpPr>
          <p:nvPr/>
        </p:nvSpPr>
        <p:spPr bwMode="auto">
          <a:xfrm>
            <a:off x="3359573" y="4334933"/>
            <a:ext cx="2661919" cy="49671"/>
          </a:xfrm>
          <a:prstGeom prst="line">
            <a:avLst/>
          </a:prstGeom>
          <a:noFill/>
          <a:ln w="38100">
            <a:solidFill>
              <a:srgbClr val="FF9933"/>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4267"/>
          </a:p>
        </p:txBody>
      </p:sp>
      <p:sp>
        <p:nvSpPr>
          <p:cNvPr id="14368" name="Line 56"/>
          <p:cNvSpPr>
            <a:spLocks noChangeShapeType="1"/>
          </p:cNvSpPr>
          <p:nvPr/>
        </p:nvSpPr>
        <p:spPr bwMode="auto">
          <a:xfrm flipV="1">
            <a:off x="3576320" y="5149992"/>
            <a:ext cx="2878666" cy="1027288"/>
          </a:xfrm>
          <a:prstGeom prst="line">
            <a:avLst/>
          </a:prstGeom>
          <a:noFill/>
          <a:ln w="38100">
            <a:solidFill>
              <a:srgbClr val="FF9933"/>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4267"/>
          </a:p>
        </p:txBody>
      </p:sp>
      <p:sp>
        <p:nvSpPr>
          <p:cNvPr id="14370" name="Line 58"/>
          <p:cNvSpPr>
            <a:spLocks noChangeShapeType="1"/>
          </p:cNvSpPr>
          <p:nvPr/>
        </p:nvSpPr>
        <p:spPr bwMode="auto">
          <a:xfrm flipV="1">
            <a:off x="6671733" y="3957885"/>
            <a:ext cx="1950720" cy="485422"/>
          </a:xfrm>
          <a:prstGeom prst="line">
            <a:avLst/>
          </a:prstGeom>
          <a:noFill/>
          <a:ln w="38100">
            <a:solidFill>
              <a:srgbClr val="FF9933"/>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4267"/>
          </a:p>
        </p:txBody>
      </p:sp>
      <p:sp>
        <p:nvSpPr>
          <p:cNvPr id="14371" name="Line 59"/>
          <p:cNvSpPr>
            <a:spLocks noChangeShapeType="1"/>
          </p:cNvSpPr>
          <p:nvPr/>
        </p:nvSpPr>
        <p:spPr bwMode="auto">
          <a:xfrm>
            <a:off x="6671733" y="4499752"/>
            <a:ext cx="2059093" cy="216747"/>
          </a:xfrm>
          <a:prstGeom prst="line">
            <a:avLst/>
          </a:prstGeom>
          <a:noFill/>
          <a:ln w="38100">
            <a:solidFill>
              <a:srgbClr val="FF9933"/>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4267"/>
          </a:p>
        </p:txBody>
      </p:sp>
      <p:sp>
        <p:nvSpPr>
          <p:cNvPr id="14372" name="Line 60"/>
          <p:cNvSpPr>
            <a:spLocks noChangeShapeType="1"/>
          </p:cNvSpPr>
          <p:nvPr/>
        </p:nvSpPr>
        <p:spPr bwMode="auto">
          <a:xfrm>
            <a:off x="6632448" y="4516213"/>
            <a:ext cx="2098378" cy="1010827"/>
          </a:xfrm>
          <a:prstGeom prst="line">
            <a:avLst/>
          </a:prstGeom>
          <a:noFill/>
          <a:ln w="38100">
            <a:solidFill>
              <a:srgbClr val="FF9933"/>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4267"/>
          </a:p>
        </p:txBody>
      </p:sp>
      <p:grpSp>
        <p:nvGrpSpPr>
          <p:cNvPr id="3" name="Group 2"/>
          <p:cNvGrpSpPr/>
          <p:nvPr/>
        </p:nvGrpSpPr>
        <p:grpSpPr>
          <a:xfrm>
            <a:off x="3251201" y="4660054"/>
            <a:ext cx="3951111" cy="2709333"/>
            <a:chOff x="2286000" y="3276600"/>
            <a:chExt cx="2778125" cy="1905000"/>
          </a:xfrm>
        </p:grpSpPr>
        <p:sp>
          <p:nvSpPr>
            <p:cNvPr id="14367" name="Line 55"/>
            <p:cNvSpPr>
              <a:spLocks noChangeShapeType="1"/>
            </p:cNvSpPr>
            <p:nvPr/>
          </p:nvSpPr>
          <p:spPr bwMode="auto">
            <a:xfrm>
              <a:off x="2286000" y="3276600"/>
              <a:ext cx="2778125" cy="1752600"/>
            </a:xfrm>
            <a:prstGeom prst="line">
              <a:avLst/>
            </a:prstGeom>
            <a:noFill/>
            <a:ln w="38100">
              <a:solidFill>
                <a:srgbClr val="009999"/>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4267"/>
            </a:p>
          </p:txBody>
        </p:sp>
        <p:sp>
          <p:nvSpPr>
            <p:cNvPr id="14369" name="Line 57"/>
            <p:cNvSpPr>
              <a:spLocks noChangeShapeType="1"/>
            </p:cNvSpPr>
            <p:nvPr/>
          </p:nvSpPr>
          <p:spPr bwMode="auto">
            <a:xfrm>
              <a:off x="2590800" y="4572000"/>
              <a:ext cx="2473325" cy="609600"/>
            </a:xfrm>
            <a:prstGeom prst="line">
              <a:avLst/>
            </a:prstGeom>
            <a:noFill/>
            <a:ln w="38100">
              <a:solidFill>
                <a:srgbClr val="009999"/>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4267"/>
            </a:p>
          </p:txBody>
        </p:sp>
        <p:graphicFrame>
          <p:nvGraphicFramePr>
            <p:cNvPr id="14345" name="Object 68"/>
            <p:cNvGraphicFramePr>
              <a:graphicFrameLocks noChangeAspect="1"/>
            </p:cNvGraphicFramePr>
            <p:nvPr>
              <p:extLst/>
            </p:nvPr>
          </p:nvGraphicFramePr>
          <p:xfrm>
            <a:off x="3276600" y="4398963"/>
            <a:ext cx="914400" cy="401637"/>
          </p:xfrm>
          <a:graphic>
            <a:graphicData uri="http://schemas.openxmlformats.org/presentationml/2006/ole">
              <mc:AlternateContent xmlns:mc="http://schemas.openxmlformats.org/markup-compatibility/2006">
                <mc:Choice xmlns:v="urn:schemas-microsoft-com:vml" Requires="v">
                  <p:oleObj spid="_x0000_s33013" name="Equation" r:id="rId10" imgW="520560" imgH="228600" progId="Equation.DSMT4">
                    <p:embed/>
                  </p:oleObj>
                </mc:Choice>
                <mc:Fallback>
                  <p:oleObj name="Equation" r:id="rId10" imgW="520560" imgH="228600" progId="Equation.DSMT4">
                    <p:embed/>
                    <p:pic>
                      <p:nvPicPr>
                        <p:cNvPr id="14345" name="Object 68"/>
                        <p:cNvPicPr>
                          <a:picLocks noChangeAspect="1" noChangeArrowheads="1"/>
                        </p:cNvPicPr>
                        <p:nvPr/>
                      </p:nvPicPr>
                      <p:blipFill>
                        <a:blip r:embed="rId11"/>
                        <a:srcRect/>
                        <a:stretch>
                          <a:fillRect/>
                        </a:stretch>
                      </p:blipFill>
                      <p:spPr bwMode="auto">
                        <a:xfrm>
                          <a:off x="3276600" y="4398963"/>
                          <a:ext cx="914400" cy="40163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grpSp>
        <p:nvGrpSpPr>
          <p:cNvPr id="5" name="Group 4"/>
          <p:cNvGrpSpPr/>
          <p:nvPr/>
        </p:nvGrpSpPr>
        <p:grpSpPr>
          <a:xfrm>
            <a:off x="7852551" y="5852160"/>
            <a:ext cx="4707467" cy="2203591"/>
            <a:chOff x="5521325" y="4114800"/>
            <a:chExt cx="3309938" cy="1549400"/>
          </a:xfrm>
        </p:grpSpPr>
        <p:graphicFrame>
          <p:nvGraphicFramePr>
            <p:cNvPr id="14341" name="Object 47"/>
            <p:cNvGraphicFramePr>
              <a:graphicFrameLocks noChangeAspect="1"/>
            </p:cNvGraphicFramePr>
            <p:nvPr>
              <p:extLst/>
            </p:nvPr>
          </p:nvGraphicFramePr>
          <p:xfrm>
            <a:off x="7731125" y="4114800"/>
            <a:ext cx="414338" cy="569913"/>
          </p:xfrm>
          <a:graphic>
            <a:graphicData uri="http://schemas.openxmlformats.org/presentationml/2006/ole">
              <mc:AlternateContent xmlns:mc="http://schemas.openxmlformats.org/markup-compatibility/2006">
                <mc:Choice xmlns:v="urn:schemas-microsoft-com:vml" Requires="v">
                  <p:oleObj spid="_x0000_s33014" name="Visio" r:id="rId12" imgW="414997" imgH="570071" progId="Visio.Drawing.11">
                    <p:embed/>
                  </p:oleObj>
                </mc:Choice>
                <mc:Fallback>
                  <p:oleObj name="Visio" r:id="rId12" imgW="414997" imgH="570071" progId="Visio.Drawing.11">
                    <p:embed/>
                    <p:pic>
                      <p:nvPicPr>
                        <p:cNvPr id="14341" name="Object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1125" y="4114800"/>
                          <a:ext cx="414338" cy="5699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3"/>
            <p:cNvGrpSpPr/>
            <p:nvPr/>
          </p:nvGrpSpPr>
          <p:grpSpPr>
            <a:xfrm>
              <a:off x="5521325" y="4267200"/>
              <a:ext cx="3309938" cy="1397000"/>
              <a:chOff x="5521325" y="4267200"/>
              <a:chExt cx="3309938" cy="1397000"/>
            </a:xfrm>
          </p:grpSpPr>
          <p:sp>
            <p:nvSpPr>
              <p:cNvPr id="14373" name="Line 62"/>
              <p:cNvSpPr>
                <a:spLocks noChangeShapeType="1"/>
              </p:cNvSpPr>
              <p:nvPr/>
            </p:nvSpPr>
            <p:spPr bwMode="auto">
              <a:xfrm flipV="1">
                <a:off x="5521325" y="4572000"/>
                <a:ext cx="2209800" cy="609600"/>
              </a:xfrm>
              <a:prstGeom prst="line">
                <a:avLst/>
              </a:prstGeom>
              <a:noFill/>
              <a:ln w="38100">
                <a:solidFill>
                  <a:srgbClr val="009999"/>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4267"/>
              </a:p>
            </p:txBody>
          </p:sp>
          <p:graphicFrame>
            <p:nvGraphicFramePr>
              <p:cNvPr id="14342" name="Object 64"/>
              <p:cNvGraphicFramePr>
                <a:graphicFrameLocks noChangeAspect="1"/>
              </p:cNvGraphicFramePr>
              <p:nvPr>
                <p:extLst/>
              </p:nvPr>
            </p:nvGraphicFramePr>
            <p:xfrm>
              <a:off x="8035925" y="4267200"/>
              <a:ext cx="414338" cy="569913"/>
            </p:xfrm>
            <a:graphic>
              <a:graphicData uri="http://schemas.openxmlformats.org/presentationml/2006/ole">
                <mc:AlternateContent xmlns:mc="http://schemas.openxmlformats.org/markup-compatibility/2006">
                  <mc:Choice xmlns:v="urn:schemas-microsoft-com:vml" Requires="v">
                    <p:oleObj spid="_x0000_s33015" name="Visio" r:id="rId13" imgW="414997" imgH="570071" progId="Visio.Drawing.11">
                      <p:embed/>
                    </p:oleObj>
                  </mc:Choice>
                  <mc:Fallback>
                    <p:oleObj name="Visio" r:id="rId13" imgW="414997" imgH="570071" progId="Visio.Drawing.11">
                      <p:embed/>
                      <p:pic>
                        <p:nvPicPr>
                          <p:cNvPr id="14342" name="Object 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5925" y="4267200"/>
                            <a:ext cx="414338" cy="5699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3" name="Object 65"/>
              <p:cNvGraphicFramePr>
                <a:graphicFrameLocks noChangeAspect="1"/>
              </p:cNvGraphicFramePr>
              <p:nvPr>
                <p:extLst/>
              </p:nvPr>
            </p:nvGraphicFramePr>
            <p:xfrm>
              <a:off x="8264525" y="4495800"/>
              <a:ext cx="414338" cy="569913"/>
            </p:xfrm>
            <a:graphic>
              <a:graphicData uri="http://schemas.openxmlformats.org/presentationml/2006/ole">
                <mc:AlternateContent xmlns:mc="http://schemas.openxmlformats.org/markup-compatibility/2006">
                  <mc:Choice xmlns:v="urn:schemas-microsoft-com:vml" Requires="v">
                    <p:oleObj spid="_x0000_s33016" name="Visio" r:id="rId14" imgW="414997" imgH="570071" progId="Visio.Drawing.11">
                      <p:embed/>
                    </p:oleObj>
                  </mc:Choice>
                  <mc:Fallback>
                    <p:oleObj name="Visio" r:id="rId14" imgW="414997" imgH="570071" progId="Visio.Drawing.11">
                      <p:embed/>
                      <p:pic>
                        <p:nvPicPr>
                          <p:cNvPr id="14343" name="Object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4525" y="4495800"/>
                            <a:ext cx="414338" cy="5699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4" name="Object 49"/>
              <p:cNvGraphicFramePr>
                <a:graphicFrameLocks noChangeAspect="1"/>
              </p:cNvGraphicFramePr>
              <p:nvPr>
                <p:extLst/>
              </p:nvPr>
            </p:nvGraphicFramePr>
            <p:xfrm>
              <a:off x="8416925" y="4840288"/>
              <a:ext cx="414338" cy="569912"/>
            </p:xfrm>
            <a:graphic>
              <a:graphicData uri="http://schemas.openxmlformats.org/presentationml/2006/ole">
                <mc:AlternateContent xmlns:mc="http://schemas.openxmlformats.org/markup-compatibility/2006">
                  <mc:Choice xmlns:v="urn:schemas-microsoft-com:vml" Requires="v">
                    <p:oleObj spid="_x0000_s33017" name="Visio" r:id="rId15" imgW="414997" imgH="570071" progId="Visio.Drawing.11">
                      <p:embed/>
                    </p:oleObj>
                  </mc:Choice>
                  <mc:Fallback>
                    <p:oleObj name="Visio" r:id="rId15" imgW="414997" imgH="570071" progId="Visio.Drawing.11">
                      <p:embed/>
                      <p:pic>
                        <p:nvPicPr>
                          <p:cNvPr id="14344" name="Object 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16925" y="4840288"/>
                            <a:ext cx="414338" cy="5699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74" name="Line 66"/>
              <p:cNvSpPr>
                <a:spLocks noChangeShapeType="1"/>
              </p:cNvSpPr>
              <p:nvPr/>
            </p:nvSpPr>
            <p:spPr bwMode="auto">
              <a:xfrm flipV="1">
                <a:off x="5521325" y="4953000"/>
                <a:ext cx="2819400" cy="228600"/>
              </a:xfrm>
              <a:prstGeom prst="line">
                <a:avLst/>
              </a:prstGeom>
              <a:noFill/>
              <a:ln w="38100">
                <a:solidFill>
                  <a:srgbClr val="009999"/>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4267"/>
              </a:p>
            </p:txBody>
          </p:sp>
          <p:sp>
            <p:nvSpPr>
              <p:cNvPr id="14375" name="Line 67"/>
              <p:cNvSpPr>
                <a:spLocks noChangeShapeType="1"/>
              </p:cNvSpPr>
              <p:nvPr/>
            </p:nvSpPr>
            <p:spPr bwMode="auto">
              <a:xfrm>
                <a:off x="5521325" y="5181600"/>
                <a:ext cx="2895600" cy="0"/>
              </a:xfrm>
              <a:prstGeom prst="line">
                <a:avLst/>
              </a:prstGeom>
              <a:noFill/>
              <a:ln w="38100">
                <a:solidFill>
                  <a:srgbClr val="009999"/>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4267"/>
              </a:p>
            </p:txBody>
          </p:sp>
          <p:sp>
            <p:nvSpPr>
              <p:cNvPr id="14376" name="Line 63"/>
              <p:cNvSpPr>
                <a:spLocks noChangeShapeType="1"/>
              </p:cNvSpPr>
              <p:nvPr/>
            </p:nvSpPr>
            <p:spPr bwMode="auto">
              <a:xfrm flipV="1">
                <a:off x="5521325" y="4724400"/>
                <a:ext cx="2590800" cy="454025"/>
              </a:xfrm>
              <a:prstGeom prst="line">
                <a:avLst/>
              </a:prstGeom>
              <a:noFill/>
              <a:ln w="38100">
                <a:solidFill>
                  <a:srgbClr val="009999"/>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4267"/>
              </a:p>
            </p:txBody>
          </p:sp>
          <p:graphicFrame>
            <p:nvGraphicFramePr>
              <p:cNvPr id="14346" name="Object 69"/>
              <p:cNvGraphicFramePr>
                <a:graphicFrameLocks noChangeAspect="1"/>
              </p:cNvGraphicFramePr>
              <p:nvPr>
                <p:extLst/>
              </p:nvPr>
            </p:nvGraphicFramePr>
            <p:xfrm>
              <a:off x="6777038" y="5181600"/>
              <a:ext cx="1177925" cy="482600"/>
            </p:xfrm>
            <a:graphic>
              <a:graphicData uri="http://schemas.openxmlformats.org/presentationml/2006/ole">
                <mc:AlternateContent xmlns:mc="http://schemas.openxmlformats.org/markup-compatibility/2006">
                  <mc:Choice xmlns:v="urn:schemas-microsoft-com:vml" Requires="v">
                    <p:oleObj spid="_x0000_s33018" name="Equation" r:id="rId16" imgW="558720" imgH="228600" progId="Equation.DSMT4">
                      <p:embed/>
                    </p:oleObj>
                  </mc:Choice>
                  <mc:Fallback>
                    <p:oleObj name="Equation" r:id="rId16" imgW="558720" imgH="228600" progId="Equation.DSMT4">
                      <p:embed/>
                      <p:pic>
                        <p:nvPicPr>
                          <p:cNvPr id="14346" name="Object 69"/>
                          <p:cNvPicPr>
                            <a:picLocks noChangeAspect="1" noChangeArrowheads="1"/>
                          </p:cNvPicPr>
                          <p:nvPr/>
                        </p:nvPicPr>
                        <p:blipFill>
                          <a:blip r:embed="rId17"/>
                          <a:srcRect/>
                          <a:stretch>
                            <a:fillRect/>
                          </a:stretch>
                        </p:blipFill>
                        <p:spPr bwMode="auto">
                          <a:xfrm>
                            <a:off x="6777038" y="5181600"/>
                            <a:ext cx="1177925" cy="482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grpSp>
      <p:sp>
        <p:nvSpPr>
          <p:cNvPr id="14377" name="Text Box 70"/>
          <p:cNvSpPr txBox="1">
            <a:spLocks noChangeArrowheads="1"/>
          </p:cNvSpPr>
          <p:nvPr/>
        </p:nvSpPr>
        <p:spPr bwMode="auto">
          <a:xfrm>
            <a:off x="866987" y="7367129"/>
            <a:ext cx="6394027" cy="12741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1028700" indent="-1028700" eaLnBrk="0" hangingPunct="0">
              <a:tabLst>
                <a:tab pos="1028700" algn="l"/>
              </a:tabLst>
              <a:defRPr sz="2400" i="1">
                <a:solidFill>
                  <a:schemeClr val="tx1"/>
                </a:solidFill>
                <a:latin typeface="Comic Sans MS" pitchFamily="66" charset="0"/>
                <a:cs typeface="Arial" charset="0"/>
              </a:defRPr>
            </a:lvl1pPr>
            <a:lvl2pPr marL="742950" indent="-285750" eaLnBrk="0" hangingPunct="0">
              <a:tabLst>
                <a:tab pos="1028700" algn="l"/>
              </a:tabLst>
              <a:defRPr sz="2400" i="1">
                <a:solidFill>
                  <a:schemeClr val="tx1"/>
                </a:solidFill>
                <a:latin typeface="Comic Sans MS" pitchFamily="66" charset="0"/>
                <a:cs typeface="Arial" charset="0"/>
              </a:defRPr>
            </a:lvl2pPr>
            <a:lvl3pPr marL="1143000" indent="-228600" eaLnBrk="0" hangingPunct="0">
              <a:tabLst>
                <a:tab pos="1028700" algn="l"/>
              </a:tabLst>
              <a:defRPr sz="2400" i="1">
                <a:solidFill>
                  <a:schemeClr val="tx1"/>
                </a:solidFill>
                <a:latin typeface="Comic Sans MS" pitchFamily="66" charset="0"/>
                <a:cs typeface="Arial" charset="0"/>
              </a:defRPr>
            </a:lvl3pPr>
            <a:lvl4pPr marL="1600200" indent="-228600" eaLnBrk="0" hangingPunct="0">
              <a:tabLst>
                <a:tab pos="1028700" algn="l"/>
              </a:tabLst>
              <a:defRPr sz="2400" i="1">
                <a:solidFill>
                  <a:schemeClr val="tx1"/>
                </a:solidFill>
                <a:latin typeface="Comic Sans MS" pitchFamily="66" charset="0"/>
                <a:cs typeface="Arial" charset="0"/>
              </a:defRPr>
            </a:lvl4pPr>
            <a:lvl5pPr marL="2057400" indent="-228600" eaLnBrk="0" hangingPunct="0">
              <a:tabLst>
                <a:tab pos="1028700" algn="l"/>
              </a:tabLst>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tabLst>
                <a:tab pos="1028700" algn="l"/>
              </a:tabLs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tabLst>
                <a:tab pos="1028700" algn="l"/>
              </a:tabLs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tabLst>
                <a:tab pos="1028700" algn="l"/>
              </a:tabLs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tabLst>
                <a:tab pos="1028700" algn="l"/>
              </a:tabLst>
              <a:defRPr sz="2400" i="1">
                <a:solidFill>
                  <a:schemeClr val="tx1"/>
                </a:solidFill>
                <a:latin typeface="Comic Sans MS" pitchFamily="66" charset="0"/>
                <a:cs typeface="Arial" charset="0"/>
              </a:defRPr>
            </a:lvl9pPr>
          </a:lstStyle>
          <a:p>
            <a:pPr eaLnBrk="1" hangingPunct="1">
              <a:spcAft>
                <a:spcPct val="50000"/>
              </a:spcAft>
            </a:pPr>
            <a:r>
              <a:rPr lang="en-US" sz="2560" b="1" dirty="0">
                <a:solidFill>
                  <a:srgbClr val="CC3399"/>
                </a:solidFill>
              </a:rPr>
              <a:t>ref</a:t>
            </a:r>
            <a:r>
              <a:rPr lang="en-US" sz="2560" b="1" baseline="-25000" dirty="0">
                <a:solidFill>
                  <a:srgbClr val="CC3399"/>
                </a:solidFill>
              </a:rPr>
              <a:t>s</a:t>
            </a:r>
            <a:r>
              <a:rPr lang="en-US" sz="2560" b="1" dirty="0">
                <a:solidFill>
                  <a:srgbClr val="CC3399"/>
                </a:solidFill>
              </a:rPr>
              <a:t>(</a:t>
            </a:r>
            <a:r>
              <a:rPr lang="en-US" sz="2560" b="1" dirty="0" err="1">
                <a:solidFill>
                  <a:srgbClr val="CC3399"/>
                </a:solidFill>
              </a:rPr>
              <a:t>q</a:t>
            </a:r>
            <a:r>
              <a:rPr lang="en-US" sz="2560" b="1" baseline="-25000" dirty="0" err="1">
                <a:solidFill>
                  <a:srgbClr val="CC3399"/>
                </a:solidFill>
              </a:rPr>
              <a:t>k</a:t>
            </a:r>
            <a:r>
              <a:rPr lang="en-US" sz="2560" b="1" dirty="0">
                <a:solidFill>
                  <a:srgbClr val="CC3399"/>
                </a:solidFill>
              </a:rPr>
              <a:t>) </a:t>
            </a:r>
            <a:r>
              <a:rPr lang="en-US" sz="2560" i="0" dirty="0">
                <a:solidFill>
                  <a:srgbClr val="CC3399"/>
                </a:solidFill>
              </a:rPr>
              <a:t>:</a:t>
            </a:r>
            <a:r>
              <a:rPr lang="en-US" sz="2560" i="0" dirty="0"/>
              <a:t> Number of accesses to attributes (</a:t>
            </a:r>
            <a:r>
              <a:rPr lang="en-US" sz="2560" i="0" dirty="0" err="1"/>
              <a:t>A</a:t>
            </a:r>
            <a:r>
              <a:rPr lang="en-US" sz="2560" i="0" baseline="-25000" dirty="0" err="1"/>
              <a:t>i</a:t>
            </a:r>
            <a:r>
              <a:rPr lang="en-US" sz="2560" i="0" dirty="0" err="1"/>
              <a:t>,A</a:t>
            </a:r>
            <a:r>
              <a:rPr lang="en-US" sz="2560" i="0" baseline="-25000" dirty="0" err="1"/>
              <a:t>j</a:t>
            </a:r>
            <a:r>
              <a:rPr lang="en-US" sz="2560" i="0" dirty="0"/>
              <a:t>) for each execution of </a:t>
            </a:r>
            <a:r>
              <a:rPr lang="en-US" sz="2560" dirty="0" err="1"/>
              <a:t>q</a:t>
            </a:r>
            <a:r>
              <a:rPr lang="en-US" sz="2560" baseline="-25000" dirty="0" err="1"/>
              <a:t>k</a:t>
            </a:r>
            <a:r>
              <a:rPr lang="en-US" sz="2560" i="0" dirty="0"/>
              <a:t> at site </a:t>
            </a:r>
            <a:r>
              <a:rPr lang="en-US" sz="2560" dirty="0"/>
              <a:t>s</a:t>
            </a:r>
          </a:p>
        </p:txBody>
      </p:sp>
      <p:sp>
        <p:nvSpPr>
          <p:cNvPr id="14378" name="Text Box 71"/>
          <p:cNvSpPr txBox="1">
            <a:spLocks noChangeArrowheads="1"/>
          </p:cNvSpPr>
          <p:nvPr/>
        </p:nvSpPr>
        <p:spPr bwMode="auto">
          <a:xfrm>
            <a:off x="7064586" y="8669867"/>
            <a:ext cx="5694116" cy="8802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1028700" indent="-1028700" eaLnBrk="0" hangingPunct="0">
              <a:tabLst>
                <a:tab pos="1028700" algn="l"/>
              </a:tabLst>
              <a:defRPr sz="2400" i="1">
                <a:solidFill>
                  <a:schemeClr val="tx1"/>
                </a:solidFill>
                <a:latin typeface="Comic Sans MS" pitchFamily="66" charset="0"/>
                <a:cs typeface="Arial" charset="0"/>
              </a:defRPr>
            </a:lvl1pPr>
            <a:lvl2pPr marL="742950" indent="-285750" eaLnBrk="0" hangingPunct="0">
              <a:tabLst>
                <a:tab pos="1028700" algn="l"/>
              </a:tabLst>
              <a:defRPr sz="2400" i="1">
                <a:solidFill>
                  <a:schemeClr val="tx1"/>
                </a:solidFill>
                <a:latin typeface="Comic Sans MS" pitchFamily="66" charset="0"/>
                <a:cs typeface="Arial" charset="0"/>
              </a:defRPr>
            </a:lvl2pPr>
            <a:lvl3pPr marL="1143000" indent="-228600" eaLnBrk="0" hangingPunct="0">
              <a:tabLst>
                <a:tab pos="1028700" algn="l"/>
              </a:tabLst>
              <a:defRPr sz="2400" i="1">
                <a:solidFill>
                  <a:schemeClr val="tx1"/>
                </a:solidFill>
                <a:latin typeface="Comic Sans MS" pitchFamily="66" charset="0"/>
                <a:cs typeface="Arial" charset="0"/>
              </a:defRPr>
            </a:lvl3pPr>
            <a:lvl4pPr marL="1600200" indent="-228600" eaLnBrk="0" hangingPunct="0">
              <a:tabLst>
                <a:tab pos="1028700" algn="l"/>
              </a:tabLst>
              <a:defRPr sz="2400" i="1">
                <a:solidFill>
                  <a:schemeClr val="tx1"/>
                </a:solidFill>
                <a:latin typeface="Comic Sans MS" pitchFamily="66" charset="0"/>
                <a:cs typeface="Arial" charset="0"/>
              </a:defRPr>
            </a:lvl4pPr>
            <a:lvl5pPr marL="2057400" indent="-228600" eaLnBrk="0" hangingPunct="0">
              <a:tabLst>
                <a:tab pos="1028700" algn="l"/>
              </a:tabLst>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tabLst>
                <a:tab pos="1028700" algn="l"/>
              </a:tabLs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tabLst>
                <a:tab pos="1028700" algn="l"/>
              </a:tabLs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tabLst>
                <a:tab pos="1028700" algn="l"/>
              </a:tabLs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tabLst>
                <a:tab pos="1028700" algn="l"/>
              </a:tabLst>
              <a:defRPr sz="2400" i="1">
                <a:solidFill>
                  <a:schemeClr val="tx1"/>
                </a:solidFill>
                <a:latin typeface="Comic Sans MS" pitchFamily="66" charset="0"/>
                <a:cs typeface="Arial" charset="0"/>
              </a:defRPr>
            </a:lvl9pPr>
          </a:lstStyle>
          <a:p>
            <a:pPr eaLnBrk="1" hangingPunct="1"/>
            <a:r>
              <a:rPr lang="en-US" sz="2560" b="1" dirty="0" err="1">
                <a:solidFill>
                  <a:srgbClr val="CC3399"/>
                </a:solidFill>
              </a:rPr>
              <a:t>acc</a:t>
            </a:r>
            <a:r>
              <a:rPr lang="en-US" sz="2560" b="1" baseline="-25000" dirty="0" err="1">
                <a:solidFill>
                  <a:srgbClr val="CC3399"/>
                </a:solidFill>
              </a:rPr>
              <a:t>s</a:t>
            </a:r>
            <a:r>
              <a:rPr lang="en-US" sz="2560" b="1" baseline="-25000" dirty="0">
                <a:solidFill>
                  <a:srgbClr val="CC3399"/>
                </a:solidFill>
              </a:rPr>
              <a:t> </a:t>
            </a:r>
            <a:r>
              <a:rPr lang="en-US" sz="2560" b="1" dirty="0">
                <a:solidFill>
                  <a:srgbClr val="CC3399"/>
                </a:solidFill>
              </a:rPr>
              <a:t>(</a:t>
            </a:r>
            <a:r>
              <a:rPr lang="en-US" sz="2560" b="1" dirty="0" err="1">
                <a:solidFill>
                  <a:srgbClr val="CC3399"/>
                </a:solidFill>
              </a:rPr>
              <a:t>q</a:t>
            </a:r>
            <a:r>
              <a:rPr lang="en-US" sz="2560" b="1" baseline="-25000" dirty="0" err="1">
                <a:solidFill>
                  <a:srgbClr val="CC3399"/>
                </a:solidFill>
              </a:rPr>
              <a:t>k</a:t>
            </a:r>
            <a:r>
              <a:rPr lang="en-US" sz="2560" b="1" dirty="0">
                <a:solidFill>
                  <a:srgbClr val="CC3399"/>
                </a:solidFill>
              </a:rPr>
              <a:t>) </a:t>
            </a:r>
            <a:r>
              <a:rPr lang="en-US" sz="2560" i="0" dirty="0">
                <a:solidFill>
                  <a:srgbClr val="CC3399"/>
                </a:solidFill>
              </a:rPr>
              <a:t>:</a:t>
            </a:r>
            <a:r>
              <a:rPr lang="en-US" sz="2560" i="0" dirty="0"/>
              <a:t> Application access      frequency of </a:t>
            </a:r>
            <a:r>
              <a:rPr lang="en-US" sz="2560" dirty="0" err="1"/>
              <a:t>q</a:t>
            </a:r>
            <a:r>
              <a:rPr lang="en-US" sz="2560" baseline="-25000" dirty="0" err="1"/>
              <a:t>k</a:t>
            </a:r>
            <a:r>
              <a:rPr lang="en-US" sz="2560" i="0" dirty="0"/>
              <a:t> at site </a:t>
            </a:r>
            <a:r>
              <a:rPr lang="en-US" sz="2560" dirty="0"/>
              <a:t>s</a:t>
            </a:r>
            <a:r>
              <a:rPr lang="en-US" sz="2560" i="0" dirty="0"/>
              <a:t>.</a:t>
            </a:r>
          </a:p>
        </p:txBody>
      </p:sp>
      <p:grpSp>
        <p:nvGrpSpPr>
          <p:cNvPr id="2" name="Group 49"/>
          <p:cNvGrpSpPr>
            <a:grpSpLocks/>
          </p:cNvGrpSpPr>
          <p:nvPr/>
        </p:nvGrpSpPr>
        <p:grpSpPr bwMode="auto">
          <a:xfrm>
            <a:off x="216747" y="1192107"/>
            <a:ext cx="12137813" cy="2926080"/>
            <a:chOff x="152400" y="838200"/>
            <a:chExt cx="8534400" cy="2057400"/>
          </a:xfrm>
        </p:grpSpPr>
        <p:sp>
          <p:nvSpPr>
            <p:cNvPr id="14380" name="Rectangle 29"/>
            <p:cNvSpPr>
              <a:spLocks noChangeArrowheads="1"/>
            </p:cNvSpPr>
            <p:nvPr/>
          </p:nvSpPr>
          <p:spPr bwMode="auto">
            <a:xfrm>
              <a:off x="609600" y="838200"/>
              <a:ext cx="8077200" cy="990600"/>
            </a:xfrm>
            <a:prstGeom prst="rect">
              <a:avLst/>
            </a:prstGeom>
            <a:solidFill>
              <a:srgbClr val="E1FFF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r"/>
              <a:endParaRPr lang="en-US" sz="4267"/>
            </a:p>
          </p:txBody>
        </p:sp>
        <p:graphicFrame>
          <p:nvGraphicFramePr>
            <p:cNvPr id="14347" name="Object 23"/>
            <p:cNvGraphicFramePr>
              <a:graphicFrameLocks noChangeAspect="1"/>
            </p:cNvGraphicFramePr>
            <p:nvPr>
              <p:extLst/>
            </p:nvPr>
          </p:nvGraphicFramePr>
          <p:xfrm>
            <a:off x="603251" y="866001"/>
            <a:ext cx="8075612" cy="914400"/>
          </p:xfrm>
          <a:graphic>
            <a:graphicData uri="http://schemas.openxmlformats.org/presentationml/2006/ole">
              <mc:AlternateContent xmlns:mc="http://schemas.openxmlformats.org/markup-compatibility/2006">
                <mc:Choice xmlns:v="urn:schemas-microsoft-com:vml" Requires="v">
                  <p:oleObj spid="_x0000_s33019" name="Equation" r:id="rId18" imgW="3365280" imgH="380880" progId="Equation.DSMT4">
                    <p:embed/>
                  </p:oleObj>
                </mc:Choice>
                <mc:Fallback>
                  <p:oleObj name="Equation" r:id="rId18" imgW="3365280" imgH="380880" progId="Equation.DSMT4">
                    <p:embed/>
                    <p:pic>
                      <p:nvPicPr>
                        <p:cNvPr id="14347" name="Object 23"/>
                        <p:cNvPicPr>
                          <a:picLocks noChangeAspect="1" noChangeArrowheads="1"/>
                        </p:cNvPicPr>
                        <p:nvPr/>
                      </p:nvPicPr>
                      <p:blipFill>
                        <a:blip r:embed="rId19"/>
                        <a:srcRect/>
                        <a:stretch>
                          <a:fillRect/>
                        </a:stretch>
                      </p:blipFill>
                      <p:spPr bwMode="auto">
                        <a:xfrm>
                          <a:off x="603251" y="866001"/>
                          <a:ext cx="8075612" cy="9144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4381" name="Left Brace 43"/>
            <p:cNvSpPr>
              <a:spLocks/>
            </p:cNvSpPr>
            <p:nvPr/>
          </p:nvSpPr>
          <p:spPr bwMode="auto">
            <a:xfrm rot="-5400000">
              <a:off x="3962400" y="228600"/>
              <a:ext cx="152400" cy="3048000"/>
            </a:xfrm>
            <a:prstGeom prst="leftBrace">
              <a:avLst>
                <a:gd name="adj1" fmla="val 8333"/>
                <a:gd name="adj2" fmla="val 50000"/>
              </a:avLst>
            </a:prstGeom>
            <a:noFill/>
            <a:ln w="9525" algn="ctr">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p>
              <a:pPr algn="r"/>
              <a:endParaRPr lang="en-US" sz="4267"/>
            </a:p>
          </p:txBody>
        </p:sp>
        <p:sp>
          <p:nvSpPr>
            <p:cNvPr id="14382" name="TextBox 44"/>
            <p:cNvSpPr txBox="1">
              <a:spLocks noChangeArrowheads="1"/>
            </p:cNvSpPr>
            <p:nvPr/>
          </p:nvSpPr>
          <p:spPr bwMode="auto">
            <a:xfrm>
              <a:off x="2357941" y="1780401"/>
              <a:ext cx="3353382" cy="249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ctr" eaLnBrk="1" hangingPunct="1"/>
              <a:r>
                <a:rPr lang="en-US" sz="1707" b="1" dirty="0">
                  <a:solidFill>
                    <a:srgbClr val="FF0000"/>
                  </a:solidFill>
                </a:rPr>
                <a:t>For each query </a:t>
              </a:r>
              <a:r>
                <a:rPr lang="en-US" sz="1707" b="1" dirty="0" err="1">
                  <a:solidFill>
                    <a:srgbClr val="FF0000"/>
                  </a:solidFill>
                </a:rPr>
                <a:t>q</a:t>
              </a:r>
              <a:r>
                <a:rPr lang="en-US" sz="1707" b="1" baseline="-25000" dirty="0" err="1">
                  <a:solidFill>
                    <a:srgbClr val="FF0000"/>
                  </a:solidFill>
                </a:rPr>
                <a:t>k</a:t>
              </a:r>
              <a:r>
                <a:rPr lang="en-US" sz="1707" b="1" baseline="-25000" dirty="0">
                  <a:solidFill>
                    <a:srgbClr val="FF0000"/>
                  </a:solidFill>
                </a:rPr>
                <a:t> </a:t>
              </a:r>
              <a:r>
                <a:rPr lang="en-US" sz="1707" b="1" dirty="0">
                  <a:solidFill>
                    <a:srgbClr val="FF0000"/>
                  </a:solidFill>
                </a:rPr>
                <a:t>that uses both A</a:t>
              </a:r>
              <a:r>
                <a:rPr lang="en-US" sz="1707" b="1" baseline="-25000" dirty="0">
                  <a:solidFill>
                    <a:srgbClr val="FF0000"/>
                  </a:solidFill>
                </a:rPr>
                <a:t>i</a:t>
              </a:r>
              <a:r>
                <a:rPr lang="en-US" sz="1707" b="1" dirty="0">
                  <a:solidFill>
                    <a:srgbClr val="FF0000"/>
                  </a:solidFill>
                </a:rPr>
                <a:t> and </a:t>
              </a:r>
              <a:r>
                <a:rPr lang="en-US" sz="1707" b="1" dirty="0" err="1">
                  <a:solidFill>
                    <a:srgbClr val="FF0000"/>
                  </a:solidFill>
                </a:rPr>
                <a:t>A</a:t>
              </a:r>
              <a:r>
                <a:rPr lang="en-US" sz="1707" b="1" baseline="-25000" dirty="0" err="1">
                  <a:solidFill>
                    <a:srgbClr val="FF0000"/>
                  </a:solidFill>
                </a:rPr>
                <a:t>j</a:t>
              </a:r>
              <a:endParaRPr lang="en-US" sz="1707" b="1" dirty="0">
                <a:solidFill>
                  <a:srgbClr val="FF0000"/>
                </a:solidFill>
              </a:endParaRPr>
            </a:p>
          </p:txBody>
        </p:sp>
        <p:sp>
          <p:nvSpPr>
            <p:cNvPr id="14383" name="Left Brace 45"/>
            <p:cNvSpPr>
              <a:spLocks/>
            </p:cNvSpPr>
            <p:nvPr/>
          </p:nvSpPr>
          <p:spPr bwMode="auto">
            <a:xfrm rot="-5400000">
              <a:off x="7048500" y="266700"/>
              <a:ext cx="152400" cy="2971800"/>
            </a:xfrm>
            <a:prstGeom prst="leftBrace">
              <a:avLst>
                <a:gd name="adj1" fmla="val 8306"/>
                <a:gd name="adj2" fmla="val 50000"/>
              </a:avLst>
            </a:prstGeom>
            <a:noFill/>
            <a:ln w="9525" algn="ctr">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p>
              <a:pPr algn="r"/>
              <a:endParaRPr lang="en-US" sz="4267"/>
            </a:p>
          </p:txBody>
        </p:sp>
        <p:sp>
          <p:nvSpPr>
            <p:cNvPr id="14384" name="TextBox 46"/>
            <p:cNvSpPr txBox="1">
              <a:spLocks noChangeArrowheads="1"/>
            </p:cNvSpPr>
            <p:nvPr/>
          </p:nvSpPr>
          <p:spPr bwMode="auto">
            <a:xfrm>
              <a:off x="5791200" y="1828800"/>
              <a:ext cx="2819400" cy="4343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ctr" eaLnBrk="1" hangingPunct="1"/>
              <a:r>
                <a:rPr lang="en-US" sz="1707" b="1" dirty="0">
                  <a:solidFill>
                    <a:srgbClr val="FF0000"/>
                  </a:solidFill>
                </a:rPr>
                <a:t>Popularity of such A</a:t>
              </a:r>
              <a:r>
                <a:rPr lang="en-US" sz="1707" b="1" baseline="-25000" dirty="0">
                  <a:solidFill>
                    <a:srgbClr val="FF0000"/>
                  </a:solidFill>
                </a:rPr>
                <a:t>i</a:t>
              </a:r>
              <a:r>
                <a:rPr lang="en-US" sz="1707" b="1" dirty="0">
                  <a:solidFill>
                    <a:srgbClr val="FF0000"/>
                  </a:solidFill>
                </a:rPr>
                <a:t>-</a:t>
              </a:r>
              <a:r>
                <a:rPr lang="en-US" sz="1707" b="1" dirty="0" err="1">
                  <a:solidFill>
                    <a:srgbClr val="FF0000"/>
                  </a:solidFill>
                </a:rPr>
                <a:t>A</a:t>
              </a:r>
              <a:r>
                <a:rPr lang="en-US" sz="1707" b="1" baseline="-25000" dirty="0" err="1">
                  <a:solidFill>
                    <a:srgbClr val="FF0000"/>
                  </a:solidFill>
                </a:rPr>
                <a:t>j</a:t>
              </a:r>
              <a:r>
                <a:rPr lang="en-US" sz="1707" b="1" dirty="0">
                  <a:solidFill>
                    <a:srgbClr val="FF0000"/>
                  </a:solidFill>
                </a:rPr>
                <a:t> pair at </a:t>
              </a:r>
            </a:p>
            <a:p>
              <a:pPr algn="ctr" eaLnBrk="1" hangingPunct="1"/>
              <a:r>
                <a:rPr lang="en-US" sz="1707" b="1" dirty="0">
                  <a:solidFill>
                    <a:srgbClr val="FF0000"/>
                  </a:solidFill>
                </a:rPr>
                <a:t>all sites</a:t>
              </a:r>
            </a:p>
          </p:txBody>
        </p:sp>
        <p:sp>
          <p:nvSpPr>
            <p:cNvPr id="14385" name="Rounded Rectangular Callout 47"/>
            <p:cNvSpPr>
              <a:spLocks noChangeArrowheads="1"/>
            </p:cNvSpPr>
            <p:nvPr/>
          </p:nvSpPr>
          <p:spPr bwMode="auto">
            <a:xfrm>
              <a:off x="152400" y="1981200"/>
              <a:ext cx="990600" cy="914400"/>
            </a:xfrm>
            <a:prstGeom prst="wedgeRoundRectCallout">
              <a:avLst>
                <a:gd name="adj1" fmla="val 63685"/>
                <a:gd name="adj2" fmla="val -108741"/>
                <a:gd name="adj3" fmla="val 16667"/>
              </a:avLst>
            </a:prstGeom>
            <a:solidFill>
              <a:srgbClr val="FFD5AB"/>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r>
                <a:rPr lang="en-US" sz="1707" dirty="0"/>
                <a:t>Popularity of using A</a:t>
              </a:r>
              <a:r>
                <a:rPr lang="en-US" sz="1707" baseline="-25000" dirty="0"/>
                <a:t>i</a:t>
              </a:r>
              <a:r>
                <a:rPr lang="en-US" sz="1707" dirty="0"/>
                <a:t> and </a:t>
              </a:r>
              <a:r>
                <a:rPr lang="en-US" sz="1707" dirty="0" err="1"/>
                <a:t>A</a:t>
              </a:r>
              <a:r>
                <a:rPr lang="en-US" sz="1707" baseline="-25000" dirty="0" err="1"/>
                <a:t>j</a:t>
              </a:r>
              <a:r>
                <a:rPr lang="en-US" sz="1707" dirty="0"/>
                <a:t> together</a:t>
              </a:r>
            </a:p>
          </p:txBody>
        </p:sp>
      </p:grpSp>
    </p:spTree>
    <p:extLst>
      <p:ext uri="{BB962C8B-B14F-4D97-AF65-F5344CB8AC3E}">
        <p14:creationId xmlns:p14="http://schemas.microsoft.com/office/powerpoint/2010/main" val="17696713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4377">
                                            <p:txEl>
                                              <p:pRg st="0" end="0"/>
                                            </p:txEl>
                                          </p:spTgt>
                                        </p:tgtEl>
                                        <p:attrNameLst>
                                          <p:attrName>style.visibility</p:attrName>
                                        </p:attrNameLst>
                                      </p:cBhvr>
                                      <p:to>
                                        <p:strVal val="visible"/>
                                      </p:to>
                                    </p:set>
                                    <p:animEffect transition="in" filter="fade">
                                      <p:cBhvr>
                                        <p:cTn id="11" dur="1000"/>
                                        <p:tgtEl>
                                          <p:spTgt spid="14377">
                                            <p:txEl>
                                              <p:pRg st="0" end="0"/>
                                            </p:txEl>
                                          </p:spTgt>
                                        </p:tgtEl>
                                      </p:cBhvr>
                                    </p:animEffect>
                                    <p:anim calcmode="lin" valueType="num">
                                      <p:cBhvr>
                                        <p:cTn id="12" dur="1000" fill="hold"/>
                                        <p:tgtEl>
                                          <p:spTgt spid="14377">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1437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par>
                          <p:cTn id="19" fill="hold">
                            <p:stCondLst>
                              <p:cond delay="500"/>
                            </p:stCondLst>
                            <p:childTnLst>
                              <p:par>
                                <p:cTn id="20" presetID="42" presetClass="entr" presetSubtype="0" fill="hold" grpId="0" nodeType="afterEffect">
                                  <p:stCondLst>
                                    <p:cond delay="0"/>
                                  </p:stCondLst>
                                  <p:childTnLst>
                                    <p:set>
                                      <p:cBhvr>
                                        <p:cTn id="21" dur="1" fill="hold">
                                          <p:stCondLst>
                                            <p:cond delay="0"/>
                                          </p:stCondLst>
                                        </p:cTn>
                                        <p:tgtEl>
                                          <p:spTgt spid="14378"/>
                                        </p:tgtEl>
                                        <p:attrNameLst>
                                          <p:attrName>style.visibility</p:attrName>
                                        </p:attrNameLst>
                                      </p:cBhvr>
                                      <p:to>
                                        <p:strVal val="visible"/>
                                      </p:to>
                                    </p:set>
                                    <p:animEffect transition="in" filter="fade">
                                      <p:cBhvr>
                                        <p:cTn id="22" dur="1000"/>
                                        <p:tgtEl>
                                          <p:spTgt spid="14378"/>
                                        </p:tgtEl>
                                      </p:cBhvr>
                                    </p:animEffect>
                                    <p:anim calcmode="lin" valueType="num">
                                      <p:cBhvr>
                                        <p:cTn id="23" dur="1000" fill="hold"/>
                                        <p:tgtEl>
                                          <p:spTgt spid="14378"/>
                                        </p:tgtEl>
                                        <p:attrNameLst>
                                          <p:attrName>ppt_x</p:attrName>
                                        </p:attrNameLst>
                                      </p:cBhvr>
                                      <p:tavLst>
                                        <p:tav tm="0">
                                          <p:val>
                                            <p:strVal val="#ppt_x"/>
                                          </p:val>
                                        </p:tav>
                                        <p:tav tm="100000">
                                          <p:val>
                                            <p:strVal val="#ppt_x"/>
                                          </p:val>
                                        </p:tav>
                                      </p:tavLst>
                                    </p:anim>
                                    <p:anim calcmode="lin" valueType="num">
                                      <p:cBhvr>
                                        <p:cTn id="24" dur="1000" fill="hold"/>
                                        <p:tgtEl>
                                          <p:spTgt spid="1437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dissolve">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8" grpId="0"/>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5" name="Rectangle 3"/>
          <p:cNvSpPr>
            <a:spLocks noChangeArrowheads="1"/>
          </p:cNvSpPr>
          <p:nvPr/>
        </p:nvSpPr>
        <p:spPr bwMode="auto">
          <a:xfrm>
            <a:off x="7586133" y="4660053"/>
            <a:ext cx="4551680" cy="4118187"/>
          </a:xfrm>
          <a:prstGeom prst="rect">
            <a:avLst/>
          </a:prstGeom>
          <a:solidFill>
            <a:srgbClr val="FFD9D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r"/>
            <a:endParaRPr lang="en-US" sz="4267"/>
          </a:p>
        </p:txBody>
      </p:sp>
      <p:sp>
        <p:nvSpPr>
          <p:cNvPr id="15366" name="Text Box 4"/>
          <p:cNvSpPr txBox="1">
            <a:spLocks noChangeArrowheads="1"/>
          </p:cNvSpPr>
          <p:nvPr/>
        </p:nvSpPr>
        <p:spPr bwMode="auto">
          <a:xfrm>
            <a:off x="8800698" y="4768427"/>
            <a:ext cx="2786339" cy="5300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solidFill>
                  <a:srgbClr val="CC0000"/>
                </a:solidFill>
              </a:rPr>
              <a:t>A</a:t>
            </a:r>
            <a:r>
              <a:rPr lang="en-US" sz="2844" i="0" baseline="-25000">
                <a:solidFill>
                  <a:srgbClr val="CC0000"/>
                </a:solidFill>
              </a:rPr>
              <a:t>1</a:t>
            </a:r>
            <a:r>
              <a:rPr lang="en-US" sz="2844" i="0">
                <a:solidFill>
                  <a:srgbClr val="CC0000"/>
                </a:solidFill>
              </a:rPr>
              <a:t>   A</a:t>
            </a:r>
            <a:r>
              <a:rPr lang="en-US" sz="2844" i="0" baseline="-25000">
                <a:solidFill>
                  <a:srgbClr val="CC0000"/>
                </a:solidFill>
              </a:rPr>
              <a:t>2</a:t>
            </a:r>
            <a:r>
              <a:rPr lang="en-US" sz="2844" i="0">
                <a:solidFill>
                  <a:srgbClr val="CC0000"/>
                </a:solidFill>
              </a:rPr>
              <a:t>   A</a:t>
            </a:r>
            <a:r>
              <a:rPr lang="en-US" sz="2844" i="0" baseline="-25000">
                <a:solidFill>
                  <a:srgbClr val="CC0000"/>
                </a:solidFill>
              </a:rPr>
              <a:t>3</a:t>
            </a:r>
            <a:r>
              <a:rPr lang="en-US" sz="2844" i="0">
                <a:solidFill>
                  <a:srgbClr val="CC0000"/>
                </a:solidFill>
              </a:rPr>
              <a:t>   A</a:t>
            </a:r>
            <a:r>
              <a:rPr lang="en-US" sz="2844" i="0" baseline="-25000">
                <a:solidFill>
                  <a:srgbClr val="CC0000"/>
                </a:solidFill>
              </a:rPr>
              <a:t>4</a:t>
            </a:r>
          </a:p>
        </p:txBody>
      </p:sp>
      <p:sp>
        <p:nvSpPr>
          <p:cNvPr id="15367" name="Text Box 5"/>
          <p:cNvSpPr txBox="1">
            <a:spLocks noChangeArrowheads="1"/>
          </p:cNvSpPr>
          <p:nvPr/>
        </p:nvSpPr>
        <p:spPr bwMode="auto">
          <a:xfrm>
            <a:off x="7911254" y="5337387"/>
            <a:ext cx="882792" cy="25608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spcAft>
                <a:spcPct val="20000"/>
              </a:spcAft>
            </a:pPr>
            <a:r>
              <a:rPr lang="en-US" sz="3413" i="0">
                <a:solidFill>
                  <a:schemeClr val="accent2"/>
                </a:solidFill>
              </a:rPr>
              <a:t>A</a:t>
            </a:r>
            <a:r>
              <a:rPr lang="en-US" sz="3413" i="0" baseline="-25000">
                <a:solidFill>
                  <a:schemeClr val="accent2"/>
                </a:solidFill>
              </a:rPr>
              <a:t>1</a:t>
            </a:r>
          </a:p>
          <a:p>
            <a:pPr eaLnBrk="1" hangingPunct="1">
              <a:spcAft>
                <a:spcPct val="25000"/>
              </a:spcAft>
            </a:pPr>
            <a:r>
              <a:rPr lang="en-US" sz="3413" i="0">
                <a:solidFill>
                  <a:schemeClr val="accent2"/>
                </a:solidFill>
              </a:rPr>
              <a:t>A</a:t>
            </a:r>
            <a:r>
              <a:rPr lang="en-US" sz="3413" i="0" baseline="-25000">
                <a:solidFill>
                  <a:schemeClr val="accent2"/>
                </a:solidFill>
              </a:rPr>
              <a:t>2</a:t>
            </a:r>
          </a:p>
          <a:p>
            <a:pPr eaLnBrk="1" hangingPunct="1">
              <a:spcAft>
                <a:spcPct val="25000"/>
              </a:spcAft>
            </a:pPr>
            <a:r>
              <a:rPr lang="en-US" sz="3413" i="0">
                <a:solidFill>
                  <a:schemeClr val="accent2"/>
                </a:solidFill>
              </a:rPr>
              <a:t>A</a:t>
            </a:r>
            <a:r>
              <a:rPr lang="en-US" sz="3413" i="0" baseline="-25000">
                <a:solidFill>
                  <a:schemeClr val="accent2"/>
                </a:solidFill>
              </a:rPr>
              <a:t>3</a:t>
            </a:r>
          </a:p>
          <a:p>
            <a:pPr eaLnBrk="1" hangingPunct="1"/>
            <a:r>
              <a:rPr lang="en-US" sz="3413" i="0">
                <a:solidFill>
                  <a:schemeClr val="accent2"/>
                </a:solidFill>
              </a:rPr>
              <a:t>A</a:t>
            </a:r>
            <a:r>
              <a:rPr lang="en-US" sz="3413" i="0" baseline="-25000">
                <a:solidFill>
                  <a:schemeClr val="accent2"/>
                </a:solidFill>
              </a:rPr>
              <a:t>4</a:t>
            </a:r>
          </a:p>
        </p:txBody>
      </p:sp>
      <p:sp>
        <p:nvSpPr>
          <p:cNvPr id="15368" name="AutoShape 6"/>
          <p:cNvSpPr>
            <a:spLocks/>
          </p:cNvSpPr>
          <p:nvPr/>
        </p:nvSpPr>
        <p:spPr bwMode="auto">
          <a:xfrm>
            <a:off x="8672125" y="5418667"/>
            <a:ext cx="216747" cy="2492587"/>
          </a:xfrm>
          <a:prstGeom prst="leftBracket">
            <a:avLst>
              <a:gd name="adj" fmla="val 95833"/>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r"/>
            <a:endParaRPr lang="en-US" sz="4267"/>
          </a:p>
        </p:txBody>
      </p:sp>
      <p:sp>
        <p:nvSpPr>
          <p:cNvPr id="15369" name="AutoShape 7"/>
          <p:cNvSpPr>
            <a:spLocks/>
          </p:cNvSpPr>
          <p:nvPr/>
        </p:nvSpPr>
        <p:spPr bwMode="auto">
          <a:xfrm>
            <a:off x="11595947" y="5310293"/>
            <a:ext cx="108373" cy="2600960"/>
          </a:xfrm>
          <a:prstGeom prst="rightBracket">
            <a:avLst>
              <a:gd name="adj" fmla="val 20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r"/>
            <a:endParaRPr lang="en-US" sz="4267"/>
          </a:p>
        </p:txBody>
      </p:sp>
      <p:sp>
        <p:nvSpPr>
          <p:cNvPr id="15370" name="Text Box 8"/>
          <p:cNvSpPr txBox="1">
            <a:spLocks noChangeArrowheads="1"/>
          </p:cNvSpPr>
          <p:nvPr/>
        </p:nvSpPr>
        <p:spPr bwMode="auto">
          <a:xfrm>
            <a:off x="7820402" y="8128001"/>
            <a:ext cx="4193777" cy="48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a:t>Attribute Affinity Matrix</a:t>
            </a:r>
          </a:p>
        </p:txBody>
      </p:sp>
      <p:sp>
        <p:nvSpPr>
          <p:cNvPr id="15371" name="Rectangle 9"/>
          <p:cNvSpPr>
            <a:spLocks noChangeArrowheads="1"/>
          </p:cNvSpPr>
          <p:nvPr/>
        </p:nvSpPr>
        <p:spPr bwMode="auto">
          <a:xfrm>
            <a:off x="2767190" y="758614"/>
            <a:ext cx="7452361" cy="8802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650230" indent="-650230"/>
            <a:r>
              <a:rPr lang="en-US" sz="5120" b="1">
                <a:solidFill>
                  <a:srgbClr val="800000"/>
                </a:solidFill>
              </a:rPr>
              <a:t>Attribute Affinity Matrix</a:t>
            </a:r>
          </a:p>
        </p:txBody>
      </p:sp>
      <p:graphicFrame>
        <p:nvGraphicFramePr>
          <p:cNvPr id="15363" name="Object 11"/>
          <p:cNvGraphicFramePr>
            <a:graphicFrameLocks noChangeAspect="1"/>
          </p:cNvGraphicFramePr>
          <p:nvPr/>
        </p:nvGraphicFramePr>
        <p:xfrm>
          <a:off x="10065174" y="6145672"/>
          <a:ext cx="1205653" cy="356729"/>
        </p:xfrm>
        <a:graphic>
          <a:graphicData uri="http://schemas.openxmlformats.org/presentationml/2006/ole">
            <mc:AlternateContent xmlns:mc="http://schemas.openxmlformats.org/markup-compatibility/2006">
              <mc:Choice xmlns:v="urn:schemas-microsoft-com:vml" Requires="v">
                <p:oleObj spid="_x0000_s33840" name="Equation" r:id="rId4" imgW="685800" imgH="203040" progId="Equation.3">
                  <p:embed/>
                </p:oleObj>
              </mc:Choice>
              <mc:Fallback>
                <p:oleObj name="Equation" r:id="rId4" imgW="685800" imgH="203040" progId="Equation.3">
                  <p:embed/>
                  <p:pic>
                    <p:nvPicPr>
                      <p:cNvPr id="15363"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65174" y="6145672"/>
                        <a:ext cx="1205653" cy="356729"/>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5372" name="Line 12"/>
          <p:cNvSpPr>
            <a:spLocks noChangeShapeType="1"/>
          </p:cNvSpPr>
          <p:nvPr/>
        </p:nvSpPr>
        <p:spPr bwMode="auto">
          <a:xfrm>
            <a:off x="8561494" y="6394027"/>
            <a:ext cx="1408853" cy="0"/>
          </a:xfrm>
          <a:prstGeom prst="line">
            <a:avLst/>
          </a:prstGeom>
          <a:noFill/>
          <a:ln w="28575">
            <a:solidFill>
              <a:srgbClr val="9900CC"/>
            </a:solidFill>
            <a:prstDash val="dash"/>
            <a:round/>
            <a:headEnd/>
            <a:tailEnd type="triangle" w="med" len="med"/>
          </a:ln>
          <a:extLst>
            <a:ext uri="{909E8E84-426E-40dd-AFC4-6F175D3DCCD1}">
              <a14:hiddenFill xmlns="" xmlns:a14="http://schemas.microsoft.com/office/drawing/2010/main">
                <a:noFill/>
              </a14:hiddenFill>
            </a:ext>
          </a:extLst>
        </p:spPr>
        <p:txBody>
          <a:bodyPr/>
          <a:lstStyle/>
          <a:p>
            <a:endParaRPr lang="en-US" sz="4267"/>
          </a:p>
        </p:txBody>
      </p:sp>
      <p:sp>
        <p:nvSpPr>
          <p:cNvPr id="15373" name="Line 13"/>
          <p:cNvSpPr>
            <a:spLocks noChangeShapeType="1"/>
          </p:cNvSpPr>
          <p:nvPr/>
        </p:nvSpPr>
        <p:spPr bwMode="auto">
          <a:xfrm>
            <a:off x="10512213" y="5310294"/>
            <a:ext cx="0" cy="758613"/>
          </a:xfrm>
          <a:prstGeom prst="line">
            <a:avLst/>
          </a:prstGeom>
          <a:noFill/>
          <a:ln w="28575">
            <a:solidFill>
              <a:srgbClr val="9900CC"/>
            </a:solidFill>
            <a:prstDash val="dash"/>
            <a:round/>
            <a:headEnd/>
            <a:tailEnd type="triangle" w="med" len="med"/>
          </a:ln>
          <a:extLst>
            <a:ext uri="{909E8E84-426E-40dd-AFC4-6F175D3DCCD1}">
              <a14:hiddenFill xmlns="" xmlns:a14="http://schemas.microsoft.com/office/drawing/2010/main">
                <a:noFill/>
              </a14:hiddenFill>
            </a:ext>
          </a:extLst>
        </p:spPr>
        <p:txBody>
          <a:bodyPr/>
          <a:lstStyle/>
          <a:p>
            <a:endParaRPr lang="en-US" sz="4267"/>
          </a:p>
        </p:txBody>
      </p:sp>
      <p:sp>
        <p:nvSpPr>
          <p:cNvPr id="15374" name="Text Box 14"/>
          <p:cNvSpPr txBox="1">
            <a:spLocks noChangeArrowheads="1"/>
          </p:cNvSpPr>
          <p:nvPr/>
        </p:nvSpPr>
        <p:spPr bwMode="auto">
          <a:xfrm>
            <a:off x="758613" y="4535876"/>
            <a:ext cx="6394027" cy="4031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1371600" indent="-1371600"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spcAft>
                <a:spcPct val="50000"/>
              </a:spcAft>
            </a:pPr>
            <a:r>
              <a:rPr lang="en-US" sz="3413" b="1" dirty="0">
                <a:solidFill>
                  <a:srgbClr val="CC3399"/>
                </a:solidFill>
              </a:rPr>
              <a:t>ref</a:t>
            </a:r>
            <a:r>
              <a:rPr lang="en-US" sz="3413" b="1" baseline="-25000" dirty="0">
                <a:solidFill>
                  <a:srgbClr val="CC3399"/>
                </a:solidFill>
              </a:rPr>
              <a:t>s </a:t>
            </a:r>
            <a:r>
              <a:rPr lang="en-US" sz="3413" b="1" dirty="0">
                <a:solidFill>
                  <a:srgbClr val="CC3399"/>
                </a:solidFill>
              </a:rPr>
              <a:t>(</a:t>
            </a:r>
            <a:r>
              <a:rPr lang="en-US" sz="3413" b="1" dirty="0" err="1">
                <a:solidFill>
                  <a:srgbClr val="CC3399"/>
                </a:solidFill>
              </a:rPr>
              <a:t>q</a:t>
            </a:r>
            <a:r>
              <a:rPr lang="en-US" sz="3413" b="1" baseline="-25000" dirty="0" err="1">
                <a:solidFill>
                  <a:srgbClr val="CC3399"/>
                </a:solidFill>
              </a:rPr>
              <a:t>k</a:t>
            </a:r>
            <a:r>
              <a:rPr lang="en-US" sz="3413" b="1" dirty="0">
                <a:solidFill>
                  <a:srgbClr val="CC3399"/>
                </a:solidFill>
              </a:rPr>
              <a:t>):</a:t>
            </a:r>
            <a:r>
              <a:rPr lang="en-US" sz="3413" i="0" dirty="0"/>
              <a:t> Number of accesses to attributes (</a:t>
            </a:r>
            <a:r>
              <a:rPr lang="en-US" sz="3413" i="0" dirty="0" err="1"/>
              <a:t>A</a:t>
            </a:r>
            <a:r>
              <a:rPr lang="en-US" sz="3413" i="0" baseline="-25000" dirty="0" err="1"/>
              <a:t>i</a:t>
            </a:r>
            <a:r>
              <a:rPr lang="en-US" sz="3413" i="0" dirty="0" err="1"/>
              <a:t>,A</a:t>
            </a:r>
            <a:r>
              <a:rPr lang="en-US" sz="3413" i="0" baseline="-25000" dirty="0" err="1"/>
              <a:t>j</a:t>
            </a:r>
            <a:r>
              <a:rPr lang="en-US" sz="3413" i="0" dirty="0"/>
              <a:t>) for each execution of </a:t>
            </a:r>
            <a:r>
              <a:rPr lang="en-US" sz="3413" dirty="0" err="1"/>
              <a:t>q</a:t>
            </a:r>
            <a:r>
              <a:rPr lang="en-US" sz="3413" baseline="-25000" dirty="0" err="1"/>
              <a:t>k</a:t>
            </a:r>
            <a:r>
              <a:rPr lang="en-US" sz="3413" i="0" dirty="0"/>
              <a:t> at site </a:t>
            </a:r>
            <a:r>
              <a:rPr lang="en-US" sz="3413" dirty="0"/>
              <a:t>s</a:t>
            </a:r>
          </a:p>
          <a:p>
            <a:pPr eaLnBrk="1" hangingPunct="1"/>
            <a:r>
              <a:rPr lang="en-US" sz="3413" b="1" dirty="0" err="1">
                <a:solidFill>
                  <a:srgbClr val="CC3399"/>
                </a:solidFill>
              </a:rPr>
              <a:t>acc</a:t>
            </a:r>
            <a:r>
              <a:rPr lang="en-US" sz="3413" b="1" baseline="-25000" dirty="0" err="1">
                <a:solidFill>
                  <a:srgbClr val="CC3399"/>
                </a:solidFill>
              </a:rPr>
              <a:t>s</a:t>
            </a:r>
            <a:r>
              <a:rPr lang="en-US" sz="3413" b="1" baseline="-25000" dirty="0">
                <a:solidFill>
                  <a:srgbClr val="CC3399"/>
                </a:solidFill>
              </a:rPr>
              <a:t> </a:t>
            </a:r>
            <a:r>
              <a:rPr lang="en-US" sz="3413" b="1" dirty="0">
                <a:solidFill>
                  <a:srgbClr val="CC3399"/>
                </a:solidFill>
              </a:rPr>
              <a:t>(</a:t>
            </a:r>
            <a:r>
              <a:rPr lang="en-US" sz="3413" b="1" dirty="0" err="1">
                <a:solidFill>
                  <a:srgbClr val="CC3399"/>
                </a:solidFill>
              </a:rPr>
              <a:t>q</a:t>
            </a:r>
            <a:r>
              <a:rPr lang="en-US" sz="3413" b="1" baseline="-25000" dirty="0" err="1">
                <a:solidFill>
                  <a:srgbClr val="CC3399"/>
                </a:solidFill>
              </a:rPr>
              <a:t>k</a:t>
            </a:r>
            <a:r>
              <a:rPr lang="en-US" sz="3413" b="1" dirty="0">
                <a:solidFill>
                  <a:srgbClr val="CC3399"/>
                </a:solidFill>
              </a:rPr>
              <a:t>):</a:t>
            </a:r>
            <a:r>
              <a:rPr lang="en-US" sz="3413" i="0" dirty="0"/>
              <a:t> Application access frequency of </a:t>
            </a:r>
            <a:r>
              <a:rPr lang="en-US" sz="3413" dirty="0" err="1"/>
              <a:t>q</a:t>
            </a:r>
            <a:r>
              <a:rPr lang="en-US" sz="3413" baseline="-25000" dirty="0" err="1"/>
              <a:t>k</a:t>
            </a:r>
            <a:r>
              <a:rPr lang="en-US" sz="3413" i="0" dirty="0"/>
              <a:t> at site </a:t>
            </a:r>
            <a:r>
              <a:rPr lang="en-US" sz="3413" dirty="0"/>
              <a:t>s</a:t>
            </a:r>
            <a:r>
              <a:rPr lang="en-US" sz="3413" i="0" dirty="0"/>
              <a:t>.</a:t>
            </a:r>
          </a:p>
        </p:txBody>
      </p:sp>
      <p:grpSp>
        <p:nvGrpSpPr>
          <p:cNvPr id="15" name="Group 49"/>
          <p:cNvGrpSpPr>
            <a:grpSpLocks/>
          </p:cNvGrpSpPr>
          <p:nvPr/>
        </p:nvGrpSpPr>
        <p:grpSpPr bwMode="auto">
          <a:xfrm>
            <a:off x="650241" y="1950720"/>
            <a:ext cx="11744960" cy="1918212"/>
            <a:chOff x="581025" y="838200"/>
            <a:chExt cx="8258175" cy="1348743"/>
          </a:xfrm>
        </p:grpSpPr>
        <p:sp>
          <p:nvSpPr>
            <p:cNvPr id="16" name="Rectangle 29"/>
            <p:cNvSpPr>
              <a:spLocks noChangeArrowheads="1"/>
            </p:cNvSpPr>
            <p:nvPr/>
          </p:nvSpPr>
          <p:spPr bwMode="auto">
            <a:xfrm>
              <a:off x="609600" y="838200"/>
              <a:ext cx="8077200" cy="990600"/>
            </a:xfrm>
            <a:prstGeom prst="rect">
              <a:avLst/>
            </a:prstGeom>
            <a:solidFill>
              <a:srgbClr val="E1FFF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r"/>
              <a:endParaRPr lang="en-US" sz="4267"/>
            </a:p>
          </p:txBody>
        </p:sp>
        <p:graphicFrame>
          <p:nvGraphicFramePr>
            <p:cNvPr id="17" name="Object 23"/>
            <p:cNvGraphicFramePr>
              <a:graphicFrameLocks noChangeAspect="1"/>
            </p:cNvGraphicFramePr>
            <p:nvPr>
              <p:extLst/>
            </p:nvPr>
          </p:nvGraphicFramePr>
          <p:xfrm>
            <a:off x="581025" y="900113"/>
            <a:ext cx="8135938" cy="914400"/>
          </p:xfrm>
          <a:graphic>
            <a:graphicData uri="http://schemas.openxmlformats.org/presentationml/2006/ole">
              <mc:AlternateContent xmlns:mc="http://schemas.openxmlformats.org/markup-compatibility/2006">
                <mc:Choice xmlns:v="urn:schemas-microsoft-com:vml" Requires="v">
                  <p:oleObj spid="_x0000_s33841" name="Equation" r:id="rId6" imgW="3390840" imgH="380880" progId="Equation.DSMT4">
                    <p:embed/>
                  </p:oleObj>
                </mc:Choice>
                <mc:Fallback>
                  <p:oleObj name="Equation" r:id="rId6" imgW="3390840" imgH="380880" progId="Equation.DSMT4">
                    <p:embed/>
                    <p:pic>
                      <p:nvPicPr>
                        <p:cNvPr id="17" name="Object 23"/>
                        <p:cNvPicPr>
                          <a:picLocks noChangeAspect="1" noChangeArrowheads="1"/>
                        </p:cNvPicPr>
                        <p:nvPr/>
                      </p:nvPicPr>
                      <p:blipFill>
                        <a:blip r:embed="rId7"/>
                        <a:srcRect/>
                        <a:stretch>
                          <a:fillRect/>
                        </a:stretch>
                      </p:blipFill>
                      <p:spPr bwMode="auto">
                        <a:xfrm>
                          <a:off x="581025" y="900113"/>
                          <a:ext cx="8135938" cy="9144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8" name="Left Brace 43"/>
            <p:cNvSpPr>
              <a:spLocks/>
            </p:cNvSpPr>
            <p:nvPr/>
          </p:nvSpPr>
          <p:spPr bwMode="auto">
            <a:xfrm rot="-5400000">
              <a:off x="3962400" y="228600"/>
              <a:ext cx="152400" cy="3048000"/>
            </a:xfrm>
            <a:prstGeom prst="leftBrace">
              <a:avLst>
                <a:gd name="adj1" fmla="val 8333"/>
                <a:gd name="adj2" fmla="val 50000"/>
              </a:avLst>
            </a:prstGeom>
            <a:noFill/>
            <a:ln w="9525" algn="ctr">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p>
              <a:pPr algn="r"/>
              <a:endParaRPr lang="en-US" sz="4267"/>
            </a:p>
          </p:txBody>
        </p:sp>
        <p:sp>
          <p:nvSpPr>
            <p:cNvPr id="19" name="TextBox 44"/>
            <p:cNvSpPr txBox="1">
              <a:spLocks noChangeArrowheads="1"/>
            </p:cNvSpPr>
            <p:nvPr/>
          </p:nvSpPr>
          <p:spPr bwMode="auto">
            <a:xfrm>
              <a:off x="2357941" y="1752600"/>
              <a:ext cx="3353382" cy="249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ctr" eaLnBrk="1" hangingPunct="1"/>
              <a:r>
                <a:rPr lang="en-US" sz="1707" b="1" dirty="0">
                  <a:solidFill>
                    <a:srgbClr val="FF0000"/>
                  </a:solidFill>
                </a:rPr>
                <a:t>For each query </a:t>
              </a:r>
              <a:r>
                <a:rPr lang="en-US" sz="1707" b="1" dirty="0" err="1">
                  <a:solidFill>
                    <a:srgbClr val="FF0000"/>
                  </a:solidFill>
                </a:rPr>
                <a:t>q</a:t>
              </a:r>
              <a:r>
                <a:rPr lang="en-US" sz="1707" b="1" baseline="-25000" dirty="0" err="1">
                  <a:solidFill>
                    <a:srgbClr val="FF0000"/>
                  </a:solidFill>
                </a:rPr>
                <a:t>k</a:t>
              </a:r>
              <a:r>
                <a:rPr lang="en-US" sz="1707" b="1" baseline="-25000" dirty="0">
                  <a:solidFill>
                    <a:srgbClr val="FF0000"/>
                  </a:solidFill>
                </a:rPr>
                <a:t> </a:t>
              </a:r>
              <a:r>
                <a:rPr lang="en-US" sz="1707" b="1" dirty="0">
                  <a:solidFill>
                    <a:srgbClr val="FF0000"/>
                  </a:solidFill>
                </a:rPr>
                <a:t>that uses both A</a:t>
              </a:r>
              <a:r>
                <a:rPr lang="en-US" sz="1707" b="1" baseline="-25000" dirty="0">
                  <a:solidFill>
                    <a:srgbClr val="FF0000"/>
                  </a:solidFill>
                </a:rPr>
                <a:t>i</a:t>
              </a:r>
              <a:r>
                <a:rPr lang="en-US" sz="1707" b="1" dirty="0">
                  <a:solidFill>
                    <a:srgbClr val="FF0000"/>
                  </a:solidFill>
                </a:rPr>
                <a:t> and </a:t>
              </a:r>
              <a:r>
                <a:rPr lang="en-US" sz="1707" b="1" dirty="0" err="1">
                  <a:solidFill>
                    <a:srgbClr val="FF0000"/>
                  </a:solidFill>
                </a:rPr>
                <a:t>A</a:t>
              </a:r>
              <a:r>
                <a:rPr lang="en-US" sz="1707" b="1" baseline="-25000" dirty="0" err="1">
                  <a:solidFill>
                    <a:srgbClr val="FF0000"/>
                  </a:solidFill>
                </a:rPr>
                <a:t>j</a:t>
              </a:r>
              <a:endParaRPr lang="en-US" sz="1707" b="1" dirty="0">
                <a:solidFill>
                  <a:srgbClr val="FF0000"/>
                </a:solidFill>
              </a:endParaRPr>
            </a:p>
          </p:txBody>
        </p:sp>
        <p:sp>
          <p:nvSpPr>
            <p:cNvPr id="20" name="Left Brace 45"/>
            <p:cNvSpPr>
              <a:spLocks/>
            </p:cNvSpPr>
            <p:nvPr/>
          </p:nvSpPr>
          <p:spPr bwMode="auto">
            <a:xfrm rot="-5400000">
              <a:off x="7048500" y="266700"/>
              <a:ext cx="152400" cy="2971800"/>
            </a:xfrm>
            <a:prstGeom prst="leftBrace">
              <a:avLst>
                <a:gd name="adj1" fmla="val 8306"/>
                <a:gd name="adj2" fmla="val 50000"/>
              </a:avLst>
            </a:prstGeom>
            <a:noFill/>
            <a:ln w="9525" algn="ctr">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p>
              <a:pPr algn="r"/>
              <a:endParaRPr lang="en-US" sz="4267"/>
            </a:p>
          </p:txBody>
        </p:sp>
        <p:sp>
          <p:nvSpPr>
            <p:cNvPr id="21" name="TextBox 46"/>
            <p:cNvSpPr txBox="1">
              <a:spLocks noChangeArrowheads="1"/>
            </p:cNvSpPr>
            <p:nvPr/>
          </p:nvSpPr>
          <p:spPr bwMode="auto">
            <a:xfrm>
              <a:off x="6019800" y="1752600"/>
              <a:ext cx="2819400" cy="4343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ctr" eaLnBrk="1" hangingPunct="1"/>
              <a:r>
                <a:rPr lang="en-US" sz="1707" b="1">
                  <a:solidFill>
                    <a:srgbClr val="FF0000"/>
                  </a:solidFill>
                </a:rPr>
                <a:t>Popularity of such A</a:t>
              </a:r>
              <a:r>
                <a:rPr lang="en-US" sz="1707" b="1" baseline="-25000">
                  <a:solidFill>
                    <a:srgbClr val="FF0000"/>
                  </a:solidFill>
                </a:rPr>
                <a:t>i</a:t>
              </a:r>
              <a:r>
                <a:rPr lang="en-US" sz="1707" b="1">
                  <a:solidFill>
                    <a:srgbClr val="FF0000"/>
                  </a:solidFill>
                </a:rPr>
                <a:t>-A</a:t>
              </a:r>
              <a:r>
                <a:rPr lang="en-US" sz="1707" b="1" baseline="-25000">
                  <a:solidFill>
                    <a:srgbClr val="FF0000"/>
                  </a:solidFill>
                </a:rPr>
                <a:t>j</a:t>
              </a:r>
              <a:r>
                <a:rPr lang="en-US" sz="1707" b="1">
                  <a:solidFill>
                    <a:srgbClr val="FF0000"/>
                  </a:solidFill>
                </a:rPr>
                <a:t> pair at </a:t>
              </a:r>
            </a:p>
            <a:p>
              <a:pPr algn="ctr" eaLnBrk="1" hangingPunct="1"/>
              <a:r>
                <a:rPr lang="en-US" sz="1707" b="1">
                  <a:solidFill>
                    <a:srgbClr val="FF0000"/>
                  </a:solidFill>
                </a:rPr>
                <a:t>all sites</a:t>
              </a:r>
            </a:p>
          </p:txBody>
        </p:sp>
      </p:grpSp>
    </p:spTree>
    <p:extLst>
      <p:ext uri="{BB962C8B-B14F-4D97-AF65-F5344CB8AC3E}">
        <p14:creationId xmlns:p14="http://schemas.microsoft.com/office/powerpoint/2010/main" val="26768897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1000" tmFilter="0, 0; .2, .5; .8, .5; 1, 0"/>
                                        <p:tgtEl>
                                          <p:spTgt spid="15363"/>
                                        </p:tgtEl>
                                      </p:cBhvr>
                                    </p:animEffect>
                                    <p:animScale>
                                      <p:cBhvr>
                                        <p:cTn id="7" dur="500" autoRev="1" fill="hold"/>
                                        <p:tgtEl>
                                          <p:spTgt spid="1536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Top-Down Design</a:t>
            </a:r>
          </a:p>
        </p:txBody>
      </p:sp>
      <p:sp>
        <p:nvSpPr>
          <p:cNvPr id="4" name="Content Placeholder 3"/>
          <p:cNvSpPr>
            <a:spLocks noGrp="1"/>
          </p:cNvSpPr>
          <p:nvPr>
            <p:ph idx="1"/>
          </p:nvPr>
        </p:nvSpPr>
        <p:spPr/>
        <p:txBody>
          <a:bodyPr/>
          <a:lstStyle/>
          <a:p>
            <a:r>
              <a:rPr lang="en-US" dirty="0"/>
              <a:t>A </a:t>
            </a:r>
            <a:r>
              <a:rPr lang="en-US" b="1" dirty="0"/>
              <a:t>top–down </a:t>
            </a:r>
            <a:r>
              <a:rPr lang="en-US" dirty="0"/>
              <a:t>design approach</a:t>
            </a:r>
          </a:p>
          <a:p>
            <a:r>
              <a:rPr lang="en-US" dirty="0"/>
              <a:t>considers the data requirements of the </a:t>
            </a:r>
            <a:r>
              <a:rPr lang="en-US" b="1" dirty="0"/>
              <a:t>entire organization </a:t>
            </a:r>
            <a:r>
              <a:rPr lang="en-US" dirty="0"/>
              <a:t>and generates a </a:t>
            </a:r>
            <a:r>
              <a:rPr lang="en-US" b="1" dirty="0"/>
              <a:t>global conceptual model (GCM) </a:t>
            </a:r>
            <a:r>
              <a:rPr lang="en-US" dirty="0"/>
              <a:t>of all the information that is required. </a:t>
            </a:r>
          </a:p>
          <a:p>
            <a:r>
              <a:rPr lang="en-US" dirty="0"/>
              <a:t>The GCM is then distributed across all appropriate local DBMS (LDBMS) engines to generate the </a:t>
            </a:r>
            <a:r>
              <a:rPr lang="en-US" b="1" dirty="0"/>
              <a:t>local conceptual model (LCM) </a:t>
            </a:r>
            <a:r>
              <a:rPr lang="en-US" dirty="0"/>
              <a:t>for each participant LDBMS. </a:t>
            </a:r>
          </a:p>
          <a:p>
            <a:r>
              <a:rPr lang="en-US" dirty="0"/>
              <a:t>As a result, DDBMSs always have </a:t>
            </a:r>
            <a:r>
              <a:rPr lang="en-US" b="1" dirty="0"/>
              <a:t>one and only one </a:t>
            </a:r>
            <a:r>
              <a:rPr lang="en-US" dirty="0"/>
              <a:t>GCM and one or more LCM.</a:t>
            </a:r>
          </a:p>
        </p:txBody>
      </p:sp>
      <p:sp>
        <p:nvSpPr>
          <p:cNvPr id="3" name="Slide Number Placeholder 2"/>
          <p:cNvSpPr>
            <a:spLocks noGrp="1"/>
          </p:cNvSpPr>
          <p:nvPr>
            <p:ph type="sldNum" sz="quarter" idx="10"/>
          </p:nvPr>
        </p:nvSpPr>
        <p:spPr/>
        <p:txBody>
          <a:bodyPr/>
          <a:lstStyle/>
          <a:p>
            <a:fld id="{8801E1DC-9A09-2845-A773-BB78DAEA5475}" type="slidenum">
              <a:rPr lang="en-US" smtClean="0"/>
              <a:pPr/>
              <a:t>6</a:t>
            </a:fld>
            <a:endParaRPr lang="en-US" dirty="0"/>
          </a:p>
        </p:txBody>
      </p:sp>
    </p:spTree>
    <p:extLst>
      <p:ext uri="{BB962C8B-B14F-4D97-AF65-F5344CB8AC3E}">
        <p14:creationId xmlns:p14="http://schemas.microsoft.com/office/powerpoint/2010/main" val="1359979066"/>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noFill/>
          <a:ln/>
        </p:spPr>
        <p:txBody>
          <a:bodyPr/>
          <a:lstStyle/>
          <a:p>
            <a:pPr>
              <a:lnSpc>
                <a:spcPct val="80000"/>
              </a:lnSpc>
              <a:buNone/>
              <a:tabLst>
                <a:tab pos="2519641" algn="l"/>
              </a:tabLst>
            </a:pPr>
            <a:r>
              <a:rPr lang="en-US" dirty="0"/>
              <a:t>Assume each query in the previous example accesses the attributes once during each execution. </a:t>
            </a:r>
          </a:p>
          <a:p>
            <a:pPr>
              <a:lnSpc>
                <a:spcPct val="87000"/>
              </a:lnSpc>
              <a:spcBef>
                <a:spcPct val="43000"/>
              </a:spcBef>
              <a:buNone/>
              <a:tabLst>
                <a:tab pos="2519641" algn="l"/>
              </a:tabLst>
            </a:pPr>
            <a:r>
              <a:rPr lang="en-US" dirty="0"/>
              <a:t>Also assume the access frequencies</a:t>
            </a:r>
            <a:endParaRPr lang="en-US" sz="2600" dirty="0"/>
          </a:p>
          <a:p>
            <a:pPr>
              <a:lnSpc>
                <a:spcPct val="80000"/>
              </a:lnSpc>
              <a:buNone/>
              <a:tabLst>
                <a:tab pos="2519641" algn="l"/>
              </a:tabLst>
            </a:pPr>
            <a:endParaRPr lang="en-US" dirty="0"/>
          </a:p>
          <a:p>
            <a:pPr>
              <a:lnSpc>
                <a:spcPct val="80000"/>
              </a:lnSpc>
              <a:buNone/>
              <a:tabLst>
                <a:tab pos="2519641" algn="l"/>
              </a:tabLst>
            </a:pPr>
            <a:endParaRPr lang="en-US" dirty="0"/>
          </a:p>
          <a:p>
            <a:pPr>
              <a:lnSpc>
                <a:spcPct val="80000"/>
              </a:lnSpc>
              <a:buNone/>
              <a:tabLst>
                <a:tab pos="2519641" algn="l"/>
              </a:tabLst>
            </a:pPr>
            <a:endParaRPr lang="en-US" dirty="0"/>
          </a:p>
          <a:p>
            <a:pPr>
              <a:lnSpc>
                <a:spcPct val="80000"/>
              </a:lnSpc>
              <a:buNone/>
              <a:tabLst>
                <a:tab pos="2519641" algn="l"/>
              </a:tabLst>
            </a:pPr>
            <a:endParaRPr lang="en-US" dirty="0"/>
          </a:p>
          <a:p>
            <a:pPr>
              <a:lnSpc>
                <a:spcPct val="80000"/>
              </a:lnSpc>
              <a:buNone/>
              <a:tabLst>
                <a:tab pos="2519641" algn="l"/>
              </a:tabLst>
            </a:pPr>
            <a:endParaRPr lang="en-US" dirty="0"/>
          </a:p>
          <a:p>
            <a:pPr>
              <a:lnSpc>
                <a:spcPct val="80000"/>
              </a:lnSpc>
              <a:buNone/>
              <a:tabLst>
                <a:tab pos="2519641" algn="l"/>
              </a:tabLst>
            </a:pPr>
            <a:r>
              <a:rPr lang="en-US" dirty="0"/>
              <a:t>Then </a:t>
            </a:r>
          </a:p>
          <a:p>
            <a:pPr lvl="1">
              <a:lnSpc>
                <a:spcPct val="80000"/>
              </a:lnSpc>
              <a:buNone/>
              <a:tabLst>
                <a:tab pos="2519641" algn="l"/>
              </a:tabLst>
            </a:pPr>
            <a:r>
              <a:rPr lang="en-US" i="1" dirty="0" err="1"/>
              <a:t>aff</a:t>
            </a:r>
            <a:r>
              <a:rPr lang="en-US" dirty="0"/>
              <a:t>(</a:t>
            </a:r>
            <a:r>
              <a:rPr lang="en-US" i="1" dirty="0"/>
              <a:t>A</a:t>
            </a:r>
            <a:r>
              <a:rPr lang="en-US" baseline="-25000" dirty="0"/>
              <a:t>1</a:t>
            </a:r>
            <a:r>
              <a:rPr lang="en-US" dirty="0"/>
              <a:t>, </a:t>
            </a:r>
            <a:r>
              <a:rPr lang="en-US" i="1" dirty="0"/>
              <a:t>A</a:t>
            </a:r>
            <a:r>
              <a:rPr lang="en-US" baseline="-25000" dirty="0"/>
              <a:t>3</a:t>
            </a:r>
            <a:r>
              <a:rPr lang="en-US" dirty="0"/>
              <a:t>)	= 15*1 + 20*1+10*1</a:t>
            </a:r>
          </a:p>
          <a:p>
            <a:pPr lvl="1">
              <a:lnSpc>
                <a:spcPct val="80000"/>
              </a:lnSpc>
              <a:buNone/>
              <a:tabLst>
                <a:tab pos="2519641" algn="l"/>
              </a:tabLst>
            </a:pPr>
            <a:r>
              <a:rPr lang="en-US" dirty="0"/>
              <a:t>		= 45</a:t>
            </a:r>
          </a:p>
          <a:p>
            <a:pPr>
              <a:lnSpc>
                <a:spcPct val="80000"/>
              </a:lnSpc>
              <a:buNone/>
              <a:tabLst>
                <a:tab pos="2519641" algn="l"/>
              </a:tabLst>
            </a:pPr>
            <a:r>
              <a:rPr lang="en-US" dirty="0"/>
              <a:t>and  the attribute affinity matrix </a:t>
            </a:r>
            <a:r>
              <a:rPr lang="en-US" i="1" dirty="0"/>
              <a:t>AA</a:t>
            </a:r>
            <a:r>
              <a:rPr lang="en-US" dirty="0"/>
              <a:t> is</a:t>
            </a:r>
          </a:p>
        </p:txBody>
      </p:sp>
      <p:sp>
        <p:nvSpPr>
          <p:cNvPr id="84995" name="Line 3"/>
          <p:cNvSpPr>
            <a:spLocks noChangeShapeType="1"/>
          </p:cNvSpPr>
          <p:nvPr/>
        </p:nvSpPr>
        <p:spPr bwMode="auto">
          <a:xfrm>
            <a:off x="6350016" y="3652664"/>
            <a:ext cx="2438400" cy="0"/>
          </a:xfrm>
          <a:prstGeom prst="line">
            <a:avLst/>
          </a:prstGeom>
          <a:noFill/>
          <a:ln w="38100" cmpd="dbl">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84996" name="Line 4"/>
          <p:cNvSpPr>
            <a:spLocks noChangeShapeType="1"/>
          </p:cNvSpPr>
          <p:nvPr/>
        </p:nvSpPr>
        <p:spPr bwMode="auto">
          <a:xfrm>
            <a:off x="6512272" y="8045152"/>
            <a:ext cx="2438400" cy="0"/>
          </a:xfrm>
          <a:prstGeom prst="line">
            <a:avLst/>
          </a:prstGeom>
          <a:noFill/>
          <a:ln w="38100" cmpd="dbl">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84997" name="Rectangle 5"/>
          <p:cNvSpPr>
            <a:spLocks noGrp="1" noChangeArrowheads="1"/>
          </p:cNvSpPr>
          <p:nvPr>
            <p:ph type="title"/>
          </p:nvPr>
        </p:nvSpPr>
        <p:spPr>
          <a:xfrm>
            <a:off x="270934" y="54187"/>
            <a:ext cx="11732192" cy="1625600"/>
          </a:xfrm>
          <a:noFill/>
          <a:ln/>
        </p:spPr>
        <p:txBody>
          <a:bodyPr/>
          <a:lstStyle/>
          <a:p>
            <a:r>
              <a:rPr lang="en-US" dirty="0"/>
              <a:t>VF – Calculation of </a:t>
            </a:r>
            <a:r>
              <a:rPr lang="en-US" i="1" dirty="0" err="1"/>
              <a:t>aff</a:t>
            </a:r>
            <a:r>
              <a:rPr lang="en-US" dirty="0"/>
              <a:t>(</a:t>
            </a:r>
            <a:r>
              <a:rPr lang="en-US" i="1" dirty="0"/>
              <a:t>A</a:t>
            </a:r>
            <a:r>
              <a:rPr lang="en-US" i="1" baseline="-25000" dirty="0"/>
              <a:t>i</a:t>
            </a:r>
            <a:r>
              <a:rPr lang="en-US" dirty="0"/>
              <a:t>, </a:t>
            </a:r>
            <a:r>
              <a:rPr lang="en-US" i="1" dirty="0" err="1"/>
              <a:t>A</a:t>
            </a:r>
            <a:r>
              <a:rPr lang="en-US" i="1" baseline="-25000" dirty="0" err="1"/>
              <a:t>j</a:t>
            </a:r>
            <a:r>
              <a:rPr lang="en-US" dirty="0"/>
              <a:t>)</a:t>
            </a:r>
          </a:p>
        </p:txBody>
      </p:sp>
      <p:sp>
        <p:nvSpPr>
          <p:cNvPr id="85005" name="Rectangle 13"/>
          <p:cNvSpPr>
            <a:spLocks noChangeArrowheads="1"/>
          </p:cNvSpPr>
          <p:nvPr/>
        </p:nvSpPr>
        <p:spPr bwMode="auto">
          <a:xfrm>
            <a:off x="9317850" y="5784427"/>
            <a:ext cx="377048" cy="386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1700" dirty="0">
                <a:solidFill>
                  <a:srgbClr val="000000"/>
                </a:solidFill>
                <a:latin typeface="Book Antiqua"/>
              </a:rPr>
              <a:t>4</a:t>
            </a:r>
          </a:p>
        </p:txBody>
      </p:sp>
      <p:grpSp>
        <p:nvGrpSpPr>
          <p:cNvPr id="2" name="Group 1"/>
          <p:cNvGrpSpPr/>
          <p:nvPr/>
        </p:nvGrpSpPr>
        <p:grpSpPr>
          <a:xfrm>
            <a:off x="9074858" y="2856494"/>
            <a:ext cx="3245836" cy="2915832"/>
            <a:chOff x="9074858" y="3206719"/>
            <a:chExt cx="3245836" cy="2915832"/>
          </a:xfrm>
        </p:grpSpPr>
        <p:sp>
          <p:nvSpPr>
            <p:cNvPr id="84998" name="Rectangle 6"/>
            <p:cNvSpPr>
              <a:spLocks noChangeArrowheads="1"/>
            </p:cNvSpPr>
            <p:nvPr/>
          </p:nvSpPr>
          <p:spPr bwMode="auto">
            <a:xfrm>
              <a:off x="9092920" y="3806613"/>
              <a:ext cx="490502"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i="1" dirty="0">
                  <a:solidFill>
                    <a:srgbClr val="000000"/>
                  </a:solidFill>
                  <a:latin typeface="Book Antiqua"/>
                </a:rPr>
                <a:t>q</a:t>
              </a:r>
            </a:p>
          </p:txBody>
        </p:sp>
        <p:sp>
          <p:nvSpPr>
            <p:cNvPr id="84999" name="Rectangle 7"/>
            <p:cNvSpPr>
              <a:spLocks noChangeArrowheads="1"/>
            </p:cNvSpPr>
            <p:nvPr/>
          </p:nvSpPr>
          <p:spPr bwMode="auto">
            <a:xfrm>
              <a:off x="9317850" y="3996267"/>
              <a:ext cx="377048" cy="386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1700" dirty="0">
                  <a:solidFill>
                    <a:srgbClr val="000000"/>
                  </a:solidFill>
                  <a:latin typeface="Book Antiqua"/>
                </a:rPr>
                <a:t>1</a:t>
              </a:r>
            </a:p>
          </p:txBody>
        </p:sp>
        <p:sp>
          <p:nvSpPr>
            <p:cNvPr id="85000" name="Rectangle 8"/>
            <p:cNvSpPr>
              <a:spLocks noChangeArrowheads="1"/>
            </p:cNvSpPr>
            <p:nvPr/>
          </p:nvSpPr>
          <p:spPr bwMode="auto">
            <a:xfrm>
              <a:off x="9092920" y="4420729"/>
              <a:ext cx="490502"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i="1" dirty="0">
                  <a:solidFill>
                    <a:srgbClr val="000000"/>
                  </a:solidFill>
                  <a:latin typeface="Book Antiqua"/>
                </a:rPr>
                <a:t>q</a:t>
              </a:r>
            </a:p>
          </p:txBody>
        </p:sp>
        <p:sp>
          <p:nvSpPr>
            <p:cNvPr id="85001" name="Rectangle 9"/>
            <p:cNvSpPr>
              <a:spLocks noChangeArrowheads="1"/>
            </p:cNvSpPr>
            <p:nvPr/>
          </p:nvSpPr>
          <p:spPr bwMode="auto">
            <a:xfrm>
              <a:off x="9335912" y="4610383"/>
              <a:ext cx="377048" cy="386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1700" dirty="0">
                  <a:solidFill>
                    <a:srgbClr val="000000"/>
                  </a:solidFill>
                  <a:latin typeface="Book Antiqua"/>
                </a:rPr>
                <a:t>2</a:t>
              </a:r>
            </a:p>
          </p:txBody>
        </p:sp>
        <p:sp>
          <p:nvSpPr>
            <p:cNvPr id="85002" name="Rectangle 10"/>
            <p:cNvSpPr>
              <a:spLocks noChangeArrowheads="1"/>
            </p:cNvSpPr>
            <p:nvPr/>
          </p:nvSpPr>
          <p:spPr bwMode="auto">
            <a:xfrm>
              <a:off x="9074858" y="4980658"/>
              <a:ext cx="490502"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i="1" dirty="0">
                  <a:solidFill>
                    <a:srgbClr val="000000"/>
                  </a:solidFill>
                  <a:latin typeface="Book Antiqua"/>
                </a:rPr>
                <a:t>q</a:t>
              </a:r>
            </a:p>
          </p:txBody>
        </p:sp>
        <p:sp>
          <p:nvSpPr>
            <p:cNvPr id="85003" name="Rectangle 11"/>
            <p:cNvSpPr>
              <a:spLocks noChangeArrowheads="1"/>
            </p:cNvSpPr>
            <p:nvPr/>
          </p:nvSpPr>
          <p:spPr bwMode="auto">
            <a:xfrm>
              <a:off x="9299787" y="5170312"/>
              <a:ext cx="377048" cy="386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1700" dirty="0">
                  <a:solidFill>
                    <a:srgbClr val="000000"/>
                  </a:solidFill>
                  <a:latin typeface="Book Antiqua"/>
                </a:rPr>
                <a:t>3</a:t>
              </a:r>
            </a:p>
          </p:txBody>
        </p:sp>
        <p:sp>
          <p:nvSpPr>
            <p:cNvPr id="85004" name="Rectangle 12"/>
            <p:cNvSpPr>
              <a:spLocks noChangeArrowheads="1"/>
            </p:cNvSpPr>
            <p:nvPr/>
          </p:nvSpPr>
          <p:spPr bwMode="auto">
            <a:xfrm>
              <a:off x="9092920" y="5594773"/>
              <a:ext cx="490502"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i="1" dirty="0">
                  <a:solidFill>
                    <a:srgbClr val="000000"/>
                  </a:solidFill>
                  <a:latin typeface="Book Antiqua"/>
                </a:rPr>
                <a:t>q</a:t>
              </a:r>
            </a:p>
          </p:txBody>
        </p:sp>
        <p:grpSp>
          <p:nvGrpSpPr>
            <p:cNvPr id="85008" name="Group 16"/>
            <p:cNvGrpSpPr>
              <a:grpSpLocks/>
            </p:cNvGrpSpPr>
            <p:nvPr/>
          </p:nvGrpSpPr>
          <p:grpSpPr bwMode="auto">
            <a:xfrm>
              <a:off x="9880035" y="3910471"/>
              <a:ext cx="255130" cy="2133601"/>
              <a:chOff x="4376" y="1732"/>
              <a:chExt cx="113" cy="945"/>
            </a:xfrm>
          </p:grpSpPr>
          <p:sp>
            <p:nvSpPr>
              <p:cNvPr id="85006" name="Line 14"/>
              <p:cNvSpPr>
                <a:spLocks noChangeShapeType="1"/>
              </p:cNvSpPr>
              <p:nvPr/>
            </p:nvSpPr>
            <p:spPr bwMode="auto">
              <a:xfrm>
                <a:off x="4380" y="1736"/>
                <a:ext cx="10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85007" name="Freeform 15"/>
              <p:cNvSpPr>
                <a:spLocks/>
              </p:cNvSpPr>
              <p:nvPr/>
            </p:nvSpPr>
            <p:spPr bwMode="auto">
              <a:xfrm>
                <a:off x="4376" y="1732"/>
                <a:ext cx="113" cy="945"/>
              </a:xfrm>
              <a:custGeom>
                <a:avLst/>
                <a:gdLst>
                  <a:gd name="T0" fmla="*/ 0 w 113"/>
                  <a:gd name="T1" fmla="*/ 0 h 945"/>
                  <a:gd name="T2" fmla="*/ 0 w 113"/>
                  <a:gd name="T3" fmla="*/ 944 h 945"/>
                  <a:gd name="T4" fmla="*/ 112 w 113"/>
                  <a:gd name="T5" fmla="*/ 944 h 945"/>
                </a:gdLst>
                <a:ahLst/>
                <a:cxnLst>
                  <a:cxn ang="0">
                    <a:pos x="T0" y="T1"/>
                  </a:cxn>
                  <a:cxn ang="0">
                    <a:pos x="T2" y="T3"/>
                  </a:cxn>
                  <a:cxn ang="0">
                    <a:pos x="T4" y="T5"/>
                  </a:cxn>
                </a:cxnLst>
                <a:rect l="0" t="0" r="r" b="b"/>
                <a:pathLst>
                  <a:path w="113" h="945">
                    <a:moveTo>
                      <a:pt x="0" y="0"/>
                    </a:moveTo>
                    <a:lnTo>
                      <a:pt x="0" y="944"/>
                    </a:lnTo>
                    <a:lnTo>
                      <a:pt x="112" y="94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grpSp>
        <p:sp>
          <p:nvSpPr>
            <p:cNvPr id="85009" name="Rectangle 17"/>
            <p:cNvSpPr>
              <a:spLocks noChangeArrowheads="1"/>
            </p:cNvSpPr>
            <p:nvPr/>
          </p:nvSpPr>
          <p:spPr bwMode="auto">
            <a:xfrm>
              <a:off x="9913467" y="3244698"/>
              <a:ext cx="679882"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i="1" dirty="0" err="1">
                  <a:solidFill>
                    <a:srgbClr val="000000"/>
                  </a:solidFill>
                  <a:latin typeface="Book Antiqua"/>
                </a:rPr>
                <a:t>acc</a:t>
              </a:r>
              <a:endParaRPr lang="en-US" sz="2600" i="1" dirty="0">
                <a:solidFill>
                  <a:srgbClr val="000000"/>
                </a:solidFill>
                <a:latin typeface="Book Antiqua"/>
              </a:endParaRPr>
            </a:p>
          </p:txBody>
        </p:sp>
        <p:sp>
          <p:nvSpPr>
            <p:cNvPr id="85010" name="Rectangle 18"/>
            <p:cNvSpPr>
              <a:spLocks noChangeArrowheads="1"/>
            </p:cNvSpPr>
            <p:nvPr/>
          </p:nvSpPr>
          <p:spPr bwMode="auto">
            <a:xfrm>
              <a:off x="10365459" y="3508587"/>
              <a:ext cx="377048" cy="386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1700" dirty="0">
                  <a:solidFill>
                    <a:srgbClr val="000000"/>
                  </a:solidFill>
                  <a:latin typeface="Book Antiqua"/>
                </a:rPr>
                <a:t>1</a:t>
              </a:r>
            </a:p>
          </p:txBody>
        </p:sp>
        <p:sp>
          <p:nvSpPr>
            <p:cNvPr id="85011" name="Rectangle 19"/>
            <p:cNvSpPr>
              <a:spLocks noChangeArrowheads="1"/>
            </p:cNvSpPr>
            <p:nvPr/>
          </p:nvSpPr>
          <p:spPr bwMode="auto">
            <a:xfrm>
              <a:off x="10704439" y="3244698"/>
              <a:ext cx="679882"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i="1" dirty="0" err="1">
                  <a:solidFill>
                    <a:srgbClr val="000000"/>
                  </a:solidFill>
                  <a:latin typeface="Book Antiqua"/>
                </a:rPr>
                <a:t>acc</a:t>
              </a:r>
              <a:endParaRPr lang="en-US" sz="2600" i="1" dirty="0">
                <a:solidFill>
                  <a:srgbClr val="000000"/>
                </a:solidFill>
                <a:latin typeface="Book Antiqua"/>
              </a:endParaRPr>
            </a:p>
          </p:txBody>
        </p:sp>
        <p:sp>
          <p:nvSpPr>
            <p:cNvPr id="85012" name="Rectangle 20"/>
            <p:cNvSpPr>
              <a:spLocks noChangeArrowheads="1"/>
            </p:cNvSpPr>
            <p:nvPr/>
          </p:nvSpPr>
          <p:spPr bwMode="auto">
            <a:xfrm>
              <a:off x="11124072" y="3508587"/>
              <a:ext cx="377048" cy="386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1700" dirty="0">
                  <a:solidFill>
                    <a:srgbClr val="000000"/>
                  </a:solidFill>
                  <a:latin typeface="Book Antiqua"/>
                </a:rPr>
                <a:t>2</a:t>
              </a:r>
            </a:p>
          </p:txBody>
        </p:sp>
        <p:sp>
          <p:nvSpPr>
            <p:cNvPr id="85013" name="Rectangle 21"/>
            <p:cNvSpPr>
              <a:spLocks noChangeArrowheads="1"/>
            </p:cNvSpPr>
            <p:nvPr/>
          </p:nvSpPr>
          <p:spPr bwMode="auto">
            <a:xfrm>
              <a:off x="11486812" y="3206719"/>
              <a:ext cx="679883"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i="1" dirty="0" err="1">
                  <a:solidFill>
                    <a:srgbClr val="000000"/>
                  </a:solidFill>
                  <a:latin typeface="Book Antiqua"/>
                </a:rPr>
                <a:t>acc</a:t>
              </a:r>
              <a:endParaRPr lang="en-US" sz="2600" i="1" dirty="0">
                <a:solidFill>
                  <a:srgbClr val="000000"/>
                </a:solidFill>
                <a:latin typeface="Book Antiqua"/>
              </a:endParaRPr>
            </a:p>
          </p:txBody>
        </p:sp>
        <p:sp>
          <p:nvSpPr>
            <p:cNvPr id="85014" name="Rectangle 22"/>
            <p:cNvSpPr>
              <a:spLocks noChangeArrowheads="1"/>
            </p:cNvSpPr>
            <p:nvPr/>
          </p:nvSpPr>
          <p:spPr bwMode="auto">
            <a:xfrm>
              <a:off x="11936872" y="3508587"/>
              <a:ext cx="377048" cy="386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1700" dirty="0">
                  <a:solidFill>
                    <a:srgbClr val="000000"/>
                  </a:solidFill>
                  <a:latin typeface="Book Antiqua"/>
                </a:rPr>
                <a:t>3</a:t>
              </a:r>
            </a:p>
          </p:txBody>
        </p:sp>
        <p:grpSp>
          <p:nvGrpSpPr>
            <p:cNvPr id="85017" name="Group 25"/>
            <p:cNvGrpSpPr>
              <a:grpSpLocks/>
            </p:cNvGrpSpPr>
            <p:nvPr/>
          </p:nvGrpSpPr>
          <p:grpSpPr bwMode="auto">
            <a:xfrm>
              <a:off x="12065564" y="3910471"/>
              <a:ext cx="255130" cy="2133601"/>
              <a:chOff x="5344" y="1732"/>
              <a:chExt cx="113" cy="945"/>
            </a:xfrm>
          </p:grpSpPr>
          <p:sp>
            <p:nvSpPr>
              <p:cNvPr id="85015" name="Line 23"/>
              <p:cNvSpPr>
                <a:spLocks noChangeShapeType="1"/>
              </p:cNvSpPr>
              <p:nvPr/>
            </p:nvSpPr>
            <p:spPr bwMode="auto">
              <a:xfrm flipH="1">
                <a:off x="5344" y="1736"/>
                <a:ext cx="11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85016" name="Freeform 24"/>
              <p:cNvSpPr>
                <a:spLocks/>
              </p:cNvSpPr>
              <p:nvPr/>
            </p:nvSpPr>
            <p:spPr bwMode="auto">
              <a:xfrm>
                <a:off x="5344" y="1732"/>
                <a:ext cx="113" cy="945"/>
              </a:xfrm>
              <a:custGeom>
                <a:avLst/>
                <a:gdLst>
                  <a:gd name="T0" fmla="*/ 112 w 113"/>
                  <a:gd name="T1" fmla="*/ 0 h 945"/>
                  <a:gd name="T2" fmla="*/ 112 w 113"/>
                  <a:gd name="T3" fmla="*/ 944 h 945"/>
                  <a:gd name="T4" fmla="*/ 0 w 113"/>
                  <a:gd name="T5" fmla="*/ 944 h 945"/>
                </a:gdLst>
                <a:ahLst/>
                <a:cxnLst>
                  <a:cxn ang="0">
                    <a:pos x="T0" y="T1"/>
                  </a:cxn>
                  <a:cxn ang="0">
                    <a:pos x="T2" y="T3"/>
                  </a:cxn>
                  <a:cxn ang="0">
                    <a:pos x="T4" y="T5"/>
                  </a:cxn>
                </a:cxnLst>
                <a:rect l="0" t="0" r="r" b="b"/>
                <a:pathLst>
                  <a:path w="113" h="945">
                    <a:moveTo>
                      <a:pt x="112" y="0"/>
                    </a:moveTo>
                    <a:lnTo>
                      <a:pt x="112" y="944"/>
                    </a:lnTo>
                    <a:lnTo>
                      <a:pt x="0" y="94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latin typeface="Book Antiqua"/>
                </a:endParaRPr>
              </a:p>
            </p:txBody>
          </p:sp>
        </p:grpSp>
        <p:sp>
          <p:nvSpPr>
            <p:cNvPr id="85018" name="Rectangle 26"/>
            <p:cNvSpPr>
              <a:spLocks noChangeArrowheads="1"/>
            </p:cNvSpPr>
            <p:nvPr/>
          </p:nvSpPr>
          <p:spPr bwMode="auto">
            <a:xfrm>
              <a:off x="10125243" y="3860800"/>
              <a:ext cx="59332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15</a:t>
              </a:r>
            </a:p>
          </p:txBody>
        </p:sp>
        <p:sp>
          <p:nvSpPr>
            <p:cNvPr id="85019" name="Rectangle 27"/>
            <p:cNvSpPr>
              <a:spLocks noChangeArrowheads="1"/>
            </p:cNvSpPr>
            <p:nvPr/>
          </p:nvSpPr>
          <p:spPr bwMode="auto">
            <a:xfrm>
              <a:off x="10865794" y="3860800"/>
              <a:ext cx="59332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20</a:t>
              </a:r>
            </a:p>
          </p:txBody>
        </p:sp>
        <p:sp>
          <p:nvSpPr>
            <p:cNvPr id="85020" name="Rectangle 28"/>
            <p:cNvSpPr>
              <a:spLocks noChangeArrowheads="1"/>
            </p:cNvSpPr>
            <p:nvPr/>
          </p:nvSpPr>
          <p:spPr bwMode="auto">
            <a:xfrm>
              <a:off x="11678594" y="3878862"/>
              <a:ext cx="59332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10</a:t>
              </a:r>
            </a:p>
          </p:txBody>
        </p:sp>
        <p:sp>
          <p:nvSpPr>
            <p:cNvPr id="85021" name="Rectangle 29"/>
            <p:cNvSpPr>
              <a:spLocks noChangeArrowheads="1"/>
            </p:cNvSpPr>
            <p:nvPr/>
          </p:nvSpPr>
          <p:spPr bwMode="auto">
            <a:xfrm>
              <a:off x="10298910" y="4474915"/>
              <a:ext cx="426608"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5</a:t>
              </a:r>
            </a:p>
          </p:txBody>
        </p:sp>
        <p:sp>
          <p:nvSpPr>
            <p:cNvPr id="85022" name="Rectangle 30"/>
            <p:cNvSpPr>
              <a:spLocks noChangeArrowheads="1"/>
            </p:cNvSpPr>
            <p:nvPr/>
          </p:nvSpPr>
          <p:spPr bwMode="auto">
            <a:xfrm>
              <a:off x="11039461" y="4474915"/>
              <a:ext cx="426608"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0</a:t>
              </a:r>
            </a:p>
          </p:txBody>
        </p:sp>
        <p:sp>
          <p:nvSpPr>
            <p:cNvPr id="85023" name="Rectangle 31"/>
            <p:cNvSpPr>
              <a:spLocks noChangeArrowheads="1"/>
            </p:cNvSpPr>
            <p:nvPr/>
          </p:nvSpPr>
          <p:spPr bwMode="auto">
            <a:xfrm>
              <a:off x="11852261" y="4474915"/>
              <a:ext cx="426608"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0</a:t>
              </a:r>
            </a:p>
          </p:txBody>
        </p:sp>
        <p:sp>
          <p:nvSpPr>
            <p:cNvPr id="85024" name="Rectangle 32"/>
            <p:cNvSpPr>
              <a:spLocks noChangeArrowheads="1"/>
            </p:cNvSpPr>
            <p:nvPr/>
          </p:nvSpPr>
          <p:spPr bwMode="auto">
            <a:xfrm>
              <a:off x="10125243" y="5034844"/>
              <a:ext cx="59332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25</a:t>
              </a:r>
            </a:p>
          </p:txBody>
        </p:sp>
        <p:sp>
          <p:nvSpPr>
            <p:cNvPr id="85025" name="Rectangle 33"/>
            <p:cNvSpPr>
              <a:spLocks noChangeArrowheads="1"/>
            </p:cNvSpPr>
            <p:nvPr/>
          </p:nvSpPr>
          <p:spPr bwMode="auto">
            <a:xfrm>
              <a:off x="11678594" y="5034844"/>
              <a:ext cx="59332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25</a:t>
              </a:r>
            </a:p>
          </p:txBody>
        </p:sp>
        <p:sp>
          <p:nvSpPr>
            <p:cNvPr id="85026" name="Rectangle 34"/>
            <p:cNvSpPr>
              <a:spLocks noChangeArrowheads="1"/>
            </p:cNvSpPr>
            <p:nvPr/>
          </p:nvSpPr>
          <p:spPr bwMode="auto">
            <a:xfrm>
              <a:off x="10865794" y="5034844"/>
              <a:ext cx="59332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25</a:t>
              </a:r>
            </a:p>
          </p:txBody>
        </p:sp>
      </p:grpSp>
      <p:sp>
        <p:nvSpPr>
          <p:cNvPr id="85027" name="Rectangle 35"/>
          <p:cNvSpPr>
            <a:spLocks noChangeArrowheads="1"/>
          </p:cNvSpPr>
          <p:nvPr/>
        </p:nvSpPr>
        <p:spPr bwMode="auto">
          <a:xfrm>
            <a:off x="10298910" y="5648960"/>
            <a:ext cx="426608"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3</a:t>
            </a:r>
          </a:p>
        </p:txBody>
      </p:sp>
      <p:sp>
        <p:nvSpPr>
          <p:cNvPr id="85028" name="Rectangle 36"/>
          <p:cNvSpPr>
            <a:spLocks noChangeArrowheads="1"/>
          </p:cNvSpPr>
          <p:nvPr/>
        </p:nvSpPr>
        <p:spPr bwMode="auto">
          <a:xfrm>
            <a:off x="11039461" y="5648960"/>
            <a:ext cx="426608"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0</a:t>
            </a:r>
          </a:p>
        </p:txBody>
      </p:sp>
      <p:sp>
        <p:nvSpPr>
          <p:cNvPr id="85029" name="Rectangle 37"/>
          <p:cNvSpPr>
            <a:spLocks noChangeArrowheads="1"/>
          </p:cNvSpPr>
          <p:nvPr/>
        </p:nvSpPr>
        <p:spPr bwMode="auto">
          <a:xfrm>
            <a:off x="11852261" y="5630898"/>
            <a:ext cx="426608"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0</a:t>
            </a:r>
          </a:p>
        </p:txBody>
      </p:sp>
      <p:sp>
        <p:nvSpPr>
          <p:cNvPr id="85030" name="Rectangle 38"/>
          <p:cNvSpPr>
            <a:spLocks noChangeArrowheads="1"/>
          </p:cNvSpPr>
          <p:nvPr/>
        </p:nvSpPr>
        <p:spPr bwMode="auto">
          <a:xfrm>
            <a:off x="9844433" y="6425635"/>
            <a:ext cx="576952"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i="1" dirty="0">
                <a:solidFill>
                  <a:srgbClr val="000000"/>
                </a:solidFill>
                <a:latin typeface="Book Antiqua"/>
              </a:rPr>
              <a:t>A</a:t>
            </a:r>
          </a:p>
        </p:txBody>
      </p:sp>
      <p:sp>
        <p:nvSpPr>
          <p:cNvPr id="85031" name="Rectangle 39"/>
          <p:cNvSpPr>
            <a:spLocks noChangeArrowheads="1"/>
          </p:cNvSpPr>
          <p:nvPr/>
        </p:nvSpPr>
        <p:spPr bwMode="auto">
          <a:xfrm>
            <a:off x="10494673" y="6407573"/>
            <a:ext cx="576952"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i="1" dirty="0">
                <a:solidFill>
                  <a:srgbClr val="000000"/>
                </a:solidFill>
                <a:latin typeface="Book Antiqua"/>
              </a:rPr>
              <a:t>A</a:t>
            </a:r>
          </a:p>
        </p:txBody>
      </p:sp>
      <p:sp>
        <p:nvSpPr>
          <p:cNvPr id="85032" name="Rectangle 40"/>
          <p:cNvSpPr>
            <a:spLocks noChangeArrowheads="1"/>
          </p:cNvSpPr>
          <p:nvPr/>
        </p:nvSpPr>
        <p:spPr bwMode="auto">
          <a:xfrm>
            <a:off x="11144913" y="6425635"/>
            <a:ext cx="576952"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i="1" dirty="0">
                <a:solidFill>
                  <a:srgbClr val="000000"/>
                </a:solidFill>
                <a:latin typeface="Book Antiqua"/>
              </a:rPr>
              <a:t>A</a:t>
            </a:r>
          </a:p>
        </p:txBody>
      </p:sp>
      <p:sp>
        <p:nvSpPr>
          <p:cNvPr id="85033" name="Rectangle 41"/>
          <p:cNvSpPr>
            <a:spLocks noChangeArrowheads="1"/>
          </p:cNvSpPr>
          <p:nvPr/>
        </p:nvSpPr>
        <p:spPr bwMode="auto">
          <a:xfrm>
            <a:off x="11795153" y="6425635"/>
            <a:ext cx="576952"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i="1" dirty="0">
                <a:solidFill>
                  <a:srgbClr val="000000"/>
                </a:solidFill>
                <a:latin typeface="Book Antiqua"/>
              </a:rPr>
              <a:t>A</a:t>
            </a:r>
          </a:p>
        </p:txBody>
      </p:sp>
      <p:grpSp>
        <p:nvGrpSpPr>
          <p:cNvPr id="85038" name="Group 46"/>
          <p:cNvGrpSpPr>
            <a:grpSpLocks/>
          </p:cNvGrpSpPr>
          <p:nvPr/>
        </p:nvGrpSpPr>
        <p:grpSpPr bwMode="auto">
          <a:xfrm>
            <a:off x="10191609" y="6615284"/>
            <a:ext cx="2244230" cy="352214"/>
            <a:chOff x="4514" y="2930"/>
            <a:chExt cx="994" cy="156"/>
          </a:xfrm>
        </p:grpSpPr>
        <p:sp>
          <p:nvSpPr>
            <p:cNvPr id="85034" name="Rectangle 42"/>
            <p:cNvSpPr>
              <a:spLocks noChangeArrowheads="1"/>
            </p:cNvSpPr>
            <p:nvPr/>
          </p:nvSpPr>
          <p:spPr bwMode="auto">
            <a:xfrm>
              <a:off x="4514" y="2930"/>
              <a:ext cx="12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700" dirty="0">
                  <a:solidFill>
                    <a:srgbClr val="000000"/>
                  </a:solidFill>
                  <a:latin typeface="Book Antiqua"/>
                </a:rPr>
                <a:t>1</a:t>
              </a:r>
            </a:p>
          </p:txBody>
        </p:sp>
        <p:sp>
          <p:nvSpPr>
            <p:cNvPr id="85035" name="Rectangle 43"/>
            <p:cNvSpPr>
              <a:spLocks noChangeArrowheads="1"/>
            </p:cNvSpPr>
            <p:nvPr/>
          </p:nvSpPr>
          <p:spPr bwMode="auto">
            <a:xfrm>
              <a:off x="4802" y="2930"/>
              <a:ext cx="12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700" dirty="0">
                  <a:solidFill>
                    <a:srgbClr val="000000"/>
                  </a:solidFill>
                  <a:latin typeface="Book Antiqua"/>
                </a:rPr>
                <a:t>2</a:t>
              </a:r>
            </a:p>
          </p:txBody>
        </p:sp>
        <p:sp>
          <p:nvSpPr>
            <p:cNvPr id="85036" name="Rectangle 44"/>
            <p:cNvSpPr>
              <a:spLocks noChangeArrowheads="1"/>
            </p:cNvSpPr>
            <p:nvPr/>
          </p:nvSpPr>
          <p:spPr bwMode="auto">
            <a:xfrm>
              <a:off x="5088" y="2930"/>
              <a:ext cx="132"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700" dirty="0">
                  <a:solidFill>
                    <a:srgbClr val="000000"/>
                  </a:solidFill>
                  <a:latin typeface="Book Antiqua"/>
                </a:rPr>
                <a:t>3</a:t>
              </a:r>
            </a:p>
          </p:txBody>
        </p:sp>
        <p:sp>
          <p:nvSpPr>
            <p:cNvPr id="85037" name="Rectangle 45"/>
            <p:cNvSpPr>
              <a:spLocks noChangeArrowheads="1"/>
            </p:cNvSpPr>
            <p:nvPr/>
          </p:nvSpPr>
          <p:spPr bwMode="auto">
            <a:xfrm>
              <a:off x="5376" y="2930"/>
              <a:ext cx="132"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700" dirty="0">
                  <a:solidFill>
                    <a:srgbClr val="000000"/>
                  </a:solidFill>
                  <a:latin typeface="Book Antiqua"/>
                </a:rPr>
                <a:t>4</a:t>
              </a:r>
            </a:p>
          </p:txBody>
        </p:sp>
      </p:grpSp>
      <p:sp>
        <p:nvSpPr>
          <p:cNvPr id="85039" name="Rectangle 47"/>
          <p:cNvSpPr>
            <a:spLocks noChangeArrowheads="1"/>
          </p:cNvSpPr>
          <p:nvPr/>
        </p:nvSpPr>
        <p:spPr bwMode="auto">
          <a:xfrm>
            <a:off x="9158068" y="6913315"/>
            <a:ext cx="576952"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i="1" dirty="0">
                <a:solidFill>
                  <a:srgbClr val="000000"/>
                </a:solidFill>
                <a:latin typeface="Book Antiqua"/>
              </a:rPr>
              <a:t>A</a:t>
            </a:r>
          </a:p>
        </p:txBody>
      </p:sp>
      <p:sp>
        <p:nvSpPr>
          <p:cNvPr id="85040" name="Rectangle 48"/>
          <p:cNvSpPr>
            <a:spLocks noChangeArrowheads="1"/>
          </p:cNvSpPr>
          <p:nvPr/>
        </p:nvSpPr>
        <p:spPr bwMode="auto">
          <a:xfrm>
            <a:off x="9140006" y="7364871"/>
            <a:ext cx="576952"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i="1" dirty="0">
                <a:solidFill>
                  <a:srgbClr val="000000"/>
                </a:solidFill>
                <a:latin typeface="Book Antiqua"/>
              </a:rPr>
              <a:t>A</a:t>
            </a:r>
          </a:p>
        </p:txBody>
      </p:sp>
      <p:sp>
        <p:nvSpPr>
          <p:cNvPr id="85041" name="Rectangle 49"/>
          <p:cNvSpPr>
            <a:spLocks noChangeArrowheads="1"/>
          </p:cNvSpPr>
          <p:nvPr/>
        </p:nvSpPr>
        <p:spPr bwMode="auto">
          <a:xfrm>
            <a:off x="9103881" y="7816427"/>
            <a:ext cx="576952"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i="1" dirty="0">
                <a:solidFill>
                  <a:srgbClr val="000000"/>
                </a:solidFill>
                <a:latin typeface="Book Antiqua"/>
              </a:rPr>
              <a:t>A</a:t>
            </a:r>
          </a:p>
        </p:txBody>
      </p:sp>
      <p:sp>
        <p:nvSpPr>
          <p:cNvPr id="85042" name="Rectangle 50"/>
          <p:cNvSpPr>
            <a:spLocks noChangeArrowheads="1"/>
          </p:cNvSpPr>
          <p:nvPr/>
        </p:nvSpPr>
        <p:spPr bwMode="auto">
          <a:xfrm>
            <a:off x="9103881" y="8304107"/>
            <a:ext cx="576952"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i="1" dirty="0">
                <a:solidFill>
                  <a:srgbClr val="000000"/>
                </a:solidFill>
                <a:latin typeface="Book Antiqua"/>
              </a:rPr>
              <a:t>A</a:t>
            </a:r>
          </a:p>
        </p:txBody>
      </p:sp>
      <p:grpSp>
        <p:nvGrpSpPr>
          <p:cNvPr id="85047" name="Group 55"/>
          <p:cNvGrpSpPr>
            <a:grpSpLocks/>
          </p:cNvGrpSpPr>
          <p:nvPr/>
        </p:nvGrpSpPr>
        <p:grpSpPr bwMode="auto">
          <a:xfrm>
            <a:off x="9500730" y="7121031"/>
            <a:ext cx="298026" cy="1724943"/>
            <a:chOff x="4208" y="3154"/>
            <a:chExt cx="132" cy="764"/>
          </a:xfrm>
        </p:grpSpPr>
        <p:sp>
          <p:nvSpPr>
            <p:cNvPr id="85043" name="Rectangle 51"/>
            <p:cNvSpPr>
              <a:spLocks noChangeArrowheads="1"/>
            </p:cNvSpPr>
            <p:nvPr/>
          </p:nvSpPr>
          <p:spPr bwMode="auto">
            <a:xfrm>
              <a:off x="4210" y="3154"/>
              <a:ext cx="12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700" dirty="0">
                  <a:solidFill>
                    <a:srgbClr val="000000"/>
                  </a:solidFill>
                  <a:latin typeface="Book Antiqua"/>
                </a:rPr>
                <a:t>1</a:t>
              </a:r>
            </a:p>
          </p:txBody>
        </p:sp>
        <p:sp>
          <p:nvSpPr>
            <p:cNvPr id="85044" name="Rectangle 52"/>
            <p:cNvSpPr>
              <a:spLocks noChangeArrowheads="1"/>
            </p:cNvSpPr>
            <p:nvPr/>
          </p:nvSpPr>
          <p:spPr bwMode="auto">
            <a:xfrm>
              <a:off x="4210" y="3346"/>
              <a:ext cx="12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700" dirty="0">
                  <a:solidFill>
                    <a:srgbClr val="000000"/>
                  </a:solidFill>
                  <a:latin typeface="Book Antiqua"/>
                </a:rPr>
                <a:t>2</a:t>
              </a:r>
            </a:p>
          </p:txBody>
        </p:sp>
        <p:sp>
          <p:nvSpPr>
            <p:cNvPr id="85045" name="Rectangle 53"/>
            <p:cNvSpPr>
              <a:spLocks noChangeArrowheads="1"/>
            </p:cNvSpPr>
            <p:nvPr/>
          </p:nvSpPr>
          <p:spPr bwMode="auto">
            <a:xfrm>
              <a:off x="4208" y="3546"/>
              <a:ext cx="132"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700" dirty="0">
                  <a:solidFill>
                    <a:srgbClr val="000000"/>
                  </a:solidFill>
                  <a:latin typeface="Book Antiqua"/>
                </a:rPr>
                <a:t>3</a:t>
              </a:r>
            </a:p>
          </p:txBody>
        </p:sp>
        <p:sp>
          <p:nvSpPr>
            <p:cNvPr id="85046" name="Rectangle 54"/>
            <p:cNvSpPr>
              <a:spLocks noChangeArrowheads="1"/>
            </p:cNvSpPr>
            <p:nvPr/>
          </p:nvSpPr>
          <p:spPr bwMode="auto">
            <a:xfrm>
              <a:off x="4208" y="3762"/>
              <a:ext cx="132"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700" dirty="0">
                  <a:solidFill>
                    <a:srgbClr val="000000"/>
                  </a:solidFill>
                  <a:latin typeface="Book Antiqua"/>
                </a:rPr>
                <a:t>4</a:t>
              </a:r>
            </a:p>
          </p:txBody>
        </p:sp>
      </p:grpSp>
      <p:grpSp>
        <p:nvGrpSpPr>
          <p:cNvPr id="85051" name="Group 59"/>
          <p:cNvGrpSpPr>
            <a:grpSpLocks/>
          </p:cNvGrpSpPr>
          <p:nvPr/>
        </p:nvGrpSpPr>
        <p:grpSpPr bwMode="auto">
          <a:xfrm>
            <a:off x="9852942" y="6935893"/>
            <a:ext cx="288996" cy="1914596"/>
            <a:chOff x="4364" y="3072"/>
            <a:chExt cx="128" cy="848"/>
          </a:xfrm>
        </p:grpSpPr>
        <p:sp>
          <p:nvSpPr>
            <p:cNvPr id="85048" name="Line 56"/>
            <p:cNvSpPr>
              <a:spLocks noChangeShapeType="1"/>
            </p:cNvSpPr>
            <p:nvPr/>
          </p:nvSpPr>
          <p:spPr bwMode="auto">
            <a:xfrm>
              <a:off x="4364" y="3072"/>
              <a:ext cx="0" cy="84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85049" name="Line 57"/>
            <p:cNvSpPr>
              <a:spLocks noChangeShapeType="1"/>
            </p:cNvSpPr>
            <p:nvPr/>
          </p:nvSpPr>
          <p:spPr bwMode="auto">
            <a:xfrm>
              <a:off x="4364" y="3072"/>
              <a:ext cx="12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85050" name="Line 58"/>
            <p:cNvSpPr>
              <a:spLocks noChangeShapeType="1"/>
            </p:cNvSpPr>
            <p:nvPr/>
          </p:nvSpPr>
          <p:spPr bwMode="auto">
            <a:xfrm>
              <a:off x="4364" y="3920"/>
              <a:ext cx="12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grpSp>
      <p:grpSp>
        <p:nvGrpSpPr>
          <p:cNvPr id="85055" name="Group 63"/>
          <p:cNvGrpSpPr>
            <a:grpSpLocks/>
          </p:cNvGrpSpPr>
          <p:nvPr/>
        </p:nvGrpSpPr>
        <p:grpSpPr bwMode="auto">
          <a:xfrm>
            <a:off x="12101689" y="6908800"/>
            <a:ext cx="316089" cy="1923627"/>
            <a:chOff x="5360" y="3060"/>
            <a:chExt cx="140" cy="852"/>
          </a:xfrm>
        </p:grpSpPr>
        <p:sp>
          <p:nvSpPr>
            <p:cNvPr id="85052" name="Line 60"/>
            <p:cNvSpPr>
              <a:spLocks noChangeShapeType="1"/>
            </p:cNvSpPr>
            <p:nvPr/>
          </p:nvSpPr>
          <p:spPr bwMode="auto">
            <a:xfrm flipV="1">
              <a:off x="5500" y="3060"/>
              <a:ext cx="0" cy="8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85053" name="Line 61"/>
            <p:cNvSpPr>
              <a:spLocks noChangeShapeType="1"/>
            </p:cNvSpPr>
            <p:nvPr/>
          </p:nvSpPr>
          <p:spPr bwMode="auto">
            <a:xfrm flipH="1">
              <a:off x="5360" y="3912"/>
              <a:ext cx="13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85054" name="Line 62"/>
            <p:cNvSpPr>
              <a:spLocks noChangeShapeType="1"/>
            </p:cNvSpPr>
            <p:nvPr/>
          </p:nvSpPr>
          <p:spPr bwMode="auto">
            <a:xfrm flipH="1">
              <a:off x="5360" y="3064"/>
              <a:ext cx="13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grpSp>
      <p:sp>
        <p:nvSpPr>
          <p:cNvPr id="85056" name="Rectangle 64"/>
          <p:cNvSpPr>
            <a:spLocks noChangeArrowheads="1"/>
          </p:cNvSpPr>
          <p:nvPr/>
        </p:nvSpPr>
        <p:spPr bwMode="auto">
          <a:xfrm>
            <a:off x="9872372" y="6913315"/>
            <a:ext cx="59332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45</a:t>
            </a:r>
          </a:p>
        </p:txBody>
      </p:sp>
      <p:sp>
        <p:nvSpPr>
          <p:cNvPr id="85057" name="Rectangle 65"/>
          <p:cNvSpPr>
            <a:spLocks noChangeArrowheads="1"/>
          </p:cNvSpPr>
          <p:nvPr/>
        </p:nvSpPr>
        <p:spPr bwMode="auto">
          <a:xfrm>
            <a:off x="10642092" y="6913315"/>
            <a:ext cx="426608"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0</a:t>
            </a:r>
          </a:p>
        </p:txBody>
      </p:sp>
      <p:sp>
        <p:nvSpPr>
          <p:cNvPr id="85058" name="Rectangle 66"/>
          <p:cNvSpPr>
            <a:spLocks noChangeArrowheads="1"/>
          </p:cNvSpPr>
          <p:nvPr/>
        </p:nvSpPr>
        <p:spPr bwMode="auto">
          <a:xfrm>
            <a:off x="11190914" y="6913315"/>
            <a:ext cx="59332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45</a:t>
            </a:r>
          </a:p>
        </p:txBody>
      </p:sp>
      <p:sp>
        <p:nvSpPr>
          <p:cNvPr id="85059" name="Rectangle 67"/>
          <p:cNvSpPr>
            <a:spLocks noChangeArrowheads="1"/>
          </p:cNvSpPr>
          <p:nvPr/>
        </p:nvSpPr>
        <p:spPr bwMode="auto">
          <a:xfrm>
            <a:off x="11978697" y="6895253"/>
            <a:ext cx="426608"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0</a:t>
            </a:r>
          </a:p>
        </p:txBody>
      </p:sp>
      <p:sp>
        <p:nvSpPr>
          <p:cNvPr id="85060" name="Rectangle 68"/>
          <p:cNvSpPr>
            <a:spLocks noChangeArrowheads="1"/>
          </p:cNvSpPr>
          <p:nvPr/>
        </p:nvSpPr>
        <p:spPr bwMode="auto">
          <a:xfrm>
            <a:off x="10046039" y="7364871"/>
            <a:ext cx="426608"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0</a:t>
            </a:r>
          </a:p>
        </p:txBody>
      </p:sp>
      <p:sp>
        <p:nvSpPr>
          <p:cNvPr id="85061" name="Rectangle 69"/>
          <p:cNvSpPr>
            <a:spLocks noChangeArrowheads="1"/>
          </p:cNvSpPr>
          <p:nvPr/>
        </p:nvSpPr>
        <p:spPr bwMode="auto">
          <a:xfrm>
            <a:off x="10468425" y="7328747"/>
            <a:ext cx="59332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80</a:t>
            </a:r>
          </a:p>
        </p:txBody>
      </p:sp>
      <p:sp>
        <p:nvSpPr>
          <p:cNvPr id="85062" name="Rectangle 70"/>
          <p:cNvSpPr>
            <a:spLocks noChangeArrowheads="1"/>
          </p:cNvSpPr>
          <p:nvPr/>
        </p:nvSpPr>
        <p:spPr bwMode="auto">
          <a:xfrm>
            <a:off x="11364581" y="7328747"/>
            <a:ext cx="426608"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5</a:t>
            </a:r>
          </a:p>
        </p:txBody>
      </p:sp>
      <p:sp>
        <p:nvSpPr>
          <p:cNvPr id="85063" name="Rectangle 71"/>
          <p:cNvSpPr>
            <a:spLocks noChangeArrowheads="1"/>
          </p:cNvSpPr>
          <p:nvPr/>
        </p:nvSpPr>
        <p:spPr bwMode="auto">
          <a:xfrm>
            <a:off x="11805030" y="7346809"/>
            <a:ext cx="59332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75</a:t>
            </a:r>
          </a:p>
        </p:txBody>
      </p:sp>
      <p:sp>
        <p:nvSpPr>
          <p:cNvPr id="85064" name="Rectangle 72"/>
          <p:cNvSpPr>
            <a:spLocks noChangeArrowheads="1"/>
          </p:cNvSpPr>
          <p:nvPr/>
        </p:nvSpPr>
        <p:spPr bwMode="auto">
          <a:xfrm>
            <a:off x="9872372" y="7816427"/>
            <a:ext cx="59332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45</a:t>
            </a:r>
          </a:p>
        </p:txBody>
      </p:sp>
      <p:sp>
        <p:nvSpPr>
          <p:cNvPr id="85065" name="Rectangle 73"/>
          <p:cNvSpPr>
            <a:spLocks noChangeArrowheads="1"/>
          </p:cNvSpPr>
          <p:nvPr/>
        </p:nvSpPr>
        <p:spPr bwMode="auto">
          <a:xfrm>
            <a:off x="10642092" y="7816427"/>
            <a:ext cx="426608"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5</a:t>
            </a:r>
          </a:p>
        </p:txBody>
      </p:sp>
      <p:sp>
        <p:nvSpPr>
          <p:cNvPr id="85066" name="Rectangle 74"/>
          <p:cNvSpPr>
            <a:spLocks noChangeArrowheads="1"/>
          </p:cNvSpPr>
          <p:nvPr/>
        </p:nvSpPr>
        <p:spPr bwMode="auto">
          <a:xfrm>
            <a:off x="11190914" y="7816427"/>
            <a:ext cx="59332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53</a:t>
            </a:r>
          </a:p>
        </p:txBody>
      </p:sp>
      <p:sp>
        <p:nvSpPr>
          <p:cNvPr id="85067" name="Rectangle 75"/>
          <p:cNvSpPr>
            <a:spLocks noChangeArrowheads="1"/>
          </p:cNvSpPr>
          <p:nvPr/>
        </p:nvSpPr>
        <p:spPr bwMode="auto">
          <a:xfrm>
            <a:off x="11978697" y="7816427"/>
            <a:ext cx="426608"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3</a:t>
            </a:r>
          </a:p>
        </p:txBody>
      </p:sp>
      <p:sp>
        <p:nvSpPr>
          <p:cNvPr id="85068" name="Rectangle 76"/>
          <p:cNvSpPr>
            <a:spLocks noChangeArrowheads="1"/>
          </p:cNvSpPr>
          <p:nvPr/>
        </p:nvSpPr>
        <p:spPr bwMode="auto">
          <a:xfrm>
            <a:off x="10046039" y="8286044"/>
            <a:ext cx="426608"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0</a:t>
            </a:r>
          </a:p>
        </p:txBody>
      </p:sp>
      <p:sp>
        <p:nvSpPr>
          <p:cNvPr id="85069" name="Rectangle 77"/>
          <p:cNvSpPr>
            <a:spLocks noChangeArrowheads="1"/>
          </p:cNvSpPr>
          <p:nvPr/>
        </p:nvSpPr>
        <p:spPr bwMode="auto">
          <a:xfrm>
            <a:off x="10468425" y="8267982"/>
            <a:ext cx="59332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75</a:t>
            </a:r>
          </a:p>
        </p:txBody>
      </p:sp>
      <p:sp>
        <p:nvSpPr>
          <p:cNvPr id="85070" name="Rectangle 78"/>
          <p:cNvSpPr>
            <a:spLocks noChangeArrowheads="1"/>
          </p:cNvSpPr>
          <p:nvPr/>
        </p:nvSpPr>
        <p:spPr bwMode="auto">
          <a:xfrm>
            <a:off x="11364581" y="8267982"/>
            <a:ext cx="426608"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3</a:t>
            </a:r>
          </a:p>
        </p:txBody>
      </p:sp>
      <p:sp>
        <p:nvSpPr>
          <p:cNvPr id="85071" name="Rectangle 79"/>
          <p:cNvSpPr>
            <a:spLocks noChangeArrowheads="1"/>
          </p:cNvSpPr>
          <p:nvPr/>
        </p:nvSpPr>
        <p:spPr bwMode="auto">
          <a:xfrm>
            <a:off x="11805030" y="8286044"/>
            <a:ext cx="59332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78</a:t>
            </a:r>
          </a:p>
        </p:txBody>
      </p:sp>
      <p:pic>
        <p:nvPicPr>
          <p:cNvPr id="3" name="Picture 2"/>
          <p:cNvPicPr>
            <a:picLocks noChangeAspect="1"/>
          </p:cNvPicPr>
          <p:nvPr/>
        </p:nvPicPr>
        <p:blipFill>
          <a:blip r:embed="rId2"/>
          <a:stretch>
            <a:fillRect/>
          </a:stretch>
        </p:blipFill>
        <p:spPr>
          <a:xfrm>
            <a:off x="4774208" y="3769962"/>
            <a:ext cx="4161375" cy="2845322"/>
          </a:xfrm>
          <a:prstGeom prst="rect">
            <a:avLst/>
          </a:prstGeom>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6386" name="Object 1024"/>
          <p:cNvGraphicFramePr>
            <a:graphicFrameLocks noChangeAspect="1"/>
          </p:cNvGraphicFramePr>
          <p:nvPr/>
        </p:nvGraphicFramePr>
        <p:xfrm>
          <a:off x="2709333" y="3684693"/>
          <a:ext cx="2266809" cy="2600960"/>
        </p:xfrm>
        <a:graphic>
          <a:graphicData uri="http://schemas.openxmlformats.org/presentationml/2006/ole">
            <mc:AlternateContent xmlns:mc="http://schemas.openxmlformats.org/markup-compatibility/2006">
              <mc:Choice xmlns:v="urn:schemas-microsoft-com:vml" Requires="v">
                <p:oleObj spid="_x0000_s34864" name="Equation" r:id="rId4" imgW="774360" imgH="888840" progId="Equation.3">
                  <p:embed/>
                </p:oleObj>
              </mc:Choice>
              <mc:Fallback>
                <p:oleObj name="Equation" r:id="rId4" imgW="774360" imgH="888840" progId="Equation.3">
                  <p:embed/>
                  <p:pic>
                    <p:nvPicPr>
                      <p:cNvPr id="16386"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9333" y="3684693"/>
                        <a:ext cx="2266809" cy="260096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388" name="Text Box 3"/>
          <p:cNvSpPr txBox="1">
            <a:spLocks noChangeArrowheads="1"/>
          </p:cNvSpPr>
          <p:nvPr/>
        </p:nvSpPr>
        <p:spPr bwMode="auto">
          <a:xfrm>
            <a:off x="2621790" y="3034454"/>
            <a:ext cx="2568331" cy="5300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solidFill>
                  <a:srgbClr val="CC3399"/>
                </a:solidFill>
              </a:rPr>
              <a:t>A</a:t>
            </a:r>
            <a:r>
              <a:rPr lang="en-US" sz="2844" i="0" baseline="-25000">
                <a:solidFill>
                  <a:srgbClr val="CC3399"/>
                </a:solidFill>
              </a:rPr>
              <a:t>1</a:t>
            </a:r>
            <a:r>
              <a:rPr lang="en-US" sz="2844" i="0">
                <a:solidFill>
                  <a:srgbClr val="CC3399"/>
                </a:solidFill>
              </a:rPr>
              <a:t>   A</a:t>
            </a:r>
            <a:r>
              <a:rPr lang="en-US" sz="2844" i="0" baseline="-25000">
                <a:solidFill>
                  <a:srgbClr val="CC3399"/>
                </a:solidFill>
              </a:rPr>
              <a:t>2</a:t>
            </a:r>
            <a:r>
              <a:rPr lang="en-US" sz="2844" i="0">
                <a:solidFill>
                  <a:srgbClr val="CC3399"/>
                </a:solidFill>
              </a:rPr>
              <a:t>  A</a:t>
            </a:r>
            <a:r>
              <a:rPr lang="en-US" sz="2844" i="0" baseline="-25000">
                <a:solidFill>
                  <a:srgbClr val="CC3399"/>
                </a:solidFill>
              </a:rPr>
              <a:t>3</a:t>
            </a:r>
            <a:r>
              <a:rPr lang="en-US" sz="2844" i="0">
                <a:solidFill>
                  <a:srgbClr val="CC3399"/>
                </a:solidFill>
              </a:rPr>
              <a:t>  A</a:t>
            </a:r>
            <a:r>
              <a:rPr lang="en-US" sz="2844" i="0" baseline="-25000">
                <a:solidFill>
                  <a:srgbClr val="CC3399"/>
                </a:solidFill>
              </a:rPr>
              <a:t>4</a:t>
            </a:r>
          </a:p>
        </p:txBody>
      </p:sp>
      <p:sp>
        <p:nvSpPr>
          <p:cNvPr id="16389" name="Text Box 4"/>
          <p:cNvSpPr txBox="1">
            <a:spLocks noChangeArrowheads="1"/>
          </p:cNvSpPr>
          <p:nvPr/>
        </p:nvSpPr>
        <p:spPr bwMode="auto">
          <a:xfrm>
            <a:off x="1879127" y="3637282"/>
            <a:ext cx="590226" cy="2508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spcAft>
                <a:spcPct val="20000"/>
              </a:spcAft>
            </a:pPr>
            <a:r>
              <a:rPr lang="en-US" sz="3413" i="0">
                <a:solidFill>
                  <a:srgbClr val="CA7800"/>
                </a:solidFill>
              </a:rPr>
              <a:t>q</a:t>
            </a:r>
            <a:r>
              <a:rPr lang="en-US" sz="3413" i="0" baseline="-25000">
                <a:solidFill>
                  <a:srgbClr val="CA7800"/>
                </a:solidFill>
              </a:rPr>
              <a:t>1</a:t>
            </a:r>
          </a:p>
          <a:p>
            <a:pPr eaLnBrk="1" hangingPunct="1">
              <a:spcAft>
                <a:spcPct val="20000"/>
              </a:spcAft>
            </a:pPr>
            <a:r>
              <a:rPr lang="en-US" sz="3413" i="0">
                <a:solidFill>
                  <a:srgbClr val="CA7800"/>
                </a:solidFill>
              </a:rPr>
              <a:t>q</a:t>
            </a:r>
            <a:r>
              <a:rPr lang="en-US" sz="3413" i="0" baseline="-25000">
                <a:solidFill>
                  <a:srgbClr val="CA7800"/>
                </a:solidFill>
              </a:rPr>
              <a:t>2</a:t>
            </a:r>
          </a:p>
          <a:p>
            <a:pPr eaLnBrk="1" hangingPunct="1">
              <a:spcAft>
                <a:spcPct val="20000"/>
              </a:spcAft>
            </a:pPr>
            <a:r>
              <a:rPr lang="en-US" sz="3413" i="0">
                <a:solidFill>
                  <a:srgbClr val="CA7800"/>
                </a:solidFill>
              </a:rPr>
              <a:t>q</a:t>
            </a:r>
            <a:r>
              <a:rPr lang="en-US" sz="3413" i="0" baseline="-25000">
                <a:solidFill>
                  <a:srgbClr val="CA7800"/>
                </a:solidFill>
              </a:rPr>
              <a:t>3</a:t>
            </a:r>
          </a:p>
          <a:p>
            <a:pPr eaLnBrk="1" hangingPunct="1">
              <a:spcAft>
                <a:spcPct val="20000"/>
              </a:spcAft>
            </a:pPr>
            <a:r>
              <a:rPr lang="en-US" sz="3413" i="0">
                <a:solidFill>
                  <a:srgbClr val="CA7800"/>
                </a:solidFill>
              </a:rPr>
              <a:t>q</a:t>
            </a:r>
            <a:r>
              <a:rPr lang="en-US" sz="3413" i="0" baseline="-25000">
                <a:solidFill>
                  <a:srgbClr val="CA7800"/>
                </a:solidFill>
              </a:rPr>
              <a:t>4</a:t>
            </a:r>
          </a:p>
        </p:txBody>
      </p:sp>
      <p:sp>
        <p:nvSpPr>
          <p:cNvPr id="16390" name="AutoShape 5"/>
          <p:cNvSpPr>
            <a:spLocks/>
          </p:cNvSpPr>
          <p:nvPr/>
        </p:nvSpPr>
        <p:spPr bwMode="auto">
          <a:xfrm>
            <a:off x="2492587" y="3684693"/>
            <a:ext cx="216747" cy="2492587"/>
          </a:xfrm>
          <a:prstGeom prst="leftBracket">
            <a:avLst>
              <a:gd name="adj" fmla="val 95833"/>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r"/>
            <a:endParaRPr lang="en-US" sz="4267"/>
          </a:p>
        </p:txBody>
      </p:sp>
      <p:sp>
        <p:nvSpPr>
          <p:cNvPr id="16391" name="AutoShape 6"/>
          <p:cNvSpPr>
            <a:spLocks/>
          </p:cNvSpPr>
          <p:nvPr/>
        </p:nvSpPr>
        <p:spPr bwMode="auto">
          <a:xfrm>
            <a:off x="4985174" y="3576320"/>
            <a:ext cx="108373" cy="2600960"/>
          </a:xfrm>
          <a:prstGeom prst="rightBracket">
            <a:avLst>
              <a:gd name="adj" fmla="val 20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r"/>
            <a:endParaRPr lang="en-US" sz="4267"/>
          </a:p>
        </p:txBody>
      </p:sp>
      <p:sp>
        <p:nvSpPr>
          <p:cNvPr id="16392" name="Text Box 7"/>
          <p:cNvSpPr txBox="1">
            <a:spLocks noChangeArrowheads="1"/>
          </p:cNvSpPr>
          <p:nvPr/>
        </p:nvSpPr>
        <p:spPr bwMode="auto">
          <a:xfrm>
            <a:off x="1643413" y="6394027"/>
            <a:ext cx="3863557" cy="48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a:solidFill>
                  <a:schemeClr val="accent2"/>
                </a:solidFill>
              </a:rPr>
              <a:t>Attribute Usage Matrix</a:t>
            </a:r>
          </a:p>
        </p:txBody>
      </p:sp>
      <p:graphicFrame>
        <p:nvGraphicFramePr>
          <p:cNvPr id="16387" name="Object 1025"/>
          <p:cNvGraphicFramePr>
            <a:graphicFrameLocks noChangeAspect="1"/>
          </p:cNvGraphicFramePr>
          <p:nvPr/>
        </p:nvGraphicFramePr>
        <p:xfrm>
          <a:off x="7477761" y="3684693"/>
          <a:ext cx="3122507" cy="2600960"/>
        </p:xfrm>
        <a:graphic>
          <a:graphicData uri="http://schemas.openxmlformats.org/presentationml/2006/ole">
            <mc:AlternateContent xmlns:mc="http://schemas.openxmlformats.org/markup-compatibility/2006">
              <mc:Choice xmlns:v="urn:schemas-microsoft-com:vml" Requires="v">
                <p:oleObj spid="_x0000_s34865" name="Equation" r:id="rId6" imgW="1066680" imgH="888840" progId="Equation.3">
                  <p:embed/>
                </p:oleObj>
              </mc:Choice>
              <mc:Fallback>
                <p:oleObj name="Equation" r:id="rId6" imgW="1066680" imgH="888840" progId="Equation.3">
                  <p:embed/>
                  <p:pic>
                    <p:nvPicPr>
                      <p:cNvPr id="16387" name="Object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77761" y="3684693"/>
                        <a:ext cx="3122507" cy="260096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393" name="Text Box 9"/>
          <p:cNvSpPr txBox="1">
            <a:spLocks noChangeArrowheads="1"/>
          </p:cNvSpPr>
          <p:nvPr/>
        </p:nvSpPr>
        <p:spPr bwMode="auto">
          <a:xfrm>
            <a:off x="7603118" y="3034454"/>
            <a:ext cx="3002745" cy="5300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solidFill>
                  <a:srgbClr val="CC3399"/>
                </a:solidFill>
              </a:rPr>
              <a:t>A</a:t>
            </a:r>
            <a:r>
              <a:rPr lang="en-US" sz="2844" i="0" baseline="-25000">
                <a:solidFill>
                  <a:srgbClr val="CC3399"/>
                </a:solidFill>
              </a:rPr>
              <a:t>1</a:t>
            </a:r>
            <a:r>
              <a:rPr lang="en-US" sz="2844" i="0">
                <a:solidFill>
                  <a:srgbClr val="CC3399"/>
                </a:solidFill>
              </a:rPr>
              <a:t>   A</a:t>
            </a:r>
            <a:r>
              <a:rPr lang="en-US" sz="2844" i="0" baseline="-25000">
                <a:solidFill>
                  <a:srgbClr val="CC3399"/>
                </a:solidFill>
              </a:rPr>
              <a:t>2   </a:t>
            </a:r>
            <a:r>
              <a:rPr lang="en-US" sz="2844" i="0">
                <a:solidFill>
                  <a:srgbClr val="CC3399"/>
                </a:solidFill>
              </a:rPr>
              <a:t>  A</a:t>
            </a:r>
            <a:r>
              <a:rPr lang="en-US" sz="2844" i="0" baseline="-25000">
                <a:solidFill>
                  <a:srgbClr val="CC3399"/>
                </a:solidFill>
              </a:rPr>
              <a:t>3</a:t>
            </a:r>
            <a:r>
              <a:rPr lang="en-US" sz="2844" i="0">
                <a:solidFill>
                  <a:srgbClr val="CC3399"/>
                </a:solidFill>
              </a:rPr>
              <a:t>    A</a:t>
            </a:r>
            <a:r>
              <a:rPr lang="en-US" sz="2844" i="0" baseline="-25000">
                <a:solidFill>
                  <a:srgbClr val="CC3399"/>
                </a:solidFill>
              </a:rPr>
              <a:t>4</a:t>
            </a:r>
          </a:p>
        </p:txBody>
      </p:sp>
      <p:sp>
        <p:nvSpPr>
          <p:cNvPr id="16394" name="Text Box 10"/>
          <p:cNvSpPr txBox="1">
            <a:spLocks noChangeArrowheads="1"/>
          </p:cNvSpPr>
          <p:nvPr/>
        </p:nvSpPr>
        <p:spPr bwMode="auto">
          <a:xfrm>
            <a:off x="6754596" y="3637282"/>
            <a:ext cx="683200" cy="2508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spcAft>
                <a:spcPct val="20000"/>
              </a:spcAft>
            </a:pPr>
            <a:r>
              <a:rPr lang="en-US" sz="3413" i="0">
                <a:solidFill>
                  <a:srgbClr val="CA7800"/>
                </a:solidFill>
              </a:rPr>
              <a:t>A</a:t>
            </a:r>
            <a:r>
              <a:rPr lang="en-US" sz="3413" i="0" baseline="-25000">
                <a:solidFill>
                  <a:srgbClr val="CA7800"/>
                </a:solidFill>
              </a:rPr>
              <a:t>1</a:t>
            </a:r>
          </a:p>
          <a:p>
            <a:pPr eaLnBrk="1" hangingPunct="1">
              <a:spcAft>
                <a:spcPct val="20000"/>
              </a:spcAft>
            </a:pPr>
            <a:r>
              <a:rPr lang="en-US" sz="3413" i="0">
                <a:solidFill>
                  <a:srgbClr val="CA7800"/>
                </a:solidFill>
              </a:rPr>
              <a:t>A</a:t>
            </a:r>
            <a:r>
              <a:rPr lang="en-US" sz="3413" i="0" baseline="-25000">
                <a:solidFill>
                  <a:srgbClr val="CA7800"/>
                </a:solidFill>
              </a:rPr>
              <a:t>2</a:t>
            </a:r>
          </a:p>
          <a:p>
            <a:pPr eaLnBrk="1" hangingPunct="1">
              <a:spcAft>
                <a:spcPct val="20000"/>
              </a:spcAft>
            </a:pPr>
            <a:r>
              <a:rPr lang="en-US" sz="3413" i="0">
                <a:solidFill>
                  <a:srgbClr val="CA7800"/>
                </a:solidFill>
              </a:rPr>
              <a:t>A</a:t>
            </a:r>
            <a:r>
              <a:rPr lang="en-US" sz="3413" i="0" baseline="-25000">
                <a:solidFill>
                  <a:srgbClr val="CA7800"/>
                </a:solidFill>
              </a:rPr>
              <a:t>3</a:t>
            </a:r>
          </a:p>
          <a:p>
            <a:pPr eaLnBrk="1" hangingPunct="1">
              <a:spcAft>
                <a:spcPct val="20000"/>
              </a:spcAft>
            </a:pPr>
            <a:r>
              <a:rPr lang="en-US" sz="3413" i="0">
                <a:solidFill>
                  <a:srgbClr val="CA7800"/>
                </a:solidFill>
              </a:rPr>
              <a:t>A</a:t>
            </a:r>
            <a:r>
              <a:rPr lang="en-US" sz="3413" i="0" baseline="-25000">
                <a:solidFill>
                  <a:srgbClr val="CA7800"/>
                </a:solidFill>
              </a:rPr>
              <a:t>4</a:t>
            </a:r>
          </a:p>
        </p:txBody>
      </p:sp>
      <p:sp>
        <p:nvSpPr>
          <p:cNvPr id="16395" name="AutoShape 11"/>
          <p:cNvSpPr>
            <a:spLocks/>
          </p:cNvSpPr>
          <p:nvPr/>
        </p:nvSpPr>
        <p:spPr bwMode="auto">
          <a:xfrm>
            <a:off x="7477760" y="3684693"/>
            <a:ext cx="216747" cy="2492587"/>
          </a:xfrm>
          <a:prstGeom prst="leftBracket">
            <a:avLst>
              <a:gd name="adj" fmla="val 95833"/>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r"/>
            <a:endParaRPr lang="en-US" sz="4267"/>
          </a:p>
        </p:txBody>
      </p:sp>
      <p:sp>
        <p:nvSpPr>
          <p:cNvPr id="16396" name="AutoShape 12"/>
          <p:cNvSpPr>
            <a:spLocks/>
          </p:cNvSpPr>
          <p:nvPr/>
        </p:nvSpPr>
        <p:spPr bwMode="auto">
          <a:xfrm>
            <a:off x="10620587" y="3576320"/>
            <a:ext cx="108373" cy="2600960"/>
          </a:xfrm>
          <a:prstGeom prst="rightBracket">
            <a:avLst>
              <a:gd name="adj" fmla="val 20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r"/>
            <a:endParaRPr lang="en-US" sz="4267"/>
          </a:p>
        </p:txBody>
      </p:sp>
      <p:sp>
        <p:nvSpPr>
          <p:cNvPr id="16397" name="Text Box 13"/>
          <p:cNvSpPr txBox="1">
            <a:spLocks noChangeArrowheads="1"/>
          </p:cNvSpPr>
          <p:nvPr/>
        </p:nvSpPr>
        <p:spPr bwMode="auto">
          <a:xfrm>
            <a:off x="6621741" y="6394027"/>
            <a:ext cx="5012911" cy="48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a:solidFill>
                  <a:schemeClr val="accent2"/>
                </a:solidFill>
              </a:rPr>
              <a:t>Attribute Affinity Matrix (AA)</a:t>
            </a:r>
          </a:p>
        </p:txBody>
      </p:sp>
      <p:sp>
        <p:nvSpPr>
          <p:cNvPr id="16398" name="Text Box 14"/>
          <p:cNvSpPr txBox="1">
            <a:spLocks noChangeArrowheads="1"/>
          </p:cNvSpPr>
          <p:nvPr/>
        </p:nvSpPr>
        <p:spPr bwMode="auto">
          <a:xfrm>
            <a:off x="758613" y="1578188"/>
            <a:ext cx="11379200" cy="8802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ctr" eaLnBrk="1" hangingPunct="1"/>
            <a:r>
              <a:rPr lang="en-US" sz="5120" b="1" i="0">
                <a:solidFill>
                  <a:srgbClr val="800000"/>
                </a:solidFill>
              </a:rPr>
              <a:t>Attribute Affinity Matrix Example</a:t>
            </a:r>
          </a:p>
        </p:txBody>
      </p:sp>
      <p:sp>
        <p:nvSpPr>
          <p:cNvPr id="16399" name="Text Box 15"/>
          <p:cNvSpPr txBox="1">
            <a:spLocks noChangeArrowheads="1"/>
          </p:cNvSpPr>
          <p:nvPr/>
        </p:nvSpPr>
        <p:spPr bwMode="auto">
          <a:xfrm>
            <a:off x="1625600" y="2817707"/>
            <a:ext cx="9970347" cy="6175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endParaRPr lang="en-US" sz="3413" i="0"/>
          </a:p>
        </p:txBody>
      </p:sp>
      <p:sp>
        <p:nvSpPr>
          <p:cNvPr id="16400" name="Text Box 16"/>
          <p:cNvSpPr txBox="1">
            <a:spLocks noChangeArrowheads="1"/>
          </p:cNvSpPr>
          <p:nvPr/>
        </p:nvSpPr>
        <p:spPr bwMode="auto">
          <a:xfrm>
            <a:off x="648140" y="8019627"/>
            <a:ext cx="11598047" cy="617541"/>
          </a:xfrm>
          <a:prstGeom prst="rect">
            <a:avLst/>
          </a:prstGeom>
          <a:solidFill>
            <a:srgbClr val="E1FFF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r" eaLnBrk="1" hangingPunct="1"/>
            <a:r>
              <a:rPr lang="en-US" sz="3413" b="1" i="0"/>
              <a:t>Next Step</a:t>
            </a:r>
            <a:r>
              <a:rPr lang="en-US" sz="3413"/>
              <a:t> -   </a:t>
            </a:r>
            <a:r>
              <a:rPr lang="en-US" sz="3413" i="0"/>
              <a:t>Determine</a:t>
            </a:r>
            <a:r>
              <a:rPr lang="en-US" sz="3413"/>
              <a:t> clustered affinity </a:t>
            </a:r>
            <a:r>
              <a:rPr lang="en-US" sz="3413" i="0"/>
              <a:t>(CA)</a:t>
            </a:r>
            <a:r>
              <a:rPr lang="en-US" sz="3413"/>
              <a:t> </a:t>
            </a:r>
            <a:r>
              <a:rPr lang="en-US" sz="3413" i="0"/>
              <a:t>matrix</a:t>
            </a:r>
          </a:p>
        </p:txBody>
      </p:sp>
    </p:spTree>
    <p:extLst>
      <p:ext uri="{BB962C8B-B14F-4D97-AF65-F5344CB8AC3E}">
        <p14:creationId xmlns:p14="http://schemas.microsoft.com/office/powerpoint/2010/main" val="3013769899"/>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2056"/>
          <p:cNvGraphicFramePr>
            <a:graphicFrameLocks noChangeAspect="1"/>
          </p:cNvGraphicFramePr>
          <p:nvPr/>
        </p:nvGraphicFramePr>
        <p:xfrm>
          <a:off x="1901050" y="5330614"/>
          <a:ext cx="3122507" cy="2600960"/>
        </p:xfrm>
        <a:graphic>
          <a:graphicData uri="http://schemas.openxmlformats.org/presentationml/2006/ole">
            <mc:AlternateContent xmlns:mc="http://schemas.openxmlformats.org/markup-compatibility/2006">
              <mc:Choice xmlns:v="urn:schemas-microsoft-com:vml" Requires="v">
                <p:oleObj spid="_x0000_s47142" name="Equation" r:id="rId4" imgW="1066680" imgH="888840" progId="Equation.3">
                  <p:embed/>
                </p:oleObj>
              </mc:Choice>
              <mc:Fallback>
                <p:oleObj name="Equation" r:id="rId4" imgW="1066680" imgH="888840" progId="Equation.3">
                  <p:embed/>
                  <p:pic>
                    <p:nvPicPr>
                      <p:cNvPr id="17410" name="Object 20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1050" y="5330614"/>
                        <a:ext cx="3122507" cy="260096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7412" name="Text Box 2057"/>
          <p:cNvSpPr txBox="1">
            <a:spLocks noChangeArrowheads="1"/>
          </p:cNvSpPr>
          <p:nvPr/>
        </p:nvSpPr>
        <p:spPr bwMode="auto">
          <a:xfrm>
            <a:off x="2026407" y="4680375"/>
            <a:ext cx="3002745"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solidFill>
                  <a:srgbClr val="CC3399"/>
                </a:solidFill>
              </a:rPr>
              <a:t>A</a:t>
            </a:r>
            <a:r>
              <a:rPr lang="en-US" sz="2844" i="0" baseline="-25000">
                <a:solidFill>
                  <a:srgbClr val="CC3399"/>
                </a:solidFill>
              </a:rPr>
              <a:t>1</a:t>
            </a:r>
            <a:r>
              <a:rPr lang="en-US" sz="2844" i="0">
                <a:solidFill>
                  <a:srgbClr val="CC3399"/>
                </a:solidFill>
              </a:rPr>
              <a:t>   A</a:t>
            </a:r>
            <a:r>
              <a:rPr lang="en-US" sz="2844" i="0" baseline="-25000">
                <a:solidFill>
                  <a:srgbClr val="CC3399"/>
                </a:solidFill>
              </a:rPr>
              <a:t>2   </a:t>
            </a:r>
            <a:r>
              <a:rPr lang="en-US" sz="2844" i="0">
                <a:solidFill>
                  <a:srgbClr val="CC3399"/>
                </a:solidFill>
              </a:rPr>
              <a:t>  A</a:t>
            </a:r>
            <a:r>
              <a:rPr lang="en-US" sz="2844" i="0" baseline="-25000">
                <a:solidFill>
                  <a:srgbClr val="CC3399"/>
                </a:solidFill>
              </a:rPr>
              <a:t>3</a:t>
            </a:r>
            <a:r>
              <a:rPr lang="en-US" sz="2844" i="0">
                <a:solidFill>
                  <a:srgbClr val="CC3399"/>
                </a:solidFill>
              </a:rPr>
              <a:t>    A</a:t>
            </a:r>
            <a:r>
              <a:rPr lang="en-US" sz="2844" i="0" baseline="-25000">
                <a:solidFill>
                  <a:srgbClr val="CC3399"/>
                </a:solidFill>
              </a:rPr>
              <a:t>4</a:t>
            </a:r>
          </a:p>
        </p:txBody>
      </p:sp>
      <p:sp>
        <p:nvSpPr>
          <p:cNvPr id="17413" name="Text Box 2058"/>
          <p:cNvSpPr txBox="1">
            <a:spLocks noChangeArrowheads="1"/>
          </p:cNvSpPr>
          <p:nvPr/>
        </p:nvSpPr>
        <p:spPr bwMode="auto">
          <a:xfrm>
            <a:off x="1177885" y="5283201"/>
            <a:ext cx="683200" cy="2508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spcAft>
                <a:spcPct val="20000"/>
              </a:spcAft>
            </a:pPr>
            <a:r>
              <a:rPr lang="en-US" sz="3413" i="0">
                <a:solidFill>
                  <a:srgbClr val="CA7800"/>
                </a:solidFill>
              </a:rPr>
              <a:t>A</a:t>
            </a:r>
            <a:r>
              <a:rPr lang="en-US" sz="3413" i="0" baseline="-25000">
                <a:solidFill>
                  <a:srgbClr val="CA7800"/>
                </a:solidFill>
              </a:rPr>
              <a:t>1</a:t>
            </a:r>
          </a:p>
          <a:p>
            <a:pPr eaLnBrk="1" hangingPunct="1">
              <a:spcAft>
                <a:spcPct val="20000"/>
              </a:spcAft>
            </a:pPr>
            <a:r>
              <a:rPr lang="en-US" sz="3413" i="0">
                <a:solidFill>
                  <a:srgbClr val="CA7800"/>
                </a:solidFill>
              </a:rPr>
              <a:t>A</a:t>
            </a:r>
            <a:r>
              <a:rPr lang="en-US" sz="3413" i="0" baseline="-25000">
                <a:solidFill>
                  <a:srgbClr val="CA7800"/>
                </a:solidFill>
              </a:rPr>
              <a:t>2</a:t>
            </a:r>
          </a:p>
          <a:p>
            <a:pPr eaLnBrk="1" hangingPunct="1">
              <a:spcAft>
                <a:spcPct val="20000"/>
              </a:spcAft>
            </a:pPr>
            <a:r>
              <a:rPr lang="en-US" sz="3413" i="0">
                <a:solidFill>
                  <a:srgbClr val="CA7800"/>
                </a:solidFill>
              </a:rPr>
              <a:t>A</a:t>
            </a:r>
            <a:r>
              <a:rPr lang="en-US" sz="3413" i="0" baseline="-25000">
                <a:solidFill>
                  <a:srgbClr val="CA7800"/>
                </a:solidFill>
              </a:rPr>
              <a:t>3</a:t>
            </a:r>
          </a:p>
          <a:p>
            <a:pPr eaLnBrk="1" hangingPunct="1">
              <a:spcAft>
                <a:spcPct val="20000"/>
              </a:spcAft>
            </a:pPr>
            <a:r>
              <a:rPr lang="en-US" sz="3413" i="0">
                <a:solidFill>
                  <a:srgbClr val="CA7800"/>
                </a:solidFill>
              </a:rPr>
              <a:t>A</a:t>
            </a:r>
            <a:r>
              <a:rPr lang="en-US" sz="3413" i="0" baseline="-25000">
                <a:solidFill>
                  <a:srgbClr val="CA7800"/>
                </a:solidFill>
              </a:rPr>
              <a:t>4</a:t>
            </a:r>
          </a:p>
        </p:txBody>
      </p:sp>
      <p:sp>
        <p:nvSpPr>
          <p:cNvPr id="17414" name="AutoShape 2059"/>
          <p:cNvSpPr>
            <a:spLocks/>
          </p:cNvSpPr>
          <p:nvPr/>
        </p:nvSpPr>
        <p:spPr bwMode="auto">
          <a:xfrm>
            <a:off x="1901049" y="5330614"/>
            <a:ext cx="216747" cy="2492587"/>
          </a:xfrm>
          <a:prstGeom prst="leftBracket">
            <a:avLst>
              <a:gd name="adj" fmla="val 95833"/>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17415" name="AutoShape 2060"/>
          <p:cNvSpPr>
            <a:spLocks/>
          </p:cNvSpPr>
          <p:nvPr/>
        </p:nvSpPr>
        <p:spPr bwMode="auto">
          <a:xfrm>
            <a:off x="5043876" y="5222241"/>
            <a:ext cx="108373" cy="2600960"/>
          </a:xfrm>
          <a:prstGeom prst="rightBracket">
            <a:avLst>
              <a:gd name="adj" fmla="val 20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17416" name="Text Box 2061"/>
          <p:cNvSpPr txBox="1">
            <a:spLocks noChangeArrowheads="1"/>
          </p:cNvSpPr>
          <p:nvPr/>
        </p:nvSpPr>
        <p:spPr bwMode="auto">
          <a:xfrm>
            <a:off x="769581" y="8039948"/>
            <a:ext cx="5012911" cy="486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a:solidFill>
                  <a:srgbClr val="006600"/>
                </a:solidFill>
              </a:rPr>
              <a:t>Attribute Affinity Matrix (AA)</a:t>
            </a:r>
          </a:p>
        </p:txBody>
      </p:sp>
      <p:sp>
        <p:nvSpPr>
          <p:cNvPr id="17417" name="Text Box 2062"/>
          <p:cNvSpPr txBox="1">
            <a:spLocks noChangeArrowheads="1"/>
          </p:cNvSpPr>
          <p:nvPr/>
        </p:nvSpPr>
        <p:spPr bwMode="auto">
          <a:xfrm>
            <a:off x="2579149" y="1300481"/>
            <a:ext cx="7505581" cy="14929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ctr" eaLnBrk="1" hangingPunct="1"/>
            <a:r>
              <a:rPr lang="en-US" sz="4551" b="1" i="0">
                <a:solidFill>
                  <a:srgbClr val="800000"/>
                </a:solidFill>
              </a:rPr>
              <a:t>Clustered Affinity Matrix</a:t>
            </a:r>
          </a:p>
          <a:p>
            <a:pPr algn="ctr" eaLnBrk="1" hangingPunct="1"/>
            <a:r>
              <a:rPr lang="en-US" sz="4551" b="1" i="0">
                <a:solidFill>
                  <a:srgbClr val="800000"/>
                </a:solidFill>
              </a:rPr>
              <a:t>Step 1:  Initialize CA</a:t>
            </a:r>
          </a:p>
        </p:txBody>
      </p:sp>
      <p:graphicFrame>
        <p:nvGraphicFramePr>
          <p:cNvPr id="125968" name="Object 2064"/>
          <p:cNvGraphicFramePr>
            <a:graphicFrameLocks noChangeAspect="1"/>
          </p:cNvGraphicFramePr>
          <p:nvPr/>
        </p:nvGraphicFramePr>
        <p:xfrm>
          <a:off x="8252179" y="5330614"/>
          <a:ext cx="2675466" cy="2600960"/>
        </p:xfrm>
        <a:graphic>
          <a:graphicData uri="http://schemas.openxmlformats.org/presentationml/2006/ole">
            <mc:AlternateContent xmlns:mc="http://schemas.openxmlformats.org/markup-compatibility/2006">
              <mc:Choice xmlns:v="urn:schemas-microsoft-com:vml" Requires="v">
                <p:oleObj spid="_x0000_s47143" name="Equation" r:id="rId6" imgW="914400" imgH="888840" progId="Equation.3">
                  <p:embed/>
                </p:oleObj>
              </mc:Choice>
              <mc:Fallback>
                <p:oleObj name="Equation" r:id="rId6" imgW="914400" imgH="888840" progId="Equation.3">
                  <p:embed/>
                  <p:pic>
                    <p:nvPicPr>
                      <p:cNvPr id="125968" name="Object 206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52179" y="5330614"/>
                        <a:ext cx="2675466" cy="260096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7418" name="Text Box 2065"/>
          <p:cNvSpPr txBox="1">
            <a:spLocks noChangeArrowheads="1"/>
          </p:cNvSpPr>
          <p:nvPr/>
        </p:nvSpPr>
        <p:spPr bwMode="auto">
          <a:xfrm>
            <a:off x="8153701" y="4680375"/>
            <a:ext cx="3111749"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solidFill>
                  <a:srgbClr val="CC3399"/>
                </a:solidFill>
              </a:rPr>
              <a:t>A</a:t>
            </a:r>
            <a:r>
              <a:rPr lang="en-US" sz="2844" i="0" baseline="-25000">
                <a:solidFill>
                  <a:srgbClr val="CC3399"/>
                </a:solidFill>
              </a:rPr>
              <a:t>1</a:t>
            </a:r>
            <a:r>
              <a:rPr lang="en-US" sz="2844" i="0">
                <a:solidFill>
                  <a:srgbClr val="CC3399"/>
                </a:solidFill>
              </a:rPr>
              <a:t>     A</a:t>
            </a:r>
            <a:r>
              <a:rPr lang="en-US" sz="2844" i="0" baseline="-25000">
                <a:solidFill>
                  <a:srgbClr val="CC3399"/>
                </a:solidFill>
              </a:rPr>
              <a:t>2   </a:t>
            </a:r>
            <a:r>
              <a:rPr lang="en-US" sz="2844" i="0">
                <a:solidFill>
                  <a:srgbClr val="CC3399"/>
                </a:solidFill>
              </a:rPr>
              <a:t>  A</a:t>
            </a:r>
            <a:r>
              <a:rPr lang="en-US" sz="2844" i="0" baseline="-25000">
                <a:solidFill>
                  <a:srgbClr val="CC3399"/>
                </a:solidFill>
              </a:rPr>
              <a:t>3</a:t>
            </a:r>
            <a:r>
              <a:rPr lang="en-US" sz="2844" i="0">
                <a:solidFill>
                  <a:srgbClr val="CC3399"/>
                </a:solidFill>
              </a:rPr>
              <a:t>   A</a:t>
            </a:r>
            <a:r>
              <a:rPr lang="en-US" sz="2844" i="0" baseline="-25000">
                <a:solidFill>
                  <a:srgbClr val="CC3399"/>
                </a:solidFill>
              </a:rPr>
              <a:t>4</a:t>
            </a:r>
          </a:p>
        </p:txBody>
      </p:sp>
      <p:sp>
        <p:nvSpPr>
          <p:cNvPr id="17419" name="Text Box 2066"/>
          <p:cNvSpPr txBox="1">
            <a:spLocks noChangeArrowheads="1"/>
          </p:cNvSpPr>
          <p:nvPr/>
        </p:nvSpPr>
        <p:spPr bwMode="auto">
          <a:xfrm>
            <a:off x="7305494" y="5283201"/>
            <a:ext cx="683200" cy="2508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spcAft>
                <a:spcPct val="20000"/>
              </a:spcAft>
            </a:pPr>
            <a:r>
              <a:rPr lang="en-US" sz="3413" i="0">
                <a:solidFill>
                  <a:srgbClr val="CA7800"/>
                </a:solidFill>
              </a:rPr>
              <a:t>A</a:t>
            </a:r>
            <a:r>
              <a:rPr lang="en-US" sz="3413" i="0" baseline="-25000">
                <a:solidFill>
                  <a:srgbClr val="CA7800"/>
                </a:solidFill>
              </a:rPr>
              <a:t>1</a:t>
            </a:r>
          </a:p>
          <a:p>
            <a:pPr eaLnBrk="1" hangingPunct="1">
              <a:spcAft>
                <a:spcPct val="20000"/>
              </a:spcAft>
            </a:pPr>
            <a:r>
              <a:rPr lang="en-US" sz="3413" i="0">
                <a:solidFill>
                  <a:srgbClr val="CA7800"/>
                </a:solidFill>
              </a:rPr>
              <a:t>A</a:t>
            </a:r>
            <a:r>
              <a:rPr lang="en-US" sz="3413" i="0" baseline="-25000">
                <a:solidFill>
                  <a:srgbClr val="CA7800"/>
                </a:solidFill>
              </a:rPr>
              <a:t>2</a:t>
            </a:r>
          </a:p>
          <a:p>
            <a:pPr eaLnBrk="1" hangingPunct="1">
              <a:spcAft>
                <a:spcPct val="20000"/>
              </a:spcAft>
            </a:pPr>
            <a:r>
              <a:rPr lang="en-US" sz="3413" i="0">
                <a:solidFill>
                  <a:srgbClr val="CA7800"/>
                </a:solidFill>
              </a:rPr>
              <a:t>A</a:t>
            </a:r>
            <a:r>
              <a:rPr lang="en-US" sz="3413" i="0" baseline="-25000">
                <a:solidFill>
                  <a:srgbClr val="CA7800"/>
                </a:solidFill>
              </a:rPr>
              <a:t>3</a:t>
            </a:r>
          </a:p>
          <a:p>
            <a:pPr eaLnBrk="1" hangingPunct="1">
              <a:spcAft>
                <a:spcPct val="20000"/>
              </a:spcAft>
            </a:pPr>
            <a:r>
              <a:rPr lang="en-US" sz="3413" i="0">
                <a:solidFill>
                  <a:srgbClr val="CA7800"/>
                </a:solidFill>
              </a:rPr>
              <a:t>A</a:t>
            </a:r>
            <a:r>
              <a:rPr lang="en-US" sz="3413" i="0" baseline="-25000">
                <a:solidFill>
                  <a:srgbClr val="CA7800"/>
                </a:solidFill>
              </a:rPr>
              <a:t>4</a:t>
            </a:r>
          </a:p>
        </p:txBody>
      </p:sp>
      <p:sp>
        <p:nvSpPr>
          <p:cNvPr id="17420" name="AutoShape 2067"/>
          <p:cNvSpPr>
            <a:spLocks/>
          </p:cNvSpPr>
          <p:nvPr/>
        </p:nvSpPr>
        <p:spPr bwMode="auto">
          <a:xfrm>
            <a:off x="8028658" y="5330614"/>
            <a:ext cx="216747" cy="2492587"/>
          </a:xfrm>
          <a:prstGeom prst="leftBracket">
            <a:avLst>
              <a:gd name="adj" fmla="val 95833"/>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17421" name="AutoShape 2068"/>
          <p:cNvSpPr>
            <a:spLocks/>
          </p:cNvSpPr>
          <p:nvPr/>
        </p:nvSpPr>
        <p:spPr bwMode="auto">
          <a:xfrm>
            <a:off x="11171485" y="5222241"/>
            <a:ext cx="108373" cy="2600960"/>
          </a:xfrm>
          <a:prstGeom prst="rightBracket">
            <a:avLst>
              <a:gd name="adj" fmla="val 20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17422" name="Text Box 2069"/>
          <p:cNvSpPr txBox="1">
            <a:spLocks noChangeArrowheads="1"/>
          </p:cNvSpPr>
          <p:nvPr/>
        </p:nvSpPr>
        <p:spPr bwMode="auto">
          <a:xfrm>
            <a:off x="6901355" y="8039948"/>
            <a:ext cx="4950393" cy="486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a:solidFill>
                  <a:srgbClr val="006600"/>
                </a:solidFill>
              </a:rPr>
              <a:t>Clustered Affinity Matrix (CA)</a:t>
            </a:r>
          </a:p>
        </p:txBody>
      </p:sp>
      <p:sp>
        <p:nvSpPr>
          <p:cNvPr id="125979" name="Freeform 2075"/>
          <p:cNvSpPr>
            <a:spLocks/>
          </p:cNvSpPr>
          <p:nvPr/>
        </p:nvSpPr>
        <p:spPr bwMode="auto">
          <a:xfrm>
            <a:off x="2384213" y="3775004"/>
            <a:ext cx="5852160" cy="1101796"/>
          </a:xfrm>
          <a:custGeom>
            <a:avLst/>
            <a:gdLst>
              <a:gd name="T0" fmla="*/ 0 w 2592"/>
              <a:gd name="T1" fmla="*/ 2147483647 h 488"/>
              <a:gd name="T2" fmla="*/ 2147483647 w 2592"/>
              <a:gd name="T3" fmla="*/ 2147483647 h 488"/>
              <a:gd name="T4" fmla="*/ 2147483647 w 2592"/>
              <a:gd name="T5" fmla="*/ 2147483647 h 488"/>
              <a:gd name="T6" fmla="*/ 0 60000 65536"/>
              <a:gd name="T7" fmla="*/ 0 60000 65536"/>
              <a:gd name="T8" fmla="*/ 0 60000 65536"/>
              <a:gd name="T9" fmla="*/ 0 w 2592"/>
              <a:gd name="T10" fmla="*/ 0 h 488"/>
              <a:gd name="T11" fmla="*/ 2592 w 2592"/>
              <a:gd name="T12" fmla="*/ 488 h 488"/>
            </a:gdLst>
            <a:ahLst/>
            <a:cxnLst>
              <a:cxn ang="T6">
                <a:pos x="T0" y="T1"/>
              </a:cxn>
              <a:cxn ang="T7">
                <a:pos x="T2" y="T3"/>
              </a:cxn>
              <a:cxn ang="T8">
                <a:pos x="T4" y="T5"/>
              </a:cxn>
            </a:cxnLst>
            <a:rect l="T9" t="T10" r="T11" b="T12"/>
            <a:pathLst>
              <a:path w="2592" h="488">
                <a:moveTo>
                  <a:pt x="0" y="440"/>
                </a:moveTo>
                <a:cubicBezTo>
                  <a:pt x="72" y="220"/>
                  <a:pt x="144" y="0"/>
                  <a:pt x="576" y="8"/>
                </a:cubicBezTo>
                <a:cubicBezTo>
                  <a:pt x="1008" y="16"/>
                  <a:pt x="1800" y="252"/>
                  <a:pt x="2592" y="488"/>
                </a:cubicBezTo>
              </a:path>
            </a:pathLst>
          </a:custGeom>
          <a:noFill/>
          <a:ln w="12700">
            <a:solidFill>
              <a:srgbClr val="CC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sz="4267"/>
          </a:p>
        </p:txBody>
      </p:sp>
      <p:sp>
        <p:nvSpPr>
          <p:cNvPr id="125981" name="Freeform 2077"/>
          <p:cNvSpPr>
            <a:spLocks/>
          </p:cNvSpPr>
          <p:nvPr/>
        </p:nvSpPr>
        <p:spPr bwMode="auto">
          <a:xfrm>
            <a:off x="3034453" y="3341511"/>
            <a:ext cx="6177280" cy="1535289"/>
          </a:xfrm>
          <a:custGeom>
            <a:avLst/>
            <a:gdLst>
              <a:gd name="T0" fmla="*/ 0 w 2736"/>
              <a:gd name="T1" fmla="*/ 2147483647 h 680"/>
              <a:gd name="T2" fmla="*/ 2147483647 w 2736"/>
              <a:gd name="T3" fmla="*/ 2147483647 h 680"/>
              <a:gd name="T4" fmla="*/ 2147483647 w 2736"/>
              <a:gd name="T5" fmla="*/ 2147483647 h 680"/>
              <a:gd name="T6" fmla="*/ 0 60000 65536"/>
              <a:gd name="T7" fmla="*/ 0 60000 65536"/>
              <a:gd name="T8" fmla="*/ 0 60000 65536"/>
              <a:gd name="T9" fmla="*/ 0 w 2736"/>
              <a:gd name="T10" fmla="*/ 0 h 680"/>
              <a:gd name="T11" fmla="*/ 2736 w 2736"/>
              <a:gd name="T12" fmla="*/ 680 h 680"/>
            </a:gdLst>
            <a:ahLst/>
            <a:cxnLst>
              <a:cxn ang="T6">
                <a:pos x="T0" y="T1"/>
              </a:cxn>
              <a:cxn ang="T7">
                <a:pos x="T2" y="T3"/>
              </a:cxn>
              <a:cxn ang="T8">
                <a:pos x="T4" y="T5"/>
              </a:cxn>
            </a:cxnLst>
            <a:rect l="T9" t="T10" r="T11" b="T12"/>
            <a:pathLst>
              <a:path w="2736" h="680">
                <a:moveTo>
                  <a:pt x="0" y="632"/>
                </a:moveTo>
                <a:cubicBezTo>
                  <a:pt x="204" y="316"/>
                  <a:pt x="408" y="0"/>
                  <a:pt x="864" y="8"/>
                </a:cubicBezTo>
                <a:cubicBezTo>
                  <a:pt x="1320" y="16"/>
                  <a:pt x="2028" y="348"/>
                  <a:pt x="2736" y="680"/>
                </a:cubicBezTo>
              </a:path>
            </a:pathLst>
          </a:custGeom>
          <a:noFill/>
          <a:ln w="12700">
            <a:solidFill>
              <a:schemeClr val="accent2"/>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sz="4267"/>
          </a:p>
        </p:txBody>
      </p:sp>
      <p:sp>
        <p:nvSpPr>
          <p:cNvPr id="17425" name="Text Box 2078"/>
          <p:cNvSpPr txBox="1">
            <a:spLocks noChangeArrowheads="1"/>
          </p:cNvSpPr>
          <p:nvPr/>
        </p:nvSpPr>
        <p:spPr bwMode="auto">
          <a:xfrm>
            <a:off x="7059641" y="3488268"/>
            <a:ext cx="3316934" cy="486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dirty="0">
                <a:solidFill>
                  <a:schemeClr val="accent2"/>
                </a:solidFill>
              </a:rPr>
              <a:t>Copy first 2 columns</a:t>
            </a:r>
          </a:p>
        </p:txBody>
      </p:sp>
    </p:spTree>
    <p:extLst>
      <p:ext uri="{BB962C8B-B14F-4D97-AF65-F5344CB8AC3E}">
        <p14:creationId xmlns:p14="http://schemas.microsoft.com/office/powerpoint/2010/main" val="4561550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425"/>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25979"/>
                                        </p:tgtEl>
                                        <p:attrNameLst>
                                          <p:attrName>style.visibility</p:attrName>
                                        </p:attrNameLst>
                                      </p:cBhvr>
                                      <p:to>
                                        <p:strVal val="visible"/>
                                      </p:to>
                                    </p:set>
                                    <p:animEffect transition="in" filter="wipe(left)">
                                      <p:cBhvr>
                                        <p:cTn id="10" dur="500"/>
                                        <p:tgtEl>
                                          <p:spTgt spid="125979"/>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25981"/>
                                        </p:tgtEl>
                                        <p:attrNameLst>
                                          <p:attrName>style.visibility</p:attrName>
                                        </p:attrNameLst>
                                      </p:cBhvr>
                                      <p:to>
                                        <p:strVal val="visible"/>
                                      </p:to>
                                    </p:set>
                                    <p:animEffect transition="in" filter="wipe(left)">
                                      <p:cBhvr>
                                        <p:cTn id="14" dur="500"/>
                                        <p:tgtEl>
                                          <p:spTgt spid="125981"/>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125968"/>
                                        </p:tgtEl>
                                        <p:attrNameLst>
                                          <p:attrName>style.visibility</p:attrName>
                                        </p:attrNameLst>
                                      </p:cBhvr>
                                      <p:to>
                                        <p:strVal val="visible"/>
                                      </p:to>
                                    </p:set>
                                    <p:animEffect transition="in" filter="dissolve">
                                      <p:cBhvr>
                                        <p:cTn id="18" dur="500"/>
                                        <p:tgtEl>
                                          <p:spTgt spid="125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79" grpId="0" animBg="1"/>
      <p:bldP spid="125981" grpId="0" animBg="1"/>
      <p:bldP spid="1742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056"/>
          <p:cNvGraphicFramePr>
            <a:graphicFrameLocks noChangeAspect="1"/>
          </p:cNvGraphicFramePr>
          <p:nvPr/>
        </p:nvGraphicFramePr>
        <p:xfrm>
          <a:off x="1901050" y="5330614"/>
          <a:ext cx="3122507" cy="2600960"/>
        </p:xfrm>
        <a:graphic>
          <a:graphicData uri="http://schemas.openxmlformats.org/presentationml/2006/ole">
            <mc:AlternateContent xmlns:mc="http://schemas.openxmlformats.org/markup-compatibility/2006">
              <mc:Choice xmlns:v="urn:schemas-microsoft-com:vml" Requires="v">
                <p:oleObj spid="_x0000_s48166" name="Equation" r:id="rId4" imgW="1066680" imgH="888840" progId="Equation.3">
                  <p:embed/>
                </p:oleObj>
              </mc:Choice>
              <mc:Fallback>
                <p:oleObj name="Equation" r:id="rId4" imgW="1066680" imgH="888840" progId="Equation.3">
                  <p:embed/>
                  <p:pic>
                    <p:nvPicPr>
                      <p:cNvPr id="18434" name="Object 20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1050" y="5330614"/>
                        <a:ext cx="3122507" cy="260096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8436" name="Text Box 2057"/>
          <p:cNvSpPr txBox="1">
            <a:spLocks noChangeArrowheads="1"/>
          </p:cNvSpPr>
          <p:nvPr/>
        </p:nvSpPr>
        <p:spPr bwMode="auto">
          <a:xfrm>
            <a:off x="2026407" y="4680375"/>
            <a:ext cx="3002745"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dirty="0">
                <a:solidFill>
                  <a:srgbClr val="CC3399"/>
                </a:solidFill>
              </a:rPr>
              <a:t>A</a:t>
            </a:r>
            <a:r>
              <a:rPr lang="en-US" sz="2844" i="0" baseline="-25000" dirty="0">
                <a:solidFill>
                  <a:srgbClr val="CC3399"/>
                </a:solidFill>
              </a:rPr>
              <a:t>1</a:t>
            </a:r>
            <a:r>
              <a:rPr lang="en-US" sz="2844" i="0" dirty="0">
                <a:solidFill>
                  <a:srgbClr val="CC3399"/>
                </a:solidFill>
              </a:rPr>
              <a:t>   A</a:t>
            </a:r>
            <a:r>
              <a:rPr lang="en-US" sz="2844" i="0" baseline="-25000" dirty="0">
                <a:solidFill>
                  <a:srgbClr val="CC3399"/>
                </a:solidFill>
              </a:rPr>
              <a:t>2   </a:t>
            </a:r>
            <a:r>
              <a:rPr lang="en-US" sz="2844" i="0" dirty="0">
                <a:solidFill>
                  <a:srgbClr val="CC3399"/>
                </a:solidFill>
              </a:rPr>
              <a:t>  A</a:t>
            </a:r>
            <a:r>
              <a:rPr lang="en-US" sz="2844" i="0" baseline="-25000" dirty="0">
                <a:solidFill>
                  <a:srgbClr val="CC3399"/>
                </a:solidFill>
              </a:rPr>
              <a:t>3</a:t>
            </a:r>
            <a:r>
              <a:rPr lang="en-US" sz="2844" i="0" dirty="0">
                <a:solidFill>
                  <a:srgbClr val="CC3399"/>
                </a:solidFill>
              </a:rPr>
              <a:t>    A</a:t>
            </a:r>
            <a:r>
              <a:rPr lang="en-US" sz="2844" i="0" baseline="-25000" dirty="0">
                <a:solidFill>
                  <a:srgbClr val="CC3399"/>
                </a:solidFill>
              </a:rPr>
              <a:t>4</a:t>
            </a:r>
          </a:p>
        </p:txBody>
      </p:sp>
      <p:sp>
        <p:nvSpPr>
          <p:cNvPr id="18437" name="Text Box 2058"/>
          <p:cNvSpPr txBox="1">
            <a:spLocks noChangeArrowheads="1"/>
          </p:cNvSpPr>
          <p:nvPr/>
        </p:nvSpPr>
        <p:spPr bwMode="auto">
          <a:xfrm>
            <a:off x="1177885" y="5283201"/>
            <a:ext cx="683200" cy="2508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spcAft>
                <a:spcPct val="20000"/>
              </a:spcAft>
            </a:pPr>
            <a:r>
              <a:rPr lang="en-US" sz="3413" i="0">
                <a:solidFill>
                  <a:srgbClr val="CA7800"/>
                </a:solidFill>
              </a:rPr>
              <a:t>A</a:t>
            </a:r>
            <a:r>
              <a:rPr lang="en-US" sz="3413" i="0" baseline="-25000">
                <a:solidFill>
                  <a:srgbClr val="CA7800"/>
                </a:solidFill>
              </a:rPr>
              <a:t>1</a:t>
            </a:r>
          </a:p>
          <a:p>
            <a:pPr eaLnBrk="1" hangingPunct="1">
              <a:spcAft>
                <a:spcPct val="20000"/>
              </a:spcAft>
            </a:pPr>
            <a:r>
              <a:rPr lang="en-US" sz="3413" i="0">
                <a:solidFill>
                  <a:srgbClr val="CA7800"/>
                </a:solidFill>
              </a:rPr>
              <a:t>A</a:t>
            </a:r>
            <a:r>
              <a:rPr lang="en-US" sz="3413" i="0" baseline="-25000">
                <a:solidFill>
                  <a:srgbClr val="CA7800"/>
                </a:solidFill>
              </a:rPr>
              <a:t>2</a:t>
            </a:r>
          </a:p>
          <a:p>
            <a:pPr eaLnBrk="1" hangingPunct="1">
              <a:spcAft>
                <a:spcPct val="20000"/>
              </a:spcAft>
            </a:pPr>
            <a:r>
              <a:rPr lang="en-US" sz="3413" i="0">
                <a:solidFill>
                  <a:srgbClr val="CA7800"/>
                </a:solidFill>
              </a:rPr>
              <a:t>A</a:t>
            </a:r>
            <a:r>
              <a:rPr lang="en-US" sz="3413" i="0" baseline="-25000">
                <a:solidFill>
                  <a:srgbClr val="CA7800"/>
                </a:solidFill>
              </a:rPr>
              <a:t>3</a:t>
            </a:r>
          </a:p>
          <a:p>
            <a:pPr eaLnBrk="1" hangingPunct="1">
              <a:spcAft>
                <a:spcPct val="20000"/>
              </a:spcAft>
            </a:pPr>
            <a:r>
              <a:rPr lang="en-US" sz="3413" i="0">
                <a:solidFill>
                  <a:srgbClr val="CA7800"/>
                </a:solidFill>
              </a:rPr>
              <a:t>A</a:t>
            </a:r>
            <a:r>
              <a:rPr lang="en-US" sz="3413" i="0" baseline="-25000">
                <a:solidFill>
                  <a:srgbClr val="CA7800"/>
                </a:solidFill>
              </a:rPr>
              <a:t>4</a:t>
            </a:r>
          </a:p>
        </p:txBody>
      </p:sp>
      <p:sp>
        <p:nvSpPr>
          <p:cNvPr id="18438" name="AutoShape 2059"/>
          <p:cNvSpPr>
            <a:spLocks/>
          </p:cNvSpPr>
          <p:nvPr/>
        </p:nvSpPr>
        <p:spPr bwMode="auto">
          <a:xfrm>
            <a:off x="1901049" y="5330614"/>
            <a:ext cx="216747" cy="2492587"/>
          </a:xfrm>
          <a:prstGeom prst="leftBracket">
            <a:avLst>
              <a:gd name="adj" fmla="val 95833"/>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18439" name="AutoShape 2060"/>
          <p:cNvSpPr>
            <a:spLocks/>
          </p:cNvSpPr>
          <p:nvPr/>
        </p:nvSpPr>
        <p:spPr bwMode="auto">
          <a:xfrm>
            <a:off x="5043876" y="5222241"/>
            <a:ext cx="108373" cy="2600960"/>
          </a:xfrm>
          <a:prstGeom prst="rightBracket">
            <a:avLst>
              <a:gd name="adj" fmla="val 20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18440" name="Text Box 2061"/>
          <p:cNvSpPr txBox="1">
            <a:spLocks noChangeArrowheads="1"/>
          </p:cNvSpPr>
          <p:nvPr/>
        </p:nvSpPr>
        <p:spPr bwMode="auto">
          <a:xfrm>
            <a:off x="769581" y="8039948"/>
            <a:ext cx="5012911" cy="486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a:solidFill>
                  <a:srgbClr val="006600"/>
                </a:solidFill>
              </a:rPr>
              <a:t>Attribute Affinity Matrix (AA)</a:t>
            </a:r>
          </a:p>
        </p:txBody>
      </p:sp>
      <p:sp>
        <p:nvSpPr>
          <p:cNvPr id="18441" name="Text Box 2062"/>
          <p:cNvSpPr txBox="1">
            <a:spLocks noChangeArrowheads="1"/>
          </p:cNvSpPr>
          <p:nvPr/>
        </p:nvSpPr>
        <p:spPr bwMode="auto">
          <a:xfrm>
            <a:off x="1290381" y="975361"/>
            <a:ext cx="10365337" cy="14929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ctr" eaLnBrk="1" hangingPunct="1"/>
            <a:r>
              <a:rPr lang="en-US" sz="4551" b="1" i="0">
                <a:solidFill>
                  <a:srgbClr val="800000"/>
                </a:solidFill>
              </a:rPr>
              <a:t>Clustered Affinity Matrix</a:t>
            </a:r>
          </a:p>
          <a:p>
            <a:pPr algn="ctr" eaLnBrk="1" hangingPunct="1"/>
            <a:r>
              <a:rPr lang="en-US" sz="4551" b="1" i="0">
                <a:solidFill>
                  <a:srgbClr val="800000"/>
                </a:solidFill>
              </a:rPr>
              <a:t>Step 2:  Determine Location for </a:t>
            </a:r>
            <a:r>
              <a:rPr lang="en-US" sz="4551" b="1">
                <a:solidFill>
                  <a:srgbClr val="800000"/>
                </a:solidFill>
              </a:rPr>
              <a:t>A</a:t>
            </a:r>
            <a:r>
              <a:rPr lang="en-US" sz="4551" b="1" baseline="-25000">
                <a:solidFill>
                  <a:srgbClr val="800000"/>
                </a:solidFill>
              </a:rPr>
              <a:t>3</a:t>
            </a:r>
          </a:p>
        </p:txBody>
      </p:sp>
      <p:graphicFrame>
        <p:nvGraphicFramePr>
          <p:cNvPr id="125968" name="Object 2064"/>
          <p:cNvGraphicFramePr>
            <a:graphicFrameLocks noChangeAspect="1"/>
          </p:cNvGraphicFramePr>
          <p:nvPr>
            <p:extLst/>
          </p:nvPr>
        </p:nvGraphicFramePr>
        <p:xfrm>
          <a:off x="7656126" y="5330614"/>
          <a:ext cx="2639342" cy="2600960"/>
        </p:xfrm>
        <a:graphic>
          <a:graphicData uri="http://schemas.openxmlformats.org/presentationml/2006/ole">
            <mc:AlternateContent xmlns:mc="http://schemas.openxmlformats.org/markup-compatibility/2006">
              <mc:Choice xmlns:v="urn:schemas-microsoft-com:vml" Requires="v">
                <p:oleObj spid="_x0000_s48167" name="Equation" r:id="rId6" imgW="901440" imgH="888840" progId="Equation.3">
                  <p:embed/>
                </p:oleObj>
              </mc:Choice>
              <mc:Fallback>
                <p:oleObj name="Equation" r:id="rId6" imgW="901440" imgH="888840" progId="Equation.3">
                  <p:embed/>
                  <p:pic>
                    <p:nvPicPr>
                      <p:cNvPr id="125968" name="Object 206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6126" y="5330614"/>
                        <a:ext cx="2639342" cy="260096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8442" name="Text Box 2065"/>
          <p:cNvSpPr txBox="1">
            <a:spLocks noChangeArrowheads="1"/>
          </p:cNvSpPr>
          <p:nvPr/>
        </p:nvSpPr>
        <p:spPr bwMode="auto">
          <a:xfrm>
            <a:off x="8276624" y="4680375"/>
            <a:ext cx="1410963"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dirty="0">
                <a:solidFill>
                  <a:srgbClr val="CC3399"/>
                </a:solidFill>
              </a:rPr>
              <a:t>A</a:t>
            </a:r>
            <a:r>
              <a:rPr lang="en-US" sz="2844" i="0" baseline="-25000" dirty="0">
                <a:solidFill>
                  <a:srgbClr val="CC3399"/>
                </a:solidFill>
              </a:rPr>
              <a:t>1</a:t>
            </a:r>
            <a:r>
              <a:rPr lang="en-US" sz="2844" i="0" dirty="0">
                <a:solidFill>
                  <a:srgbClr val="CC3399"/>
                </a:solidFill>
              </a:rPr>
              <a:t>    A</a:t>
            </a:r>
            <a:r>
              <a:rPr lang="en-US" sz="2844" i="0" baseline="-25000" dirty="0">
                <a:solidFill>
                  <a:srgbClr val="CC3399"/>
                </a:solidFill>
              </a:rPr>
              <a:t>2</a:t>
            </a:r>
          </a:p>
        </p:txBody>
      </p:sp>
      <p:sp>
        <p:nvSpPr>
          <p:cNvPr id="18443" name="Text Box 2066"/>
          <p:cNvSpPr txBox="1">
            <a:spLocks noChangeArrowheads="1"/>
          </p:cNvSpPr>
          <p:nvPr/>
        </p:nvSpPr>
        <p:spPr bwMode="auto">
          <a:xfrm>
            <a:off x="7305494" y="5283201"/>
            <a:ext cx="683200" cy="2508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spcAft>
                <a:spcPct val="20000"/>
              </a:spcAft>
            </a:pPr>
            <a:r>
              <a:rPr lang="en-US" sz="3413" i="0">
                <a:solidFill>
                  <a:srgbClr val="CA7800"/>
                </a:solidFill>
              </a:rPr>
              <a:t>A</a:t>
            </a:r>
            <a:r>
              <a:rPr lang="en-US" sz="3413" i="0" baseline="-25000">
                <a:solidFill>
                  <a:srgbClr val="CA7800"/>
                </a:solidFill>
              </a:rPr>
              <a:t>1</a:t>
            </a:r>
          </a:p>
          <a:p>
            <a:pPr eaLnBrk="1" hangingPunct="1">
              <a:spcAft>
                <a:spcPct val="20000"/>
              </a:spcAft>
            </a:pPr>
            <a:r>
              <a:rPr lang="en-US" sz="3413" i="0">
                <a:solidFill>
                  <a:srgbClr val="CA7800"/>
                </a:solidFill>
              </a:rPr>
              <a:t>A</a:t>
            </a:r>
            <a:r>
              <a:rPr lang="en-US" sz="3413" i="0" baseline="-25000">
                <a:solidFill>
                  <a:srgbClr val="CA7800"/>
                </a:solidFill>
              </a:rPr>
              <a:t>2</a:t>
            </a:r>
          </a:p>
          <a:p>
            <a:pPr eaLnBrk="1" hangingPunct="1">
              <a:spcAft>
                <a:spcPct val="20000"/>
              </a:spcAft>
            </a:pPr>
            <a:r>
              <a:rPr lang="en-US" sz="3413" i="0">
                <a:solidFill>
                  <a:srgbClr val="CA7800"/>
                </a:solidFill>
              </a:rPr>
              <a:t>A</a:t>
            </a:r>
            <a:r>
              <a:rPr lang="en-US" sz="3413" i="0" baseline="-25000">
                <a:solidFill>
                  <a:srgbClr val="CA7800"/>
                </a:solidFill>
              </a:rPr>
              <a:t>3</a:t>
            </a:r>
          </a:p>
          <a:p>
            <a:pPr eaLnBrk="1" hangingPunct="1">
              <a:spcAft>
                <a:spcPct val="20000"/>
              </a:spcAft>
            </a:pPr>
            <a:r>
              <a:rPr lang="en-US" sz="3413" i="0">
                <a:solidFill>
                  <a:srgbClr val="CA7800"/>
                </a:solidFill>
              </a:rPr>
              <a:t>A</a:t>
            </a:r>
            <a:r>
              <a:rPr lang="en-US" sz="3413" i="0" baseline="-25000">
                <a:solidFill>
                  <a:srgbClr val="CA7800"/>
                </a:solidFill>
              </a:rPr>
              <a:t>4</a:t>
            </a:r>
          </a:p>
        </p:txBody>
      </p:sp>
      <p:sp>
        <p:nvSpPr>
          <p:cNvPr id="18444" name="AutoShape 2067"/>
          <p:cNvSpPr>
            <a:spLocks/>
          </p:cNvSpPr>
          <p:nvPr/>
        </p:nvSpPr>
        <p:spPr bwMode="auto">
          <a:xfrm>
            <a:off x="8028658" y="5330614"/>
            <a:ext cx="216747" cy="2492587"/>
          </a:xfrm>
          <a:prstGeom prst="leftBracket">
            <a:avLst>
              <a:gd name="adj" fmla="val 95833"/>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18445" name="AutoShape 2068"/>
          <p:cNvSpPr>
            <a:spLocks/>
          </p:cNvSpPr>
          <p:nvPr/>
        </p:nvSpPr>
        <p:spPr bwMode="auto">
          <a:xfrm>
            <a:off x="11171485" y="5222241"/>
            <a:ext cx="108373" cy="2600960"/>
          </a:xfrm>
          <a:prstGeom prst="rightBracket">
            <a:avLst>
              <a:gd name="adj" fmla="val 20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18446" name="Text Box 2069"/>
          <p:cNvSpPr txBox="1">
            <a:spLocks noChangeArrowheads="1"/>
          </p:cNvSpPr>
          <p:nvPr/>
        </p:nvSpPr>
        <p:spPr bwMode="auto">
          <a:xfrm>
            <a:off x="6901355" y="8039948"/>
            <a:ext cx="4950393" cy="486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a:solidFill>
                  <a:srgbClr val="006600"/>
                </a:solidFill>
              </a:rPr>
              <a:t>Clustered Affinity Matrix (CA)</a:t>
            </a:r>
          </a:p>
        </p:txBody>
      </p:sp>
      <p:sp>
        <p:nvSpPr>
          <p:cNvPr id="18447" name="Text Box 2078"/>
          <p:cNvSpPr txBox="1">
            <a:spLocks noChangeArrowheads="1"/>
          </p:cNvSpPr>
          <p:nvPr/>
        </p:nvSpPr>
        <p:spPr bwMode="auto">
          <a:xfrm>
            <a:off x="2529666" y="2817708"/>
            <a:ext cx="1709122" cy="12741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dirty="0">
                <a:solidFill>
                  <a:schemeClr val="accent2"/>
                </a:solidFill>
              </a:rPr>
              <a:t>3 possible</a:t>
            </a:r>
          </a:p>
          <a:p>
            <a:pPr eaLnBrk="1" hangingPunct="1"/>
            <a:r>
              <a:rPr lang="en-US" sz="2560" i="0" dirty="0">
                <a:solidFill>
                  <a:schemeClr val="accent2"/>
                </a:solidFill>
              </a:rPr>
              <a:t>positions</a:t>
            </a:r>
          </a:p>
          <a:p>
            <a:pPr eaLnBrk="1" hangingPunct="1"/>
            <a:r>
              <a:rPr lang="en-US" sz="2560" i="0" dirty="0">
                <a:solidFill>
                  <a:schemeClr val="accent2"/>
                </a:solidFill>
              </a:rPr>
              <a:t>for A</a:t>
            </a:r>
            <a:r>
              <a:rPr lang="en-US" sz="2560" i="0" baseline="-25000" dirty="0">
                <a:solidFill>
                  <a:schemeClr val="accent2"/>
                </a:solidFill>
              </a:rPr>
              <a:t>3</a:t>
            </a:r>
            <a:endParaRPr lang="en-US" sz="2560" i="0" dirty="0">
              <a:solidFill>
                <a:schemeClr val="accent2"/>
              </a:solidFill>
            </a:endParaRPr>
          </a:p>
        </p:txBody>
      </p:sp>
      <p:sp>
        <p:nvSpPr>
          <p:cNvPr id="18448" name="Freeform 28"/>
          <p:cNvSpPr>
            <a:spLocks noChangeArrowheads="1"/>
          </p:cNvSpPr>
          <p:nvPr/>
        </p:nvSpPr>
        <p:spPr bwMode="auto">
          <a:xfrm>
            <a:off x="3971433" y="3848383"/>
            <a:ext cx="4165599" cy="1301609"/>
          </a:xfrm>
          <a:custGeom>
            <a:avLst/>
            <a:gdLst>
              <a:gd name="T0" fmla="*/ 0 w 3161038"/>
              <a:gd name="T1" fmla="*/ 504141 h 827602"/>
              <a:gd name="T2" fmla="*/ 181517 w 3161038"/>
              <a:gd name="T3" fmla="*/ 184786 h 827602"/>
              <a:gd name="T4" fmla="*/ 580860 w 3161038"/>
              <a:gd name="T5" fmla="*/ 28118 h 827602"/>
              <a:gd name="T6" fmla="*/ 1657874 w 3161038"/>
              <a:gd name="T7" fmla="*/ 82352 h 827602"/>
              <a:gd name="T8" fmla="*/ 2892206 w 3161038"/>
              <a:gd name="T9" fmla="*/ 522218 h 827602"/>
              <a:gd name="T10" fmla="*/ 3158430 w 3161038"/>
              <a:gd name="T11" fmla="*/ 823499 h 827602"/>
              <a:gd name="T12" fmla="*/ 0 60000 65536"/>
              <a:gd name="T13" fmla="*/ 0 60000 65536"/>
              <a:gd name="T14" fmla="*/ 0 60000 65536"/>
              <a:gd name="T15" fmla="*/ 0 60000 65536"/>
              <a:gd name="T16" fmla="*/ 0 60000 65536"/>
              <a:gd name="T17" fmla="*/ 0 60000 65536"/>
              <a:gd name="T18" fmla="*/ 0 w 3161038"/>
              <a:gd name="T19" fmla="*/ 0 h 827602"/>
              <a:gd name="T20" fmla="*/ 3161038 w 3161038"/>
              <a:gd name="T21" fmla="*/ 827602 h 827602"/>
            </a:gdLst>
            <a:ahLst/>
            <a:cxnLst>
              <a:cxn ang="T12">
                <a:pos x="T0" y="T1"/>
              </a:cxn>
              <a:cxn ang="T13">
                <a:pos x="T2" y="T3"/>
              </a:cxn>
              <a:cxn ang="T14">
                <a:pos x="T4" y="T5"/>
              </a:cxn>
              <a:cxn ang="T15">
                <a:pos x="T6" y="T7"/>
              </a:cxn>
              <a:cxn ang="T16">
                <a:pos x="T8" y="T9"/>
              </a:cxn>
              <a:cxn ang="T17">
                <a:pos x="T10" y="T11"/>
              </a:cxn>
            </a:cxnLst>
            <a:rect l="T18" t="T19" r="T20" b="T21"/>
            <a:pathLst>
              <a:path w="3161038" h="827602">
                <a:moveTo>
                  <a:pt x="0" y="506654"/>
                </a:moveTo>
                <a:cubicBezTo>
                  <a:pt x="42389" y="386046"/>
                  <a:pt x="84779" y="265438"/>
                  <a:pt x="181669" y="185706"/>
                </a:cubicBezTo>
                <a:cubicBezTo>
                  <a:pt x="278559" y="105974"/>
                  <a:pt x="335078" y="45417"/>
                  <a:pt x="581340" y="28259"/>
                </a:cubicBezTo>
                <a:cubicBezTo>
                  <a:pt x="827602" y="11101"/>
                  <a:pt x="1273700" y="0"/>
                  <a:pt x="1659242" y="82760"/>
                </a:cubicBezTo>
                <a:cubicBezTo>
                  <a:pt x="2044784" y="165520"/>
                  <a:pt x="2644292" y="400681"/>
                  <a:pt x="2894591" y="524821"/>
                </a:cubicBezTo>
                <a:cubicBezTo>
                  <a:pt x="3144890" y="648961"/>
                  <a:pt x="3152964" y="738281"/>
                  <a:pt x="3161038" y="827602"/>
                </a:cubicBezTo>
              </a:path>
            </a:pathLst>
          </a:custGeom>
          <a:noFill/>
          <a:ln w="9525" algn="ctr">
            <a:solidFill>
              <a:srgbClr val="9900CC"/>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sz="4267"/>
          </a:p>
        </p:txBody>
      </p:sp>
      <p:sp>
        <p:nvSpPr>
          <p:cNvPr id="18449" name="Freeform 29"/>
          <p:cNvSpPr>
            <a:spLocks noChangeArrowheads="1"/>
          </p:cNvSpPr>
          <p:nvPr/>
        </p:nvSpPr>
        <p:spPr bwMode="auto">
          <a:xfrm>
            <a:off x="3892409" y="3377636"/>
            <a:ext cx="5144346" cy="1566898"/>
          </a:xfrm>
          <a:custGeom>
            <a:avLst/>
            <a:gdLst>
              <a:gd name="T0" fmla="*/ 0 w 4032040"/>
              <a:gd name="T1" fmla="*/ 905280 h 1101115"/>
              <a:gd name="T2" fmla="*/ 157511 w 4032040"/>
              <a:gd name="T3" fmla="*/ 430844 h 1101115"/>
              <a:gd name="T4" fmla="*/ 890546 w 4032040"/>
              <a:gd name="T5" fmla="*/ 120639 h 1101115"/>
              <a:gd name="T6" fmla="*/ 1896204 w 4032040"/>
              <a:gd name="T7" fmla="*/ 23317 h 1101115"/>
              <a:gd name="T8" fmla="*/ 3295638 w 4032040"/>
              <a:gd name="T9" fmla="*/ 260535 h 1101115"/>
              <a:gd name="T10" fmla="*/ 3913568 w 4032040"/>
              <a:gd name="T11" fmla="*/ 661979 h 1101115"/>
              <a:gd name="T12" fmla="*/ 4016547 w 4032040"/>
              <a:gd name="T13" fmla="*/ 1106004 h 1101115"/>
              <a:gd name="T14" fmla="*/ 0 60000 65536"/>
              <a:gd name="T15" fmla="*/ 0 60000 65536"/>
              <a:gd name="T16" fmla="*/ 0 60000 65536"/>
              <a:gd name="T17" fmla="*/ 0 60000 65536"/>
              <a:gd name="T18" fmla="*/ 0 60000 65536"/>
              <a:gd name="T19" fmla="*/ 0 60000 65536"/>
              <a:gd name="T20" fmla="*/ 0 60000 65536"/>
              <a:gd name="T21" fmla="*/ 0 w 4032040"/>
              <a:gd name="T22" fmla="*/ 0 h 1101115"/>
              <a:gd name="T23" fmla="*/ 4032040 w 4032040"/>
              <a:gd name="T24" fmla="*/ 1101115 h 11011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32040" h="1101115">
                <a:moveTo>
                  <a:pt x="0" y="901279"/>
                </a:moveTo>
                <a:cubicBezTo>
                  <a:pt x="4542" y="730207"/>
                  <a:pt x="9084" y="559136"/>
                  <a:pt x="157447" y="428940"/>
                </a:cubicBezTo>
                <a:cubicBezTo>
                  <a:pt x="305810" y="298744"/>
                  <a:pt x="600517" y="187724"/>
                  <a:pt x="890178" y="120103"/>
                </a:cubicBezTo>
                <a:cubicBezTo>
                  <a:pt x="1179839" y="52482"/>
                  <a:pt x="1494731" y="0"/>
                  <a:pt x="1895412" y="23213"/>
                </a:cubicBezTo>
                <a:cubicBezTo>
                  <a:pt x="2296093" y="46426"/>
                  <a:pt x="2958176" y="153410"/>
                  <a:pt x="3294263" y="259383"/>
                </a:cubicBezTo>
                <a:cubicBezTo>
                  <a:pt x="3630351" y="365357"/>
                  <a:pt x="3791834" y="518765"/>
                  <a:pt x="3911937" y="659054"/>
                </a:cubicBezTo>
                <a:cubicBezTo>
                  <a:pt x="4032040" y="799343"/>
                  <a:pt x="4023461" y="950229"/>
                  <a:pt x="4014882" y="1101115"/>
                </a:cubicBezTo>
              </a:path>
            </a:pathLst>
          </a:custGeom>
          <a:noFill/>
          <a:ln w="9525" algn="ctr">
            <a:solidFill>
              <a:srgbClr val="9900CC"/>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sz="4267"/>
          </a:p>
        </p:txBody>
      </p:sp>
      <p:sp>
        <p:nvSpPr>
          <p:cNvPr id="18450" name="Freeform 30"/>
          <p:cNvSpPr>
            <a:spLocks noChangeArrowheads="1"/>
          </p:cNvSpPr>
          <p:nvPr/>
        </p:nvSpPr>
        <p:spPr bwMode="auto">
          <a:xfrm>
            <a:off x="3682437" y="2865121"/>
            <a:ext cx="6456899" cy="1966524"/>
          </a:xfrm>
          <a:custGeom>
            <a:avLst/>
            <a:gdLst>
              <a:gd name="T0" fmla="*/ 44497 w 4945431"/>
              <a:gd name="T1" fmla="*/ 1249550 h 1382702"/>
              <a:gd name="T2" fmla="*/ 99101 w 4945431"/>
              <a:gd name="T3" fmla="*/ 765076 h 1382702"/>
              <a:gd name="T4" fmla="*/ 639124 w 4945431"/>
              <a:gd name="T5" fmla="*/ 292705 h 1382702"/>
              <a:gd name="T6" fmla="*/ 1415777 w 4945431"/>
              <a:gd name="T7" fmla="*/ 44408 h 1382702"/>
              <a:gd name="T8" fmla="*/ 2459398 w 4945431"/>
              <a:gd name="T9" fmla="*/ 26241 h 1382702"/>
              <a:gd name="T10" fmla="*/ 3442352 w 4945431"/>
              <a:gd name="T11" fmla="*/ 153417 h 1382702"/>
              <a:gd name="T12" fmla="*/ 4376769 w 4945431"/>
              <a:gd name="T13" fmla="*/ 522835 h 1382702"/>
              <a:gd name="T14" fmla="*/ 4862169 w 4945431"/>
              <a:gd name="T15" fmla="*/ 1049706 h 1382702"/>
              <a:gd name="T16" fmla="*/ 4934975 w 4945431"/>
              <a:gd name="T17" fmla="*/ 1382782 h 13827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45431"/>
              <a:gd name="T28" fmla="*/ 0 h 1382702"/>
              <a:gd name="T29" fmla="*/ 4945431 w 4945431"/>
              <a:gd name="T30" fmla="*/ 1382702 h 13827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45431" h="1382702">
                <a:moveTo>
                  <a:pt x="44409" y="1249478"/>
                </a:moveTo>
                <a:cubicBezTo>
                  <a:pt x="22204" y="1086985"/>
                  <a:pt x="0" y="924493"/>
                  <a:pt x="98909" y="765028"/>
                </a:cubicBezTo>
                <a:cubicBezTo>
                  <a:pt x="197818" y="605563"/>
                  <a:pt x="418848" y="412792"/>
                  <a:pt x="637860" y="292689"/>
                </a:cubicBezTo>
                <a:cubicBezTo>
                  <a:pt x="856872" y="172586"/>
                  <a:pt x="1110200" y="88816"/>
                  <a:pt x="1412981" y="44408"/>
                </a:cubicBezTo>
                <a:cubicBezTo>
                  <a:pt x="1715762" y="0"/>
                  <a:pt x="2117452" y="8074"/>
                  <a:pt x="2454549" y="26241"/>
                </a:cubicBezTo>
                <a:cubicBezTo>
                  <a:pt x="2791646" y="44408"/>
                  <a:pt x="3116631" y="70649"/>
                  <a:pt x="3435561" y="153409"/>
                </a:cubicBezTo>
                <a:cubicBezTo>
                  <a:pt x="3754491" y="236169"/>
                  <a:pt x="4131959" y="373431"/>
                  <a:pt x="4368128" y="522803"/>
                </a:cubicBezTo>
                <a:cubicBezTo>
                  <a:pt x="4604298" y="672175"/>
                  <a:pt x="4759725" y="906326"/>
                  <a:pt x="4852578" y="1049642"/>
                </a:cubicBezTo>
                <a:cubicBezTo>
                  <a:pt x="4945431" y="1192959"/>
                  <a:pt x="4935338" y="1287830"/>
                  <a:pt x="4925246" y="1382702"/>
                </a:cubicBezTo>
              </a:path>
            </a:pathLst>
          </a:custGeom>
          <a:noFill/>
          <a:ln w="9525" algn="ctr">
            <a:solidFill>
              <a:srgbClr val="9900CC"/>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sz="4267"/>
          </a:p>
        </p:txBody>
      </p:sp>
      <p:sp>
        <p:nvSpPr>
          <p:cNvPr id="19" name="Text Box 2057"/>
          <p:cNvSpPr txBox="1">
            <a:spLocks noChangeArrowheads="1"/>
          </p:cNvSpPr>
          <p:nvPr/>
        </p:nvSpPr>
        <p:spPr bwMode="auto">
          <a:xfrm>
            <a:off x="1262346" y="4675774"/>
            <a:ext cx="599843"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dirty="0">
                <a:solidFill>
                  <a:srgbClr val="FF0000"/>
                </a:solidFill>
              </a:rPr>
              <a:t>A</a:t>
            </a:r>
            <a:r>
              <a:rPr lang="en-US" sz="2844" i="0" baseline="-25000" dirty="0">
                <a:solidFill>
                  <a:srgbClr val="FF0000"/>
                </a:solidFill>
              </a:rPr>
              <a:t>0</a:t>
            </a:r>
          </a:p>
        </p:txBody>
      </p:sp>
      <p:sp>
        <p:nvSpPr>
          <p:cNvPr id="20" name="Text Box 2057"/>
          <p:cNvSpPr txBox="1">
            <a:spLocks noChangeArrowheads="1"/>
          </p:cNvSpPr>
          <p:nvPr/>
        </p:nvSpPr>
        <p:spPr bwMode="auto">
          <a:xfrm>
            <a:off x="7308905" y="4741249"/>
            <a:ext cx="599843"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dirty="0">
                <a:solidFill>
                  <a:srgbClr val="FF0000"/>
                </a:solidFill>
              </a:rPr>
              <a:t>A</a:t>
            </a:r>
            <a:r>
              <a:rPr lang="en-US" sz="2844" i="0" baseline="-25000" dirty="0">
                <a:solidFill>
                  <a:srgbClr val="FF0000"/>
                </a:solidFill>
              </a:rPr>
              <a:t>0</a:t>
            </a:r>
          </a:p>
        </p:txBody>
      </p:sp>
      <p:sp>
        <p:nvSpPr>
          <p:cNvPr id="21" name="Text Box 2057"/>
          <p:cNvSpPr txBox="1">
            <a:spLocks noChangeArrowheads="1"/>
          </p:cNvSpPr>
          <p:nvPr/>
        </p:nvSpPr>
        <p:spPr bwMode="auto">
          <a:xfrm>
            <a:off x="5251801" y="4708186"/>
            <a:ext cx="599843"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dirty="0">
                <a:solidFill>
                  <a:srgbClr val="FF0000"/>
                </a:solidFill>
              </a:rPr>
              <a:t>A</a:t>
            </a:r>
            <a:r>
              <a:rPr lang="en-US" sz="2844" i="0" baseline="-25000" dirty="0">
                <a:solidFill>
                  <a:srgbClr val="FF0000"/>
                </a:solidFill>
              </a:rPr>
              <a:t>5</a:t>
            </a:r>
          </a:p>
        </p:txBody>
      </p:sp>
      <p:sp>
        <p:nvSpPr>
          <p:cNvPr id="22" name="Text Box 2057"/>
          <p:cNvSpPr txBox="1">
            <a:spLocks noChangeArrowheads="1"/>
          </p:cNvSpPr>
          <p:nvPr/>
        </p:nvSpPr>
        <p:spPr bwMode="auto">
          <a:xfrm>
            <a:off x="11418060" y="4660054"/>
            <a:ext cx="599843"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dirty="0">
                <a:solidFill>
                  <a:srgbClr val="FF0000"/>
                </a:solidFill>
              </a:rPr>
              <a:t>A</a:t>
            </a:r>
            <a:r>
              <a:rPr lang="en-US" sz="2844" i="0" baseline="-25000" dirty="0">
                <a:solidFill>
                  <a:srgbClr val="FF0000"/>
                </a:solidFill>
              </a:rPr>
              <a:t>5</a:t>
            </a:r>
          </a:p>
        </p:txBody>
      </p:sp>
      <p:sp>
        <p:nvSpPr>
          <p:cNvPr id="23" name="Text Box 2057"/>
          <p:cNvSpPr txBox="1">
            <a:spLocks noChangeArrowheads="1"/>
          </p:cNvSpPr>
          <p:nvPr/>
        </p:nvSpPr>
        <p:spPr bwMode="auto">
          <a:xfrm>
            <a:off x="9876514" y="4708071"/>
            <a:ext cx="1342034"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dirty="0">
                <a:solidFill>
                  <a:srgbClr val="CC3399"/>
                </a:solidFill>
              </a:rPr>
              <a:t>A</a:t>
            </a:r>
            <a:r>
              <a:rPr lang="en-US" sz="2844" i="0" baseline="-25000" dirty="0">
                <a:solidFill>
                  <a:srgbClr val="CC3399"/>
                </a:solidFill>
              </a:rPr>
              <a:t>3</a:t>
            </a:r>
            <a:r>
              <a:rPr lang="en-US" sz="2844" i="0" dirty="0">
                <a:solidFill>
                  <a:srgbClr val="CC3399"/>
                </a:solidFill>
              </a:rPr>
              <a:t>   A</a:t>
            </a:r>
            <a:r>
              <a:rPr lang="en-US" sz="2844" i="0" baseline="-25000" dirty="0">
                <a:solidFill>
                  <a:srgbClr val="CC3399"/>
                </a:solidFill>
              </a:rPr>
              <a:t>4</a:t>
            </a:r>
          </a:p>
        </p:txBody>
      </p:sp>
      <p:sp>
        <p:nvSpPr>
          <p:cNvPr id="24" name="Text Box 2078"/>
          <p:cNvSpPr txBox="1">
            <a:spLocks noChangeArrowheads="1"/>
          </p:cNvSpPr>
          <p:nvPr/>
        </p:nvSpPr>
        <p:spPr bwMode="auto">
          <a:xfrm>
            <a:off x="9350011" y="3115000"/>
            <a:ext cx="1578648" cy="486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spcAft>
                <a:spcPts val="427"/>
              </a:spcAft>
            </a:pPr>
            <a:r>
              <a:rPr lang="en-US" sz="2560" i="0" dirty="0">
                <a:solidFill>
                  <a:schemeClr val="accent2"/>
                </a:solidFill>
              </a:rPr>
              <a:t>A</a:t>
            </a:r>
            <a:r>
              <a:rPr lang="en-US" sz="2560" i="0" baseline="-25000" dirty="0">
                <a:solidFill>
                  <a:schemeClr val="accent2"/>
                </a:solidFill>
              </a:rPr>
              <a:t>1 </a:t>
            </a:r>
            <a:r>
              <a:rPr lang="en-US" sz="2560" i="0" dirty="0">
                <a:solidFill>
                  <a:schemeClr val="accent2"/>
                </a:solidFill>
              </a:rPr>
              <a:t>A</a:t>
            </a:r>
            <a:r>
              <a:rPr lang="en-US" sz="2560" i="0" baseline="-25000" dirty="0">
                <a:solidFill>
                  <a:schemeClr val="accent2"/>
                </a:solidFill>
              </a:rPr>
              <a:t>2</a:t>
            </a:r>
            <a:r>
              <a:rPr lang="en-US" sz="2560" i="0" dirty="0">
                <a:solidFill>
                  <a:schemeClr val="accent2"/>
                </a:solidFill>
              </a:rPr>
              <a:t> A</a:t>
            </a:r>
            <a:r>
              <a:rPr lang="en-US" sz="2560" i="0" baseline="-25000" dirty="0">
                <a:solidFill>
                  <a:schemeClr val="accent2"/>
                </a:solidFill>
              </a:rPr>
              <a:t>3</a:t>
            </a:r>
            <a:endParaRPr lang="en-US" sz="2560" i="0" dirty="0">
              <a:solidFill>
                <a:schemeClr val="accent2"/>
              </a:solidFill>
            </a:endParaRPr>
          </a:p>
        </p:txBody>
      </p:sp>
      <p:sp>
        <p:nvSpPr>
          <p:cNvPr id="25" name="Text Box 2078"/>
          <p:cNvSpPr txBox="1">
            <a:spLocks noChangeArrowheads="1"/>
          </p:cNvSpPr>
          <p:nvPr/>
        </p:nvSpPr>
        <p:spPr bwMode="auto">
          <a:xfrm>
            <a:off x="6982846" y="3720275"/>
            <a:ext cx="1578648" cy="486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spcAft>
                <a:spcPts val="427"/>
              </a:spcAft>
            </a:pPr>
            <a:r>
              <a:rPr lang="en-US" sz="2560" i="0" dirty="0">
                <a:solidFill>
                  <a:schemeClr val="accent2"/>
                </a:solidFill>
              </a:rPr>
              <a:t>A</a:t>
            </a:r>
            <a:r>
              <a:rPr lang="en-US" sz="2560" i="0" baseline="-25000" dirty="0">
                <a:solidFill>
                  <a:schemeClr val="accent2"/>
                </a:solidFill>
              </a:rPr>
              <a:t>1 </a:t>
            </a:r>
            <a:r>
              <a:rPr lang="en-US" sz="2560" i="0" dirty="0">
                <a:solidFill>
                  <a:schemeClr val="accent2"/>
                </a:solidFill>
              </a:rPr>
              <a:t>A</a:t>
            </a:r>
            <a:r>
              <a:rPr lang="en-US" sz="2560" i="0" baseline="-25000" dirty="0">
                <a:solidFill>
                  <a:schemeClr val="accent2"/>
                </a:solidFill>
              </a:rPr>
              <a:t>3</a:t>
            </a:r>
            <a:r>
              <a:rPr lang="en-US" sz="2560" i="0" dirty="0">
                <a:solidFill>
                  <a:schemeClr val="accent2"/>
                </a:solidFill>
              </a:rPr>
              <a:t> A</a:t>
            </a:r>
            <a:r>
              <a:rPr lang="en-US" sz="2560" i="0" baseline="-25000" dirty="0">
                <a:solidFill>
                  <a:schemeClr val="accent2"/>
                </a:solidFill>
              </a:rPr>
              <a:t>2</a:t>
            </a:r>
            <a:endParaRPr lang="en-US" sz="2560" i="0" dirty="0">
              <a:solidFill>
                <a:schemeClr val="accent2"/>
              </a:solidFill>
            </a:endParaRPr>
          </a:p>
        </p:txBody>
      </p:sp>
      <p:sp>
        <p:nvSpPr>
          <p:cNvPr id="26" name="Text Box 2078"/>
          <p:cNvSpPr txBox="1">
            <a:spLocks noChangeArrowheads="1"/>
          </p:cNvSpPr>
          <p:nvPr/>
        </p:nvSpPr>
        <p:spPr bwMode="auto">
          <a:xfrm>
            <a:off x="5043876" y="3982911"/>
            <a:ext cx="1578648" cy="486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spcAft>
                <a:spcPts val="427"/>
              </a:spcAft>
            </a:pPr>
            <a:r>
              <a:rPr lang="en-US" sz="2560" i="0" dirty="0">
                <a:solidFill>
                  <a:schemeClr val="accent2"/>
                </a:solidFill>
              </a:rPr>
              <a:t>A</a:t>
            </a:r>
            <a:r>
              <a:rPr lang="en-US" sz="2560" i="0" baseline="-25000" dirty="0">
                <a:solidFill>
                  <a:schemeClr val="accent2"/>
                </a:solidFill>
              </a:rPr>
              <a:t>0 </a:t>
            </a:r>
            <a:r>
              <a:rPr lang="en-US" sz="2560" i="0" dirty="0">
                <a:solidFill>
                  <a:schemeClr val="accent2"/>
                </a:solidFill>
              </a:rPr>
              <a:t>A</a:t>
            </a:r>
            <a:r>
              <a:rPr lang="en-US" sz="2560" i="0" baseline="-25000" dirty="0">
                <a:solidFill>
                  <a:schemeClr val="accent2"/>
                </a:solidFill>
              </a:rPr>
              <a:t>3</a:t>
            </a:r>
            <a:r>
              <a:rPr lang="en-US" sz="2560" i="0" dirty="0">
                <a:solidFill>
                  <a:schemeClr val="accent2"/>
                </a:solidFill>
              </a:rPr>
              <a:t> A</a:t>
            </a:r>
            <a:r>
              <a:rPr lang="en-US" sz="2560" i="0" baseline="-25000" dirty="0">
                <a:solidFill>
                  <a:schemeClr val="accent2"/>
                </a:solidFill>
              </a:rPr>
              <a:t>1</a:t>
            </a:r>
            <a:endParaRPr lang="en-US" sz="2560" i="0" dirty="0">
              <a:solidFill>
                <a:schemeClr val="accent2"/>
              </a:solidFill>
            </a:endParaRPr>
          </a:p>
        </p:txBody>
      </p:sp>
    </p:spTree>
    <p:extLst>
      <p:ext uri="{BB962C8B-B14F-4D97-AF65-F5344CB8AC3E}">
        <p14:creationId xmlns:p14="http://schemas.microsoft.com/office/powerpoint/2010/main" val="20834514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25968"/>
                                        </p:tgtEl>
                                        <p:attrNameLst>
                                          <p:attrName>style.visibility</p:attrName>
                                        </p:attrNameLst>
                                      </p:cBhvr>
                                      <p:to>
                                        <p:strVal val="visible"/>
                                      </p:to>
                                    </p:set>
                                    <p:animEffect transition="in" filter="dissolve">
                                      <p:cBhvr>
                                        <p:cTn id="7" dur="500"/>
                                        <p:tgtEl>
                                          <p:spTgt spid="125968"/>
                                        </p:tgtEl>
                                      </p:cBhvr>
                                    </p:animEffect>
                                  </p:childTnLst>
                                </p:cTn>
                              </p:par>
                            </p:childTnLst>
                          </p:cTn>
                        </p:par>
                        <p:par>
                          <p:cTn id="8" fill="hold">
                            <p:stCondLst>
                              <p:cond delay="500"/>
                            </p:stCondLst>
                            <p:childTnLst>
                              <p:par>
                                <p:cTn id="9" presetID="26" presetClass="emph" presetSubtype="0" repeatCount="indefinite" fill="hold" nodeType="afterEffect">
                                  <p:stCondLst>
                                    <p:cond delay="0"/>
                                  </p:stCondLst>
                                  <p:childTnLst>
                                    <p:animEffect transition="out" filter="fade">
                                      <p:cBhvr>
                                        <p:cTn id="10" dur="1000" tmFilter="0, 0; .2, .5; .8, .5; 1, 0"/>
                                        <p:tgtEl>
                                          <p:spTgt spid="19">
                                            <p:txEl>
                                              <p:pRg st="0" end="0"/>
                                            </p:txEl>
                                          </p:spTgt>
                                        </p:tgtEl>
                                      </p:cBhvr>
                                    </p:animEffect>
                                    <p:animScale>
                                      <p:cBhvr>
                                        <p:cTn id="11" dur="500" autoRev="1" fill="hold"/>
                                        <p:tgtEl>
                                          <p:spTgt spid="19">
                                            <p:txEl>
                                              <p:pRg st="0" end="0"/>
                                            </p:txEl>
                                          </p:spTgt>
                                        </p:tgtEl>
                                      </p:cBhvr>
                                      <p:by x="105000" y="105000"/>
                                    </p:animScale>
                                  </p:childTnLst>
                                </p:cTn>
                              </p:par>
                              <p:par>
                                <p:cTn id="12" presetID="26" presetClass="emph" presetSubtype="0" repeatCount="indefinite" fill="hold" nodeType="withEffect">
                                  <p:stCondLst>
                                    <p:cond delay="0"/>
                                  </p:stCondLst>
                                  <p:childTnLst>
                                    <p:animEffect transition="out" filter="fade">
                                      <p:cBhvr>
                                        <p:cTn id="13" dur="1000" tmFilter="0, 0; .2, .5; .8, .5; 1, 0"/>
                                        <p:tgtEl>
                                          <p:spTgt spid="20">
                                            <p:txEl>
                                              <p:pRg st="0" end="0"/>
                                            </p:txEl>
                                          </p:spTgt>
                                        </p:tgtEl>
                                      </p:cBhvr>
                                    </p:animEffect>
                                    <p:animScale>
                                      <p:cBhvr>
                                        <p:cTn id="14" dur="500" autoRev="1" fill="hold"/>
                                        <p:tgtEl>
                                          <p:spTgt spid="20">
                                            <p:txEl>
                                              <p:pRg st="0" end="0"/>
                                            </p:txEl>
                                          </p:spTgt>
                                        </p:tgtEl>
                                      </p:cBhvr>
                                      <p:by x="105000" y="105000"/>
                                    </p:animScale>
                                  </p:childTnLst>
                                </p:cTn>
                              </p:par>
                              <p:par>
                                <p:cTn id="15" presetID="26" presetClass="emph" presetSubtype="0" repeatCount="indefinite" fill="hold" nodeType="withEffect">
                                  <p:stCondLst>
                                    <p:cond delay="0"/>
                                  </p:stCondLst>
                                  <p:childTnLst>
                                    <p:animEffect transition="out" filter="fade">
                                      <p:cBhvr>
                                        <p:cTn id="16" dur="1000" tmFilter="0, 0; .2, .5; .8, .5; 1, 0"/>
                                        <p:tgtEl>
                                          <p:spTgt spid="21">
                                            <p:txEl>
                                              <p:pRg st="0" end="0"/>
                                            </p:txEl>
                                          </p:spTgt>
                                        </p:tgtEl>
                                      </p:cBhvr>
                                    </p:animEffect>
                                    <p:animScale>
                                      <p:cBhvr>
                                        <p:cTn id="17" dur="500" autoRev="1" fill="hold"/>
                                        <p:tgtEl>
                                          <p:spTgt spid="21">
                                            <p:txEl>
                                              <p:pRg st="0" end="0"/>
                                            </p:txEl>
                                          </p:spTgt>
                                        </p:tgtEl>
                                      </p:cBhvr>
                                      <p:by x="105000" y="105000"/>
                                    </p:animScale>
                                  </p:childTnLst>
                                </p:cTn>
                              </p:par>
                              <p:par>
                                <p:cTn id="18" presetID="26" presetClass="emph" presetSubtype="0" repeatCount="indefinite" fill="hold" nodeType="withEffect">
                                  <p:stCondLst>
                                    <p:cond delay="0"/>
                                  </p:stCondLst>
                                  <p:childTnLst>
                                    <p:animEffect transition="out" filter="fade">
                                      <p:cBhvr>
                                        <p:cTn id="19" dur="1000" tmFilter="0, 0; .2, .5; .8, .5; 1, 0"/>
                                        <p:tgtEl>
                                          <p:spTgt spid="22">
                                            <p:txEl>
                                              <p:pRg st="0" end="0"/>
                                            </p:txEl>
                                          </p:spTgt>
                                        </p:tgtEl>
                                      </p:cBhvr>
                                    </p:animEffect>
                                    <p:animScale>
                                      <p:cBhvr>
                                        <p:cTn id="20" dur="500" autoRev="1" fill="hold"/>
                                        <p:tgtEl>
                                          <p:spTgt spid="22">
                                            <p:txEl>
                                              <p:pRg st="0" end="0"/>
                                            </p:txEl>
                                          </p:spTgt>
                                        </p:tgtEl>
                                      </p:cBhvr>
                                      <p:by x="105000" y="105000"/>
                                    </p:animScale>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8447"/>
                                        </p:tgtEl>
                                        <p:attrNameLst>
                                          <p:attrName>style.visibility</p:attrName>
                                        </p:attrNameLst>
                                      </p:cBhvr>
                                      <p:to>
                                        <p:strVal val="visible"/>
                                      </p:to>
                                    </p:set>
                                    <p:animEffect transition="in" filter="fade">
                                      <p:cBhvr>
                                        <p:cTn id="24" dur="500"/>
                                        <p:tgtEl>
                                          <p:spTgt spid="18447"/>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18448"/>
                                        </p:tgtEl>
                                        <p:attrNameLst>
                                          <p:attrName>style.visibility</p:attrName>
                                        </p:attrNameLst>
                                      </p:cBhvr>
                                      <p:to>
                                        <p:strVal val="visible"/>
                                      </p:to>
                                    </p:set>
                                    <p:animEffect transition="in" filter="wipe(left)">
                                      <p:cBhvr>
                                        <p:cTn id="28" dur="500"/>
                                        <p:tgtEl>
                                          <p:spTgt spid="18448"/>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18449"/>
                                        </p:tgtEl>
                                        <p:attrNameLst>
                                          <p:attrName>style.visibility</p:attrName>
                                        </p:attrNameLst>
                                      </p:cBhvr>
                                      <p:to>
                                        <p:strVal val="visible"/>
                                      </p:to>
                                    </p:set>
                                    <p:animEffect transition="in" filter="wipe(left)">
                                      <p:cBhvr>
                                        <p:cTn id="36" dur="500"/>
                                        <p:tgtEl>
                                          <p:spTgt spid="18449"/>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18450"/>
                                        </p:tgtEl>
                                        <p:attrNameLst>
                                          <p:attrName>style.visibility</p:attrName>
                                        </p:attrNameLst>
                                      </p:cBhvr>
                                      <p:to>
                                        <p:strVal val="visible"/>
                                      </p:to>
                                    </p:set>
                                    <p:animEffect transition="in" filter="wipe(left)">
                                      <p:cBhvr>
                                        <p:cTn id="44" dur="500"/>
                                        <p:tgtEl>
                                          <p:spTgt spid="18450"/>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7" grpId="0"/>
      <p:bldP spid="18448" grpId="0" animBg="1"/>
      <p:bldP spid="18449" grpId="0" animBg="1"/>
      <p:bldP spid="18450" grpId="0" animBg="1"/>
      <p:bldP spid="24" grpId="0"/>
      <p:bldP spid="25" grpId="0"/>
      <p:bldP spid="2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25"/>
          <p:cNvSpPr>
            <a:spLocks noChangeArrowheads="1"/>
          </p:cNvSpPr>
          <p:nvPr/>
        </p:nvSpPr>
        <p:spPr bwMode="auto">
          <a:xfrm>
            <a:off x="2600960" y="1950720"/>
            <a:ext cx="9320107" cy="1517227"/>
          </a:xfrm>
          <a:prstGeom prst="rect">
            <a:avLst/>
          </a:prstGeom>
          <a:solidFill>
            <a:srgbClr val="E8D1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r"/>
            <a:endParaRPr lang="en-US" sz="4267"/>
          </a:p>
        </p:txBody>
      </p:sp>
      <p:sp>
        <p:nvSpPr>
          <p:cNvPr id="19468" name="Text Box 8"/>
          <p:cNvSpPr txBox="1">
            <a:spLocks noChangeArrowheads="1"/>
          </p:cNvSpPr>
          <p:nvPr/>
        </p:nvSpPr>
        <p:spPr bwMode="auto">
          <a:xfrm>
            <a:off x="1361662" y="216748"/>
            <a:ext cx="10791736" cy="14929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ctr" eaLnBrk="1" hangingPunct="1"/>
            <a:r>
              <a:rPr lang="en-US" sz="4551" b="1" i="0">
                <a:solidFill>
                  <a:srgbClr val="800000"/>
                </a:solidFill>
              </a:rPr>
              <a:t>Clustered Affinity Matrix</a:t>
            </a:r>
          </a:p>
          <a:p>
            <a:pPr algn="ctr" eaLnBrk="1" hangingPunct="1"/>
            <a:r>
              <a:rPr lang="en-US" sz="4551" b="1" i="0">
                <a:solidFill>
                  <a:srgbClr val="800000"/>
                </a:solidFill>
              </a:rPr>
              <a:t>Step 2:  Determine the order for A</a:t>
            </a:r>
            <a:r>
              <a:rPr lang="en-US" sz="4551" b="1" i="0" baseline="-25000">
                <a:solidFill>
                  <a:srgbClr val="800000"/>
                </a:solidFill>
              </a:rPr>
              <a:t>3</a:t>
            </a:r>
          </a:p>
        </p:txBody>
      </p:sp>
      <p:sp>
        <p:nvSpPr>
          <p:cNvPr id="19469" name="Text Box 9"/>
          <p:cNvSpPr txBox="1">
            <a:spLocks noChangeArrowheads="1"/>
          </p:cNvSpPr>
          <p:nvPr/>
        </p:nvSpPr>
        <p:spPr bwMode="auto">
          <a:xfrm>
            <a:off x="2275840" y="2275840"/>
            <a:ext cx="9970347" cy="6175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endParaRPr lang="en-US" sz="3413" i="0"/>
          </a:p>
        </p:txBody>
      </p:sp>
      <p:graphicFrame>
        <p:nvGraphicFramePr>
          <p:cNvPr id="19460" name="Object 19"/>
          <p:cNvGraphicFramePr>
            <a:graphicFrameLocks noChangeAspect="1"/>
          </p:cNvGraphicFramePr>
          <p:nvPr/>
        </p:nvGraphicFramePr>
        <p:xfrm>
          <a:off x="2871893" y="1950720"/>
          <a:ext cx="5527040" cy="921173"/>
        </p:xfrm>
        <a:graphic>
          <a:graphicData uri="http://schemas.openxmlformats.org/presentationml/2006/ole">
            <mc:AlternateContent xmlns:mc="http://schemas.openxmlformats.org/markup-compatibility/2006">
              <mc:Choice xmlns:v="urn:schemas-microsoft-com:vml" Requires="v">
                <p:oleObj spid="_x0000_s49226" name="Equation" r:id="rId4" imgW="2590560" imgH="431640" progId="Equation.3">
                  <p:embed/>
                </p:oleObj>
              </mc:Choice>
              <mc:Fallback>
                <p:oleObj name="Equation" r:id="rId4" imgW="2590560" imgH="431640" progId="Equation.3">
                  <p:embed/>
                  <p:pic>
                    <p:nvPicPr>
                      <p:cNvPr id="1946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1893" y="1950720"/>
                        <a:ext cx="5527040" cy="92117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9461" name="Object 20"/>
          <p:cNvGraphicFramePr>
            <a:graphicFrameLocks noChangeAspect="1"/>
          </p:cNvGraphicFramePr>
          <p:nvPr/>
        </p:nvGraphicFramePr>
        <p:xfrm>
          <a:off x="2752232" y="2817707"/>
          <a:ext cx="9060462" cy="519289"/>
        </p:xfrm>
        <a:graphic>
          <a:graphicData uri="http://schemas.openxmlformats.org/presentationml/2006/ole">
            <mc:AlternateContent xmlns:mc="http://schemas.openxmlformats.org/markup-compatibility/2006">
              <mc:Choice xmlns:v="urn:schemas-microsoft-com:vml" Requires="v">
                <p:oleObj spid="_x0000_s49227" name="Equation" r:id="rId6" imgW="4203360" imgH="241200" progId="Equation.3">
                  <p:embed/>
                </p:oleObj>
              </mc:Choice>
              <mc:Fallback>
                <p:oleObj name="Equation" r:id="rId6" imgW="4203360" imgH="241200" progId="Equation.3">
                  <p:embed/>
                  <p:pic>
                    <p:nvPicPr>
                      <p:cNvPr id="19461"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2232" y="2817707"/>
                        <a:ext cx="9060462" cy="51928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2" name="Group 1"/>
          <p:cNvGrpSpPr/>
          <p:nvPr/>
        </p:nvGrpSpPr>
        <p:grpSpPr>
          <a:xfrm>
            <a:off x="1040515" y="3616960"/>
            <a:ext cx="11097298" cy="5559515"/>
            <a:chOff x="731612" y="2543175"/>
            <a:chExt cx="7802788" cy="3909034"/>
          </a:xfrm>
        </p:grpSpPr>
        <p:graphicFrame>
          <p:nvGraphicFramePr>
            <p:cNvPr id="19458" name="Object 2"/>
            <p:cNvGraphicFramePr>
              <a:graphicFrameLocks noChangeAspect="1"/>
            </p:cNvGraphicFramePr>
            <p:nvPr>
              <p:extLst/>
            </p:nvPr>
          </p:nvGraphicFramePr>
          <p:xfrm>
            <a:off x="1527175" y="3671888"/>
            <a:ext cx="2195513" cy="1828800"/>
          </p:xfrm>
          <a:graphic>
            <a:graphicData uri="http://schemas.openxmlformats.org/presentationml/2006/ole">
              <mc:AlternateContent xmlns:mc="http://schemas.openxmlformats.org/markup-compatibility/2006">
                <mc:Choice xmlns:v="urn:schemas-microsoft-com:vml" Requires="v">
                  <p:oleObj spid="_x0000_s49228" name="Equation" r:id="rId8" imgW="1066680" imgH="888840" progId="Equation.3">
                    <p:embed/>
                  </p:oleObj>
                </mc:Choice>
                <mc:Fallback>
                  <p:oleObj name="Equation" r:id="rId8" imgW="1066680" imgH="888840" progId="Equation.3">
                    <p:embed/>
                    <p:pic>
                      <p:nvPicPr>
                        <p:cNvPr id="19458"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7175" y="3671888"/>
                          <a:ext cx="2195513" cy="18288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9463" name="Text Box 3"/>
            <p:cNvSpPr txBox="1">
              <a:spLocks noChangeArrowheads="1"/>
            </p:cNvSpPr>
            <p:nvPr/>
          </p:nvSpPr>
          <p:spPr bwMode="auto">
            <a:xfrm>
              <a:off x="1615317" y="3214688"/>
              <a:ext cx="2111305" cy="3726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solidFill>
                    <a:srgbClr val="CC3399"/>
                  </a:solidFill>
                </a:rPr>
                <a:t>A</a:t>
              </a:r>
              <a:r>
                <a:rPr lang="en-US" sz="2844" i="0" baseline="-25000">
                  <a:solidFill>
                    <a:srgbClr val="CC3399"/>
                  </a:solidFill>
                </a:rPr>
                <a:t>1</a:t>
              </a:r>
              <a:r>
                <a:rPr lang="en-US" sz="2844" i="0">
                  <a:solidFill>
                    <a:srgbClr val="CC3399"/>
                  </a:solidFill>
                </a:rPr>
                <a:t>   A</a:t>
              </a:r>
              <a:r>
                <a:rPr lang="en-US" sz="2844" i="0" baseline="-25000">
                  <a:solidFill>
                    <a:srgbClr val="CC3399"/>
                  </a:solidFill>
                </a:rPr>
                <a:t>2   </a:t>
              </a:r>
              <a:r>
                <a:rPr lang="en-US" sz="2844" i="0">
                  <a:solidFill>
                    <a:srgbClr val="CC3399"/>
                  </a:solidFill>
                </a:rPr>
                <a:t>  A</a:t>
              </a:r>
              <a:r>
                <a:rPr lang="en-US" sz="2844" i="0" baseline="-25000">
                  <a:solidFill>
                    <a:srgbClr val="CC3399"/>
                  </a:solidFill>
                </a:rPr>
                <a:t>3</a:t>
              </a:r>
              <a:r>
                <a:rPr lang="en-US" sz="2844" i="0">
                  <a:solidFill>
                    <a:srgbClr val="CC3399"/>
                  </a:solidFill>
                </a:rPr>
                <a:t>    A</a:t>
              </a:r>
              <a:r>
                <a:rPr lang="en-US" sz="2844" i="0" baseline="-25000">
                  <a:solidFill>
                    <a:srgbClr val="CC3399"/>
                  </a:solidFill>
                </a:rPr>
                <a:t>4</a:t>
              </a:r>
            </a:p>
          </p:txBody>
        </p:sp>
        <p:sp>
          <p:nvSpPr>
            <p:cNvPr id="19464" name="Text Box 4"/>
            <p:cNvSpPr txBox="1">
              <a:spLocks noChangeArrowheads="1"/>
            </p:cNvSpPr>
            <p:nvPr/>
          </p:nvSpPr>
          <p:spPr bwMode="auto">
            <a:xfrm>
              <a:off x="1018700" y="3638550"/>
              <a:ext cx="480375" cy="17636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spcAft>
                  <a:spcPct val="20000"/>
                </a:spcAft>
              </a:pPr>
              <a:r>
                <a:rPr lang="en-US" sz="3413" i="0">
                  <a:solidFill>
                    <a:srgbClr val="CA7800"/>
                  </a:solidFill>
                </a:rPr>
                <a:t>A</a:t>
              </a:r>
              <a:r>
                <a:rPr lang="en-US" sz="3413" i="0" baseline="-25000">
                  <a:solidFill>
                    <a:srgbClr val="CA7800"/>
                  </a:solidFill>
                </a:rPr>
                <a:t>1</a:t>
              </a:r>
            </a:p>
            <a:p>
              <a:pPr eaLnBrk="1" hangingPunct="1">
                <a:spcAft>
                  <a:spcPct val="20000"/>
                </a:spcAft>
              </a:pPr>
              <a:r>
                <a:rPr lang="en-US" sz="3413" i="0">
                  <a:solidFill>
                    <a:srgbClr val="CA7800"/>
                  </a:solidFill>
                </a:rPr>
                <a:t>A</a:t>
              </a:r>
              <a:r>
                <a:rPr lang="en-US" sz="3413" i="0" baseline="-25000">
                  <a:solidFill>
                    <a:srgbClr val="CA7800"/>
                  </a:solidFill>
                </a:rPr>
                <a:t>2</a:t>
              </a:r>
            </a:p>
            <a:p>
              <a:pPr eaLnBrk="1" hangingPunct="1">
                <a:spcAft>
                  <a:spcPct val="20000"/>
                </a:spcAft>
              </a:pPr>
              <a:r>
                <a:rPr lang="en-US" sz="3413" i="0">
                  <a:solidFill>
                    <a:srgbClr val="CA7800"/>
                  </a:solidFill>
                </a:rPr>
                <a:t>A</a:t>
              </a:r>
              <a:r>
                <a:rPr lang="en-US" sz="3413" i="0" baseline="-25000">
                  <a:solidFill>
                    <a:srgbClr val="CA7800"/>
                  </a:solidFill>
                </a:rPr>
                <a:t>3</a:t>
              </a:r>
            </a:p>
            <a:p>
              <a:pPr eaLnBrk="1" hangingPunct="1">
                <a:spcAft>
                  <a:spcPct val="20000"/>
                </a:spcAft>
              </a:pPr>
              <a:r>
                <a:rPr lang="en-US" sz="3413" i="0">
                  <a:solidFill>
                    <a:srgbClr val="CA7800"/>
                  </a:solidFill>
                </a:rPr>
                <a:t>A</a:t>
              </a:r>
              <a:r>
                <a:rPr lang="en-US" sz="3413" i="0" baseline="-25000">
                  <a:solidFill>
                    <a:srgbClr val="CA7800"/>
                  </a:solidFill>
                </a:rPr>
                <a:t>4</a:t>
              </a:r>
            </a:p>
          </p:txBody>
        </p:sp>
        <p:sp>
          <p:nvSpPr>
            <p:cNvPr id="19465" name="AutoShape 5"/>
            <p:cNvSpPr>
              <a:spLocks/>
            </p:cNvSpPr>
            <p:nvPr/>
          </p:nvSpPr>
          <p:spPr bwMode="auto">
            <a:xfrm>
              <a:off x="1527175" y="3671888"/>
              <a:ext cx="152400" cy="1752600"/>
            </a:xfrm>
            <a:prstGeom prst="leftBracket">
              <a:avLst>
                <a:gd name="adj" fmla="val 95833"/>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19466" name="AutoShape 6"/>
            <p:cNvSpPr>
              <a:spLocks/>
            </p:cNvSpPr>
            <p:nvPr/>
          </p:nvSpPr>
          <p:spPr bwMode="auto">
            <a:xfrm>
              <a:off x="3736975" y="3595688"/>
              <a:ext cx="76200" cy="1828800"/>
            </a:xfrm>
            <a:prstGeom prst="rightBracket">
              <a:avLst>
                <a:gd name="adj" fmla="val 20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19467" name="Text Box 7"/>
            <p:cNvSpPr txBox="1">
              <a:spLocks noChangeArrowheads="1"/>
            </p:cNvSpPr>
            <p:nvPr/>
          </p:nvSpPr>
          <p:spPr bwMode="auto">
            <a:xfrm>
              <a:off x="731612" y="5576888"/>
              <a:ext cx="3524703" cy="3419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a:solidFill>
                    <a:srgbClr val="006600"/>
                  </a:solidFill>
                </a:rPr>
                <a:t>Attribute Affinity Matrix (AA)</a:t>
              </a:r>
            </a:p>
          </p:txBody>
        </p:sp>
        <p:graphicFrame>
          <p:nvGraphicFramePr>
            <p:cNvPr id="19459" name="Object 10"/>
            <p:cNvGraphicFramePr>
              <a:graphicFrameLocks noChangeAspect="1"/>
            </p:cNvGraphicFramePr>
            <p:nvPr>
              <p:extLst/>
            </p:nvPr>
          </p:nvGraphicFramePr>
          <p:xfrm>
            <a:off x="5915025" y="3671888"/>
            <a:ext cx="2036763" cy="1828800"/>
          </p:xfrm>
          <a:graphic>
            <a:graphicData uri="http://schemas.openxmlformats.org/presentationml/2006/ole">
              <mc:AlternateContent xmlns:mc="http://schemas.openxmlformats.org/markup-compatibility/2006">
                <mc:Choice xmlns:v="urn:schemas-microsoft-com:vml" Requires="v">
                  <p:oleObj spid="_x0000_s49229" name="Equation" r:id="rId10" imgW="990360" imgH="888840" progId="Equation.3">
                    <p:embed/>
                  </p:oleObj>
                </mc:Choice>
                <mc:Fallback>
                  <p:oleObj name="Equation" r:id="rId10" imgW="990360" imgH="888840" progId="Equation.3">
                    <p:embed/>
                    <p:pic>
                      <p:nvPicPr>
                        <p:cNvPr id="19459"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15025" y="3671888"/>
                          <a:ext cx="2036763" cy="18288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9470" name="Text Box 11"/>
            <p:cNvSpPr txBox="1">
              <a:spLocks noChangeArrowheads="1"/>
            </p:cNvSpPr>
            <p:nvPr/>
          </p:nvSpPr>
          <p:spPr bwMode="auto">
            <a:xfrm>
              <a:off x="5923792" y="3214688"/>
              <a:ext cx="2111305" cy="3726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solidFill>
                    <a:srgbClr val="CC3399"/>
                  </a:solidFill>
                </a:rPr>
                <a:t>A</a:t>
              </a:r>
              <a:r>
                <a:rPr lang="en-US" sz="2844" i="0" baseline="-25000">
                  <a:solidFill>
                    <a:srgbClr val="CC3399"/>
                  </a:solidFill>
                </a:rPr>
                <a:t>1</a:t>
              </a:r>
              <a:r>
                <a:rPr lang="en-US" sz="2844" i="0">
                  <a:solidFill>
                    <a:srgbClr val="CC3399"/>
                  </a:solidFill>
                </a:rPr>
                <a:t>    A</a:t>
              </a:r>
              <a:r>
                <a:rPr lang="en-US" sz="2844" i="0" baseline="-25000">
                  <a:solidFill>
                    <a:srgbClr val="CC3399"/>
                  </a:solidFill>
                </a:rPr>
                <a:t>3   </a:t>
              </a:r>
              <a:r>
                <a:rPr lang="en-US" sz="2844" i="0">
                  <a:solidFill>
                    <a:srgbClr val="CC3399"/>
                  </a:solidFill>
                </a:rPr>
                <a:t>  A</a:t>
              </a:r>
              <a:r>
                <a:rPr lang="en-US" sz="2844" i="0" baseline="-25000">
                  <a:solidFill>
                    <a:srgbClr val="CC3399"/>
                  </a:solidFill>
                </a:rPr>
                <a:t>2</a:t>
              </a:r>
              <a:r>
                <a:rPr lang="en-US" sz="2844" i="0">
                  <a:solidFill>
                    <a:srgbClr val="CC3399"/>
                  </a:solidFill>
                </a:rPr>
                <a:t>   A</a:t>
              </a:r>
              <a:r>
                <a:rPr lang="en-US" sz="2844" i="0" baseline="-25000">
                  <a:solidFill>
                    <a:srgbClr val="CC3399"/>
                  </a:solidFill>
                </a:rPr>
                <a:t>4</a:t>
              </a:r>
            </a:p>
          </p:txBody>
        </p:sp>
        <p:sp>
          <p:nvSpPr>
            <p:cNvPr id="19471" name="Text Box 12"/>
            <p:cNvSpPr txBox="1">
              <a:spLocks noChangeArrowheads="1"/>
            </p:cNvSpPr>
            <p:nvPr/>
          </p:nvSpPr>
          <p:spPr bwMode="auto">
            <a:xfrm>
              <a:off x="5327175" y="3638550"/>
              <a:ext cx="480375" cy="17636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spcAft>
                  <a:spcPct val="20000"/>
                </a:spcAft>
              </a:pPr>
              <a:r>
                <a:rPr lang="en-US" sz="3413" i="0">
                  <a:solidFill>
                    <a:srgbClr val="CA7800"/>
                  </a:solidFill>
                </a:rPr>
                <a:t>A</a:t>
              </a:r>
              <a:r>
                <a:rPr lang="en-US" sz="3413" i="0" baseline="-25000">
                  <a:solidFill>
                    <a:srgbClr val="CA7800"/>
                  </a:solidFill>
                </a:rPr>
                <a:t>1</a:t>
              </a:r>
            </a:p>
            <a:p>
              <a:pPr eaLnBrk="1" hangingPunct="1">
                <a:spcAft>
                  <a:spcPct val="20000"/>
                </a:spcAft>
              </a:pPr>
              <a:r>
                <a:rPr lang="en-US" sz="3413" i="0">
                  <a:solidFill>
                    <a:srgbClr val="CA7800"/>
                  </a:solidFill>
                </a:rPr>
                <a:t>A</a:t>
              </a:r>
              <a:r>
                <a:rPr lang="en-US" sz="3413" i="0" baseline="-25000">
                  <a:solidFill>
                    <a:srgbClr val="CA7800"/>
                  </a:solidFill>
                </a:rPr>
                <a:t>2</a:t>
              </a:r>
            </a:p>
            <a:p>
              <a:pPr eaLnBrk="1" hangingPunct="1">
                <a:spcAft>
                  <a:spcPct val="20000"/>
                </a:spcAft>
              </a:pPr>
              <a:r>
                <a:rPr lang="en-US" sz="3413" i="0">
                  <a:solidFill>
                    <a:srgbClr val="CA7800"/>
                  </a:solidFill>
                </a:rPr>
                <a:t>A</a:t>
              </a:r>
              <a:r>
                <a:rPr lang="en-US" sz="3413" i="0" baseline="-25000">
                  <a:solidFill>
                    <a:srgbClr val="CA7800"/>
                  </a:solidFill>
                </a:rPr>
                <a:t>3</a:t>
              </a:r>
            </a:p>
            <a:p>
              <a:pPr eaLnBrk="1" hangingPunct="1">
                <a:spcAft>
                  <a:spcPct val="20000"/>
                </a:spcAft>
              </a:pPr>
              <a:r>
                <a:rPr lang="en-US" sz="3413" i="0">
                  <a:solidFill>
                    <a:srgbClr val="CA7800"/>
                  </a:solidFill>
                </a:rPr>
                <a:t>A</a:t>
              </a:r>
              <a:r>
                <a:rPr lang="en-US" sz="3413" i="0" baseline="-25000">
                  <a:solidFill>
                    <a:srgbClr val="CA7800"/>
                  </a:solidFill>
                </a:rPr>
                <a:t>4</a:t>
              </a:r>
            </a:p>
          </p:txBody>
        </p:sp>
        <p:sp>
          <p:nvSpPr>
            <p:cNvPr id="19472" name="AutoShape 13"/>
            <p:cNvSpPr>
              <a:spLocks/>
            </p:cNvSpPr>
            <p:nvPr/>
          </p:nvSpPr>
          <p:spPr bwMode="auto">
            <a:xfrm>
              <a:off x="5835650" y="3671888"/>
              <a:ext cx="152400" cy="1752600"/>
            </a:xfrm>
            <a:prstGeom prst="leftBracket">
              <a:avLst>
                <a:gd name="adj" fmla="val 95833"/>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19473" name="AutoShape 14"/>
            <p:cNvSpPr>
              <a:spLocks/>
            </p:cNvSpPr>
            <p:nvPr/>
          </p:nvSpPr>
          <p:spPr bwMode="auto">
            <a:xfrm>
              <a:off x="8045450" y="3595688"/>
              <a:ext cx="76200" cy="1828800"/>
            </a:xfrm>
            <a:prstGeom prst="rightBracket">
              <a:avLst>
                <a:gd name="adj" fmla="val 20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19474" name="Text Box 15"/>
            <p:cNvSpPr txBox="1">
              <a:spLocks noChangeArrowheads="1"/>
            </p:cNvSpPr>
            <p:nvPr/>
          </p:nvSpPr>
          <p:spPr bwMode="auto">
            <a:xfrm>
              <a:off x="5043015" y="5576888"/>
              <a:ext cx="3480745" cy="3419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a:solidFill>
                    <a:srgbClr val="006600"/>
                  </a:solidFill>
                </a:rPr>
                <a:t>Clustered Affinity Matrix (CA)</a:t>
              </a:r>
            </a:p>
          </p:txBody>
        </p:sp>
        <p:sp>
          <p:nvSpPr>
            <p:cNvPr id="19475" name="Text Box 21"/>
            <p:cNvSpPr txBox="1">
              <a:spLocks noChangeArrowheads="1"/>
            </p:cNvSpPr>
            <p:nvPr/>
          </p:nvSpPr>
          <p:spPr bwMode="auto">
            <a:xfrm>
              <a:off x="1789113" y="2543175"/>
              <a:ext cx="6592887" cy="5603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spcAft>
                  <a:spcPct val="30000"/>
                </a:spcAft>
              </a:pPr>
              <a:r>
                <a:rPr lang="en-US" sz="1991" i="0" dirty="0" err="1">
                  <a:solidFill>
                    <a:schemeClr val="accent2"/>
                  </a:solidFill>
                </a:rPr>
                <a:t>Cont</a:t>
              </a:r>
              <a:r>
                <a:rPr lang="en-US" sz="1991" i="0" dirty="0">
                  <a:solidFill>
                    <a:schemeClr val="accent2"/>
                  </a:solidFill>
                </a:rPr>
                <a:t>(A</a:t>
              </a:r>
              <a:r>
                <a:rPr lang="en-US" sz="1991" i="0" baseline="-25000" dirty="0">
                  <a:solidFill>
                    <a:schemeClr val="accent2"/>
                  </a:solidFill>
                </a:rPr>
                <a:t>0</a:t>
              </a:r>
              <a:r>
                <a:rPr lang="en-US" sz="1991" i="0" dirty="0">
                  <a:solidFill>
                    <a:schemeClr val="accent2"/>
                  </a:solidFill>
                </a:rPr>
                <a:t>,A</a:t>
              </a:r>
              <a:r>
                <a:rPr lang="en-US" sz="1991" i="0" baseline="-25000" dirty="0">
                  <a:solidFill>
                    <a:schemeClr val="accent2"/>
                  </a:solidFill>
                </a:rPr>
                <a:t>3</a:t>
              </a:r>
              <a:r>
                <a:rPr lang="en-US" sz="1991" i="0" dirty="0">
                  <a:solidFill>
                    <a:schemeClr val="accent2"/>
                  </a:solidFill>
                </a:rPr>
                <a:t>,A</a:t>
              </a:r>
              <a:r>
                <a:rPr lang="en-US" sz="1991" i="0" baseline="-25000" dirty="0">
                  <a:solidFill>
                    <a:schemeClr val="accent2"/>
                  </a:solidFill>
                </a:rPr>
                <a:t>1</a:t>
              </a:r>
              <a:r>
                <a:rPr lang="en-US" sz="1991" i="0" dirty="0">
                  <a:solidFill>
                    <a:schemeClr val="accent2"/>
                  </a:solidFill>
                </a:rPr>
                <a:t>) = 8820        </a:t>
              </a:r>
              <a:r>
                <a:rPr lang="en-US" sz="1991" i="0" dirty="0" err="1">
                  <a:solidFill>
                    <a:schemeClr val="accent2"/>
                  </a:solidFill>
                </a:rPr>
                <a:t>Cont</a:t>
              </a:r>
              <a:r>
                <a:rPr lang="en-US" sz="1991" i="0" dirty="0">
                  <a:solidFill>
                    <a:schemeClr val="accent2"/>
                  </a:solidFill>
                </a:rPr>
                <a:t>(A</a:t>
              </a:r>
              <a:r>
                <a:rPr lang="en-US" sz="1991" i="0" baseline="-25000" dirty="0">
                  <a:solidFill>
                    <a:schemeClr val="accent2"/>
                  </a:solidFill>
                </a:rPr>
                <a:t>1</a:t>
              </a:r>
              <a:r>
                <a:rPr lang="en-US" sz="1991" i="0" dirty="0">
                  <a:solidFill>
                    <a:schemeClr val="accent2"/>
                  </a:solidFill>
                </a:rPr>
                <a:t>,A</a:t>
              </a:r>
              <a:r>
                <a:rPr lang="en-US" sz="1991" i="0" baseline="-25000" dirty="0">
                  <a:solidFill>
                    <a:schemeClr val="accent2"/>
                  </a:solidFill>
                </a:rPr>
                <a:t>3</a:t>
              </a:r>
              <a:r>
                <a:rPr lang="en-US" sz="1991" i="0" dirty="0">
                  <a:solidFill>
                    <a:schemeClr val="accent2"/>
                  </a:solidFill>
                </a:rPr>
                <a:t>,A</a:t>
              </a:r>
              <a:r>
                <a:rPr lang="en-US" sz="1991" i="0" baseline="-25000" dirty="0">
                  <a:solidFill>
                    <a:schemeClr val="accent2"/>
                  </a:solidFill>
                </a:rPr>
                <a:t>2</a:t>
              </a:r>
              <a:r>
                <a:rPr lang="en-US" sz="1991" i="0" dirty="0">
                  <a:solidFill>
                    <a:schemeClr val="accent2"/>
                  </a:solidFill>
                </a:rPr>
                <a:t>) = 10150        </a:t>
              </a:r>
              <a:r>
                <a:rPr lang="en-US" sz="1991" i="0" dirty="0" err="1">
                  <a:solidFill>
                    <a:schemeClr val="accent2"/>
                  </a:solidFill>
                </a:rPr>
                <a:t>Cont</a:t>
              </a:r>
              <a:r>
                <a:rPr lang="en-US" sz="1991" i="0" dirty="0">
                  <a:solidFill>
                    <a:schemeClr val="accent2"/>
                  </a:solidFill>
                </a:rPr>
                <a:t>(A</a:t>
              </a:r>
              <a:r>
                <a:rPr lang="en-US" sz="1991" i="0" baseline="-25000" dirty="0">
                  <a:solidFill>
                    <a:schemeClr val="accent2"/>
                  </a:solidFill>
                </a:rPr>
                <a:t>2</a:t>
              </a:r>
              <a:r>
                <a:rPr lang="en-US" sz="1991" i="0" dirty="0">
                  <a:solidFill>
                    <a:schemeClr val="accent2"/>
                  </a:solidFill>
                </a:rPr>
                <a:t>,A</a:t>
              </a:r>
              <a:r>
                <a:rPr lang="en-US" sz="1991" i="0" baseline="-25000" dirty="0">
                  <a:solidFill>
                    <a:schemeClr val="accent2"/>
                  </a:solidFill>
                </a:rPr>
                <a:t>3</a:t>
              </a:r>
              <a:r>
                <a:rPr lang="en-US" sz="1991" i="0" dirty="0">
                  <a:solidFill>
                    <a:schemeClr val="accent2"/>
                  </a:solidFill>
                </a:rPr>
                <a:t>,A</a:t>
              </a:r>
              <a:r>
                <a:rPr lang="en-US" sz="1991" i="0" baseline="-25000" dirty="0">
                  <a:solidFill>
                    <a:schemeClr val="accent2"/>
                  </a:solidFill>
                </a:rPr>
                <a:t>4</a:t>
              </a:r>
              <a:r>
                <a:rPr lang="en-US" sz="1991" i="0" dirty="0">
                  <a:solidFill>
                    <a:schemeClr val="accent2"/>
                  </a:solidFill>
                </a:rPr>
                <a:t>) = 1780</a:t>
              </a:r>
            </a:p>
            <a:p>
              <a:pPr eaLnBrk="1" hangingPunct="1"/>
              <a:r>
                <a:rPr lang="en-US" sz="1991" i="0" dirty="0">
                  <a:solidFill>
                    <a:schemeClr val="accent2"/>
                  </a:solidFill>
                </a:rPr>
                <a:t>Since </a:t>
              </a:r>
              <a:r>
                <a:rPr lang="en-US" sz="1991" i="0" dirty="0" err="1">
                  <a:solidFill>
                    <a:schemeClr val="accent2"/>
                  </a:solidFill>
                </a:rPr>
                <a:t>Cont</a:t>
              </a:r>
              <a:r>
                <a:rPr lang="en-US" sz="1991" i="0" dirty="0">
                  <a:solidFill>
                    <a:schemeClr val="accent2"/>
                  </a:solidFill>
                </a:rPr>
                <a:t>(A</a:t>
              </a:r>
              <a:r>
                <a:rPr lang="en-US" sz="1991" i="0" baseline="-25000" dirty="0">
                  <a:solidFill>
                    <a:schemeClr val="accent2"/>
                  </a:solidFill>
                </a:rPr>
                <a:t>1</a:t>
              </a:r>
              <a:r>
                <a:rPr lang="en-US" sz="1991" i="0" dirty="0">
                  <a:solidFill>
                    <a:schemeClr val="accent2"/>
                  </a:solidFill>
                </a:rPr>
                <a:t>,A</a:t>
              </a:r>
              <a:r>
                <a:rPr lang="en-US" sz="1991" i="0" baseline="-25000" dirty="0">
                  <a:solidFill>
                    <a:schemeClr val="accent2"/>
                  </a:solidFill>
                </a:rPr>
                <a:t>3</a:t>
              </a:r>
              <a:r>
                <a:rPr lang="en-US" sz="1991" i="0" dirty="0">
                  <a:solidFill>
                    <a:schemeClr val="accent2"/>
                  </a:solidFill>
                </a:rPr>
                <a:t>,A</a:t>
              </a:r>
              <a:r>
                <a:rPr lang="en-US" sz="1991" i="0" baseline="-25000" dirty="0">
                  <a:solidFill>
                    <a:schemeClr val="accent2"/>
                  </a:solidFill>
                </a:rPr>
                <a:t>2</a:t>
              </a:r>
              <a:r>
                <a:rPr lang="en-US" sz="1991" i="0" dirty="0">
                  <a:solidFill>
                    <a:schemeClr val="accent2"/>
                  </a:solidFill>
                </a:rPr>
                <a:t>) is the greatest, [A</a:t>
              </a:r>
              <a:r>
                <a:rPr lang="en-US" sz="1991" i="0" baseline="-25000" dirty="0">
                  <a:solidFill>
                    <a:schemeClr val="accent2"/>
                  </a:solidFill>
                </a:rPr>
                <a:t>1</a:t>
              </a:r>
              <a:r>
                <a:rPr lang="en-US" sz="1991" i="0" dirty="0">
                  <a:solidFill>
                    <a:schemeClr val="accent2"/>
                  </a:solidFill>
                </a:rPr>
                <a:t>,A</a:t>
              </a:r>
              <a:r>
                <a:rPr lang="en-US" sz="1991" i="0" baseline="-25000" dirty="0">
                  <a:solidFill>
                    <a:schemeClr val="accent2"/>
                  </a:solidFill>
                </a:rPr>
                <a:t>3</a:t>
              </a:r>
              <a:r>
                <a:rPr lang="en-US" sz="1991" i="0" dirty="0">
                  <a:solidFill>
                    <a:schemeClr val="accent2"/>
                  </a:solidFill>
                </a:rPr>
                <a:t>,A</a:t>
              </a:r>
              <a:r>
                <a:rPr lang="en-US" sz="1991" i="0" baseline="-25000" dirty="0">
                  <a:solidFill>
                    <a:schemeClr val="accent2"/>
                  </a:solidFill>
                </a:rPr>
                <a:t>2</a:t>
              </a:r>
              <a:r>
                <a:rPr lang="en-US" sz="1991" i="0" dirty="0">
                  <a:solidFill>
                    <a:schemeClr val="accent2"/>
                  </a:solidFill>
                </a:rPr>
                <a:t>] is the best order.</a:t>
              </a:r>
            </a:p>
          </p:txBody>
        </p:sp>
        <p:sp>
          <p:nvSpPr>
            <p:cNvPr id="19476" name="Text Box 27"/>
            <p:cNvSpPr txBox="1">
              <a:spLocks noChangeArrowheads="1"/>
            </p:cNvSpPr>
            <p:nvPr/>
          </p:nvSpPr>
          <p:spPr bwMode="auto">
            <a:xfrm>
              <a:off x="1143000" y="6110288"/>
              <a:ext cx="7391400" cy="3419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u="sng"/>
                <a:t>Note</a:t>
              </a:r>
              <a:r>
                <a:rPr lang="en-US" sz="2560" i="0"/>
                <a:t>:  aff(</a:t>
              </a:r>
              <a:r>
                <a:rPr lang="en-US" sz="2560" i="0">
                  <a:solidFill>
                    <a:srgbClr val="FF0000"/>
                  </a:solidFill>
                </a:rPr>
                <a:t>A</a:t>
              </a:r>
              <a:r>
                <a:rPr lang="en-US" sz="2560" i="0" baseline="-25000">
                  <a:solidFill>
                    <a:srgbClr val="FF0000"/>
                  </a:solidFill>
                </a:rPr>
                <a:t>0</a:t>
              </a:r>
              <a:r>
                <a:rPr lang="en-US" sz="2560" i="0"/>
                <a:t>,A</a:t>
              </a:r>
              <a:r>
                <a:rPr lang="en-US" sz="2560" i="0" baseline="-25000"/>
                <a:t>i</a:t>
              </a:r>
              <a:r>
                <a:rPr lang="en-US" sz="2560" i="0"/>
                <a:t>)=aff(A</a:t>
              </a:r>
              <a:r>
                <a:rPr lang="en-US" sz="2560" i="0" baseline="-25000"/>
                <a:t>i</a:t>
              </a:r>
              <a:r>
                <a:rPr lang="en-US" sz="2560" i="0"/>
                <a:t>,</a:t>
              </a:r>
              <a:r>
                <a:rPr lang="en-US" sz="2560" i="0">
                  <a:solidFill>
                    <a:srgbClr val="FF0000"/>
                  </a:solidFill>
                </a:rPr>
                <a:t>A</a:t>
              </a:r>
              <a:r>
                <a:rPr lang="en-US" sz="2560" i="0" baseline="-25000">
                  <a:solidFill>
                    <a:srgbClr val="FF0000"/>
                  </a:solidFill>
                </a:rPr>
                <a:t>0</a:t>
              </a:r>
              <a:r>
                <a:rPr lang="en-US" sz="2560" i="0"/>
                <a:t>)=aff(</a:t>
              </a:r>
              <a:r>
                <a:rPr lang="en-US" sz="2560" i="0">
                  <a:solidFill>
                    <a:srgbClr val="FF0000"/>
                  </a:solidFill>
                </a:rPr>
                <a:t>A</a:t>
              </a:r>
              <a:r>
                <a:rPr lang="en-US" sz="2560" i="0" baseline="-25000">
                  <a:solidFill>
                    <a:srgbClr val="FF0000"/>
                  </a:solidFill>
                </a:rPr>
                <a:t>5</a:t>
              </a:r>
              <a:r>
                <a:rPr lang="en-US" sz="2560" i="0"/>
                <a:t>,A</a:t>
              </a:r>
              <a:r>
                <a:rPr lang="en-US" sz="2560" i="0" baseline="-25000"/>
                <a:t>i</a:t>
              </a:r>
              <a:r>
                <a:rPr lang="en-US" sz="2560" i="0"/>
                <a:t>)=aff(A</a:t>
              </a:r>
              <a:r>
                <a:rPr lang="en-US" sz="2560" i="0" baseline="-25000"/>
                <a:t>i</a:t>
              </a:r>
              <a:r>
                <a:rPr lang="en-US" sz="2560" i="0"/>
                <a:t>,</a:t>
              </a:r>
              <a:r>
                <a:rPr lang="en-US" sz="2560" i="0">
                  <a:solidFill>
                    <a:srgbClr val="FF0000"/>
                  </a:solidFill>
                </a:rPr>
                <a:t>A</a:t>
              </a:r>
              <a:r>
                <a:rPr lang="en-US" sz="2560" i="0" baseline="-25000">
                  <a:solidFill>
                    <a:srgbClr val="FF0000"/>
                  </a:solidFill>
                </a:rPr>
                <a:t>5</a:t>
              </a:r>
              <a:r>
                <a:rPr lang="en-US" sz="2560" i="0"/>
                <a:t>)=0  by definition</a:t>
              </a:r>
            </a:p>
          </p:txBody>
        </p:sp>
      </p:grpSp>
      <p:sp>
        <p:nvSpPr>
          <p:cNvPr id="19477" name="Rounded Rectangular Callout 20"/>
          <p:cNvSpPr>
            <a:spLocks noChangeArrowheads="1"/>
          </p:cNvSpPr>
          <p:nvPr/>
        </p:nvSpPr>
        <p:spPr bwMode="auto">
          <a:xfrm>
            <a:off x="702169" y="2586265"/>
            <a:ext cx="1842347" cy="541867"/>
          </a:xfrm>
          <a:prstGeom prst="wedgeRoundRectCallout">
            <a:avLst>
              <a:gd name="adj1" fmla="val 62114"/>
              <a:gd name="adj2" fmla="val 35839"/>
              <a:gd name="adj3" fmla="val 16667"/>
            </a:avLst>
          </a:prstGeom>
          <a:solidFill>
            <a:schemeClr val="accent1">
              <a:lumMod val="60000"/>
              <a:lumOff val="40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r>
              <a:rPr lang="en-US" sz="1991"/>
              <a:t>Contribution</a:t>
            </a:r>
          </a:p>
        </p:txBody>
      </p:sp>
    </p:spTree>
    <p:extLst>
      <p:ext uri="{BB962C8B-B14F-4D97-AF65-F5344CB8AC3E}">
        <p14:creationId xmlns:p14="http://schemas.microsoft.com/office/powerpoint/2010/main" val="34484970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a:noFill/>
          <a:ln/>
        </p:spPr>
        <p:txBody>
          <a:bodyPr/>
          <a:lstStyle/>
          <a:p>
            <a:r>
              <a:rPr lang="en-US"/>
              <a:t>BEA – Example</a:t>
            </a:r>
          </a:p>
        </p:txBody>
      </p:sp>
      <p:sp>
        <p:nvSpPr>
          <p:cNvPr id="89090" name="Rectangle 2"/>
          <p:cNvSpPr>
            <a:spLocks noGrp="1" noChangeArrowheads="1"/>
          </p:cNvSpPr>
          <p:nvPr>
            <p:ph idx="1"/>
          </p:nvPr>
        </p:nvSpPr>
        <p:spPr>
          <a:xfrm>
            <a:off x="342900" y="2212504"/>
            <a:ext cx="12293600" cy="6769100"/>
          </a:xfrm>
          <a:noFill/>
          <a:ln/>
        </p:spPr>
        <p:txBody>
          <a:bodyPr/>
          <a:lstStyle/>
          <a:p>
            <a:pPr marL="0" indent="0">
              <a:spcBef>
                <a:spcPct val="15000"/>
              </a:spcBef>
              <a:buNone/>
              <a:tabLst>
                <a:tab pos="3088592" algn="l"/>
              </a:tabLst>
            </a:pPr>
            <a:r>
              <a:rPr lang="en-US" dirty="0"/>
              <a:t>Consider the following </a:t>
            </a:r>
            <a:r>
              <a:rPr lang="en-US" i="1" dirty="0"/>
              <a:t>AA</a:t>
            </a:r>
            <a:r>
              <a:rPr lang="en-US" dirty="0"/>
              <a:t> matrix and the corresponding </a:t>
            </a:r>
            <a:r>
              <a:rPr lang="en-US" i="1" dirty="0"/>
              <a:t>CA</a:t>
            </a:r>
            <a:r>
              <a:rPr lang="en-US" dirty="0"/>
              <a:t> matrix where </a:t>
            </a:r>
            <a:r>
              <a:rPr lang="en-US" i="1" dirty="0"/>
              <a:t>A</a:t>
            </a:r>
            <a:r>
              <a:rPr lang="en-US" baseline="-25000" dirty="0"/>
              <a:t>1</a:t>
            </a:r>
            <a:r>
              <a:rPr lang="en-US" dirty="0"/>
              <a:t> and </a:t>
            </a:r>
            <a:r>
              <a:rPr lang="en-US" i="1" dirty="0"/>
              <a:t>A</a:t>
            </a:r>
            <a:r>
              <a:rPr lang="en-US" baseline="-25000" dirty="0"/>
              <a:t>2</a:t>
            </a:r>
            <a:r>
              <a:rPr lang="en-US" dirty="0"/>
              <a:t> have been placed.  Place </a:t>
            </a:r>
            <a:r>
              <a:rPr lang="en-US" i="1" dirty="0"/>
              <a:t>A</a:t>
            </a:r>
            <a:r>
              <a:rPr lang="en-US" baseline="-25000" dirty="0"/>
              <a:t>3</a:t>
            </a:r>
            <a:r>
              <a:rPr lang="en-US" dirty="0"/>
              <a:t>:</a:t>
            </a:r>
          </a:p>
          <a:p>
            <a:pPr marL="0" indent="0">
              <a:spcBef>
                <a:spcPct val="15000"/>
              </a:spcBef>
              <a:buNone/>
              <a:tabLst>
                <a:tab pos="3088592" algn="l"/>
              </a:tabLst>
            </a:pPr>
            <a:endParaRPr lang="en-US" dirty="0"/>
          </a:p>
          <a:p>
            <a:pPr marL="0" indent="0">
              <a:spcBef>
                <a:spcPct val="15000"/>
              </a:spcBef>
              <a:buNone/>
              <a:tabLst>
                <a:tab pos="3088592" algn="l"/>
              </a:tabLst>
            </a:pPr>
            <a:endParaRPr lang="en-US" dirty="0"/>
          </a:p>
          <a:p>
            <a:pPr marL="0" indent="0">
              <a:spcBef>
                <a:spcPct val="15000"/>
              </a:spcBef>
              <a:buNone/>
              <a:tabLst>
                <a:tab pos="3088592" algn="l"/>
              </a:tabLst>
            </a:pPr>
            <a:endParaRPr lang="en-US" dirty="0"/>
          </a:p>
          <a:p>
            <a:pPr marL="0" indent="0">
              <a:spcBef>
                <a:spcPct val="15000"/>
              </a:spcBef>
              <a:buNone/>
              <a:tabLst>
                <a:tab pos="3088592" algn="l"/>
              </a:tabLst>
            </a:pPr>
            <a:endParaRPr lang="en-US" dirty="0"/>
          </a:p>
          <a:p>
            <a:pPr marL="0" indent="0">
              <a:spcBef>
                <a:spcPct val="15000"/>
              </a:spcBef>
              <a:buNone/>
              <a:tabLst>
                <a:tab pos="3088592" algn="l"/>
              </a:tabLst>
            </a:pPr>
            <a:endParaRPr lang="en-US" dirty="0"/>
          </a:p>
          <a:p>
            <a:pPr marL="0" indent="0">
              <a:spcBef>
                <a:spcPct val="15000"/>
              </a:spcBef>
              <a:buNone/>
              <a:tabLst>
                <a:tab pos="3088592" algn="l"/>
              </a:tabLst>
            </a:pPr>
            <a:r>
              <a:rPr lang="en-US" dirty="0"/>
              <a:t>Ordering (0-3-1) :</a:t>
            </a:r>
          </a:p>
          <a:p>
            <a:pPr lvl="1">
              <a:spcBef>
                <a:spcPct val="15000"/>
              </a:spcBef>
              <a:buNone/>
              <a:tabLst>
                <a:tab pos="3088592" algn="l"/>
              </a:tabLst>
            </a:pPr>
            <a:r>
              <a:rPr lang="en-US" i="1" dirty="0" err="1"/>
              <a:t>cont</a:t>
            </a:r>
            <a:r>
              <a:rPr lang="en-US" dirty="0"/>
              <a:t>(</a:t>
            </a:r>
            <a:r>
              <a:rPr lang="en-US" i="1" dirty="0"/>
              <a:t>A</a:t>
            </a:r>
            <a:r>
              <a:rPr lang="en-US" baseline="-25000" dirty="0"/>
              <a:t>0</a:t>
            </a:r>
            <a:r>
              <a:rPr lang="en-US" dirty="0"/>
              <a:t>,</a:t>
            </a:r>
            <a:r>
              <a:rPr lang="en-US" i="1" dirty="0"/>
              <a:t>A</a:t>
            </a:r>
            <a:r>
              <a:rPr lang="en-US" baseline="-25000" dirty="0"/>
              <a:t>3</a:t>
            </a:r>
            <a:r>
              <a:rPr lang="en-US" dirty="0"/>
              <a:t>,</a:t>
            </a:r>
            <a:r>
              <a:rPr lang="en-US" i="1" dirty="0"/>
              <a:t>A</a:t>
            </a:r>
            <a:r>
              <a:rPr lang="en-US" baseline="-25000" dirty="0"/>
              <a:t>1</a:t>
            </a:r>
            <a:r>
              <a:rPr lang="en-US" dirty="0"/>
              <a:t>)	= 2</a:t>
            </a:r>
            <a:r>
              <a:rPr lang="en-US" i="1" dirty="0"/>
              <a:t>bond</a:t>
            </a:r>
            <a:r>
              <a:rPr lang="en-US" dirty="0"/>
              <a:t>(</a:t>
            </a:r>
            <a:r>
              <a:rPr lang="en-US" i="1" dirty="0"/>
              <a:t>A</a:t>
            </a:r>
            <a:r>
              <a:rPr lang="en-US" baseline="-25000" dirty="0"/>
              <a:t>0</a:t>
            </a:r>
            <a:r>
              <a:rPr lang="en-US" dirty="0"/>
              <a:t> , </a:t>
            </a:r>
            <a:r>
              <a:rPr lang="en-US" i="1" dirty="0"/>
              <a:t>A</a:t>
            </a:r>
            <a:r>
              <a:rPr lang="en-US" baseline="-25000" dirty="0"/>
              <a:t>3</a:t>
            </a:r>
            <a:r>
              <a:rPr lang="en-US" dirty="0"/>
              <a:t>)+2</a:t>
            </a:r>
            <a:r>
              <a:rPr lang="en-US" i="1" dirty="0"/>
              <a:t>bond</a:t>
            </a:r>
            <a:r>
              <a:rPr lang="en-US" dirty="0"/>
              <a:t>(</a:t>
            </a:r>
            <a:r>
              <a:rPr lang="en-US" i="1" dirty="0"/>
              <a:t>A</a:t>
            </a:r>
            <a:r>
              <a:rPr lang="en-US" baseline="-25000" dirty="0"/>
              <a:t>3</a:t>
            </a:r>
            <a:r>
              <a:rPr lang="en-US" dirty="0"/>
              <a:t> , </a:t>
            </a:r>
            <a:r>
              <a:rPr lang="en-US" i="1" dirty="0"/>
              <a:t>A</a:t>
            </a:r>
            <a:r>
              <a:rPr lang="en-US" baseline="-25000" dirty="0"/>
              <a:t>1</a:t>
            </a:r>
            <a:r>
              <a:rPr lang="en-US" dirty="0"/>
              <a:t>)–2</a:t>
            </a:r>
            <a:r>
              <a:rPr lang="en-US" i="1" dirty="0"/>
              <a:t>bond</a:t>
            </a:r>
            <a:r>
              <a:rPr lang="en-US" dirty="0"/>
              <a:t>(</a:t>
            </a:r>
            <a:r>
              <a:rPr lang="en-US" i="1" dirty="0"/>
              <a:t>A</a:t>
            </a:r>
            <a:r>
              <a:rPr lang="en-US" baseline="-25000" dirty="0"/>
              <a:t>0</a:t>
            </a:r>
            <a:r>
              <a:rPr lang="en-US" dirty="0"/>
              <a:t> , </a:t>
            </a:r>
            <a:r>
              <a:rPr lang="en-US" i="1" dirty="0"/>
              <a:t>A</a:t>
            </a:r>
            <a:r>
              <a:rPr lang="en-US" baseline="-25000" dirty="0"/>
              <a:t>1</a:t>
            </a:r>
            <a:r>
              <a:rPr lang="en-US" dirty="0"/>
              <a:t>)</a:t>
            </a:r>
          </a:p>
          <a:p>
            <a:pPr lvl="1">
              <a:spcBef>
                <a:spcPct val="15000"/>
              </a:spcBef>
              <a:buNone/>
              <a:tabLst>
                <a:tab pos="3088592" algn="l"/>
              </a:tabLst>
            </a:pPr>
            <a:r>
              <a:rPr lang="en-US" dirty="0"/>
              <a:t>		= 2* 0 + 2* 4410 – 2*0 = 8820</a:t>
            </a:r>
          </a:p>
          <a:p>
            <a:pPr marL="0" indent="0">
              <a:spcBef>
                <a:spcPct val="15000"/>
              </a:spcBef>
              <a:buNone/>
              <a:tabLst>
                <a:tab pos="3088592" algn="l"/>
              </a:tabLst>
            </a:pPr>
            <a:r>
              <a:rPr lang="en-US" dirty="0"/>
              <a:t>Ordering (1-3-2) :</a:t>
            </a:r>
          </a:p>
          <a:p>
            <a:pPr lvl="1">
              <a:spcBef>
                <a:spcPct val="15000"/>
              </a:spcBef>
              <a:buNone/>
              <a:tabLst>
                <a:tab pos="3088592" algn="l"/>
              </a:tabLst>
            </a:pPr>
            <a:r>
              <a:rPr lang="en-US" i="1" dirty="0" err="1"/>
              <a:t>cont</a:t>
            </a:r>
            <a:r>
              <a:rPr lang="en-US" dirty="0"/>
              <a:t>(</a:t>
            </a:r>
            <a:r>
              <a:rPr lang="en-US" i="1" dirty="0"/>
              <a:t>A</a:t>
            </a:r>
            <a:r>
              <a:rPr lang="en-US" baseline="-25000" dirty="0"/>
              <a:t>1</a:t>
            </a:r>
            <a:r>
              <a:rPr lang="en-US" dirty="0"/>
              <a:t>,</a:t>
            </a:r>
            <a:r>
              <a:rPr lang="en-US" i="1" dirty="0"/>
              <a:t>A</a:t>
            </a:r>
            <a:r>
              <a:rPr lang="en-US" baseline="-25000" dirty="0"/>
              <a:t>3</a:t>
            </a:r>
            <a:r>
              <a:rPr lang="en-US" dirty="0"/>
              <a:t>,</a:t>
            </a:r>
            <a:r>
              <a:rPr lang="en-US" i="1" dirty="0"/>
              <a:t>A</a:t>
            </a:r>
            <a:r>
              <a:rPr lang="en-US" baseline="-25000" dirty="0"/>
              <a:t>2</a:t>
            </a:r>
            <a:r>
              <a:rPr lang="en-US" dirty="0"/>
              <a:t>)	= 2</a:t>
            </a:r>
            <a:r>
              <a:rPr lang="en-US" i="1" dirty="0"/>
              <a:t>bond</a:t>
            </a:r>
            <a:r>
              <a:rPr lang="en-US" dirty="0"/>
              <a:t>(</a:t>
            </a:r>
            <a:r>
              <a:rPr lang="en-US" i="1" dirty="0"/>
              <a:t>A</a:t>
            </a:r>
            <a:r>
              <a:rPr lang="en-US" baseline="-25000" dirty="0"/>
              <a:t>1</a:t>
            </a:r>
            <a:r>
              <a:rPr lang="en-US" dirty="0"/>
              <a:t> , </a:t>
            </a:r>
            <a:r>
              <a:rPr lang="en-US" i="1" dirty="0"/>
              <a:t>A</a:t>
            </a:r>
            <a:r>
              <a:rPr lang="en-US" baseline="-25000" dirty="0"/>
              <a:t>3</a:t>
            </a:r>
            <a:r>
              <a:rPr lang="en-US" dirty="0"/>
              <a:t>)+2</a:t>
            </a:r>
            <a:r>
              <a:rPr lang="en-US" i="1" dirty="0"/>
              <a:t>bond</a:t>
            </a:r>
            <a:r>
              <a:rPr lang="en-US" dirty="0"/>
              <a:t>(</a:t>
            </a:r>
            <a:r>
              <a:rPr lang="en-US" i="1" dirty="0"/>
              <a:t>A</a:t>
            </a:r>
            <a:r>
              <a:rPr lang="en-US" baseline="-25000" dirty="0"/>
              <a:t>3</a:t>
            </a:r>
            <a:r>
              <a:rPr lang="en-US" dirty="0"/>
              <a:t> , </a:t>
            </a:r>
            <a:r>
              <a:rPr lang="en-US" i="1" dirty="0"/>
              <a:t>A</a:t>
            </a:r>
            <a:r>
              <a:rPr lang="en-US" baseline="-25000" dirty="0"/>
              <a:t>2</a:t>
            </a:r>
            <a:r>
              <a:rPr lang="en-US" dirty="0"/>
              <a:t>)–2</a:t>
            </a:r>
            <a:r>
              <a:rPr lang="en-US" i="1" dirty="0"/>
              <a:t>bond</a:t>
            </a:r>
            <a:r>
              <a:rPr lang="en-US" dirty="0"/>
              <a:t>(</a:t>
            </a:r>
            <a:r>
              <a:rPr lang="en-US" i="1" dirty="0"/>
              <a:t>A</a:t>
            </a:r>
            <a:r>
              <a:rPr lang="en-US" baseline="-25000" dirty="0"/>
              <a:t>1</a:t>
            </a:r>
            <a:r>
              <a:rPr lang="en-US" dirty="0"/>
              <a:t>,</a:t>
            </a:r>
            <a:r>
              <a:rPr lang="en-US" i="1" dirty="0"/>
              <a:t>A</a:t>
            </a:r>
            <a:r>
              <a:rPr lang="en-US" baseline="-25000" dirty="0"/>
              <a:t>2</a:t>
            </a:r>
            <a:r>
              <a:rPr lang="en-US" dirty="0"/>
              <a:t>)</a:t>
            </a:r>
          </a:p>
          <a:p>
            <a:pPr lvl="1">
              <a:spcBef>
                <a:spcPct val="15000"/>
              </a:spcBef>
              <a:buNone/>
              <a:tabLst>
                <a:tab pos="3088592" algn="l"/>
              </a:tabLst>
            </a:pPr>
            <a:r>
              <a:rPr lang="en-US" dirty="0"/>
              <a:t>		= 2* 4410 + 2* 890 – 2*225 = 10150</a:t>
            </a:r>
          </a:p>
          <a:p>
            <a:pPr marL="0" indent="0">
              <a:spcBef>
                <a:spcPct val="15000"/>
              </a:spcBef>
              <a:buNone/>
              <a:tabLst>
                <a:tab pos="3088592" algn="l"/>
              </a:tabLst>
            </a:pPr>
            <a:r>
              <a:rPr lang="en-US" dirty="0"/>
              <a:t>Ordering (2-3-4) :</a:t>
            </a:r>
          </a:p>
          <a:p>
            <a:pPr lvl="1">
              <a:spcBef>
                <a:spcPct val="15000"/>
              </a:spcBef>
              <a:buNone/>
              <a:tabLst>
                <a:tab pos="3088592" algn="l"/>
              </a:tabLst>
            </a:pPr>
            <a:r>
              <a:rPr lang="en-US" i="1" dirty="0" err="1"/>
              <a:t>cont</a:t>
            </a:r>
            <a:r>
              <a:rPr lang="en-US" dirty="0"/>
              <a:t> (</a:t>
            </a:r>
            <a:r>
              <a:rPr lang="en-US" i="1" dirty="0"/>
              <a:t>A</a:t>
            </a:r>
            <a:r>
              <a:rPr lang="en-US" baseline="-25000" dirty="0"/>
              <a:t>2</a:t>
            </a:r>
            <a:r>
              <a:rPr lang="en-US" dirty="0"/>
              <a:t>,</a:t>
            </a:r>
            <a:r>
              <a:rPr lang="en-US" i="1" dirty="0"/>
              <a:t>A</a:t>
            </a:r>
            <a:r>
              <a:rPr lang="en-US" baseline="-25000" dirty="0"/>
              <a:t>3</a:t>
            </a:r>
            <a:r>
              <a:rPr lang="en-US" dirty="0"/>
              <a:t>,</a:t>
            </a:r>
            <a:r>
              <a:rPr lang="en-US" i="1" dirty="0"/>
              <a:t>A</a:t>
            </a:r>
            <a:r>
              <a:rPr lang="en-US" baseline="-25000" dirty="0"/>
              <a:t>4</a:t>
            </a:r>
            <a:r>
              <a:rPr lang="en-US" dirty="0"/>
              <a:t>)	= 1780</a:t>
            </a:r>
          </a:p>
        </p:txBody>
      </p:sp>
      <p:pic>
        <p:nvPicPr>
          <p:cNvPr id="89091"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1929" y="3148608"/>
            <a:ext cx="7893191" cy="2366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610240979"/>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title"/>
          </p:nvPr>
        </p:nvSpPr>
        <p:spPr>
          <a:noFill/>
          <a:ln/>
        </p:spPr>
        <p:txBody>
          <a:bodyPr/>
          <a:lstStyle/>
          <a:p>
            <a:r>
              <a:rPr lang="en-US"/>
              <a:t>BEA – Example</a:t>
            </a:r>
          </a:p>
        </p:txBody>
      </p:sp>
      <p:sp>
        <p:nvSpPr>
          <p:cNvPr id="2" name="Content Placeholder 1"/>
          <p:cNvSpPr>
            <a:spLocks noGrp="1"/>
          </p:cNvSpPr>
          <p:nvPr>
            <p:ph idx="1"/>
          </p:nvPr>
        </p:nvSpPr>
        <p:spPr/>
        <p:txBody>
          <a:bodyPr/>
          <a:lstStyle/>
          <a:p>
            <a:r>
              <a:rPr lang="en-US" dirty="0"/>
              <a:t>Therefore, the CA matrix has the form</a:t>
            </a:r>
          </a:p>
          <a:p>
            <a:endParaRPr lang="en-US" dirty="0"/>
          </a:p>
          <a:p>
            <a:endParaRPr lang="en-US" dirty="0"/>
          </a:p>
          <a:p>
            <a:endParaRPr lang="en-US" dirty="0"/>
          </a:p>
          <a:p>
            <a:pPr marL="0" indent="0">
              <a:buNone/>
            </a:pPr>
            <a:endParaRPr lang="en-US" dirty="0"/>
          </a:p>
          <a:p>
            <a:pPr marL="0" indent="0">
              <a:buNone/>
            </a:pPr>
            <a:endParaRPr lang="en-US" dirty="0"/>
          </a:p>
          <a:p>
            <a:pPr>
              <a:spcBef>
                <a:spcPts val="0"/>
              </a:spcBef>
            </a:pPr>
            <a:r>
              <a:rPr lang="en-US" dirty="0">
                <a:latin typeface="Book Antiqua"/>
              </a:rPr>
              <a:t>When </a:t>
            </a:r>
            <a:r>
              <a:rPr lang="en-US" i="1" dirty="0">
                <a:latin typeface="Book Antiqua"/>
              </a:rPr>
              <a:t>A</a:t>
            </a:r>
            <a:r>
              <a:rPr lang="en-US" sz="1800" baseline="-25000" dirty="0">
                <a:latin typeface="Book Antiqua"/>
              </a:rPr>
              <a:t>4</a:t>
            </a:r>
            <a:r>
              <a:rPr lang="en-US" dirty="0">
                <a:latin typeface="Book Antiqua"/>
              </a:rPr>
              <a:t> is placed, the final form of the </a:t>
            </a:r>
            <a:r>
              <a:rPr lang="en-US" i="1" dirty="0">
                <a:latin typeface="Book Antiqua"/>
              </a:rPr>
              <a:t>CA</a:t>
            </a:r>
            <a:r>
              <a:rPr lang="en-US" dirty="0">
                <a:latin typeface="Book Antiqua"/>
              </a:rPr>
              <a:t> matrix (after row organization) is</a:t>
            </a:r>
          </a:p>
          <a:p>
            <a:pPr marL="0" indent="0">
              <a:buNone/>
            </a:pPr>
            <a:endParaRPr lang="en-US" dirty="0"/>
          </a:p>
        </p:txBody>
      </p:sp>
      <p:grpSp>
        <p:nvGrpSpPr>
          <p:cNvPr id="3" name="Group 2"/>
          <p:cNvGrpSpPr/>
          <p:nvPr/>
        </p:nvGrpSpPr>
        <p:grpSpPr>
          <a:xfrm>
            <a:off x="9022680" y="2500536"/>
            <a:ext cx="2438400" cy="3257915"/>
            <a:chOff x="5761849" y="4511040"/>
            <a:chExt cx="2438400" cy="3257915"/>
          </a:xfrm>
        </p:grpSpPr>
        <p:sp>
          <p:nvSpPr>
            <p:cNvPr id="90116" name="Rectangle 4"/>
            <p:cNvSpPr>
              <a:spLocks noChangeArrowheads="1"/>
            </p:cNvSpPr>
            <p:nvPr/>
          </p:nvSpPr>
          <p:spPr bwMode="auto">
            <a:xfrm>
              <a:off x="5786685" y="4511040"/>
              <a:ext cx="785707"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28691" tIns="63217" rIns="128691" bIns="63217">
              <a:spAutoFit/>
            </a:bodyPr>
            <a:lstStyle/>
            <a:p>
              <a:r>
                <a:rPr lang="en-US" sz="2600" i="1" dirty="0">
                  <a:solidFill>
                    <a:srgbClr val="000000"/>
                  </a:solidFill>
                  <a:latin typeface="Book Antiqua"/>
                </a:rPr>
                <a:t>A</a:t>
              </a:r>
              <a:r>
                <a:rPr lang="en-US" sz="2600" baseline="-25000" dirty="0">
                  <a:solidFill>
                    <a:srgbClr val="000000"/>
                  </a:solidFill>
                  <a:latin typeface="Book Antiqua"/>
                </a:rPr>
                <a:t>1</a:t>
              </a:r>
            </a:p>
          </p:txBody>
        </p:sp>
        <p:sp>
          <p:nvSpPr>
            <p:cNvPr id="90117" name="Rectangle 5"/>
            <p:cNvSpPr>
              <a:spLocks noChangeArrowheads="1"/>
            </p:cNvSpPr>
            <p:nvPr/>
          </p:nvSpPr>
          <p:spPr bwMode="auto">
            <a:xfrm>
              <a:off x="7087166" y="4511040"/>
              <a:ext cx="833119"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28691" tIns="63217" rIns="128691" bIns="63217">
              <a:spAutoFit/>
            </a:bodyPr>
            <a:lstStyle/>
            <a:p>
              <a:r>
                <a:rPr lang="en-US" sz="2600" i="1" dirty="0">
                  <a:solidFill>
                    <a:srgbClr val="000000"/>
                  </a:solidFill>
                  <a:latin typeface="Book Antiqua"/>
                </a:rPr>
                <a:t>A</a:t>
              </a:r>
              <a:r>
                <a:rPr lang="en-US" sz="2600" baseline="-25000" dirty="0">
                  <a:solidFill>
                    <a:srgbClr val="000000"/>
                  </a:solidFill>
                  <a:latin typeface="Book Antiqua"/>
                </a:rPr>
                <a:t>2</a:t>
              </a:r>
            </a:p>
          </p:txBody>
        </p:sp>
        <p:sp>
          <p:nvSpPr>
            <p:cNvPr id="90118" name="Rectangle 6"/>
            <p:cNvSpPr>
              <a:spLocks noChangeArrowheads="1"/>
            </p:cNvSpPr>
            <p:nvPr/>
          </p:nvSpPr>
          <p:spPr bwMode="auto">
            <a:xfrm>
              <a:off x="6436925" y="4511040"/>
              <a:ext cx="785707"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28691" tIns="63217" rIns="128691" bIns="63217">
              <a:spAutoFit/>
            </a:bodyPr>
            <a:lstStyle/>
            <a:p>
              <a:r>
                <a:rPr lang="en-US" sz="2600" i="1" dirty="0">
                  <a:solidFill>
                    <a:srgbClr val="000000"/>
                  </a:solidFill>
                  <a:latin typeface="Book Antiqua"/>
                </a:rPr>
                <a:t>A</a:t>
              </a:r>
              <a:r>
                <a:rPr lang="en-US" sz="2600" baseline="-25000" dirty="0">
                  <a:solidFill>
                    <a:srgbClr val="000000"/>
                  </a:solidFill>
                  <a:latin typeface="Book Antiqua"/>
                </a:rPr>
                <a:t>3</a:t>
              </a:r>
            </a:p>
          </p:txBody>
        </p:sp>
        <p:grpSp>
          <p:nvGrpSpPr>
            <p:cNvPr id="90122" name="Group 10"/>
            <p:cNvGrpSpPr>
              <a:grpSpLocks/>
            </p:cNvGrpSpPr>
            <p:nvPr/>
          </p:nvGrpSpPr>
          <p:grpSpPr bwMode="auto">
            <a:xfrm>
              <a:off x="5761849" y="5274169"/>
              <a:ext cx="144498" cy="2438400"/>
              <a:chOff x="2552" y="2336"/>
              <a:chExt cx="64" cy="1080"/>
            </a:xfrm>
          </p:grpSpPr>
          <p:sp>
            <p:nvSpPr>
              <p:cNvPr id="90119" name="Line 7"/>
              <p:cNvSpPr>
                <a:spLocks noChangeShapeType="1"/>
              </p:cNvSpPr>
              <p:nvPr/>
            </p:nvSpPr>
            <p:spPr bwMode="auto">
              <a:xfrm>
                <a:off x="2552" y="2336"/>
                <a:ext cx="0" cy="107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90120" name="Line 8"/>
              <p:cNvSpPr>
                <a:spLocks noChangeShapeType="1"/>
              </p:cNvSpPr>
              <p:nvPr/>
            </p:nvSpPr>
            <p:spPr bwMode="auto">
              <a:xfrm>
                <a:off x="2552" y="2336"/>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90121" name="Line 9"/>
              <p:cNvSpPr>
                <a:spLocks noChangeShapeType="1"/>
              </p:cNvSpPr>
              <p:nvPr/>
            </p:nvSpPr>
            <p:spPr bwMode="auto">
              <a:xfrm>
                <a:off x="2552" y="3416"/>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grpSp>
        <p:sp>
          <p:nvSpPr>
            <p:cNvPr id="90123" name="Rectangle 11"/>
            <p:cNvSpPr>
              <a:spLocks noChangeArrowheads="1"/>
            </p:cNvSpPr>
            <p:nvPr/>
          </p:nvSpPr>
          <p:spPr bwMode="auto">
            <a:xfrm>
              <a:off x="5781279" y="5215467"/>
              <a:ext cx="59332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45</a:t>
              </a:r>
            </a:p>
          </p:txBody>
        </p:sp>
        <p:sp>
          <p:nvSpPr>
            <p:cNvPr id="90124" name="Rectangle 12"/>
            <p:cNvSpPr>
              <a:spLocks noChangeArrowheads="1"/>
            </p:cNvSpPr>
            <p:nvPr/>
          </p:nvSpPr>
          <p:spPr bwMode="auto">
            <a:xfrm>
              <a:off x="5947992" y="5540587"/>
              <a:ext cx="259895" cy="92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endParaRPr lang="en-US" sz="2600" dirty="0">
                <a:solidFill>
                  <a:srgbClr val="000000"/>
                </a:solidFill>
                <a:latin typeface="Book Antiqua"/>
              </a:endParaRPr>
            </a:p>
            <a:p>
              <a:endParaRPr lang="en-US" sz="2600" dirty="0">
                <a:solidFill>
                  <a:srgbClr val="000000"/>
                </a:solidFill>
                <a:latin typeface="Book Antiqua"/>
              </a:endParaRPr>
            </a:p>
          </p:txBody>
        </p:sp>
        <p:sp>
          <p:nvSpPr>
            <p:cNvPr id="90125" name="Rectangle 13"/>
            <p:cNvSpPr>
              <a:spLocks noChangeArrowheads="1"/>
            </p:cNvSpPr>
            <p:nvPr/>
          </p:nvSpPr>
          <p:spPr bwMode="auto">
            <a:xfrm>
              <a:off x="5868113" y="5865707"/>
              <a:ext cx="509964"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 0</a:t>
              </a:r>
            </a:p>
          </p:txBody>
        </p:sp>
        <p:sp>
          <p:nvSpPr>
            <p:cNvPr id="90126" name="Rectangle 14"/>
            <p:cNvSpPr>
              <a:spLocks noChangeArrowheads="1"/>
            </p:cNvSpPr>
            <p:nvPr/>
          </p:nvSpPr>
          <p:spPr bwMode="auto">
            <a:xfrm>
              <a:off x="5947992" y="6190827"/>
              <a:ext cx="259895" cy="92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endParaRPr lang="en-US" sz="2600" dirty="0">
                <a:solidFill>
                  <a:srgbClr val="000000"/>
                </a:solidFill>
                <a:latin typeface="Book Antiqua"/>
              </a:endParaRPr>
            </a:p>
            <a:p>
              <a:endParaRPr lang="en-US" sz="2600" dirty="0">
                <a:solidFill>
                  <a:srgbClr val="000000"/>
                </a:solidFill>
                <a:latin typeface="Book Antiqua"/>
              </a:endParaRPr>
            </a:p>
          </p:txBody>
        </p:sp>
        <p:sp>
          <p:nvSpPr>
            <p:cNvPr id="90127" name="Rectangle 15"/>
            <p:cNvSpPr>
              <a:spLocks noChangeArrowheads="1"/>
            </p:cNvSpPr>
            <p:nvPr/>
          </p:nvSpPr>
          <p:spPr bwMode="auto">
            <a:xfrm>
              <a:off x="5781279" y="6515947"/>
              <a:ext cx="59332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45</a:t>
              </a:r>
            </a:p>
          </p:txBody>
        </p:sp>
        <p:sp>
          <p:nvSpPr>
            <p:cNvPr id="90128" name="Rectangle 16"/>
            <p:cNvSpPr>
              <a:spLocks noChangeArrowheads="1"/>
            </p:cNvSpPr>
            <p:nvPr/>
          </p:nvSpPr>
          <p:spPr bwMode="auto">
            <a:xfrm>
              <a:off x="5947992" y="6841067"/>
              <a:ext cx="259895" cy="92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endParaRPr lang="en-US" sz="2600" dirty="0">
                <a:solidFill>
                  <a:srgbClr val="000000"/>
                </a:solidFill>
                <a:latin typeface="Book Antiqua"/>
              </a:endParaRPr>
            </a:p>
            <a:p>
              <a:endParaRPr lang="en-US" sz="2600" dirty="0">
                <a:solidFill>
                  <a:srgbClr val="000000"/>
                </a:solidFill>
                <a:latin typeface="Book Antiqua"/>
              </a:endParaRPr>
            </a:p>
          </p:txBody>
        </p:sp>
        <p:sp>
          <p:nvSpPr>
            <p:cNvPr id="90129" name="Rectangle 17"/>
            <p:cNvSpPr>
              <a:spLocks noChangeArrowheads="1"/>
            </p:cNvSpPr>
            <p:nvPr/>
          </p:nvSpPr>
          <p:spPr bwMode="auto">
            <a:xfrm>
              <a:off x="5868113" y="7166187"/>
              <a:ext cx="509964"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 0</a:t>
              </a:r>
            </a:p>
          </p:txBody>
        </p:sp>
        <p:sp>
          <p:nvSpPr>
            <p:cNvPr id="90130" name="Rectangle 18"/>
            <p:cNvSpPr>
              <a:spLocks noChangeArrowheads="1"/>
            </p:cNvSpPr>
            <p:nvPr/>
          </p:nvSpPr>
          <p:spPr bwMode="auto">
            <a:xfrm>
              <a:off x="6431519" y="5215467"/>
              <a:ext cx="59332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45</a:t>
              </a:r>
            </a:p>
          </p:txBody>
        </p:sp>
        <p:sp>
          <p:nvSpPr>
            <p:cNvPr id="90131" name="Rectangle 19"/>
            <p:cNvSpPr>
              <a:spLocks noChangeArrowheads="1"/>
            </p:cNvSpPr>
            <p:nvPr/>
          </p:nvSpPr>
          <p:spPr bwMode="auto">
            <a:xfrm>
              <a:off x="6598232" y="5540587"/>
              <a:ext cx="259895" cy="92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endParaRPr lang="en-US" sz="2600" dirty="0">
                <a:solidFill>
                  <a:srgbClr val="000000"/>
                </a:solidFill>
                <a:latin typeface="Book Antiqua"/>
              </a:endParaRPr>
            </a:p>
            <a:p>
              <a:endParaRPr lang="en-US" sz="2600" dirty="0">
                <a:solidFill>
                  <a:srgbClr val="000000"/>
                </a:solidFill>
                <a:latin typeface="Book Antiqua"/>
              </a:endParaRPr>
            </a:p>
          </p:txBody>
        </p:sp>
        <p:sp>
          <p:nvSpPr>
            <p:cNvPr id="90132" name="Rectangle 20"/>
            <p:cNvSpPr>
              <a:spLocks noChangeArrowheads="1"/>
            </p:cNvSpPr>
            <p:nvPr/>
          </p:nvSpPr>
          <p:spPr bwMode="auto">
            <a:xfrm>
              <a:off x="6482228" y="5865707"/>
              <a:ext cx="509964"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 5</a:t>
              </a:r>
            </a:p>
          </p:txBody>
        </p:sp>
        <p:sp>
          <p:nvSpPr>
            <p:cNvPr id="90133" name="Rectangle 21"/>
            <p:cNvSpPr>
              <a:spLocks noChangeArrowheads="1"/>
            </p:cNvSpPr>
            <p:nvPr/>
          </p:nvSpPr>
          <p:spPr bwMode="auto">
            <a:xfrm>
              <a:off x="6733698" y="6190827"/>
              <a:ext cx="259895" cy="92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 </a:t>
              </a:r>
            </a:p>
            <a:p>
              <a:endParaRPr lang="en-US" sz="2600" dirty="0">
                <a:solidFill>
                  <a:srgbClr val="000000"/>
                </a:solidFill>
                <a:latin typeface="Book Antiqua"/>
              </a:endParaRPr>
            </a:p>
          </p:txBody>
        </p:sp>
        <p:sp>
          <p:nvSpPr>
            <p:cNvPr id="90134" name="Rectangle 22"/>
            <p:cNvSpPr>
              <a:spLocks noChangeArrowheads="1"/>
            </p:cNvSpPr>
            <p:nvPr/>
          </p:nvSpPr>
          <p:spPr bwMode="auto">
            <a:xfrm>
              <a:off x="6431519" y="6515947"/>
              <a:ext cx="59332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53</a:t>
              </a:r>
            </a:p>
          </p:txBody>
        </p:sp>
        <p:sp>
          <p:nvSpPr>
            <p:cNvPr id="90135" name="Rectangle 23"/>
            <p:cNvSpPr>
              <a:spLocks noChangeArrowheads="1"/>
            </p:cNvSpPr>
            <p:nvPr/>
          </p:nvSpPr>
          <p:spPr bwMode="auto">
            <a:xfrm>
              <a:off x="6598232" y="6841067"/>
              <a:ext cx="259895" cy="92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endParaRPr lang="en-US" sz="2600" dirty="0">
                <a:solidFill>
                  <a:srgbClr val="000000"/>
                </a:solidFill>
                <a:latin typeface="Book Antiqua"/>
              </a:endParaRPr>
            </a:p>
            <a:p>
              <a:endParaRPr lang="en-US" sz="2600" dirty="0">
                <a:solidFill>
                  <a:srgbClr val="000000"/>
                </a:solidFill>
                <a:latin typeface="Book Antiqua"/>
              </a:endParaRPr>
            </a:p>
          </p:txBody>
        </p:sp>
        <p:sp>
          <p:nvSpPr>
            <p:cNvPr id="90136" name="Rectangle 24"/>
            <p:cNvSpPr>
              <a:spLocks noChangeArrowheads="1"/>
            </p:cNvSpPr>
            <p:nvPr/>
          </p:nvSpPr>
          <p:spPr bwMode="auto">
            <a:xfrm>
              <a:off x="6518353" y="7166187"/>
              <a:ext cx="509964"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 3</a:t>
              </a:r>
            </a:p>
          </p:txBody>
        </p:sp>
        <p:sp>
          <p:nvSpPr>
            <p:cNvPr id="90137" name="Rectangle 25"/>
            <p:cNvSpPr>
              <a:spLocks noChangeArrowheads="1"/>
            </p:cNvSpPr>
            <p:nvPr/>
          </p:nvSpPr>
          <p:spPr bwMode="auto">
            <a:xfrm>
              <a:off x="7168593" y="5215467"/>
              <a:ext cx="509964"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 0</a:t>
              </a:r>
            </a:p>
          </p:txBody>
        </p:sp>
        <p:sp>
          <p:nvSpPr>
            <p:cNvPr id="90138" name="Rectangle 26"/>
            <p:cNvSpPr>
              <a:spLocks noChangeArrowheads="1"/>
            </p:cNvSpPr>
            <p:nvPr/>
          </p:nvSpPr>
          <p:spPr bwMode="auto">
            <a:xfrm>
              <a:off x="7248472" y="5540587"/>
              <a:ext cx="259895" cy="92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endParaRPr lang="en-US" sz="2600" dirty="0">
                <a:solidFill>
                  <a:srgbClr val="000000"/>
                </a:solidFill>
                <a:latin typeface="Book Antiqua"/>
              </a:endParaRPr>
            </a:p>
            <a:p>
              <a:endParaRPr lang="en-US" sz="2600" dirty="0">
                <a:solidFill>
                  <a:srgbClr val="000000"/>
                </a:solidFill>
                <a:latin typeface="Book Antiqua"/>
              </a:endParaRPr>
            </a:p>
          </p:txBody>
        </p:sp>
        <p:sp>
          <p:nvSpPr>
            <p:cNvPr id="90139" name="Rectangle 27"/>
            <p:cNvSpPr>
              <a:spLocks noChangeArrowheads="1"/>
            </p:cNvSpPr>
            <p:nvPr/>
          </p:nvSpPr>
          <p:spPr bwMode="auto">
            <a:xfrm>
              <a:off x="7081759" y="5865707"/>
              <a:ext cx="59332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80</a:t>
              </a:r>
            </a:p>
          </p:txBody>
        </p:sp>
        <p:sp>
          <p:nvSpPr>
            <p:cNvPr id="90140" name="Rectangle 28"/>
            <p:cNvSpPr>
              <a:spLocks noChangeArrowheads="1"/>
            </p:cNvSpPr>
            <p:nvPr/>
          </p:nvSpPr>
          <p:spPr bwMode="auto">
            <a:xfrm>
              <a:off x="7429094" y="6190827"/>
              <a:ext cx="259895" cy="92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endParaRPr lang="en-US" sz="2600" dirty="0">
                <a:solidFill>
                  <a:srgbClr val="000000"/>
                </a:solidFill>
                <a:latin typeface="Book Antiqua"/>
              </a:endParaRPr>
            </a:p>
            <a:p>
              <a:endParaRPr lang="en-US" sz="2600" dirty="0">
                <a:solidFill>
                  <a:srgbClr val="000000"/>
                </a:solidFill>
                <a:latin typeface="Book Antiqua"/>
              </a:endParaRPr>
            </a:p>
          </p:txBody>
        </p:sp>
        <p:sp>
          <p:nvSpPr>
            <p:cNvPr id="90141" name="Rectangle 29"/>
            <p:cNvSpPr>
              <a:spLocks noChangeArrowheads="1"/>
            </p:cNvSpPr>
            <p:nvPr/>
          </p:nvSpPr>
          <p:spPr bwMode="auto">
            <a:xfrm>
              <a:off x="7168593" y="6515947"/>
              <a:ext cx="509964"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 5</a:t>
              </a:r>
            </a:p>
          </p:txBody>
        </p:sp>
        <p:sp>
          <p:nvSpPr>
            <p:cNvPr id="90142" name="Rectangle 30"/>
            <p:cNvSpPr>
              <a:spLocks noChangeArrowheads="1"/>
            </p:cNvSpPr>
            <p:nvPr/>
          </p:nvSpPr>
          <p:spPr bwMode="auto">
            <a:xfrm>
              <a:off x="7248472" y="6841067"/>
              <a:ext cx="259895" cy="92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endParaRPr lang="en-US" sz="2600" dirty="0">
                <a:solidFill>
                  <a:srgbClr val="000000"/>
                </a:solidFill>
                <a:latin typeface="Book Antiqua"/>
              </a:endParaRPr>
            </a:p>
            <a:p>
              <a:endParaRPr lang="en-US" sz="2600" dirty="0">
                <a:solidFill>
                  <a:srgbClr val="000000"/>
                </a:solidFill>
                <a:latin typeface="Book Antiqua"/>
              </a:endParaRPr>
            </a:p>
          </p:txBody>
        </p:sp>
        <p:sp>
          <p:nvSpPr>
            <p:cNvPr id="90143" name="Rectangle 31"/>
            <p:cNvSpPr>
              <a:spLocks noChangeArrowheads="1"/>
            </p:cNvSpPr>
            <p:nvPr/>
          </p:nvSpPr>
          <p:spPr bwMode="auto">
            <a:xfrm>
              <a:off x="7081759" y="7166187"/>
              <a:ext cx="59332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75</a:t>
              </a:r>
            </a:p>
          </p:txBody>
        </p:sp>
        <p:grpSp>
          <p:nvGrpSpPr>
            <p:cNvPr id="90147" name="Group 35"/>
            <p:cNvGrpSpPr>
              <a:grpSpLocks/>
            </p:cNvGrpSpPr>
            <p:nvPr/>
          </p:nvGrpSpPr>
          <p:grpSpPr bwMode="auto">
            <a:xfrm>
              <a:off x="8028658" y="5265138"/>
              <a:ext cx="171591" cy="2447431"/>
              <a:chOff x="3556" y="2332"/>
              <a:chExt cx="76" cy="1084"/>
            </a:xfrm>
          </p:grpSpPr>
          <p:sp>
            <p:nvSpPr>
              <p:cNvPr id="90144" name="Line 32"/>
              <p:cNvSpPr>
                <a:spLocks noChangeShapeType="1"/>
              </p:cNvSpPr>
              <p:nvPr/>
            </p:nvSpPr>
            <p:spPr bwMode="auto">
              <a:xfrm flipV="1">
                <a:off x="3632" y="2332"/>
                <a:ext cx="0" cy="10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90145" name="Line 33"/>
              <p:cNvSpPr>
                <a:spLocks noChangeShapeType="1"/>
              </p:cNvSpPr>
              <p:nvPr/>
            </p:nvSpPr>
            <p:spPr bwMode="auto">
              <a:xfrm flipH="1">
                <a:off x="3556" y="3416"/>
                <a:ext cx="7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90146" name="Line 34"/>
              <p:cNvSpPr>
                <a:spLocks noChangeShapeType="1"/>
              </p:cNvSpPr>
              <p:nvPr/>
            </p:nvSpPr>
            <p:spPr bwMode="auto">
              <a:xfrm flipH="1">
                <a:off x="3556" y="2336"/>
                <a:ext cx="7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grpSp>
      </p:grpSp>
      <p:sp>
        <p:nvSpPr>
          <p:cNvPr id="39" name="Rectangle 4"/>
          <p:cNvSpPr>
            <a:spLocks noChangeArrowheads="1"/>
          </p:cNvSpPr>
          <p:nvPr/>
        </p:nvSpPr>
        <p:spPr bwMode="auto">
          <a:xfrm>
            <a:off x="8885660" y="6172944"/>
            <a:ext cx="636487"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i="1" dirty="0">
                <a:solidFill>
                  <a:srgbClr val="000000"/>
                </a:solidFill>
                <a:latin typeface="Book Antiqua"/>
              </a:rPr>
              <a:t>A</a:t>
            </a:r>
            <a:r>
              <a:rPr lang="en-US" sz="2600" baseline="-25000" dirty="0">
                <a:solidFill>
                  <a:srgbClr val="000000"/>
                </a:solidFill>
                <a:latin typeface="Book Antiqua"/>
              </a:rPr>
              <a:t>1</a:t>
            </a:r>
          </a:p>
        </p:txBody>
      </p:sp>
      <p:sp>
        <p:nvSpPr>
          <p:cNvPr id="40" name="Rectangle 5"/>
          <p:cNvSpPr>
            <a:spLocks noChangeArrowheads="1"/>
          </p:cNvSpPr>
          <p:nvPr/>
        </p:nvSpPr>
        <p:spPr bwMode="auto">
          <a:xfrm>
            <a:off x="10186140" y="6172944"/>
            <a:ext cx="636487"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i="1" dirty="0">
                <a:solidFill>
                  <a:srgbClr val="000000"/>
                </a:solidFill>
                <a:latin typeface="Book Antiqua"/>
              </a:rPr>
              <a:t>A</a:t>
            </a:r>
            <a:r>
              <a:rPr lang="en-US" sz="2600" baseline="-25000" dirty="0">
                <a:solidFill>
                  <a:srgbClr val="000000"/>
                </a:solidFill>
                <a:latin typeface="Book Antiqua"/>
              </a:rPr>
              <a:t>2</a:t>
            </a:r>
          </a:p>
        </p:txBody>
      </p:sp>
      <p:sp>
        <p:nvSpPr>
          <p:cNvPr id="41" name="Rectangle 6"/>
          <p:cNvSpPr>
            <a:spLocks noChangeArrowheads="1"/>
          </p:cNvSpPr>
          <p:nvPr/>
        </p:nvSpPr>
        <p:spPr bwMode="auto">
          <a:xfrm>
            <a:off x="9532329" y="6172944"/>
            <a:ext cx="64363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i="1" dirty="0">
                <a:solidFill>
                  <a:srgbClr val="000000"/>
                </a:solidFill>
                <a:latin typeface="Book Antiqua"/>
              </a:rPr>
              <a:t>A</a:t>
            </a:r>
            <a:r>
              <a:rPr lang="en-US" sz="2600" baseline="-25000" dirty="0">
                <a:solidFill>
                  <a:srgbClr val="000000"/>
                </a:solidFill>
                <a:latin typeface="Book Antiqua"/>
              </a:rPr>
              <a:t>3</a:t>
            </a:r>
          </a:p>
        </p:txBody>
      </p:sp>
      <p:sp>
        <p:nvSpPr>
          <p:cNvPr id="42" name="Rectangle 7"/>
          <p:cNvSpPr>
            <a:spLocks noChangeArrowheads="1"/>
          </p:cNvSpPr>
          <p:nvPr/>
        </p:nvSpPr>
        <p:spPr bwMode="auto">
          <a:xfrm>
            <a:off x="10832809" y="6172944"/>
            <a:ext cx="64363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i="1" dirty="0">
                <a:solidFill>
                  <a:srgbClr val="000000"/>
                </a:solidFill>
                <a:latin typeface="Book Antiqua"/>
              </a:rPr>
              <a:t>A</a:t>
            </a:r>
            <a:r>
              <a:rPr lang="en-US" sz="2600" baseline="-25000" dirty="0">
                <a:solidFill>
                  <a:srgbClr val="000000"/>
                </a:solidFill>
                <a:latin typeface="Book Antiqua"/>
              </a:rPr>
              <a:t>4</a:t>
            </a:r>
          </a:p>
        </p:txBody>
      </p:sp>
      <p:sp>
        <p:nvSpPr>
          <p:cNvPr id="44" name="Rectangle 13"/>
          <p:cNvSpPr>
            <a:spLocks noChangeArrowheads="1"/>
          </p:cNvSpPr>
          <p:nvPr/>
        </p:nvSpPr>
        <p:spPr bwMode="auto">
          <a:xfrm>
            <a:off x="8235420" y="6732873"/>
            <a:ext cx="636487"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i="1" dirty="0">
                <a:solidFill>
                  <a:srgbClr val="000000"/>
                </a:solidFill>
                <a:latin typeface="Book Antiqua"/>
              </a:rPr>
              <a:t>A</a:t>
            </a:r>
            <a:r>
              <a:rPr lang="en-US" sz="2600" baseline="-25000" dirty="0">
                <a:solidFill>
                  <a:srgbClr val="000000"/>
                </a:solidFill>
                <a:latin typeface="Book Antiqua"/>
              </a:rPr>
              <a:t>1</a:t>
            </a:r>
          </a:p>
        </p:txBody>
      </p:sp>
      <p:sp>
        <p:nvSpPr>
          <p:cNvPr id="45" name="Rectangle 14"/>
          <p:cNvSpPr>
            <a:spLocks noChangeArrowheads="1"/>
          </p:cNvSpPr>
          <p:nvPr/>
        </p:nvSpPr>
        <p:spPr bwMode="auto">
          <a:xfrm>
            <a:off x="8235420" y="8021430"/>
            <a:ext cx="636487"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i="1" dirty="0">
                <a:solidFill>
                  <a:srgbClr val="000000"/>
                </a:solidFill>
                <a:latin typeface="Book Antiqua"/>
              </a:rPr>
              <a:t>A</a:t>
            </a:r>
            <a:r>
              <a:rPr lang="en-US" sz="2600" baseline="-25000" dirty="0">
                <a:solidFill>
                  <a:srgbClr val="000000"/>
                </a:solidFill>
                <a:latin typeface="Book Antiqua"/>
              </a:rPr>
              <a:t>2</a:t>
            </a:r>
          </a:p>
        </p:txBody>
      </p:sp>
      <p:sp>
        <p:nvSpPr>
          <p:cNvPr id="46" name="Rectangle 15"/>
          <p:cNvSpPr>
            <a:spLocks noChangeArrowheads="1"/>
          </p:cNvSpPr>
          <p:nvPr/>
        </p:nvSpPr>
        <p:spPr bwMode="auto">
          <a:xfrm>
            <a:off x="8231849" y="7397080"/>
            <a:ext cx="64363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i="1" dirty="0">
                <a:solidFill>
                  <a:srgbClr val="000000"/>
                </a:solidFill>
                <a:latin typeface="Book Antiqua"/>
              </a:rPr>
              <a:t>A</a:t>
            </a:r>
            <a:r>
              <a:rPr lang="en-US" sz="2600" baseline="-25000" dirty="0">
                <a:solidFill>
                  <a:srgbClr val="000000"/>
                </a:solidFill>
                <a:latin typeface="Book Antiqua"/>
              </a:rPr>
              <a:t>3</a:t>
            </a:r>
          </a:p>
        </p:txBody>
      </p:sp>
      <p:sp>
        <p:nvSpPr>
          <p:cNvPr id="47" name="Rectangle 16"/>
          <p:cNvSpPr>
            <a:spLocks noChangeArrowheads="1"/>
          </p:cNvSpPr>
          <p:nvPr/>
        </p:nvSpPr>
        <p:spPr bwMode="auto">
          <a:xfrm>
            <a:off x="8231849" y="8669502"/>
            <a:ext cx="64363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i="1" dirty="0">
                <a:solidFill>
                  <a:srgbClr val="000000"/>
                </a:solidFill>
                <a:latin typeface="Book Antiqua"/>
              </a:rPr>
              <a:t>A</a:t>
            </a:r>
            <a:r>
              <a:rPr lang="en-US" sz="2600" baseline="-25000" dirty="0">
                <a:solidFill>
                  <a:srgbClr val="000000"/>
                </a:solidFill>
                <a:latin typeface="Book Antiqua"/>
              </a:rPr>
              <a:t>4</a:t>
            </a:r>
          </a:p>
        </p:txBody>
      </p:sp>
      <p:grpSp>
        <p:nvGrpSpPr>
          <p:cNvPr id="49" name="Group 25"/>
          <p:cNvGrpSpPr>
            <a:grpSpLocks/>
          </p:cNvGrpSpPr>
          <p:nvPr/>
        </p:nvGrpSpPr>
        <p:grpSpPr bwMode="auto">
          <a:xfrm>
            <a:off x="8942000" y="6809637"/>
            <a:ext cx="270933" cy="2438400"/>
            <a:chOff x="2420" y="2460"/>
            <a:chExt cx="120" cy="1080"/>
          </a:xfrm>
        </p:grpSpPr>
        <p:sp>
          <p:nvSpPr>
            <p:cNvPr id="80" name="Line 22"/>
            <p:cNvSpPr>
              <a:spLocks noChangeShapeType="1"/>
            </p:cNvSpPr>
            <p:nvPr/>
          </p:nvSpPr>
          <p:spPr bwMode="auto">
            <a:xfrm>
              <a:off x="2420" y="2460"/>
              <a:ext cx="0" cy="107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81" name="Line 23"/>
            <p:cNvSpPr>
              <a:spLocks noChangeShapeType="1"/>
            </p:cNvSpPr>
            <p:nvPr/>
          </p:nvSpPr>
          <p:spPr bwMode="auto">
            <a:xfrm>
              <a:off x="2420" y="2460"/>
              <a:ext cx="12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82" name="Line 24"/>
            <p:cNvSpPr>
              <a:spLocks noChangeShapeType="1"/>
            </p:cNvSpPr>
            <p:nvPr/>
          </p:nvSpPr>
          <p:spPr bwMode="auto">
            <a:xfrm>
              <a:off x="2420" y="3540"/>
              <a:ext cx="12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grpSp>
      <p:sp>
        <p:nvSpPr>
          <p:cNvPr id="50" name="Rectangle 26"/>
          <p:cNvSpPr>
            <a:spLocks noChangeArrowheads="1"/>
          </p:cNvSpPr>
          <p:nvPr/>
        </p:nvSpPr>
        <p:spPr bwMode="auto">
          <a:xfrm>
            <a:off x="8961430" y="6750935"/>
            <a:ext cx="59332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45</a:t>
            </a:r>
          </a:p>
        </p:txBody>
      </p:sp>
      <p:sp>
        <p:nvSpPr>
          <p:cNvPr id="51" name="Rectangle 27"/>
          <p:cNvSpPr>
            <a:spLocks noChangeArrowheads="1"/>
          </p:cNvSpPr>
          <p:nvPr/>
        </p:nvSpPr>
        <p:spPr bwMode="auto">
          <a:xfrm>
            <a:off x="8961430" y="7401175"/>
            <a:ext cx="59332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45</a:t>
            </a:r>
          </a:p>
        </p:txBody>
      </p:sp>
      <p:sp>
        <p:nvSpPr>
          <p:cNvPr id="52" name="Rectangle 28"/>
          <p:cNvSpPr>
            <a:spLocks noChangeArrowheads="1"/>
          </p:cNvSpPr>
          <p:nvPr/>
        </p:nvSpPr>
        <p:spPr bwMode="auto">
          <a:xfrm>
            <a:off x="9128143" y="7726296"/>
            <a:ext cx="259895" cy="92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endParaRPr lang="en-US" sz="2600" dirty="0">
              <a:solidFill>
                <a:srgbClr val="000000"/>
              </a:solidFill>
              <a:latin typeface="Book Antiqua"/>
            </a:endParaRPr>
          </a:p>
          <a:p>
            <a:endParaRPr lang="en-US" sz="2600" dirty="0">
              <a:solidFill>
                <a:srgbClr val="000000"/>
              </a:solidFill>
              <a:latin typeface="Book Antiqua"/>
            </a:endParaRPr>
          </a:p>
        </p:txBody>
      </p:sp>
      <p:sp>
        <p:nvSpPr>
          <p:cNvPr id="53" name="Rectangle 29"/>
          <p:cNvSpPr>
            <a:spLocks noChangeArrowheads="1"/>
          </p:cNvSpPr>
          <p:nvPr/>
        </p:nvSpPr>
        <p:spPr bwMode="auto">
          <a:xfrm>
            <a:off x="9048264" y="8051415"/>
            <a:ext cx="509964"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 0</a:t>
            </a:r>
          </a:p>
        </p:txBody>
      </p:sp>
      <p:sp>
        <p:nvSpPr>
          <p:cNvPr id="54" name="Rectangle 30"/>
          <p:cNvSpPr>
            <a:spLocks noChangeArrowheads="1"/>
          </p:cNvSpPr>
          <p:nvPr/>
        </p:nvSpPr>
        <p:spPr bwMode="auto">
          <a:xfrm>
            <a:off x="9128143" y="8376536"/>
            <a:ext cx="259895" cy="92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endParaRPr lang="en-US" sz="2600" dirty="0">
              <a:solidFill>
                <a:srgbClr val="000000"/>
              </a:solidFill>
              <a:latin typeface="Book Antiqua"/>
            </a:endParaRPr>
          </a:p>
          <a:p>
            <a:endParaRPr lang="en-US" sz="2600" dirty="0">
              <a:solidFill>
                <a:srgbClr val="000000"/>
              </a:solidFill>
              <a:latin typeface="Book Antiqua"/>
            </a:endParaRPr>
          </a:p>
        </p:txBody>
      </p:sp>
      <p:sp>
        <p:nvSpPr>
          <p:cNvPr id="55" name="Rectangle 31"/>
          <p:cNvSpPr>
            <a:spLocks noChangeArrowheads="1"/>
          </p:cNvSpPr>
          <p:nvPr/>
        </p:nvSpPr>
        <p:spPr bwMode="auto">
          <a:xfrm>
            <a:off x="9048264" y="8701655"/>
            <a:ext cx="509964"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 0</a:t>
            </a:r>
          </a:p>
        </p:txBody>
      </p:sp>
      <p:sp>
        <p:nvSpPr>
          <p:cNvPr id="56" name="Rectangle 32"/>
          <p:cNvSpPr>
            <a:spLocks noChangeArrowheads="1"/>
          </p:cNvSpPr>
          <p:nvPr/>
        </p:nvSpPr>
        <p:spPr bwMode="auto">
          <a:xfrm>
            <a:off x="9611670" y="6750935"/>
            <a:ext cx="59332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45</a:t>
            </a:r>
          </a:p>
        </p:txBody>
      </p:sp>
      <p:sp>
        <p:nvSpPr>
          <p:cNvPr id="57" name="Rectangle 33"/>
          <p:cNvSpPr>
            <a:spLocks noChangeArrowheads="1"/>
          </p:cNvSpPr>
          <p:nvPr/>
        </p:nvSpPr>
        <p:spPr bwMode="auto">
          <a:xfrm>
            <a:off x="9778383" y="7076056"/>
            <a:ext cx="259895" cy="92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endParaRPr lang="en-US" sz="2600" dirty="0">
              <a:solidFill>
                <a:srgbClr val="000000"/>
              </a:solidFill>
              <a:latin typeface="Book Antiqua"/>
            </a:endParaRPr>
          </a:p>
          <a:p>
            <a:endParaRPr lang="en-US" sz="2600" dirty="0">
              <a:solidFill>
                <a:srgbClr val="000000"/>
              </a:solidFill>
              <a:latin typeface="Book Antiqua"/>
            </a:endParaRPr>
          </a:p>
        </p:txBody>
      </p:sp>
      <p:sp>
        <p:nvSpPr>
          <p:cNvPr id="58" name="Rectangle 34"/>
          <p:cNvSpPr>
            <a:spLocks noChangeArrowheads="1"/>
          </p:cNvSpPr>
          <p:nvPr/>
        </p:nvSpPr>
        <p:spPr bwMode="auto">
          <a:xfrm>
            <a:off x="9611670" y="7401175"/>
            <a:ext cx="59332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53</a:t>
            </a:r>
          </a:p>
        </p:txBody>
      </p:sp>
      <p:sp>
        <p:nvSpPr>
          <p:cNvPr id="59" name="Rectangle 35"/>
          <p:cNvSpPr>
            <a:spLocks noChangeArrowheads="1"/>
          </p:cNvSpPr>
          <p:nvPr/>
        </p:nvSpPr>
        <p:spPr bwMode="auto">
          <a:xfrm>
            <a:off x="9787414" y="7726296"/>
            <a:ext cx="259895" cy="92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 </a:t>
            </a:r>
          </a:p>
          <a:p>
            <a:endParaRPr lang="en-US" sz="2600" dirty="0">
              <a:solidFill>
                <a:srgbClr val="000000"/>
              </a:solidFill>
              <a:latin typeface="Book Antiqua"/>
            </a:endParaRPr>
          </a:p>
        </p:txBody>
      </p:sp>
      <p:sp>
        <p:nvSpPr>
          <p:cNvPr id="60" name="Rectangle 36"/>
          <p:cNvSpPr>
            <a:spLocks noChangeArrowheads="1"/>
          </p:cNvSpPr>
          <p:nvPr/>
        </p:nvSpPr>
        <p:spPr bwMode="auto">
          <a:xfrm>
            <a:off x="9698504" y="8051415"/>
            <a:ext cx="509964"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 5</a:t>
            </a:r>
          </a:p>
        </p:txBody>
      </p:sp>
      <p:sp>
        <p:nvSpPr>
          <p:cNvPr id="61" name="Rectangle 37"/>
          <p:cNvSpPr>
            <a:spLocks noChangeArrowheads="1"/>
          </p:cNvSpPr>
          <p:nvPr/>
        </p:nvSpPr>
        <p:spPr bwMode="auto">
          <a:xfrm>
            <a:off x="9778383" y="8376536"/>
            <a:ext cx="259895" cy="92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endParaRPr lang="en-US" sz="2600" dirty="0">
              <a:solidFill>
                <a:srgbClr val="000000"/>
              </a:solidFill>
              <a:latin typeface="Book Antiqua"/>
            </a:endParaRPr>
          </a:p>
          <a:p>
            <a:endParaRPr lang="en-US" sz="2600" dirty="0">
              <a:solidFill>
                <a:srgbClr val="000000"/>
              </a:solidFill>
              <a:latin typeface="Book Antiqua"/>
            </a:endParaRPr>
          </a:p>
        </p:txBody>
      </p:sp>
      <p:sp>
        <p:nvSpPr>
          <p:cNvPr id="62" name="Rectangle 38"/>
          <p:cNvSpPr>
            <a:spLocks noChangeArrowheads="1"/>
          </p:cNvSpPr>
          <p:nvPr/>
        </p:nvSpPr>
        <p:spPr bwMode="auto">
          <a:xfrm>
            <a:off x="9698504" y="8701655"/>
            <a:ext cx="509964"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 3</a:t>
            </a:r>
          </a:p>
        </p:txBody>
      </p:sp>
      <p:sp>
        <p:nvSpPr>
          <p:cNvPr id="63" name="Rectangle 39"/>
          <p:cNvSpPr>
            <a:spLocks noChangeArrowheads="1"/>
          </p:cNvSpPr>
          <p:nvPr/>
        </p:nvSpPr>
        <p:spPr bwMode="auto">
          <a:xfrm>
            <a:off x="10348744" y="6750935"/>
            <a:ext cx="509964"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 0</a:t>
            </a:r>
          </a:p>
        </p:txBody>
      </p:sp>
      <p:sp>
        <p:nvSpPr>
          <p:cNvPr id="64" name="Rectangle 40"/>
          <p:cNvSpPr>
            <a:spLocks noChangeArrowheads="1"/>
          </p:cNvSpPr>
          <p:nvPr/>
        </p:nvSpPr>
        <p:spPr bwMode="auto">
          <a:xfrm>
            <a:off x="10428623" y="7076056"/>
            <a:ext cx="259895" cy="92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endParaRPr lang="en-US" sz="2600" dirty="0">
              <a:solidFill>
                <a:srgbClr val="000000"/>
              </a:solidFill>
              <a:latin typeface="Book Antiqua"/>
            </a:endParaRPr>
          </a:p>
          <a:p>
            <a:endParaRPr lang="en-US" sz="2600" dirty="0">
              <a:solidFill>
                <a:srgbClr val="000000"/>
              </a:solidFill>
              <a:latin typeface="Book Antiqua"/>
            </a:endParaRPr>
          </a:p>
        </p:txBody>
      </p:sp>
      <p:sp>
        <p:nvSpPr>
          <p:cNvPr id="65" name="Rectangle 41"/>
          <p:cNvSpPr>
            <a:spLocks noChangeArrowheads="1"/>
          </p:cNvSpPr>
          <p:nvPr/>
        </p:nvSpPr>
        <p:spPr bwMode="auto">
          <a:xfrm>
            <a:off x="10312620" y="7401175"/>
            <a:ext cx="509964"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 5</a:t>
            </a:r>
          </a:p>
        </p:txBody>
      </p:sp>
      <p:sp>
        <p:nvSpPr>
          <p:cNvPr id="66" name="Rectangle 42"/>
          <p:cNvSpPr>
            <a:spLocks noChangeArrowheads="1"/>
          </p:cNvSpPr>
          <p:nvPr/>
        </p:nvSpPr>
        <p:spPr bwMode="auto">
          <a:xfrm>
            <a:off x="10609245" y="7726296"/>
            <a:ext cx="259895" cy="92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endParaRPr lang="en-US" sz="2600" dirty="0">
              <a:solidFill>
                <a:srgbClr val="000000"/>
              </a:solidFill>
              <a:latin typeface="Book Antiqua"/>
            </a:endParaRPr>
          </a:p>
          <a:p>
            <a:endParaRPr lang="en-US" sz="2600" dirty="0">
              <a:solidFill>
                <a:srgbClr val="000000"/>
              </a:solidFill>
              <a:latin typeface="Book Antiqua"/>
            </a:endParaRPr>
          </a:p>
        </p:txBody>
      </p:sp>
      <p:sp>
        <p:nvSpPr>
          <p:cNvPr id="67" name="Rectangle 43"/>
          <p:cNvSpPr>
            <a:spLocks noChangeArrowheads="1"/>
          </p:cNvSpPr>
          <p:nvPr/>
        </p:nvSpPr>
        <p:spPr bwMode="auto">
          <a:xfrm>
            <a:off x="10261910" y="8051415"/>
            <a:ext cx="59332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80</a:t>
            </a:r>
          </a:p>
        </p:txBody>
      </p:sp>
      <p:sp>
        <p:nvSpPr>
          <p:cNvPr id="68" name="Rectangle 44"/>
          <p:cNvSpPr>
            <a:spLocks noChangeArrowheads="1"/>
          </p:cNvSpPr>
          <p:nvPr/>
        </p:nvSpPr>
        <p:spPr bwMode="auto">
          <a:xfrm>
            <a:off x="10261910" y="8701655"/>
            <a:ext cx="59332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75</a:t>
            </a:r>
          </a:p>
        </p:txBody>
      </p:sp>
      <p:sp>
        <p:nvSpPr>
          <p:cNvPr id="69" name="Rectangle 45"/>
          <p:cNvSpPr>
            <a:spLocks noChangeArrowheads="1"/>
          </p:cNvSpPr>
          <p:nvPr/>
        </p:nvSpPr>
        <p:spPr bwMode="auto">
          <a:xfrm>
            <a:off x="10998984" y="6750935"/>
            <a:ext cx="509964"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 0</a:t>
            </a:r>
          </a:p>
        </p:txBody>
      </p:sp>
      <p:sp>
        <p:nvSpPr>
          <p:cNvPr id="70" name="Rectangle 46"/>
          <p:cNvSpPr>
            <a:spLocks noChangeArrowheads="1"/>
          </p:cNvSpPr>
          <p:nvPr/>
        </p:nvSpPr>
        <p:spPr bwMode="auto">
          <a:xfrm>
            <a:off x="11078863" y="7076056"/>
            <a:ext cx="259895" cy="92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endParaRPr lang="en-US" sz="2600" dirty="0">
              <a:solidFill>
                <a:srgbClr val="000000"/>
              </a:solidFill>
              <a:latin typeface="Book Antiqua"/>
            </a:endParaRPr>
          </a:p>
          <a:p>
            <a:endParaRPr lang="en-US" sz="2600" dirty="0">
              <a:solidFill>
                <a:srgbClr val="000000"/>
              </a:solidFill>
              <a:latin typeface="Book Antiqua"/>
            </a:endParaRPr>
          </a:p>
        </p:txBody>
      </p:sp>
      <p:sp>
        <p:nvSpPr>
          <p:cNvPr id="71" name="Rectangle 47"/>
          <p:cNvSpPr>
            <a:spLocks noChangeArrowheads="1"/>
          </p:cNvSpPr>
          <p:nvPr/>
        </p:nvSpPr>
        <p:spPr bwMode="auto">
          <a:xfrm>
            <a:off x="10998984" y="7401175"/>
            <a:ext cx="509964"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 3</a:t>
            </a:r>
          </a:p>
        </p:txBody>
      </p:sp>
      <p:sp>
        <p:nvSpPr>
          <p:cNvPr id="72" name="Rectangle 48"/>
          <p:cNvSpPr>
            <a:spLocks noChangeArrowheads="1"/>
          </p:cNvSpPr>
          <p:nvPr/>
        </p:nvSpPr>
        <p:spPr bwMode="auto">
          <a:xfrm>
            <a:off x="11078863" y="7726296"/>
            <a:ext cx="259895" cy="92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endParaRPr lang="en-US" sz="2600" dirty="0">
              <a:solidFill>
                <a:srgbClr val="000000"/>
              </a:solidFill>
              <a:latin typeface="Book Antiqua"/>
            </a:endParaRPr>
          </a:p>
          <a:p>
            <a:endParaRPr lang="en-US" sz="2600" dirty="0">
              <a:solidFill>
                <a:srgbClr val="000000"/>
              </a:solidFill>
              <a:latin typeface="Book Antiqua"/>
            </a:endParaRPr>
          </a:p>
        </p:txBody>
      </p:sp>
      <p:sp>
        <p:nvSpPr>
          <p:cNvPr id="73" name="Rectangle 49"/>
          <p:cNvSpPr>
            <a:spLocks noChangeArrowheads="1"/>
          </p:cNvSpPr>
          <p:nvPr/>
        </p:nvSpPr>
        <p:spPr bwMode="auto">
          <a:xfrm>
            <a:off x="10912150" y="8051415"/>
            <a:ext cx="59332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75</a:t>
            </a:r>
          </a:p>
        </p:txBody>
      </p:sp>
      <p:sp>
        <p:nvSpPr>
          <p:cNvPr id="74" name="Rectangle 50"/>
          <p:cNvSpPr>
            <a:spLocks noChangeArrowheads="1"/>
          </p:cNvSpPr>
          <p:nvPr/>
        </p:nvSpPr>
        <p:spPr bwMode="auto">
          <a:xfrm>
            <a:off x="11078863" y="8376536"/>
            <a:ext cx="259895" cy="92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endParaRPr lang="en-US" sz="2600" dirty="0">
              <a:solidFill>
                <a:srgbClr val="000000"/>
              </a:solidFill>
              <a:latin typeface="Book Antiqua"/>
            </a:endParaRPr>
          </a:p>
          <a:p>
            <a:endParaRPr lang="en-US" sz="2600" dirty="0">
              <a:solidFill>
                <a:srgbClr val="000000"/>
              </a:solidFill>
              <a:latin typeface="Book Antiqua"/>
            </a:endParaRPr>
          </a:p>
        </p:txBody>
      </p:sp>
      <p:sp>
        <p:nvSpPr>
          <p:cNvPr id="75" name="Rectangle 51"/>
          <p:cNvSpPr>
            <a:spLocks noChangeArrowheads="1"/>
          </p:cNvSpPr>
          <p:nvPr/>
        </p:nvSpPr>
        <p:spPr bwMode="auto">
          <a:xfrm>
            <a:off x="10912150" y="8701655"/>
            <a:ext cx="59332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78</a:t>
            </a:r>
          </a:p>
        </p:txBody>
      </p:sp>
      <p:grpSp>
        <p:nvGrpSpPr>
          <p:cNvPr id="76" name="Group 55"/>
          <p:cNvGrpSpPr>
            <a:grpSpLocks/>
          </p:cNvGrpSpPr>
          <p:nvPr/>
        </p:nvGrpSpPr>
        <p:grpSpPr bwMode="auto">
          <a:xfrm>
            <a:off x="11335244" y="6800606"/>
            <a:ext cx="207716" cy="2447431"/>
            <a:chOff x="3480" y="2456"/>
            <a:chExt cx="92" cy="1084"/>
          </a:xfrm>
        </p:grpSpPr>
        <p:sp>
          <p:nvSpPr>
            <p:cNvPr id="77" name="Line 52"/>
            <p:cNvSpPr>
              <a:spLocks noChangeShapeType="1"/>
            </p:cNvSpPr>
            <p:nvPr/>
          </p:nvSpPr>
          <p:spPr bwMode="auto">
            <a:xfrm flipV="1">
              <a:off x="3572" y="2456"/>
              <a:ext cx="0" cy="10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78" name="Line 53"/>
            <p:cNvSpPr>
              <a:spLocks noChangeShapeType="1"/>
            </p:cNvSpPr>
            <p:nvPr/>
          </p:nvSpPr>
          <p:spPr bwMode="auto">
            <a:xfrm flipH="1">
              <a:off x="3480" y="3540"/>
              <a:ext cx="8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79" name="Line 54"/>
            <p:cNvSpPr>
              <a:spLocks noChangeShapeType="1"/>
            </p:cNvSpPr>
            <p:nvPr/>
          </p:nvSpPr>
          <p:spPr bwMode="auto">
            <a:xfrm flipH="1">
              <a:off x="3480" y="2460"/>
              <a:ext cx="8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grpSp>
    </p:spTree>
    <p:extLst>
      <p:ext uri="{BB962C8B-B14F-4D97-AF65-F5344CB8AC3E}">
        <p14:creationId xmlns:p14="http://schemas.microsoft.com/office/powerpoint/2010/main" val="2509865067"/>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3"/>
          <p:cNvGraphicFramePr>
            <a:graphicFrameLocks noChangeAspect="1"/>
          </p:cNvGraphicFramePr>
          <p:nvPr/>
        </p:nvGraphicFramePr>
        <p:xfrm>
          <a:off x="2171983" y="5113867"/>
          <a:ext cx="3122507" cy="2600960"/>
        </p:xfrm>
        <a:graphic>
          <a:graphicData uri="http://schemas.openxmlformats.org/presentationml/2006/ole">
            <mc:AlternateContent xmlns:mc="http://schemas.openxmlformats.org/markup-compatibility/2006">
              <mc:Choice xmlns:v="urn:schemas-microsoft-com:vml" Requires="v">
                <p:oleObj spid="_x0000_s50214" name="Equation" r:id="rId4" imgW="1066680" imgH="888840" progId="Equation.3">
                  <p:embed/>
                </p:oleObj>
              </mc:Choice>
              <mc:Fallback>
                <p:oleObj name="Equation" r:id="rId4" imgW="1066680" imgH="888840" progId="Equation.3">
                  <p:embed/>
                  <p:pic>
                    <p:nvPicPr>
                      <p:cNvPr id="20482"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1983" y="5113867"/>
                        <a:ext cx="3122507" cy="260096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484" name="Text Box 4"/>
          <p:cNvSpPr txBox="1">
            <a:spLocks noChangeArrowheads="1"/>
          </p:cNvSpPr>
          <p:nvPr/>
        </p:nvSpPr>
        <p:spPr bwMode="auto">
          <a:xfrm>
            <a:off x="2297025" y="4463628"/>
            <a:ext cx="3111749"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solidFill>
                  <a:srgbClr val="CC3399"/>
                </a:solidFill>
              </a:rPr>
              <a:t>A</a:t>
            </a:r>
            <a:r>
              <a:rPr lang="en-US" sz="2844" i="0" baseline="-25000">
                <a:solidFill>
                  <a:srgbClr val="CC3399"/>
                </a:solidFill>
              </a:rPr>
              <a:t>1</a:t>
            </a:r>
            <a:r>
              <a:rPr lang="en-US" sz="2844" i="0">
                <a:solidFill>
                  <a:srgbClr val="CC3399"/>
                </a:solidFill>
              </a:rPr>
              <a:t>   A</a:t>
            </a:r>
            <a:r>
              <a:rPr lang="en-US" sz="2844" i="0" baseline="-25000">
                <a:solidFill>
                  <a:srgbClr val="CC3399"/>
                </a:solidFill>
              </a:rPr>
              <a:t>2   </a:t>
            </a:r>
            <a:r>
              <a:rPr lang="en-US" sz="2844" i="0">
                <a:solidFill>
                  <a:srgbClr val="CC3399"/>
                </a:solidFill>
              </a:rPr>
              <a:t>  A</a:t>
            </a:r>
            <a:r>
              <a:rPr lang="en-US" sz="2844" i="0" baseline="-25000">
                <a:solidFill>
                  <a:srgbClr val="CC3399"/>
                </a:solidFill>
              </a:rPr>
              <a:t>3</a:t>
            </a:r>
            <a:r>
              <a:rPr lang="en-US" sz="2844" i="0">
                <a:solidFill>
                  <a:srgbClr val="CC3399"/>
                </a:solidFill>
              </a:rPr>
              <a:t>     A</a:t>
            </a:r>
            <a:r>
              <a:rPr lang="en-US" sz="2844" i="0" baseline="-25000">
                <a:solidFill>
                  <a:srgbClr val="CC3399"/>
                </a:solidFill>
              </a:rPr>
              <a:t>4</a:t>
            </a:r>
          </a:p>
        </p:txBody>
      </p:sp>
      <p:sp>
        <p:nvSpPr>
          <p:cNvPr id="20485" name="Text Box 5"/>
          <p:cNvSpPr txBox="1">
            <a:spLocks noChangeArrowheads="1"/>
          </p:cNvSpPr>
          <p:nvPr/>
        </p:nvSpPr>
        <p:spPr bwMode="auto">
          <a:xfrm>
            <a:off x="1448818" y="5066454"/>
            <a:ext cx="683200" cy="2508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spcAft>
                <a:spcPct val="20000"/>
              </a:spcAft>
            </a:pPr>
            <a:r>
              <a:rPr lang="en-US" sz="3413" i="0">
                <a:solidFill>
                  <a:srgbClr val="CA7800"/>
                </a:solidFill>
              </a:rPr>
              <a:t>A</a:t>
            </a:r>
            <a:r>
              <a:rPr lang="en-US" sz="3413" i="0" baseline="-25000">
                <a:solidFill>
                  <a:srgbClr val="CA7800"/>
                </a:solidFill>
              </a:rPr>
              <a:t>1</a:t>
            </a:r>
          </a:p>
          <a:p>
            <a:pPr eaLnBrk="1" hangingPunct="1">
              <a:spcAft>
                <a:spcPct val="20000"/>
              </a:spcAft>
            </a:pPr>
            <a:r>
              <a:rPr lang="en-US" sz="3413" i="0">
                <a:solidFill>
                  <a:srgbClr val="CA7800"/>
                </a:solidFill>
              </a:rPr>
              <a:t>A</a:t>
            </a:r>
            <a:r>
              <a:rPr lang="en-US" sz="3413" i="0" baseline="-25000">
                <a:solidFill>
                  <a:srgbClr val="CA7800"/>
                </a:solidFill>
              </a:rPr>
              <a:t>2</a:t>
            </a:r>
          </a:p>
          <a:p>
            <a:pPr eaLnBrk="1" hangingPunct="1">
              <a:spcAft>
                <a:spcPct val="20000"/>
              </a:spcAft>
            </a:pPr>
            <a:r>
              <a:rPr lang="en-US" sz="3413" i="0">
                <a:solidFill>
                  <a:srgbClr val="CA7800"/>
                </a:solidFill>
              </a:rPr>
              <a:t>A</a:t>
            </a:r>
            <a:r>
              <a:rPr lang="en-US" sz="3413" i="0" baseline="-25000">
                <a:solidFill>
                  <a:srgbClr val="CA7800"/>
                </a:solidFill>
              </a:rPr>
              <a:t>3</a:t>
            </a:r>
          </a:p>
          <a:p>
            <a:pPr eaLnBrk="1" hangingPunct="1">
              <a:spcAft>
                <a:spcPct val="20000"/>
              </a:spcAft>
            </a:pPr>
            <a:r>
              <a:rPr lang="en-US" sz="3413" i="0">
                <a:solidFill>
                  <a:srgbClr val="CA7800"/>
                </a:solidFill>
              </a:rPr>
              <a:t>A</a:t>
            </a:r>
            <a:r>
              <a:rPr lang="en-US" sz="3413" i="0" baseline="-25000">
                <a:solidFill>
                  <a:srgbClr val="CA7800"/>
                </a:solidFill>
              </a:rPr>
              <a:t>4</a:t>
            </a:r>
          </a:p>
        </p:txBody>
      </p:sp>
      <p:sp>
        <p:nvSpPr>
          <p:cNvPr id="20486" name="AutoShape 6"/>
          <p:cNvSpPr>
            <a:spLocks/>
          </p:cNvSpPr>
          <p:nvPr/>
        </p:nvSpPr>
        <p:spPr bwMode="auto">
          <a:xfrm>
            <a:off x="2171982" y="5113867"/>
            <a:ext cx="216747" cy="2492587"/>
          </a:xfrm>
          <a:prstGeom prst="leftBracket">
            <a:avLst>
              <a:gd name="adj" fmla="val 95833"/>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20487" name="AutoShape 7"/>
          <p:cNvSpPr>
            <a:spLocks/>
          </p:cNvSpPr>
          <p:nvPr/>
        </p:nvSpPr>
        <p:spPr bwMode="auto">
          <a:xfrm>
            <a:off x="5314809" y="5005494"/>
            <a:ext cx="108373" cy="2600960"/>
          </a:xfrm>
          <a:prstGeom prst="rightBracket">
            <a:avLst>
              <a:gd name="adj" fmla="val 20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20488" name="Text Box 8"/>
          <p:cNvSpPr txBox="1">
            <a:spLocks noChangeArrowheads="1"/>
          </p:cNvSpPr>
          <p:nvPr/>
        </p:nvSpPr>
        <p:spPr bwMode="auto">
          <a:xfrm>
            <a:off x="1040514" y="7823202"/>
            <a:ext cx="5012911" cy="486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a:solidFill>
                  <a:srgbClr val="006600"/>
                </a:solidFill>
              </a:rPr>
              <a:t>Attribute Affinity Matrix (AA)</a:t>
            </a:r>
          </a:p>
        </p:txBody>
      </p:sp>
      <p:sp>
        <p:nvSpPr>
          <p:cNvPr id="20489" name="Text Box 9"/>
          <p:cNvSpPr txBox="1">
            <a:spLocks noChangeArrowheads="1"/>
          </p:cNvSpPr>
          <p:nvPr/>
        </p:nvSpPr>
        <p:spPr bwMode="auto">
          <a:xfrm>
            <a:off x="1361662" y="650241"/>
            <a:ext cx="10791736" cy="14929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ctr" eaLnBrk="1" hangingPunct="1"/>
            <a:r>
              <a:rPr lang="en-US" sz="4551" b="1" i="0">
                <a:solidFill>
                  <a:srgbClr val="800000"/>
                </a:solidFill>
              </a:rPr>
              <a:t>Clustered Affinity Matrix</a:t>
            </a:r>
          </a:p>
          <a:p>
            <a:pPr algn="ctr" eaLnBrk="1" hangingPunct="1"/>
            <a:r>
              <a:rPr lang="en-US" sz="4551" b="1" i="0">
                <a:solidFill>
                  <a:srgbClr val="800000"/>
                </a:solidFill>
              </a:rPr>
              <a:t>Step 2:  Determine the order for A</a:t>
            </a:r>
            <a:r>
              <a:rPr lang="en-US" sz="4551" b="1" i="0" baseline="-25000">
                <a:solidFill>
                  <a:srgbClr val="800000"/>
                </a:solidFill>
              </a:rPr>
              <a:t>4</a:t>
            </a:r>
          </a:p>
        </p:txBody>
      </p:sp>
      <p:graphicFrame>
        <p:nvGraphicFramePr>
          <p:cNvPr id="20483" name="Object 11"/>
          <p:cNvGraphicFramePr>
            <a:graphicFrameLocks noChangeAspect="1"/>
          </p:cNvGraphicFramePr>
          <p:nvPr/>
        </p:nvGraphicFramePr>
        <p:xfrm>
          <a:off x="8301851" y="5113867"/>
          <a:ext cx="3117990" cy="2600960"/>
        </p:xfrm>
        <a:graphic>
          <a:graphicData uri="http://schemas.openxmlformats.org/presentationml/2006/ole">
            <mc:AlternateContent xmlns:mc="http://schemas.openxmlformats.org/markup-compatibility/2006">
              <mc:Choice xmlns:v="urn:schemas-microsoft-com:vml" Requires="v">
                <p:oleObj spid="_x0000_s50215" name="Equation" r:id="rId6" imgW="1066680" imgH="888840" progId="Equation.3">
                  <p:embed/>
                </p:oleObj>
              </mc:Choice>
              <mc:Fallback>
                <p:oleObj name="Equation" r:id="rId6" imgW="1066680" imgH="888840" progId="Equation.3">
                  <p:embed/>
                  <p:pic>
                    <p:nvPicPr>
                      <p:cNvPr id="20483"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01851" y="5113867"/>
                        <a:ext cx="3117990" cy="260096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490" name="Text Box 12"/>
          <p:cNvSpPr txBox="1">
            <a:spLocks noChangeArrowheads="1"/>
          </p:cNvSpPr>
          <p:nvPr/>
        </p:nvSpPr>
        <p:spPr bwMode="auto">
          <a:xfrm>
            <a:off x="8424634" y="4463628"/>
            <a:ext cx="3111749"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solidFill>
                  <a:srgbClr val="CC3399"/>
                </a:solidFill>
              </a:rPr>
              <a:t>A</a:t>
            </a:r>
            <a:r>
              <a:rPr lang="en-US" sz="2844" i="0" baseline="-25000">
                <a:solidFill>
                  <a:srgbClr val="CC3399"/>
                </a:solidFill>
              </a:rPr>
              <a:t>1</a:t>
            </a:r>
            <a:r>
              <a:rPr lang="en-US" sz="2844" i="0">
                <a:solidFill>
                  <a:srgbClr val="CC3399"/>
                </a:solidFill>
              </a:rPr>
              <a:t>    A</a:t>
            </a:r>
            <a:r>
              <a:rPr lang="en-US" sz="2844" i="0" baseline="-25000">
                <a:solidFill>
                  <a:srgbClr val="CC3399"/>
                </a:solidFill>
              </a:rPr>
              <a:t>3   </a:t>
            </a:r>
            <a:r>
              <a:rPr lang="en-US" sz="2844" i="0">
                <a:solidFill>
                  <a:srgbClr val="CC3399"/>
                </a:solidFill>
              </a:rPr>
              <a:t>  A</a:t>
            </a:r>
            <a:r>
              <a:rPr lang="en-US" sz="2844" i="0" baseline="-25000">
                <a:solidFill>
                  <a:srgbClr val="CC3399"/>
                </a:solidFill>
              </a:rPr>
              <a:t>2</a:t>
            </a:r>
            <a:r>
              <a:rPr lang="en-US" sz="2844" i="0">
                <a:solidFill>
                  <a:srgbClr val="CC3399"/>
                </a:solidFill>
              </a:rPr>
              <a:t>    A</a:t>
            </a:r>
            <a:r>
              <a:rPr lang="en-US" sz="2844" i="0" baseline="-25000">
                <a:solidFill>
                  <a:srgbClr val="CC3399"/>
                </a:solidFill>
              </a:rPr>
              <a:t>4</a:t>
            </a:r>
          </a:p>
        </p:txBody>
      </p:sp>
      <p:sp>
        <p:nvSpPr>
          <p:cNvPr id="20491" name="Text Box 13"/>
          <p:cNvSpPr txBox="1">
            <a:spLocks noChangeArrowheads="1"/>
          </p:cNvSpPr>
          <p:nvPr/>
        </p:nvSpPr>
        <p:spPr bwMode="auto">
          <a:xfrm>
            <a:off x="7576427" y="5066454"/>
            <a:ext cx="683200" cy="2508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spcAft>
                <a:spcPct val="20000"/>
              </a:spcAft>
            </a:pPr>
            <a:r>
              <a:rPr lang="en-US" sz="3413" i="0">
                <a:solidFill>
                  <a:srgbClr val="CA7800"/>
                </a:solidFill>
              </a:rPr>
              <a:t>A</a:t>
            </a:r>
            <a:r>
              <a:rPr lang="en-US" sz="3413" i="0" baseline="-25000">
                <a:solidFill>
                  <a:srgbClr val="CA7800"/>
                </a:solidFill>
              </a:rPr>
              <a:t>1</a:t>
            </a:r>
          </a:p>
          <a:p>
            <a:pPr eaLnBrk="1" hangingPunct="1">
              <a:spcAft>
                <a:spcPct val="20000"/>
              </a:spcAft>
            </a:pPr>
            <a:r>
              <a:rPr lang="en-US" sz="3413" i="0">
                <a:solidFill>
                  <a:srgbClr val="CA7800"/>
                </a:solidFill>
              </a:rPr>
              <a:t>A</a:t>
            </a:r>
            <a:r>
              <a:rPr lang="en-US" sz="3413" i="0" baseline="-25000">
                <a:solidFill>
                  <a:srgbClr val="CA7800"/>
                </a:solidFill>
              </a:rPr>
              <a:t>2</a:t>
            </a:r>
          </a:p>
          <a:p>
            <a:pPr eaLnBrk="1" hangingPunct="1">
              <a:spcAft>
                <a:spcPct val="20000"/>
              </a:spcAft>
            </a:pPr>
            <a:r>
              <a:rPr lang="en-US" sz="3413" i="0">
                <a:solidFill>
                  <a:srgbClr val="CA7800"/>
                </a:solidFill>
              </a:rPr>
              <a:t>A</a:t>
            </a:r>
            <a:r>
              <a:rPr lang="en-US" sz="3413" i="0" baseline="-25000">
                <a:solidFill>
                  <a:srgbClr val="CA7800"/>
                </a:solidFill>
              </a:rPr>
              <a:t>3</a:t>
            </a:r>
          </a:p>
          <a:p>
            <a:pPr eaLnBrk="1" hangingPunct="1">
              <a:spcAft>
                <a:spcPct val="20000"/>
              </a:spcAft>
            </a:pPr>
            <a:r>
              <a:rPr lang="en-US" sz="3413" i="0">
                <a:solidFill>
                  <a:srgbClr val="CA7800"/>
                </a:solidFill>
              </a:rPr>
              <a:t>A</a:t>
            </a:r>
            <a:r>
              <a:rPr lang="en-US" sz="3413" i="0" baseline="-25000">
                <a:solidFill>
                  <a:srgbClr val="CA7800"/>
                </a:solidFill>
              </a:rPr>
              <a:t>4</a:t>
            </a:r>
          </a:p>
        </p:txBody>
      </p:sp>
      <p:sp>
        <p:nvSpPr>
          <p:cNvPr id="20492" name="AutoShape 14"/>
          <p:cNvSpPr>
            <a:spLocks/>
          </p:cNvSpPr>
          <p:nvPr/>
        </p:nvSpPr>
        <p:spPr bwMode="auto">
          <a:xfrm>
            <a:off x="8299591" y="5113867"/>
            <a:ext cx="216747" cy="2492587"/>
          </a:xfrm>
          <a:prstGeom prst="leftBracket">
            <a:avLst>
              <a:gd name="adj" fmla="val 95833"/>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20493" name="AutoShape 15"/>
          <p:cNvSpPr>
            <a:spLocks/>
          </p:cNvSpPr>
          <p:nvPr/>
        </p:nvSpPr>
        <p:spPr bwMode="auto">
          <a:xfrm>
            <a:off x="11442418" y="5005494"/>
            <a:ext cx="108373" cy="2600960"/>
          </a:xfrm>
          <a:prstGeom prst="rightBracket">
            <a:avLst>
              <a:gd name="adj" fmla="val 20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20494" name="Text Box 16"/>
          <p:cNvSpPr txBox="1">
            <a:spLocks noChangeArrowheads="1"/>
          </p:cNvSpPr>
          <p:nvPr/>
        </p:nvSpPr>
        <p:spPr bwMode="auto">
          <a:xfrm>
            <a:off x="7172288" y="7823202"/>
            <a:ext cx="4950393" cy="486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a:solidFill>
                  <a:srgbClr val="006600"/>
                </a:solidFill>
              </a:rPr>
              <a:t>Clustered Affinity Matrix (CA)</a:t>
            </a:r>
          </a:p>
        </p:txBody>
      </p:sp>
      <p:sp>
        <p:nvSpPr>
          <p:cNvPr id="20495" name="Text Box 19"/>
          <p:cNvSpPr txBox="1">
            <a:spLocks noChangeArrowheads="1"/>
          </p:cNvSpPr>
          <p:nvPr/>
        </p:nvSpPr>
        <p:spPr bwMode="auto">
          <a:xfrm>
            <a:off x="1517227" y="3142828"/>
            <a:ext cx="10187093" cy="486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a:solidFill>
                  <a:schemeClr val="accent2"/>
                </a:solidFill>
              </a:rPr>
              <a:t>Since Cont(A</a:t>
            </a:r>
            <a:r>
              <a:rPr lang="en-US" sz="2560" i="0" baseline="-25000">
                <a:solidFill>
                  <a:schemeClr val="accent2"/>
                </a:solidFill>
              </a:rPr>
              <a:t>3</a:t>
            </a:r>
            <a:r>
              <a:rPr lang="en-US" sz="2560" i="0">
                <a:solidFill>
                  <a:schemeClr val="accent2"/>
                </a:solidFill>
              </a:rPr>
              <a:t>,A</a:t>
            </a:r>
            <a:r>
              <a:rPr lang="en-US" sz="2560" i="0" baseline="-25000">
                <a:solidFill>
                  <a:schemeClr val="accent2"/>
                </a:solidFill>
              </a:rPr>
              <a:t>2</a:t>
            </a:r>
            <a:r>
              <a:rPr lang="en-US" sz="2560" i="0">
                <a:solidFill>
                  <a:schemeClr val="accent2"/>
                </a:solidFill>
              </a:rPr>
              <a:t>,A</a:t>
            </a:r>
            <a:r>
              <a:rPr lang="en-US" sz="2560" i="0" baseline="-25000">
                <a:solidFill>
                  <a:schemeClr val="accent2"/>
                </a:solidFill>
              </a:rPr>
              <a:t>4</a:t>
            </a:r>
            <a:r>
              <a:rPr lang="en-US" sz="2560" i="0">
                <a:solidFill>
                  <a:schemeClr val="accent2"/>
                </a:solidFill>
              </a:rPr>
              <a:t>) is the biggest, [A</a:t>
            </a:r>
            <a:r>
              <a:rPr lang="en-US" sz="2560" i="0" baseline="-25000">
                <a:solidFill>
                  <a:schemeClr val="accent2"/>
                </a:solidFill>
              </a:rPr>
              <a:t>3</a:t>
            </a:r>
            <a:r>
              <a:rPr lang="en-US" sz="2560" i="0">
                <a:solidFill>
                  <a:schemeClr val="accent2"/>
                </a:solidFill>
              </a:rPr>
              <a:t>,A</a:t>
            </a:r>
            <a:r>
              <a:rPr lang="en-US" sz="2560" i="0" baseline="-25000">
                <a:solidFill>
                  <a:schemeClr val="accent2"/>
                </a:solidFill>
              </a:rPr>
              <a:t>2</a:t>
            </a:r>
            <a:r>
              <a:rPr lang="en-US" sz="2560" i="0">
                <a:solidFill>
                  <a:schemeClr val="accent2"/>
                </a:solidFill>
              </a:rPr>
              <a:t>,A</a:t>
            </a:r>
            <a:r>
              <a:rPr lang="en-US" sz="2560" i="0" baseline="-25000">
                <a:solidFill>
                  <a:schemeClr val="accent2"/>
                </a:solidFill>
              </a:rPr>
              <a:t>4</a:t>
            </a:r>
            <a:r>
              <a:rPr lang="en-US" sz="2560" i="0">
                <a:solidFill>
                  <a:schemeClr val="accent2"/>
                </a:solidFill>
              </a:rPr>
              <a:t>] is the best order.</a:t>
            </a:r>
            <a:endParaRPr lang="en-US" sz="1991" i="0">
              <a:solidFill>
                <a:schemeClr val="accent2"/>
              </a:solidFill>
            </a:endParaRPr>
          </a:p>
        </p:txBody>
      </p:sp>
    </p:spTree>
    <p:extLst>
      <p:ext uri="{BB962C8B-B14F-4D97-AF65-F5344CB8AC3E}">
        <p14:creationId xmlns:p14="http://schemas.microsoft.com/office/powerpoint/2010/main" val="243142159"/>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 Box 8"/>
          <p:cNvSpPr txBox="1">
            <a:spLocks noChangeArrowheads="1"/>
          </p:cNvSpPr>
          <p:nvPr/>
        </p:nvSpPr>
        <p:spPr bwMode="auto">
          <a:xfrm>
            <a:off x="2493784" y="975361"/>
            <a:ext cx="8021747" cy="14929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ctr" eaLnBrk="1" hangingPunct="1"/>
            <a:r>
              <a:rPr lang="en-US" sz="4551" b="1" i="0">
                <a:solidFill>
                  <a:srgbClr val="800000"/>
                </a:solidFill>
              </a:rPr>
              <a:t>Clustered Affinity Matrix</a:t>
            </a:r>
          </a:p>
          <a:p>
            <a:pPr algn="ctr" eaLnBrk="1" hangingPunct="1"/>
            <a:r>
              <a:rPr lang="en-US" sz="4551" b="1" i="0">
                <a:solidFill>
                  <a:srgbClr val="800000"/>
                </a:solidFill>
              </a:rPr>
              <a:t>Step 3: Re-order the Rows</a:t>
            </a:r>
            <a:endParaRPr lang="en-US" sz="4551" b="1" i="0" baseline="-25000">
              <a:solidFill>
                <a:srgbClr val="800000"/>
              </a:solidFill>
            </a:endParaRPr>
          </a:p>
        </p:txBody>
      </p:sp>
      <p:graphicFrame>
        <p:nvGraphicFramePr>
          <p:cNvPr id="21506" name="Object 9"/>
          <p:cNvGraphicFramePr>
            <a:graphicFrameLocks noChangeAspect="1"/>
          </p:cNvGraphicFramePr>
          <p:nvPr/>
        </p:nvGraphicFramePr>
        <p:xfrm>
          <a:off x="8301851" y="5113867"/>
          <a:ext cx="3117990" cy="2600960"/>
        </p:xfrm>
        <a:graphic>
          <a:graphicData uri="http://schemas.openxmlformats.org/presentationml/2006/ole">
            <mc:AlternateContent xmlns:mc="http://schemas.openxmlformats.org/markup-compatibility/2006">
              <mc:Choice xmlns:v="urn:schemas-microsoft-com:vml" Requires="v">
                <p:oleObj spid="_x0000_s51238" name="Equation" r:id="rId4" imgW="1066680" imgH="888840" progId="Equation.3">
                  <p:embed/>
                </p:oleObj>
              </mc:Choice>
              <mc:Fallback>
                <p:oleObj name="Equation" r:id="rId4" imgW="1066680" imgH="888840" progId="Equation.3">
                  <p:embed/>
                  <p:pic>
                    <p:nvPicPr>
                      <p:cNvPr id="21506"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1851" y="5113867"/>
                        <a:ext cx="3117990" cy="260096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1509" name="Text Box 10"/>
          <p:cNvSpPr txBox="1">
            <a:spLocks noChangeArrowheads="1"/>
          </p:cNvSpPr>
          <p:nvPr/>
        </p:nvSpPr>
        <p:spPr bwMode="auto">
          <a:xfrm>
            <a:off x="8424634" y="4463628"/>
            <a:ext cx="3111749"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solidFill>
                  <a:srgbClr val="CC3399"/>
                </a:solidFill>
              </a:rPr>
              <a:t>A</a:t>
            </a:r>
            <a:r>
              <a:rPr lang="en-US" sz="2844" i="0" baseline="-25000">
                <a:solidFill>
                  <a:srgbClr val="CC3399"/>
                </a:solidFill>
              </a:rPr>
              <a:t>1</a:t>
            </a:r>
            <a:r>
              <a:rPr lang="en-US" sz="2844" i="0">
                <a:solidFill>
                  <a:srgbClr val="CC3399"/>
                </a:solidFill>
              </a:rPr>
              <a:t>    A</a:t>
            </a:r>
            <a:r>
              <a:rPr lang="en-US" sz="2844" i="0" baseline="-25000">
                <a:solidFill>
                  <a:srgbClr val="CC3399"/>
                </a:solidFill>
              </a:rPr>
              <a:t>3   </a:t>
            </a:r>
            <a:r>
              <a:rPr lang="en-US" sz="2844" i="0">
                <a:solidFill>
                  <a:srgbClr val="CC3399"/>
                </a:solidFill>
              </a:rPr>
              <a:t>  A</a:t>
            </a:r>
            <a:r>
              <a:rPr lang="en-US" sz="2844" i="0" baseline="-25000">
                <a:solidFill>
                  <a:srgbClr val="CC3399"/>
                </a:solidFill>
              </a:rPr>
              <a:t>2</a:t>
            </a:r>
            <a:r>
              <a:rPr lang="en-US" sz="2844" i="0">
                <a:solidFill>
                  <a:srgbClr val="CC3399"/>
                </a:solidFill>
              </a:rPr>
              <a:t>    A</a:t>
            </a:r>
            <a:r>
              <a:rPr lang="en-US" sz="2844" i="0" baseline="-25000">
                <a:solidFill>
                  <a:srgbClr val="CC3399"/>
                </a:solidFill>
              </a:rPr>
              <a:t>4</a:t>
            </a:r>
          </a:p>
        </p:txBody>
      </p:sp>
      <p:sp>
        <p:nvSpPr>
          <p:cNvPr id="21510" name="Text Box 11"/>
          <p:cNvSpPr txBox="1">
            <a:spLocks noChangeArrowheads="1"/>
          </p:cNvSpPr>
          <p:nvPr/>
        </p:nvSpPr>
        <p:spPr bwMode="auto">
          <a:xfrm>
            <a:off x="7576427" y="5066454"/>
            <a:ext cx="683200" cy="2508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spcAft>
                <a:spcPct val="20000"/>
              </a:spcAft>
            </a:pPr>
            <a:r>
              <a:rPr lang="en-US" sz="3413" i="0">
                <a:solidFill>
                  <a:srgbClr val="CA7800"/>
                </a:solidFill>
              </a:rPr>
              <a:t>A</a:t>
            </a:r>
            <a:r>
              <a:rPr lang="en-US" sz="3413" i="0" baseline="-25000">
                <a:solidFill>
                  <a:srgbClr val="CA7800"/>
                </a:solidFill>
              </a:rPr>
              <a:t>1</a:t>
            </a:r>
          </a:p>
          <a:p>
            <a:pPr eaLnBrk="1" hangingPunct="1">
              <a:spcAft>
                <a:spcPct val="20000"/>
              </a:spcAft>
            </a:pPr>
            <a:r>
              <a:rPr lang="en-US" sz="3413" i="0">
                <a:solidFill>
                  <a:srgbClr val="CA7800"/>
                </a:solidFill>
              </a:rPr>
              <a:t>A</a:t>
            </a:r>
            <a:r>
              <a:rPr lang="en-US" sz="3413" i="0" baseline="-25000">
                <a:solidFill>
                  <a:srgbClr val="CA7800"/>
                </a:solidFill>
              </a:rPr>
              <a:t>3</a:t>
            </a:r>
          </a:p>
          <a:p>
            <a:pPr eaLnBrk="1" hangingPunct="1">
              <a:spcAft>
                <a:spcPct val="20000"/>
              </a:spcAft>
            </a:pPr>
            <a:r>
              <a:rPr lang="en-US" sz="3413" i="0">
                <a:solidFill>
                  <a:srgbClr val="CA7800"/>
                </a:solidFill>
              </a:rPr>
              <a:t>A</a:t>
            </a:r>
            <a:r>
              <a:rPr lang="en-US" sz="3413" i="0" baseline="-25000">
                <a:solidFill>
                  <a:srgbClr val="CA7800"/>
                </a:solidFill>
              </a:rPr>
              <a:t>2</a:t>
            </a:r>
          </a:p>
          <a:p>
            <a:pPr eaLnBrk="1" hangingPunct="1">
              <a:spcAft>
                <a:spcPct val="20000"/>
              </a:spcAft>
            </a:pPr>
            <a:r>
              <a:rPr lang="en-US" sz="3413" i="0">
                <a:solidFill>
                  <a:srgbClr val="CA7800"/>
                </a:solidFill>
              </a:rPr>
              <a:t>A</a:t>
            </a:r>
            <a:r>
              <a:rPr lang="en-US" sz="3413" i="0" baseline="-25000">
                <a:solidFill>
                  <a:srgbClr val="CA7800"/>
                </a:solidFill>
              </a:rPr>
              <a:t>4</a:t>
            </a:r>
          </a:p>
        </p:txBody>
      </p:sp>
      <p:sp>
        <p:nvSpPr>
          <p:cNvPr id="21511" name="AutoShape 12"/>
          <p:cNvSpPr>
            <a:spLocks/>
          </p:cNvSpPr>
          <p:nvPr/>
        </p:nvSpPr>
        <p:spPr bwMode="auto">
          <a:xfrm>
            <a:off x="8299591" y="5113867"/>
            <a:ext cx="216747" cy="2492587"/>
          </a:xfrm>
          <a:prstGeom prst="leftBracket">
            <a:avLst>
              <a:gd name="adj" fmla="val 95833"/>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21512" name="AutoShape 13"/>
          <p:cNvSpPr>
            <a:spLocks/>
          </p:cNvSpPr>
          <p:nvPr/>
        </p:nvSpPr>
        <p:spPr bwMode="auto">
          <a:xfrm>
            <a:off x="11442418" y="5005494"/>
            <a:ext cx="108373" cy="2600960"/>
          </a:xfrm>
          <a:prstGeom prst="rightBracket">
            <a:avLst>
              <a:gd name="adj" fmla="val 20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21513" name="Text Box 14"/>
          <p:cNvSpPr txBox="1">
            <a:spLocks noChangeArrowheads="1"/>
          </p:cNvSpPr>
          <p:nvPr/>
        </p:nvSpPr>
        <p:spPr bwMode="auto">
          <a:xfrm>
            <a:off x="7172288" y="7823202"/>
            <a:ext cx="4950393" cy="486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a:solidFill>
                  <a:srgbClr val="006600"/>
                </a:solidFill>
              </a:rPr>
              <a:t>Clustered Affinity Matrix (CA)</a:t>
            </a:r>
          </a:p>
        </p:txBody>
      </p:sp>
      <p:sp>
        <p:nvSpPr>
          <p:cNvPr id="21514" name="Text Box 15"/>
          <p:cNvSpPr txBox="1">
            <a:spLocks noChangeArrowheads="1"/>
          </p:cNvSpPr>
          <p:nvPr/>
        </p:nvSpPr>
        <p:spPr bwMode="auto">
          <a:xfrm>
            <a:off x="1517227" y="3228623"/>
            <a:ext cx="10026792"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solidFill>
                  <a:schemeClr val="accent2"/>
                </a:solidFill>
              </a:rPr>
              <a:t>The rows are organized in the same order as the columns.</a:t>
            </a:r>
          </a:p>
        </p:txBody>
      </p:sp>
      <p:graphicFrame>
        <p:nvGraphicFramePr>
          <p:cNvPr id="21507" name="Object 16"/>
          <p:cNvGraphicFramePr>
            <a:graphicFrameLocks noChangeAspect="1"/>
          </p:cNvGraphicFramePr>
          <p:nvPr/>
        </p:nvGraphicFramePr>
        <p:xfrm>
          <a:off x="2449691" y="5093547"/>
          <a:ext cx="3117990" cy="2600960"/>
        </p:xfrm>
        <a:graphic>
          <a:graphicData uri="http://schemas.openxmlformats.org/presentationml/2006/ole">
            <mc:AlternateContent xmlns:mc="http://schemas.openxmlformats.org/markup-compatibility/2006">
              <mc:Choice xmlns:v="urn:schemas-microsoft-com:vml" Requires="v">
                <p:oleObj spid="_x0000_s51239" name="Equation" r:id="rId6" imgW="1066680" imgH="888840" progId="Equation.3">
                  <p:embed/>
                </p:oleObj>
              </mc:Choice>
              <mc:Fallback>
                <p:oleObj name="Equation" r:id="rId6" imgW="1066680" imgH="888840" progId="Equation.3">
                  <p:embed/>
                  <p:pic>
                    <p:nvPicPr>
                      <p:cNvPr id="21507"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9691" y="5093547"/>
                        <a:ext cx="3117990" cy="260096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1515" name="Text Box 17"/>
          <p:cNvSpPr txBox="1">
            <a:spLocks noChangeArrowheads="1"/>
          </p:cNvSpPr>
          <p:nvPr/>
        </p:nvSpPr>
        <p:spPr bwMode="auto">
          <a:xfrm>
            <a:off x="2572474" y="4443307"/>
            <a:ext cx="3111749"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solidFill>
                  <a:srgbClr val="CC3399"/>
                </a:solidFill>
              </a:rPr>
              <a:t>A</a:t>
            </a:r>
            <a:r>
              <a:rPr lang="en-US" sz="2844" i="0" baseline="-25000">
                <a:solidFill>
                  <a:srgbClr val="CC3399"/>
                </a:solidFill>
              </a:rPr>
              <a:t>1</a:t>
            </a:r>
            <a:r>
              <a:rPr lang="en-US" sz="2844" i="0">
                <a:solidFill>
                  <a:srgbClr val="CC3399"/>
                </a:solidFill>
              </a:rPr>
              <a:t>    A</a:t>
            </a:r>
            <a:r>
              <a:rPr lang="en-US" sz="2844" i="0" baseline="-25000">
                <a:solidFill>
                  <a:srgbClr val="CC3399"/>
                </a:solidFill>
              </a:rPr>
              <a:t>3   </a:t>
            </a:r>
            <a:r>
              <a:rPr lang="en-US" sz="2844" i="0">
                <a:solidFill>
                  <a:srgbClr val="CC3399"/>
                </a:solidFill>
              </a:rPr>
              <a:t>  A</a:t>
            </a:r>
            <a:r>
              <a:rPr lang="en-US" sz="2844" i="0" baseline="-25000">
                <a:solidFill>
                  <a:srgbClr val="CC3399"/>
                </a:solidFill>
              </a:rPr>
              <a:t>2</a:t>
            </a:r>
            <a:r>
              <a:rPr lang="en-US" sz="2844" i="0">
                <a:solidFill>
                  <a:srgbClr val="CC3399"/>
                </a:solidFill>
              </a:rPr>
              <a:t>    A</a:t>
            </a:r>
            <a:r>
              <a:rPr lang="en-US" sz="2844" i="0" baseline="-25000">
                <a:solidFill>
                  <a:srgbClr val="CC3399"/>
                </a:solidFill>
              </a:rPr>
              <a:t>4</a:t>
            </a:r>
          </a:p>
        </p:txBody>
      </p:sp>
      <p:sp>
        <p:nvSpPr>
          <p:cNvPr id="21516" name="Text Box 18"/>
          <p:cNvSpPr txBox="1">
            <a:spLocks noChangeArrowheads="1"/>
          </p:cNvSpPr>
          <p:nvPr/>
        </p:nvSpPr>
        <p:spPr bwMode="auto">
          <a:xfrm>
            <a:off x="1724267" y="5046135"/>
            <a:ext cx="683200" cy="2508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spcAft>
                <a:spcPct val="20000"/>
              </a:spcAft>
            </a:pPr>
            <a:r>
              <a:rPr lang="en-US" sz="3413" i="0">
                <a:solidFill>
                  <a:srgbClr val="CA7800"/>
                </a:solidFill>
              </a:rPr>
              <a:t>A</a:t>
            </a:r>
            <a:r>
              <a:rPr lang="en-US" sz="3413" i="0" baseline="-25000">
                <a:solidFill>
                  <a:srgbClr val="CA7800"/>
                </a:solidFill>
              </a:rPr>
              <a:t>1</a:t>
            </a:r>
          </a:p>
          <a:p>
            <a:pPr eaLnBrk="1" hangingPunct="1">
              <a:spcAft>
                <a:spcPct val="20000"/>
              </a:spcAft>
            </a:pPr>
            <a:r>
              <a:rPr lang="en-US" sz="3413" i="0">
                <a:solidFill>
                  <a:srgbClr val="CA7800"/>
                </a:solidFill>
              </a:rPr>
              <a:t>A</a:t>
            </a:r>
            <a:r>
              <a:rPr lang="en-US" sz="3413" i="0" baseline="-25000">
                <a:solidFill>
                  <a:srgbClr val="CA7800"/>
                </a:solidFill>
              </a:rPr>
              <a:t>2</a:t>
            </a:r>
          </a:p>
          <a:p>
            <a:pPr eaLnBrk="1" hangingPunct="1">
              <a:spcAft>
                <a:spcPct val="20000"/>
              </a:spcAft>
            </a:pPr>
            <a:r>
              <a:rPr lang="en-US" sz="3413" i="0">
                <a:solidFill>
                  <a:srgbClr val="CA7800"/>
                </a:solidFill>
              </a:rPr>
              <a:t>A</a:t>
            </a:r>
            <a:r>
              <a:rPr lang="en-US" sz="3413" i="0" baseline="-25000">
                <a:solidFill>
                  <a:srgbClr val="CA7800"/>
                </a:solidFill>
              </a:rPr>
              <a:t>3</a:t>
            </a:r>
          </a:p>
          <a:p>
            <a:pPr eaLnBrk="1" hangingPunct="1">
              <a:spcAft>
                <a:spcPct val="20000"/>
              </a:spcAft>
            </a:pPr>
            <a:r>
              <a:rPr lang="en-US" sz="3413" i="0">
                <a:solidFill>
                  <a:srgbClr val="CA7800"/>
                </a:solidFill>
              </a:rPr>
              <a:t>A</a:t>
            </a:r>
            <a:r>
              <a:rPr lang="en-US" sz="3413" i="0" baseline="-25000">
                <a:solidFill>
                  <a:srgbClr val="CA7800"/>
                </a:solidFill>
              </a:rPr>
              <a:t>4</a:t>
            </a:r>
          </a:p>
        </p:txBody>
      </p:sp>
      <p:sp>
        <p:nvSpPr>
          <p:cNvPr id="21517" name="AutoShape 19"/>
          <p:cNvSpPr>
            <a:spLocks/>
          </p:cNvSpPr>
          <p:nvPr/>
        </p:nvSpPr>
        <p:spPr bwMode="auto">
          <a:xfrm>
            <a:off x="2447431" y="5093547"/>
            <a:ext cx="216747" cy="2492587"/>
          </a:xfrm>
          <a:prstGeom prst="leftBracket">
            <a:avLst>
              <a:gd name="adj" fmla="val 95833"/>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21518" name="AutoShape 20"/>
          <p:cNvSpPr>
            <a:spLocks/>
          </p:cNvSpPr>
          <p:nvPr/>
        </p:nvSpPr>
        <p:spPr bwMode="auto">
          <a:xfrm>
            <a:off x="5590258" y="4985173"/>
            <a:ext cx="108373" cy="2600960"/>
          </a:xfrm>
          <a:prstGeom prst="rightBracket">
            <a:avLst>
              <a:gd name="adj" fmla="val 20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21519" name="Text Box 21"/>
          <p:cNvSpPr txBox="1">
            <a:spLocks noChangeArrowheads="1"/>
          </p:cNvSpPr>
          <p:nvPr/>
        </p:nvSpPr>
        <p:spPr bwMode="auto">
          <a:xfrm>
            <a:off x="1320128" y="7802881"/>
            <a:ext cx="4950393" cy="486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a:solidFill>
                  <a:srgbClr val="006600"/>
                </a:solidFill>
              </a:rPr>
              <a:t>Clustered Affinity Matrix (CA)</a:t>
            </a:r>
          </a:p>
        </p:txBody>
      </p:sp>
    </p:spTree>
    <p:extLst>
      <p:ext uri="{BB962C8B-B14F-4D97-AF65-F5344CB8AC3E}">
        <p14:creationId xmlns:p14="http://schemas.microsoft.com/office/powerpoint/2010/main" val="3268320128"/>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3" name="Rectangle 3"/>
          <p:cNvSpPr>
            <a:spLocks noGrp="1" noChangeArrowheads="1"/>
          </p:cNvSpPr>
          <p:nvPr>
            <p:ph type="title"/>
          </p:nvPr>
        </p:nvSpPr>
        <p:spPr>
          <a:noFill/>
          <a:ln/>
        </p:spPr>
        <p:txBody>
          <a:bodyPr/>
          <a:lstStyle/>
          <a:p>
            <a:r>
              <a:rPr lang="en-US"/>
              <a:t>Bond Energy Algorithm</a:t>
            </a:r>
          </a:p>
        </p:txBody>
      </p:sp>
      <p:sp>
        <p:nvSpPr>
          <p:cNvPr id="87042" name="Rectangle 2"/>
          <p:cNvSpPr>
            <a:spLocks noGrp="1" noChangeArrowheads="1"/>
          </p:cNvSpPr>
          <p:nvPr>
            <p:ph idx="1"/>
          </p:nvPr>
        </p:nvSpPr>
        <p:spPr>
          <a:noFill/>
          <a:ln/>
        </p:spPr>
        <p:txBody>
          <a:bodyPr/>
          <a:lstStyle/>
          <a:p>
            <a:pPr>
              <a:buNone/>
              <a:tabLst>
                <a:tab pos="1788132" algn="l"/>
              </a:tabLst>
            </a:pPr>
            <a:r>
              <a:rPr lang="en-US" dirty="0">
                <a:solidFill>
                  <a:schemeClr val="hlink"/>
                </a:solidFill>
              </a:rPr>
              <a:t>Input:</a:t>
            </a:r>
            <a:r>
              <a:rPr lang="en-US" dirty="0"/>
              <a:t>	The </a:t>
            </a:r>
            <a:r>
              <a:rPr lang="en-US" i="1" dirty="0"/>
              <a:t>AA</a:t>
            </a:r>
            <a:r>
              <a:rPr lang="en-US" dirty="0"/>
              <a:t> matrix</a:t>
            </a:r>
          </a:p>
          <a:p>
            <a:pPr>
              <a:buNone/>
              <a:tabLst>
                <a:tab pos="1788132" algn="l"/>
              </a:tabLst>
            </a:pPr>
            <a:r>
              <a:rPr lang="en-US" dirty="0">
                <a:solidFill>
                  <a:schemeClr val="hlink"/>
                </a:solidFill>
              </a:rPr>
              <a:t>Output:</a:t>
            </a:r>
            <a:r>
              <a:rPr lang="en-US" dirty="0"/>
              <a:t>	The clustered affinity matrix </a:t>
            </a:r>
            <a:r>
              <a:rPr lang="en-US" i="1" dirty="0"/>
              <a:t>CA</a:t>
            </a:r>
            <a:r>
              <a:rPr lang="en-US" dirty="0"/>
              <a:t>  which is a perturbation	of </a:t>
            </a:r>
            <a:r>
              <a:rPr lang="en-US" i="1" dirty="0"/>
              <a:t>AA</a:t>
            </a:r>
            <a:r>
              <a:rPr lang="en-US" dirty="0"/>
              <a:t> </a:t>
            </a:r>
          </a:p>
          <a:p>
            <a:pPr>
              <a:buClr>
                <a:schemeClr val="hlink"/>
              </a:buClr>
              <a:buSzPct val="100000"/>
              <a:buFont typeface="Wingdings" pitchFamily="2" charset="2"/>
              <a:buChar char=""/>
              <a:tabLst>
                <a:tab pos="1788132" algn="l"/>
              </a:tabLst>
            </a:pPr>
            <a:r>
              <a:rPr lang="en-US" i="1" dirty="0">
                <a:solidFill>
                  <a:schemeClr val="tx2"/>
                </a:solidFill>
              </a:rPr>
              <a:t>Initialization</a:t>
            </a:r>
            <a:r>
              <a:rPr lang="en-US" dirty="0">
                <a:solidFill>
                  <a:schemeClr val="tx2"/>
                </a:solidFill>
              </a:rPr>
              <a:t>: </a:t>
            </a:r>
            <a:r>
              <a:rPr lang="en-US" dirty="0"/>
              <a:t>Place and fix one of the columns of </a:t>
            </a:r>
            <a:r>
              <a:rPr lang="en-US" i="1" dirty="0"/>
              <a:t>AA</a:t>
            </a:r>
            <a:r>
              <a:rPr lang="en-US" dirty="0"/>
              <a:t> in </a:t>
            </a:r>
            <a:r>
              <a:rPr lang="en-US" i="1" dirty="0"/>
              <a:t>CA</a:t>
            </a:r>
            <a:r>
              <a:rPr lang="en-US" dirty="0"/>
              <a:t>.</a:t>
            </a:r>
          </a:p>
          <a:p>
            <a:pPr>
              <a:buClr>
                <a:schemeClr val="hlink"/>
              </a:buClr>
              <a:buSzPct val="100000"/>
              <a:buFont typeface="Wingdings" pitchFamily="2" charset="2"/>
              <a:buChar char=""/>
              <a:tabLst>
                <a:tab pos="1788132" algn="l"/>
              </a:tabLst>
            </a:pPr>
            <a:r>
              <a:rPr lang="en-US" i="1" dirty="0">
                <a:solidFill>
                  <a:schemeClr val="tx2"/>
                </a:solidFill>
              </a:rPr>
              <a:t>Iteration</a:t>
            </a:r>
            <a:r>
              <a:rPr lang="en-US" dirty="0">
                <a:solidFill>
                  <a:schemeClr val="tx2"/>
                </a:solidFill>
              </a:rPr>
              <a:t>:</a:t>
            </a:r>
            <a:r>
              <a:rPr lang="en-US" dirty="0"/>
              <a:t> Place the remaining </a:t>
            </a:r>
            <a:r>
              <a:rPr lang="en-US" i="1" dirty="0"/>
              <a:t>n-</a:t>
            </a:r>
            <a:r>
              <a:rPr lang="en-US" i="1" dirty="0" err="1"/>
              <a:t>i</a:t>
            </a:r>
            <a:r>
              <a:rPr lang="en-US" dirty="0"/>
              <a:t> columns in the remaining </a:t>
            </a:r>
            <a:r>
              <a:rPr lang="en-US" i="1" dirty="0"/>
              <a:t>i</a:t>
            </a:r>
            <a:r>
              <a:rPr lang="en-US" dirty="0"/>
              <a:t>+1 positions in the </a:t>
            </a:r>
            <a:r>
              <a:rPr lang="en-US" i="1" dirty="0"/>
              <a:t>CA</a:t>
            </a:r>
            <a:r>
              <a:rPr lang="en-US" dirty="0"/>
              <a:t> matrix. For each column, choose the placement that makes the most contribution to the global affinity measure.</a:t>
            </a:r>
          </a:p>
          <a:p>
            <a:pPr>
              <a:buClr>
                <a:schemeClr val="hlink"/>
              </a:buClr>
              <a:buSzPct val="100000"/>
              <a:buFont typeface="Wingdings" pitchFamily="2" charset="2"/>
              <a:buChar char=""/>
              <a:tabLst>
                <a:tab pos="1788132" algn="l"/>
              </a:tabLst>
            </a:pPr>
            <a:r>
              <a:rPr lang="en-US" i="1" dirty="0">
                <a:solidFill>
                  <a:schemeClr val="tx2"/>
                </a:solidFill>
              </a:rPr>
              <a:t>Row order</a:t>
            </a:r>
            <a:r>
              <a:rPr lang="en-US" dirty="0">
                <a:solidFill>
                  <a:schemeClr val="tx2"/>
                </a:solidFill>
              </a:rPr>
              <a:t>:</a:t>
            </a:r>
            <a:r>
              <a:rPr lang="en-US" dirty="0"/>
              <a:t> Order the rows according to the column ordering.</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Bottom–up design</a:t>
            </a:r>
          </a:p>
        </p:txBody>
      </p:sp>
      <p:sp>
        <p:nvSpPr>
          <p:cNvPr id="3" name="Content Placeholder 2"/>
          <p:cNvSpPr>
            <a:spLocks noGrp="1"/>
          </p:cNvSpPr>
          <p:nvPr>
            <p:ph idx="1"/>
          </p:nvPr>
        </p:nvSpPr>
        <p:spPr>
          <a:xfrm>
            <a:off x="165696" y="2489200"/>
            <a:ext cx="12661900" cy="6769100"/>
          </a:xfrm>
        </p:spPr>
        <p:txBody>
          <a:bodyPr/>
          <a:lstStyle/>
          <a:p>
            <a:pPr>
              <a:lnSpc>
                <a:spcPct val="150000"/>
              </a:lnSpc>
            </a:pPr>
            <a:r>
              <a:rPr lang="en-US" dirty="0"/>
              <a:t>A </a:t>
            </a:r>
            <a:r>
              <a:rPr lang="en-US" b="1" dirty="0"/>
              <a:t>bottom–up </a:t>
            </a:r>
            <a:r>
              <a:rPr lang="en-US" dirty="0"/>
              <a:t>design approach considers the existing data distributed within an organization and uses a process called schema integration to create at least one unified schema. </a:t>
            </a:r>
          </a:p>
          <a:p>
            <a:pPr>
              <a:lnSpc>
                <a:spcPct val="150000"/>
              </a:lnSpc>
            </a:pPr>
            <a:r>
              <a:rPr lang="en-US" dirty="0"/>
              <a:t>The </a:t>
            </a:r>
            <a:r>
              <a:rPr lang="en-US" b="1" dirty="0"/>
              <a:t>unified schema </a:t>
            </a:r>
            <a:r>
              <a:rPr lang="en-US" dirty="0"/>
              <a:t>is similar to the GCM, except that there can be more than one unified schema. </a:t>
            </a:r>
          </a:p>
          <a:p>
            <a:pPr>
              <a:lnSpc>
                <a:spcPct val="150000"/>
              </a:lnSpc>
            </a:pPr>
            <a:r>
              <a:rPr lang="en-US" b="1" dirty="0"/>
              <a:t>Schema integration </a:t>
            </a:r>
            <a:r>
              <a:rPr lang="en-US" dirty="0"/>
              <a:t>is a process that uses a collection of existing conceptual model elements, which have previously been exported from one or more LCMs, to generate a semantically integrated model.</a:t>
            </a:r>
          </a:p>
        </p:txBody>
      </p:sp>
      <p:sp>
        <p:nvSpPr>
          <p:cNvPr id="4" name="Slide Number Placeholder 3"/>
          <p:cNvSpPr>
            <a:spLocks noGrp="1"/>
          </p:cNvSpPr>
          <p:nvPr>
            <p:ph type="sldNum" sz="quarter" idx="10"/>
          </p:nvPr>
        </p:nvSpPr>
        <p:spPr/>
        <p:txBody>
          <a:bodyPr/>
          <a:lstStyle/>
          <a:p>
            <a:endParaRPr lang="en-US" dirty="0">
              <a:latin typeface="Book Antiqua"/>
            </a:endParaRPr>
          </a:p>
        </p:txBody>
      </p:sp>
    </p:spTree>
    <p:extLst>
      <p:ext uri="{BB962C8B-B14F-4D97-AF65-F5344CB8AC3E}">
        <p14:creationId xmlns:p14="http://schemas.microsoft.com/office/powerpoint/2010/main" val="2155074563"/>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xfrm>
            <a:off x="453728" y="2348089"/>
            <a:ext cx="10629618" cy="2528711"/>
          </a:xfrm>
          <a:noFill/>
          <a:ln/>
        </p:spPr>
        <p:txBody>
          <a:bodyPr/>
          <a:lstStyle/>
          <a:p>
            <a:pPr marL="0" indent="2258">
              <a:buNone/>
            </a:pPr>
            <a:r>
              <a:rPr lang="en-US" dirty="0"/>
              <a:t>How can you divide a set of clustered attributes {</a:t>
            </a:r>
            <a:r>
              <a:rPr lang="en-US" i="1" dirty="0"/>
              <a:t>A</a:t>
            </a:r>
            <a:r>
              <a:rPr lang="en-US" baseline="-25000" dirty="0"/>
              <a:t>1</a:t>
            </a:r>
            <a:r>
              <a:rPr lang="en-US" dirty="0"/>
              <a:t>, </a:t>
            </a:r>
            <a:r>
              <a:rPr lang="en-US" i="1" dirty="0"/>
              <a:t>A</a:t>
            </a:r>
            <a:r>
              <a:rPr lang="en-US" baseline="-25000" dirty="0"/>
              <a:t>2</a:t>
            </a:r>
            <a:r>
              <a:rPr lang="en-US" dirty="0"/>
              <a:t>, …, </a:t>
            </a:r>
            <a:r>
              <a:rPr lang="en-US" i="1" dirty="0"/>
              <a:t>A</a:t>
            </a:r>
            <a:r>
              <a:rPr lang="en-US" i="1" baseline="-25000" dirty="0"/>
              <a:t>n</a:t>
            </a:r>
            <a:r>
              <a:rPr lang="en-US" dirty="0"/>
              <a:t>} into two (or more) sets {</a:t>
            </a:r>
            <a:r>
              <a:rPr lang="en-US" i="1" dirty="0"/>
              <a:t>A</a:t>
            </a:r>
            <a:r>
              <a:rPr lang="en-US" baseline="-25000" dirty="0"/>
              <a:t>1</a:t>
            </a:r>
            <a:r>
              <a:rPr lang="en-US" dirty="0"/>
              <a:t>, </a:t>
            </a:r>
            <a:r>
              <a:rPr lang="en-US" i="1" dirty="0"/>
              <a:t>A</a:t>
            </a:r>
            <a:r>
              <a:rPr lang="en-US" baseline="-25000" dirty="0"/>
              <a:t>2</a:t>
            </a:r>
            <a:r>
              <a:rPr lang="en-US" dirty="0"/>
              <a:t>, …, </a:t>
            </a:r>
            <a:r>
              <a:rPr lang="en-US" i="1" dirty="0"/>
              <a:t>A</a:t>
            </a:r>
            <a:r>
              <a:rPr lang="en-US" i="1" baseline="-25000" dirty="0"/>
              <a:t>i</a:t>
            </a:r>
            <a:r>
              <a:rPr lang="en-US" dirty="0"/>
              <a:t>} and {</a:t>
            </a:r>
            <a:r>
              <a:rPr lang="en-US" i="1" dirty="0"/>
              <a:t>A</a:t>
            </a:r>
            <a:r>
              <a:rPr lang="en-US" i="1" baseline="-25000" dirty="0"/>
              <a:t>i+1</a:t>
            </a:r>
            <a:r>
              <a:rPr lang="en-US" dirty="0"/>
              <a:t>, …, </a:t>
            </a:r>
            <a:r>
              <a:rPr lang="en-US" i="1" dirty="0"/>
              <a:t>A</a:t>
            </a:r>
            <a:r>
              <a:rPr lang="en-US" i="1" baseline="-25000" dirty="0"/>
              <a:t>n</a:t>
            </a:r>
            <a:r>
              <a:rPr lang="en-US" dirty="0"/>
              <a:t>} such that there are no (or minimal) applications that access both (or more than one) of the sets.</a:t>
            </a:r>
          </a:p>
        </p:txBody>
      </p:sp>
      <p:sp>
        <p:nvSpPr>
          <p:cNvPr id="92163" name="Rectangle 3"/>
          <p:cNvSpPr>
            <a:spLocks noGrp="1" noChangeArrowheads="1"/>
          </p:cNvSpPr>
          <p:nvPr>
            <p:ph type="title"/>
          </p:nvPr>
        </p:nvSpPr>
        <p:spPr>
          <a:noFill/>
          <a:ln/>
        </p:spPr>
        <p:txBody>
          <a:bodyPr/>
          <a:lstStyle/>
          <a:p>
            <a:r>
              <a:rPr lang="en-US"/>
              <a:t>VF – Algorithm</a:t>
            </a:r>
          </a:p>
        </p:txBody>
      </p:sp>
      <p:grpSp>
        <p:nvGrpSpPr>
          <p:cNvPr id="92169" name="Group 9"/>
          <p:cNvGrpSpPr>
            <a:grpSpLocks/>
          </p:cNvGrpSpPr>
          <p:nvPr/>
        </p:nvGrpSpPr>
        <p:grpSpPr bwMode="auto">
          <a:xfrm>
            <a:off x="3978205" y="5524785"/>
            <a:ext cx="776675" cy="3416017"/>
            <a:chOff x="1762" y="2447"/>
            <a:chExt cx="344" cy="1513"/>
          </a:xfrm>
        </p:grpSpPr>
        <p:sp>
          <p:nvSpPr>
            <p:cNvPr id="92164" name="Rectangle 4"/>
            <p:cNvSpPr>
              <a:spLocks noChangeArrowheads="1"/>
            </p:cNvSpPr>
            <p:nvPr/>
          </p:nvSpPr>
          <p:spPr bwMode="auto">
            <a:xfrm>
              <a:off x="1773" y="2447"/>
              <a:ext cx="251"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600" i="1" dirty="0">
                  <a:solidFill>
                    <a:srgbClr val="000000"/>
                  </a:solidFill>
                  <a:latin typeface="Book Antiqua"/>
                </a:rPr>
                <a:t>A</a:t>
              </a:r>
              <a:r>
                <a:rPr lang="en-US" sz="2600" baseline="-25000" dirty="0">
                  <a:solidFill>
                    <a:srgbClr val="000000"/>
                  </a:solidFill>
                  <a:latin typeface="Book Antiqua"/>
                </a:rPr>
                <a:t>1</a:t>
              </a:r>
            </a:p>
          </p:txBody>
        </p:sp>
        <p:sp>
          <p:nvSpPr>
            <p:cNvPr id="92165" name="Rectangle 5"/>
            <p:cNvSpPr>
              <a:spLocks noChangeArrowheads="1"/>
            </p:cNvSpPr>
            <p:nvPr/>
          </p:nvSpPr>
          <p:spPr bwMode="auto">
            <a:xfrm>
              <a:off x="1773" y="2599"/>
              <a:ext cx="251"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600" i="1" dirty="0">
                  <a:solidFill>
                    <a:srgbClr val="000000"/>
                  </a:solidFill>
                  <a:latin typeface="Book Antiqua"/>
                </a:rPr>
                <a:t>A</a:t>
              </a:r>
              <a:r>
                <a:rPr lang="en-US" sz="2600" baseline="-25000" dirty="0">
                  <a:solidFill>
                    <a:srgbClr val="000000"/>
                  </a:solidFill>
                  <a:latin typeface="Book Antiqua"/>
                </a:rPr>
                <a:t>2</a:t>
              </a:r>
            </a:p>
          </p:txBody>
        </p:sp>
        <p:sp>
          <p:nvSpPr>
            <p:cNvPr id="92166" name="Rectangle 6"/>
            <p:cNvSpPr>
              <a:spLocks noChangeArrowheads="1"/>
            </p:cNvSpPr>
            <p:nvPr/>
          </p:nvSpPr>
          <p:spPr bwMode="auto">
            <a:xfrm>
              <a:off x="1762" y="3031"/>
              <a:ext cx="241"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600" i="1" dirty="0">
                  <a:solidFill>
                    <a:srgbClr val="000000"/>
                  </a:solidFill>
                  <a:latin typeface="Book Antiqua"/>
                </a:rPr>
                <a:t>A</a:t>
              </a:r>
              <a:r>
                <a:rPr lang="en-US" sz="2600" i="1" baseline="-25000" dirty="0">
                  <a:solidFill>
                    <a:srgbClr val="000000"/>
                  </a:solidFill>
                  <a:latin typeface="Book Antiqua"/>
                </a:rPr>
                <a:t>i</a:t>
              </a:r>
            </a:p>
          </p:txBody>
        </p:sp>
        <p:sp>
          <p:nvSpPr>
            <p:cNvPr id="92167" name="Rectangle 7"/>
            <p:cNvSpPr>
              <a:spLocks noChangeArrowheads="1"/>
            </p:cNvSpPr>
            <p:nvPr/>
          </p:nvSpPr>
          <p:spPr bwMode="auto">
            <a:xfrm>
              <a:off x="1768" y="3327"/>
              <a:ext cx="338"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600" i="1" dirty="0">
                  <a:solidFill>
                    <a:srgbClr val="000000"/>
                  </a:solidFill>
                  <a:latin typeface="Book Antiqua"/>
                </a:rPr>
                <a:t>A</a:t>
              </a:r>
              <a:r>
                <a:rPr lang="en-US" sz="2600" i="1" baseline="-25000" dirty="0">
                  <a:solidFill>
                    <a:srgbClr val="000000"/>
                  </a:solidFill>
                  <a:latin typeface="Book Antiqua"/>
                </a:rPr>
                <a:t>i</a:t>
              </a:r>
              <a:r>
                <a:rPr lang="en-US" sz="2600" baseline="-25000" dirty="0">
                  <a:solidFill>
                    <a:srgbClr val="000000"/>
                  </a:solidFill>
                  <a:latin typeface="Book Antiqua"/>
                </a:rPr>
                <a:t>+1</a:t>
              </a:r>
            </a:p>
          </p:txBody>
        </p:sp>
        <p:sp>
          <p:nvSpPr>
            <p:cNvPr id="92168" name="Rectangle 8"/>
            <p:cNvSpPr>
              <a:spLocks noChangeArrowheads="1"/>
            </p:cNvSpPr>
            <p:nvPr/>
          </p:nvSpPr>
          <p:spPr bwMode="auto">
            <a:xfrm>
              <a:off x="1767" y="3743"/>
              <a:ext cx="291"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600" i="1" dirty="0">
                  <a:solidFill>
                    <a:srgbClr val="000000"/>
                  </a:solidFill>
                  <a:latin typeface="Book Antiqua"/>
                </a:rPr>
                <a:t>A</a:t>
              </a:r>
              <a:r>
                <a:rPr lang="en-US" sz="2600" i="1" baseline="-25000" dirty="0">
                  <a:solidFill>
                    <a:srgbClr val="000000"/>
                  </a:solidFill>
                  <a:latin typeface="Book Antiqua"/>
                </a:rPr>
                <a:t>m</a:t>
              </a:r>
            </a:p>
          </p:txBody>
        </p:sp>
      </p:grpSp>
      <p:sp>
        <p:nvSpPr>
          <p:cNvPr id="92170" name="Rectangle 10"/>
          <p:cNvSpPr>
            <a:spLocks noChangeArrowheads="1"/>
          </p:cNvSpPr>
          <p:nvPr/>
        </p:nvSpPr>
        <p:spPr bwMode="auto">
          <a:xfrm>
            <a:off x="5970933" y="5019042"/>
            <a:ext cx="593320"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a:t>
            </a:r>
          </a:p>
        </p:txBody>
      </p:sp>
      <p:grpSp>
        <p:nvGrpSpPr>
          <p:cNvPr id="92177" name="Group 17"/>
          <p:cNvGrpSpPr>
            <a:grpSpLocks/>
          </p:cNvGrpSpPr>
          <p:nvPr/>
        </p:nvGrpSpPr>
        <p:grpSpPr bwMode="auto">
          <a:xfrm>
            <a:off x="4544908" y="5073231"/>
            <a:ext cx="3966915" cy="489937"/>
            <a:chOff x="2013" y="2247"/>
            <a:chExt cx="1757" cy="217"/>
          </a:xfrm>
        </p:grpSpPr>
        <p:sp>
          <p:nvSpPr>
            <p:cNvPr id="92171" name="Rectangle 11"/>
            <p:cNvSpPr>
              <a:spLocks noChangeArrowheads="1"/>
            </p:cNvSpPr>
            <p:nvPr/>
          </p:nvSpPr>
          <p:spPr bwMode="auto">
            <a:xfrm>
              <a:off x="2013" y="2247"/>
              <a:ext cx="251"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600" i="1" dirty="0">
                  <a:solidFill>
                    <a:srgbClr val="000000"/>
                  </a:solidFill>
                  <a:latin typeface="Book Antiqua"/>
                </a:rPr>
                <a:t>A</a:t>
              </a:r>
              <a:r>
                <a:rPr lang="en-US" sz="2600" baseline="-25000" dirty="0">
                  <a:solidFill>
                    <a:srgbClr val="000000"/>
                  </a:solidFill>
                  <a:latin typeface="Book Antiqua"/>
                </a:rPr>
                <a:t>1</a:t>
              </a:r>
            </a:p>
          </p:txBody>
        </p:sp>
        <p:sp>
          <p:nvSpPr>
            <p:cNvPr id="92172" name="Rectangle 12"/>
            <p:cNvSpPr>
              <a:spLocks noChangeArrowheads="1"/>
            </p:cNvSpPr>
            <p:nvPr/>
          </p:nvSpPr>
          <p:spPr bwMode="auto">
            <a:xfrm>
              <a:off x="2277" y="2247"/>
              <a:ext cx="251"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600" i="1" dirty="0">
                  <a:solidFill>
                    <a:srgbClr val="000000"/>
                  </a:solidFill>
                  <a:latin typeface="Book Antiqua"/>
                </a:rPr>
                <a:t>A</a:t>
              </a:r>
              <a:r>
                <a:rPr lang="en-US" sz="2600" baseline="-25000" dirty="0">
                  <a:solidFill>
                    <a:srgbClr val="000000"/>
                  </a:solidFill>
                  <a:latin typeface="Book Antiqua"/>
                </a:rPr>
                <a:t>2</a:t>
              </a:r>
            </a:p>
          </p:txBody>
        </p:sp>
        <p:sp>
          <p:nvSpPr>
            <p:cNvPr id="92173" name="Rectangle 13"/>
            <p:cNvSpPr>
              <a:spLocks noChangeArrowheads="1"/>
            </p:cNvSpPr>
            <p:nvPr/>
          </p:nvSpPr>
          <p:spPr bwMode="auto">
            <a:xfrm>
              <a:off x="2469" y="2247"/>
              <a:ext cx="251"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600" i="1" dirty="0">
                  <a:solidFill>
                    <a:srgbClr val="000000"/>
                  </a:solidFill>
                  <a:latin typeface="Book Antiqua"/>
                </a:rPr>
                <a:t>A</a:t>
              </a:r>
              <a:r>
                <a:rPr lang="en-US" sz="2600" baseline="-25000" dirty="0">
                  <a:solidFill>
                    <a:srgbClr val="000000"/>
                  </a:solidFill>
                  <a:latin typeface="Book Antiqua"/>
                </a:rPr>
                <a:t>3</a:t>
              </a:r>
            </a:p>
          </p:txBody>
        </p:sp>
        <p:sp>
          <p:nvSpPr>
            <p:cNvPr id="92174" name="Rectangle 14"/>
            <p:cNvSpPr>
              <a:spLocks noChangeArrowheads="1"/>
            </p:cNvSpPr>
            <p:nvPr/>
          </p:nvSpPr>
          <p:spPr bwMode="auto">
            <a:xfrm>
              <a:off x="2826" y="2247"/>
              <a:ext cx="241"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600" i="1" dirty="0">
                  <a:solidFill>
                    <a:srgbClr val="000000"/>
                  </a:solidFill>
                  <a:latin typeface="Book Antiqua"/>
                </a:rPr>
                <a:t>A</a:t>
              </a:r>
              <a:r>
                <a:rPr lang="en-US" sz="2600" i="1" baseline="-25000" dirty="0">
                  <a:solidFill>
                    <a:srgbClr val="000000"/>
                  </a:solidFill>
                  <a:latin typeface="Book Antiqua"/>
                </a:rPr>
                <a:t>i</a:t>
              </a:r>
            </a:p>
          </p:txBody>
        </p:sp>
        <p:sp>
          <p:nvSpPr>
            <p:cNvPr id="92175" name="Rectangle 15"/>
            <p:cNvSpPr>
              <a:spLocks noChangeArrowheads="1"/>
            </p:cNvSpPr>
            <p:nvPr/>
          </p:nvSpPr>
          <p:spPr bwMode="auto">
            <a:xfrm>
              <a:off x="3048" y="2247"/>
              <a:ext cx="338"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600" i="1" dirty="0">
                  <a:solidFill>
                    <a:srgbClr val="000000"/>
                  </a:solidFill>
                  <a:latin typeface="Book Antiqua"/>
                </a:rPr>
                <a:t>A</a:t>
              </a:r>
              <a:r>
                <a:rPr lang="en-US" sz="2600" i="1" baseline="-25000" dirty="0">
                  <a:solidFill>
                    <a:srgbClr val="000000"/>
                  </a:solidFill>
                  <a:latin typeface="Book Antiqua"/>
                </a:rPr>
                <a:t>i</a:t>
              </a:r>
              <a:r>
                <a:rPr lang="en-US" sz="2600" baseline="-25000" dirty="0">
                  <a:solidFill>
                    <a:srgbClr val="000000"/>
                  </a:solidFill>
                  <a:latin typeface="Book Antiqua"/>
                </a:rPr>
                <a:t>+1</a:t>
              </a:r>
            </a:p>
          </p:txBody>
        </p:sp>
        <p:sp>
          <p:nvSpPr>
            <p:cNvPr id="92176" name="Rectangle 16"/>
            <p:cNvSpPr>
              <a:spLocks noChangeArrowheads="1"/>
            </p:cNvSpPr>
            <p:nvPr/>
          </p:nvSpPr>
          <p:spPr bwMode="auto">
            <a:xfrm>
              <a:off x="3479" y="2247"/>
              <a:ext cx="291"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600" i="1" dirty="0">
                  <a:solidFill>
                    <a:srgbClr val="000000"/>
                  </a:solidFill>
                  <a:latin typeface="Book Antiqua"/>
                </a:rPr>
                <a:t>A</a:t>
              </a:r>
              <a:r>
                <a:rPr lang="en-US" sz="2600" i="1" baseline="-25000" dirty="0">
                  <a:solidFill>
                    <a:srgbClr val="000000"/>
                  </a:solidFill>
                  <a:latin typeface="Book Antiqua"/>
                </a:rPr>
                <a:t>m</a:t>
              </a:r>
            </a:p>
          </p:txBody>
        </p:sp>
      </p:grpSp>
      <p:sp>
        <p:nvSpPr>
          <p:cNvPr id="92178" name="Rectangle 18"/>
          <p:cNvSpPr>
            <a:spLocks noChangeArrowheads="1"/>
          </p:cNvSpPr>
          <p:nvPr/>
        </p:nvSpPr>
        <p:spPr bwMode="auto">
          <a:xfrm>
            <a:off x="4623929" y="5628641"/>
            <a:ext cx="2257778" cy="1770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2179" name="Rectangle 19"/>
          <p:cNvSpPr>
            <a:spLocks noChangeArrowheads="1"/>
          </p:cNvSpPr>
          <p:nvPr/>
        </p:nvSpPr>
        <p:spPr bwMode="auto">
          <a:xfrm>
            <a:off x="6899769" y="5653476"/>
            <a:ext cx="1643662" cy="1824284"/>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2180" name="Rectangle 20"/>
          <p:cNvSpPr>
            <a:spLocks noChangeArrowheads="1"/>
          </p:cNvSpPr>
          <p:nvPr/>
        </p:nvSpPr>
        <p:spPr bwMode="auto">
          <a:xfrm>
            <a:off x="4623929" y="7416801"/>
            <a:ext cx="2257778" cy="144497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2181" name="Rectangle 21"/>
          <p:cNvSpPr>
            <a:spLocks noChangeArrowheads="1"/>
          </p:cNvSpPr>
          <p:nvPr/>
        </p:nvSpPr>
        <p:spPr bwMode="auto">
          <a:xfrm>
            <a:off x="6899769" y="7416801"/>
            <a:ext cx="1643662" cy="144497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grpSp>
        <p:nvGrpSpPr>
          <p:cNvPr id="92185" name="Group 25"/>
          <p:cNvGrpSpPr>
            <a:grpSpLocks/>
          </p:cNvGrpSpPr>
          <p:nvPr/>
        </p:nvGrpSpPr>
        <p:grpSpPr bwMode="auto">
          <a:xfrm>
            <a:off x="8362809" y="5637672"/>
            <a:ext cx="171591" cy="3251200"/>
            <a:chOff x="3704" y="2497"/>
            <a:chExt cx="76" cy="1440"/>
          </a:xfrm>
        </p:grpSpPr>
        <p:sp>
          <p:nvSpPr>
            <p:cNvPr id="92182" name="Line 22"/>
            <p:cNvSpPr>
              <a:spLocks noChangeShapeType="1"/>
            </p:cNvSpPr>
            <p:nvPr/>
          </p:nvSpPr>
          <p:spPr bwMode="auto">
            <a:xfrm>
              <a:off x="3780" y="2497"/>
              <a:ext cx="0" cy="143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92183" name="Line 23"/>
            <p:cNvSpPr>
              <a:spLocks noChangeShapeType="1"/>
            </p:cNvSpPr>
            <p:nvPr/>
          </p:nvSpPr>
          <p:spPr bwMode="auto">
            <a:xfrm flipH="1">
              <a:off x="3704" y="2497"/>
              <a:ext cx="7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92184" name="Line 24"/>
            <p:cNvSpPr>
              <a:spLocks noChangeShapeType="1"/>
            </p:cNvSpPr>
            <p:nvPr/>
          </p:nvSpPr>
          <p:spPr bwMode="auto">
            <a:xfrm flipH="1">
              <a:off x="3704" y="3937"/>
              <a:ext cx="7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grpSp>
      <p:sp>
        <p:nvSpPr>
          <p:cNvPr id="92186" name="Rectangle 26"/>
          <p:cNvSpPr>
            <a:spLocks noChangeArrowheads="1"/>
          </p:cNvSpPr>
          <p:nvPr/>
        </p:nvSpPr>
        <p:spPr bwMode="auto">
          <a:xfrm>
            <a:off x="7405301" y="7945122"/>
            <a:ext cx="722913"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BA</a:t>
            </a:r>
          </a:p>
        </p:txBody>
      </p:sp>
      <p:sp>
        <p:nvSpPr>
          <p:cNvPr id="92187" name="Rectangle 27"/>
          <p:cNvSpPr>
            <a:spLocks noChangeArrowheads="1"/>
          </p:cNvSpPr>
          <p:nvPr/>
        </p:nvSpPr>
        <p:spPr bwMode="auto">
          <a:xfrm>
            <a:off x="7500667" y="5019042"/>
            <a:ext cx="676676"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 . . </a:t>
            </a:r>
          </a:p>
        </p:txBody>
      </p:sp>
      <p:sp>
        <p:nvSpPr>
          <p:cNvPr id="92188" name="Rectangle 28"/>
          <p:cNvSpPr>
            <a:spLocks noChangeArrowheads="1"/>
          </p:cNvSpPr>
          <p:nvPr/>
        </p:nvSpPr>
        <p:spPr bwMode="auto">
          <a:xfrm rot="5340000">
            <a:off x="4020302" y="7999579"/>
            <a:ext cx="676676"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 . . </a:t>
            </a:r>
          </a:p>
        </p:txBody>
      </p:sp>
      <p:sp>
        <p:nvSpPr>
          <p:cNvPr id="92189" name="Rectangle 29"/>
          <p:cNvSpPr>
            <a:spLocks noChangeArrowheads="1"/>
          </p:cNvSpPr>
          <p:nvPr/>
        </p:nvSpPr>
        <p:spPr bwMode="auto">
          <a:xfrm rot="5340000">
            <a:off x="4002240" y="6337855"/>
            <a:ext cx="676676"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 . . </a:t>
            </a:r>
          </a:p>
        </p:txBody>
      </p:sp>
      <p:sp>
        <p:nvSpPr>
          <p:cNvPr id="92190" name="Rectangle 30"/>
          <p:cNvSpPr>
            <a:spLocks noChangeArrowheads="1"/>
          </p:cNvSpPr>
          <p:nvPr/>
        </p:nvSpPr>
        <p:spPr bwMode="auto">
          <a:xfrm>
            <a:off x="4623929" y="5653476"/>
            <a:ext cx="2275840" cy="178816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grpSp>
        <p:nvGrpSpPr>
          <p:cNvPr id="92194" name="Group 34"/>
          <p:cNvGrpSpPr>
            <a:grpSpLocks/>
          </p:cNvGrpSpPr>
          <p:nvPr/>
        </p:nvGrpSpPr>
        <p:grpSpPr bwMode="auto">
          <a:xfrm>
            <a:off x="4632960" y="5637672"/>
            <a:ext cx="144498" cy="3251200"/>
            <a:chOff x="2052" y="2497"/>
            <a:chExt cx="64" cy="1440"/>
          </a:xfrm>
        </p:grpSpPr>
        <p:sp>
          <p:nvSpPr>
            <p:cNvPr id="92191" name="Line 31"/>
            <p:cNvSpPr>
              <a:spLocks noChangeShapeType="1"/>
            </p:cNvSpPr>
            <p:nvPr/>
          </p:nvSpPr>
          <p:spPr bwMode="auto">
            <a:xfrm>
              <a:off x="2052" y="2497"/>
              <a:ext cx="0" cy="143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92192" name="Line 32"/>
            <p:cNvSpPr>
              <a:spLocks noChangeShapeType="1"/>
            </p:cNvSpPr>
            <p:nvPr/>
          </p:nvSpPr>
          <p:spPr bwMode="auto">
            <a:xfrm>
              <a:off x="2052" y="2497"/>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92193" name="Line 33"/>
            <p:cNvSpPr>
              <a:spLocks noChangeShapeType="1"/>
            </p:cNvSpPr>
            <p:nvPr/>
          </p:nvSpPr>
          <p:spPr bwMode="auto">
            <a:xfrm>
              <a:off x="2052" y="3937"/>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grpSp>
      <p:sp>
        <p:nvSpPr>
          <p:cNvPr id="92195" name="Line 35"/>
          <p:cNvSpPr>
            <a:spLocks noChangeShapeType="1"/>
          </p:cNvSpPr>
          <p:nvPr/>
        </p:nvSpPr>
        <p:spPr bwMode="auto">
          <a:xfrm>
            <a:off x="6890738" y="5366738"/>
            <a:ext cx="0" cy="3630507"/>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2196" name="Line 36"/>
          <p:cNvSpPr>
            <a:spLocks noChangeShapeType="1"/>
          </p:cNvSpPr>
          <p:nvPr/>
        </p:nvSpPr>
        <p:spPr bwMode="auto">
          <a:xfrm>
            <a:off x="4127218" y="7443894"/>
            <a:ext cx="4587804"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2197" name="Rectangle 37"/>
          <p:cNvSpPr>
            <a:spLocks noChangeArrowheads="1"/>
          </p:cNvSpPr>
          <p:nvPr/>
        </p:nvSpPr>
        <p:spPr bwMode="auto">
          <a:xfrm>
            <a:off x="5349143" y="6301459"/>
            <a:ext cx="698981"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TA</a:t>
            </a:r>
          </a:p>
        </p:txBody>
      </p:sp>
      <p:grpSp>
        <p:nvGrpSpPr>
          <p:cNvPr id="92200" name="Group 40"/>
          <p:cNvGrpSpPr>
            <a:grpSpLocks/>
          </p:cNvGrpSpPr>
          <p:nvPr/>
        </p:nvGrpSpPr>
        <p:grpSpPr bwMode="auto">
          <a:xfrm>
            <a:off x="6809458" y="7362614"/>
            <a:ext cx="198684" cy="162560"/>
            <a:chOff x="3016" y="3261"/>
            <a:chExt cx="88" cy="72"/>
          </a:xfrm>
        </p:grpSpPr>
        <p:sp>
          <p:nvSpPr>
            <p:cNvPr id="92198" name="Line 38"/>
            <p:cNvSpPr>
              <a:spLocks noChangeShapeType="1"/>
            </p:cNvSpPr>
            <p:nvPr/>
          </p:nvSpPr>
          <p:spPr bwMode="auto">
            <a:xfrm>
              <a:off x="3024" y="3261"/>
              <a:ext cx="72" cy="7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sp>
          <p:nvSpPr>
            <p:cNvPr id="92199" name="Line 39"/>
            <p:cNvSpPr>
              <a:spLocks noChangeShapeType="1"/>
            </p:cNvSpPr>
            <p:nvPr/>
          </p:nvSpPr>
          <p:spPr bwMode="auto">
            <a:xfrm flipH="1">
              <a:off x="3016" y="3261"/>
              <a:ext cx="88" cy="7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Book Antiqua"/>
              </a:endParaRPr>
            </a:p>
          </p:txBody>
        </p:sp>
      </p:gr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a:xfrm>
            <a:off x="309712" y="2428528"/>
            <a:ext cx="12169352" cy="6710414"/>
          </a:xfrm>
          <a:noFill/>
          <a:ln/>
        </p:spPr>
        <p:txBody>
          <a:bodyPr/>
          <a:lstStyle/>
          <a:p>
            <a:pPr>
              <a:lnSpc>
                <a:spcPct val="80000"/>
              </a:lnSpc>
              <a:buNone/>
              <a:tabLst>
                <a:tab pos="1372707" algn="l"/>
                <a:tab pos="1878442" algn="l"/>
              </a:tabLst>
            </a:pPr>
            <a:r>
              <a:rPr lang="en-US" dirty="0"/>
              <a:t>Define</a:t>
            </a:r>
          </a:p>
          <a:p>
            <a:pPr lvl="1">
              <a:lnSpc>
                <a:spcPct val="80000"/>
              </a:lnSpc>
              <a:buNone/>
              <a:tabLst>
                <a:tab pos="1372707" algn="l"/>
                <a:tab pos="1878442" algn="l"/>
              </a:tabLst>
            </a:pPr>
            <a:r>
              <a:rPr lang="en-US" sz="2400" i="1" dirty="0"/>
              <a:t>TQ</a:t>
            </a:r>
            <a:r>
              <a:rPr lang="en-US" sz="2400" dirty="0"/>
              <a:t>	=	set of applications that access only </a:t>
            </a:r>
            <a:r>
              <a:rPr lang="en-US" sz="2400" i="1" dirty="0"/>
              <a:t>TA</a:t>
            </a:r>
          </a:p>
          <a:p>
            <a:pPr lvl="1">
              <a:lnSpc>
                <a:spcPct val="80000"/>
              </a:lnSpc>
              <a:buNone/>
              <a:tabLst>
                <a:tab pos="1372707" algn="l"/>
                <a:tab pos="1878442" algn="l"/>
              </a:tabLst>
            </a:pPr>
            <a:r>
              <a:rPr lang="en-US" sz="2400" i="1" dirty="0"/>
              <a:t>BQ</a:t>
            </a:r>
            <a:r>
              <a:rPr lang="en-US" sz="2400" dirty="0"/>
              <a:t>	=	set of applications that access only </a:t>
            </a:r>
            <a:r>
              <a:rPr lang="en-US" sz="2400" i="1" dirty="0"/>
              <a:t>BA</a:t>
            </a:r>
          </a:p>
          <a:p>
            <a:pPr lvl="1">
              <a:lnSpc>
                <a:spcPct val="80000"/>
              </a:lnSpc>
              <a:buNone/>
              <a:tabLst>
                <a:tab pos="1372707" algn="l"/>
                <a:tab pos="1878442" algn="l"/>
              </a:tabLst>
            </a:pPr>
            <a:r>
              <a:rPr lang="en-US" sz="2400" i="1" dirty="0"/>
              <a:t>OQ</a:t>
            </a:r>
            <a:r>
              <a:rPr lang="en-US" sz="2400" dirty="0"/>
              <a:t>	=	set of applications that access both </a:t>
            </a:r>
            <a:r>
              <a:rPr lang="en-US" sz="2400" i="1" dirty="0"/>
              <a:t>TA</a:t>
            </a:r>
            <a:r>
              <a:rPr lang="en-US" sz="2400" dirty="0"/>
              <a:t> and </a:t>
            </a:r>
            <a:r>
              <a:rPr lang="en-US" sz="2400" i="1" dirty="0"/>
              <a:t>BA</a:t>
            </a:r>
          </a:p>
          <a:p>
            <a:pPr>
              <a:lnSpc>
                <a:spcPct val="80000"/>
              </a:lnSpc>
              <a:buNone/>
              <a:tabLst>
                <a:tab pos="1372707" algn="l"/>
                <a:tab pos="1878442" algn="l"/>
              </a:tabLst>
            </a:pPr>
            <a:r>
              <a:rPr lang="en-US" dirty="0"/>
              <a:t>and</a:t>
            </a:r>
          </a:p>
          <a:p>
            <a:pPr lvl="1">
              <a:lnSpc>
                <a:spcPct val="80000"/>
              </a:lnSpc>
              <a:buNone/>
              <a:tabLst>
                <a:tab pos="1608138" algn="l"/>
                <a:tab pos="1878013" algn="l"/>
              </a:tabLst>
            </a:pPr>
            <a:r>
              <a:rPr lang="en-US" sz="2400" i="1" dirty="0"/>
              <a:t>CTQ</a:t>
            </a:r>
            <a:r>
              <a:rPr lang="en-US" sz="2400" dirty="0"/>
              <a:t> =	total number of accesses to attributes by applications that access only </a:t>
            </a:r>
            <a:r>
              <a:rPr lang="en-US" sz="2400" i="1" dirty="0"/>
              <a:t>TA</a:t>
            </a:r>
          </a:p>
          <a:p>
            <a:pPr lvl="1">
              <a:lnSpc>
                <a:spcPct val="80000"/>
              </a:lnSpc>
              <a:buNone/>
              <a:tabLst>
                <a:tab pos="1608138" algn="l"/>
                <a:tab pos="1878013" algn="l"/>
              </a:tabLst>
            </a:pPr>
            <a:r>
              <a:rPr lang="en-US" sz="2400" i="1" dirty="0"/>
              <a:t>CBQ</a:t>
            </a:r>
            <a:r>
              <a:rPr lang="en-US" sz="2400" dirty="0"/>
              <a:t> =	total number of accesses to attributes by applications that access only </a:t>
            </a:r>
            <a:r>
              <a:rPr lang="en-US" sz="2400" i="1" dirty="0"/>
              <a:t>BA</a:t>
            </a:r>
          </a:p>
          <a:p>
            <a:pPr lvl="1">
              <a:lnSpc>
                <a:spcPct val="80000"/>
              </a:lnSpc>
              <a:buNone/>
              <a:tabLst>
                <a:tab pos="1608138" algn="l"/>
                <a:tab pos="1878013" algn="l"/>
              </a:tabLst>
            </a:pPr>
            <a:r>
              <a:rPr lang="en-US" sz="2400" i="1" dirty="0"/>
              <a:t>COQ</a:t>
            </a:r>
            <a:r>
              <a:rPr lang="en-US" sz="2400" dirty="0"/>
              <a:t> =	total number of accesses to attributes by applications that access both </a:t>
            </a:r>
            <a:r>
              <a:rPr lang="en-US" sz="2400" i="1" dirty="0"/>
              <a:t>TA</a:t>
            </a:r>
            <a:r>
              <a:rPr lang="en-US" sz="2400" dirty="0"/>
              <a:t> and </a:t>
            </a:r>
            <a:r>
              <a:rPr lang="en-US" sz="2400" i="1" dirty="0"/>
              <a:t>BA</a:t>
            </a:r>
          </a:p>
          <a:p>
            <a:pPr>
              <a:lnSpc>
                <a:spcPct val="80000"/>
              </a:lnSpc>
              <a:buNone/>
              <a:tabLst>
                <a:tab pos="1608138" algn="l"/>
                <a:tab pos="1878013" algn="l"/>
              </a:tabLst>
            </a:pPr>
            <a:r>
              <a:rPr lang="en-US" dirty="0"/>
              <a:t>Then find the point along the diagonal that maximizes</a:t>
            </a:r>
          </a:p>
          <a:p>
            <a:pPr>
              <a:lnSpc>
                <a:spcPct val="80000"/>
              </a:lnSpc>
              <a:buNone/>
              <a:tabLst>
                <a:tab pos="1608138" algn="l"/>
                <a:tab pos="1878013" algn="l"/>
              </a:tabLst>
            </a:pPr>
            <a:endParaRPr lang="en-US" dirty="0"/>
          </a:p>
          <a:p>
            <a:pPr>
              <a:lnSpc>
                <a:spcPct val="80000"/>
              </a:lnSpc>
              <a:buNone/>
              <a:tabLst>
                <a:tab pos="1608138" algn="l"/>
                <a:tab pos="1878013" algn="l"/>
              </a:tabLst>
            </a:pPr>
            <a:endParaRPr lang="en-US" dirty="0"/>
          </a:p>
          <a:p>
            <a:pPr>
              <a:lnSpc>
                <a:spcPct val="80000"/>
              </a:lnSpc>
              <a:buNone/>
              <a:tabLst>
                <a:tab pos="1608138" algn="l"/>
                <a:tab pos="1878013" algn="l"/>
              </a:tabLst>
            </a:pPr>
            <a:r>
              <a:rPr lang="en-US" dirty="0"/>
              <a:t>The point along the diagonal defines two fragments such that the values  of CTQ and CBQ as nearly equal as possible</a:t>
            </a:r>
          </a:p>
          <a:p>
            <a:pPr>
              <a:lnSpc>
                <a:spcPct val="80000"/>
              </a:lnSpc>
              <a:buNone/>
              <a:tabLst>
                <a:tab pos="1608138" algn="l"/>
                <a:tab pos="1878013" algn="l"/>
              </a:tabLst>
            </a:pPr>
            <a:endParaRPr lang="en-US" dirty="0"/>
          </a:p>
        </p:txBody>
      </p:sp>
      <p:sp>
        <p:nvSpPr>
          <p:cNvPr id="93187" name="Rectangle 3"/>
          <p:cNvSpPr>
            <a:spLocks noGrp="1" noChangeArrowheads="1"/>
          </p:cNvSpPr>
          <p:nvPr>
            <p:ph type="title"/>
          </p:nvPr>
        </p:nvSpPr>
        <p:spPr>
          <a:noFill/>
          <a:ln/>
        </p:spPr>
        <p:txBody>
          <a:bodyPr/>
          <a:lstStyle/>
          <a:p>
            <a:r>
              <a:rPr lang="en-US"/>
              <a:t>VF – ALgorithm</a:t>
            </a:r>
          </a:p>
        </p:txBody>
      </p:sp>
      <p:sp>
        <p:nvSpPr>
          <p:cNvPr id="93188" name="Rectangle 4"/>
          <p:cNvSpPr>
            <a:spLocks noChangeArrowheads="1"/>
          </p:cNvSpPr>
          <p:nvPr/>
        </p:nvSpPr>
        <p:spPr bwMode="auto">
          <a:xfrm>
            <a:off x="3374125" y="8611164"/>
            <a:ext cx="259895"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dirty="0">
                <a:solidFill>
                  <a:srgbClr val="000000"/>
                </a:solidFill>
                <a:latin typeface="Book Antiqua"/>
              </a:rPr>
              <a:t>  </a:t>
            </a:r>
          </a:p>
        </p:txBody>
      </p:sp>
      <p:sp>
        <p:nvSpPr>
          <p:cNvPr id="93189" name="Rectangle 5"/>
          <p:cNvSpPr>
            <a:spLocks noChangeArrowheads="1"/>
          </p:cNvSpPr>
          <p:nvPr/>
        </p:nvSpPr>
        <p:spPr bwMode="auto">
          <a:xfrm>
            <a:off x="3374125" y="8611164"/>
            <a:ext cx="259895" cy="52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600" i="1" dirty="0">
                <a:solidFill>
                  <a:srgbClr val="000000"/>
                </a:solidFill>
                <a:latin typeface="Book Antiqua"/>
              </a:rPr>
              <a:t>  </a:t>
            </a:r>
          </a:p>
        </p:txBody>
      </p:sp>
      <p:sp>
        <p:nvSpPr>
          <p:cNvPr id="93190" name="Rectangle 6"/>
          <p:cNvSpPr>
            <a:spLocks noChangeArrowheads="1"/>
          </p:cNvSpPr>
          <p:nvPr/>
        </p:nvSpPr>
        <p:spPr bwMode="auto">
          <a:xfrm>
            <a:off x="3245574" y="7037040"/>
            <a:ext cx="3664675" cy="55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400" dirty="0">
                <a:solidFill>
                  <a:srgbClr val="000000"/>
                </a:solidFill>
                <a:latin typeface="Book Antiqua"/>
                <a:ea typeface="+mn-ea"/>
                <a:cs typeface="+mn-cs"/>
              </a:rPr>
              <a:t>Z</a:t>
            </a:r>
            <a:r>
              <a:rPr lang="en-US" sz="2800" i="1" dirty="0">
                <a:solidFill>
                  <a:srgbClr val="000000"/>
                </a:solidFill>
                <a:latin typeface="Book Antiqua"/>
              </a:rPr>
              <a:t> = CTQ</a:t>
            </a:r>
            <a:r>
              <a:rPr lang="en-US" sz="2800" dirty="0">
                <a:solidFill>
                  <a:srgbClr val="000000"/>
                </a:solidFill>
                <a:latin typeface="Symbol" charset="0"/>
                <a:sym typeface="Symbol"/>
              </a:rPr>
              <a:t></a:t>
            </a:r>
            <a:r>
              <a:rPr lang="en-US" sz="2800" i="1" dirty="0">
                <a:solidFill>
                  <a:srgbClr val="000000"/>
                </a:solidFill>
                <a:latin typeface="Book Antiqua"/>
              </a:rPr>
              <a:t>CBQ</a:t>
            </a:r>
            <a:r>
              <a:rPr lang="en-US" sz="2800" dirty="0">
                <a:solidFill>
                  <a:srgbClr val="000000"/>
                </a:solidFill>
                <a:latin typeface="Symbol" charset="0"/>
                <a:sym typeface="Symbol"/>
              </a:rPr>
              <a:t></a:t>
            </a:r>
            <a:r>
              <a:rPr lang="en-US" sz="2800" i="1" dirty="0">
                <a:solidFill>
                  <a:srgbClr val="000000"/>
                </a:solidFill>
                <a:latin typeface="Book Antiqua"/>
              </a:rPr>
              <a:t>COQ</a:t>
            </a:r>
            <a:r>
              <a:rPr lang="en-US" sz="2800" baseline="30000" dirty="0">
                <a:solidFill>
                  <a:srgbClr val="000000"/>
                </a:solidFill>
                <a:latin typeface="Book Antiqua"/>
              </a:rPr>
              <a:t>2</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Compare</a:t>
            </a:r>
          </a:p>
        </p:txBody>
      </p:sp>
      <p:sp>
        <p:nvSpPr>
          <p:cNvPr id="4" name="Slide Number Placeholder 3"/>
          <p:cNvSpPr>
            <a:spLocks noGrp="1"/>
          </p:cNvSpPr>
          <p:nvPr>
            <p:ph type="sldNum" sz="quarter" idx="10"/>
          </p:nvPr>
        </p:nvSpPr>
        <p:spPr/>
        <p:txBody>
          <a:bodyPr/>
          <a:lstStyle/>
          <a:p>
            <a:r>
              <a:rPr lang="en-US">
                <a:latin typeface="Book Antiqua"/>
              </a:rPr>
              <a:t>Ch.x/</a:t>
            </a:r>
            <a:fld id="{D01B99BC-F82C-D046-99BD-FBA1D66F1CB4}" type="slidenum">
              <a:rPr lang="en-US" smtClean="0">
                <a:latin typeface="Book Antiqua"/>
              </a:rPr>
              <a:pPr/>
              <a:t>72</a:t>
            </a:fld>
            <a:endParaRPr lang="en-US" dirty="0">
              <a:latin typeface="Book Antiqua"/>
            </a:endParaRPr>
          </a:p>
        </p:txBody>
      </p:sp>
      <p:pic>
        <p:nvPicPr>
          <p:cNvPr id="5" name="Content Placeholder 4"/>
          <p:cNvPicPr>
            <a:picLocks noGrp="1" noChangeAspect="1"/>
          </p:cNvPicPr>
          <p:nvPr>
            <p:ph idx="1"/>
          </p:nvPr>
        </p:nvPicPr>
        <p:blipFill>
          <a:blip r:embed="rId2"/>
          <a:stretch>
            <a:fillRect/>
          </a:stretch>
        </p:blipFill>
        <p:spPr>
          <a:xfrm>
            <a:off x="355600" y="2057400"/>
            <a:ext cx="4994672" cy="3665632"/>
          </a:xfrm>
          <a:prstGeom prst="rect">
            <a:avLst/>
          </a:prstGeom>
        </p:spPr>
      </p:pic>
      <p:pic>
        <p:nvPicPr>
          <p:cNvPr id="6" name="Picture 5"/>
          <p:cNvPicPr>
            <a:picLocks noChangeAspect="1"/>
          </p:cNvPicPr>
          <p:nvPr/>
        </p:nvPicPr>
        <p:blipFill>
          <a:blip r:embed="rId3"/>
          <a:stretch>
            <a:fillRect/>
          </a:stretch>
        </p:blipFill>
        <p:spPr>
          <a:xfrm>
            <a:off x="7510512" y="2007531"/>
            <a:ext cx="4847110" cy="3703689"/>
          </a:xfrm>
          <a:prstGeom prst="rect">
            <a:avLst/>
          </a:prstGeom>
        </p:spPr>
      </p:pic>
      <p:pic>
        <p:nvPicPr>
          <p:cNvPr id="7" name="Picture 6"/>
          <p:cNvPicPr>
            <a:picLocks noChangeAspect="1"/>
          </p:cNvPicPr>
          <p:nvPr/>
        </p:nvPicPr>
        <p:blipFill>
          <a:blip r:embed="rId4"/>
          <a:stretch>
            <a:fillRect/>
          </a:stretch>
        </p:blipFill>
        <p:spPr>
          <a:xfrm>
            <a:off x="5592416" y="6270648"/>
            <a:ext cx="7056784" cy="2988172"/>
          </a:xfrm>
          <a:prstGeom prst="rect">
            <a:avLst/>
          </a:prstGeom>
        </p:spPr>
      </p:pic>
      <p:pic>
        <p:nvPicPr>
          <p:cNvPr id="8" name="Picture 7"/>
          <p:cNvPicPr>
            <a:picLocks noChangeAspect="1"/>
          </p:cNvPicPr>
          <p:nvPr/>
        </p:nvPicPr>
        <p:blipFill>
          <a:blip r:embed="rId5"/>
          <a:stretch>
            <a:fillRect/>
          </a:stretch>
        </p:blipFill>
        <p:spPr>
          <a:xfrm>
            <a:off x="332656" y="6029869"/>
            <a:ext cx="5017616" cy="3469731"/>
          </a:xfrm>
          <a:prstGeom prst="rect">
            <a:avLst/>
          </a:prstGeom>
        </p:spPr>
      </p:pic>
    </p:spTree>
    <p:extLst>
      <p:ext uri="{BB962C8B-B14F-4D97-AF65-F5344CB8AC3E}">
        <p14:creationId xmlns:p14="http://schemas.microsoft.com/office/powerpoint/2010/main" val="987758889"/>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8"/>
          <p:cNvSpPr>
            <a:spLocks noChangeArrowheads="1"/>
          </p:cNvSpPr>
          <p:nvPr/>
        </p:nvSpPr>
        <p:spPr bwMode="auto">
          <a:xfrm>
            <a:off x="8929510" y="4748108"/>
            <a:ext cx="1517227" cy="1083733"/>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r"/>
            <a:endParaRPr lang="en-US" sz="4267"/>
          </a:p>
        </p:txBody>
      </p:sp>
      <p:sp>
        <p:nvSpPr>
          <p:cNvPr id="22532" name="Rectangle 17"/>
          <p:cNvSpPr>
            <a:spLocks noChangeArrowheads="1"/>
          </p:cNvSpPr>
          <p:nvPr/>
        </p:nvSpPr>
        <p:spPr bwMode="auto">
          <a:xfrm>
            <a:off x="7303911" y="3447628"/>
            <a:ext cx="1408853" cy="1083733"/>
          </a:xfrm>
          <a:prstGeom prst="rect">
            <a:avLst/>
          </a:prstGeom>
          <a:solidFill>
            <a:schemeClr val="accent1">
              <a:lumMod val="60000"/>
              <a:lumOff val="40000"/>
            </a:schemeClr>
          </a:solidFill>
          <a:ln>
            <a:noFill/>
          </a:ln>
          <a:extLst/>
        </p:spPr>
        <p:txBody>
          <a:bodyPr wrap="none" anchor="ctr"/>
          <a:lstStyle/>
          <a:p>
            <a:pPr algn="r"/>
            <a:endParaRPr lang="en-US" sz="4267"/>
          </a:p>
        </p:txBody>
      </p:sp>
      <p:graphicFrame>
        <p:nvGraphicFramePr>
          <p:cNvPr id="22530" name="Object 9"/>
          <p:cNvGraphicFramePr>
            <a:graphicFrameLocks noChangeAspect="1"/>
          </p:cNvGraphicFramePr>
          <p:nvPr>
            <p:extLst/>
          </p:nvPr>
        </p:nvGraphicFramePr>
        <p:xfrm>
          <a:off x="7394221" y="3359573"/>
          <a:ext cx="3117992" cy="2600960"/>
        </p:xfrm>
        <a:graphic>
          <a:graphicData uri="http://schemas.openxmlformats.org/presentationml/2006/ole">
            <mc:AlternateContent xmlns:mc="http://schemas.openxmlformats.org/markup-compatibility/2006">
              <mc:Choice xmlns:v="urn:schemas-microsoft-com:vml" Requires="v">
                <p:oleObj spid="_x0000_s52244" name="Equation" r:id="rId4" imgW="1066680" imgH="888840" progId="Equation.3">
                  <p:embed/>
                </p:oleObj>
              </mc:Choice>
              <mc:Fallback>
                <p:oleObj name="Equation" r:id="rId4" imgW="1066680" imgH="888840" progId="Equation.3">
                  <p:embed/>
                  <p:pic>
                    <p:nvPicPr>
                      <p:cNvPr id="2253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4221" y="3359573"/>
                        <a:ext cx="3117992" cy="260096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2533" name="Text Box 10"/>
          <p:cNvSpPr txBox="1">
            <a:spLocks noChangeArrowheads="1"/>
          </p:cNvSpPr>
          <p:nvPr/>
        </p:nvSpPr>
        <p:spPr bwMode="auto">
          <a:xfrm>
            <a:off x="7383798" y="2709334"/>
            <a:ext cx="3111749" cy="53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solidFill>
                  <a:srgbClr val="CC3399"/>
                </a:solidFill>
              </a:rPr>
              <a:t>A</a:t>
            </a:r>
            <a:r>
              <a:rPr lang="en-US" sz="2844" i="0" baseline="-25000">
                <a:solidFill>
                  <a:srgbClr val="CC3399"/>
                </a:solidFill>
              </a:rPr>
              <a:t>1</a:t>
            </a:r>
            <a:r>
              <a:rPr lang="en-US" sz="2844" i="0">
                <a:solidFill>
                  <a:srgbClr val="CC3399"/>
                </a:solidFill>
              </a:rPr>
              <a:t>    A</a:t>
            </a:r>
            <a:r>
              <a:rPr lang="en-US" sz="2844" i="0" baseline="-25000">
                <a:solidFill>
                  <a:srgbClr val="CC3399"/>
                </a:solidFill>
              </a:rPr>
              <a:t>3   </a:t>
            </a:r>
            <a:r>
              <a:rPr lang="en-US" sz="2844" i="0">
                <a:solidFill>
                  <a:srgbClr val="CC3399"/>
                </a:solidFill>
              </a:rPr>
              <a:t>  A</a:t>
            </a:r>
            <a:r>
              <a:rPr lang="en-US" sz="2844" i="0" baseline="-25000">
                <a:solidFill>
                  <a:srgbClr val="CC3399"/>
                </a:solidFill>
              </a:rPr>
              <a:t>2</a:t>
            </a:r>
            <a:r>
              <a:rPr lang="en-US" sz="2844" i="0">
                <a:solidFill>
                  <a:srgbClr val="CC3399"/>
                </a:solidFill>
              </a:rPr>
              <a:t>    A</a:t>
            </a:r>
            <a:r>
              <a:rPr lang="en-US" sz="2844" i="0" baseline="-25000">
                <a:solidFill>
                  <a:srgbClr val="CC3399"/>
                </a:solidFill>
              </a:rPr>
              <a:t>4</a:t>
            </a:r>
          </a:p>
        </p:txBody>
      </p:sp>
      <p:sp>
        <p:nvSpPr>
          <p:cNvPr id="22534" name="Text Box 11"/>
          <p:cNvSpPr txBox="1">
            <a:spLocks noChangeArrowheads="1"/>
          </p:cNvSpPr>
          <p:nvPr/>
        </p:nvSpPr>
        <p:spPr bwMode="auto">
          <a:xfrm>
            <a:off x="6535591" y="3312162"/>
            <a:ext cx="683200" cy="2508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spcAft>
                <a:spcPct val="20000"/>
              </a:spcAft>
            </a:pPr>
            <a:r>
              <a:rPr lang="en-US" sz="3413" i="0">
                <a:solidFill>
                  <a:srgbClr val="CA7800"/>
                </a:solidFill>
              </a:rPr>
              <a:t>A</a:t>
            </a:r>
            <a:r>
              <a:rPr lang="en-US" sz="3413" i="0" baseline="-25000">
                <a:solidFill>
                  <a:srgbClr val="CA7800"/>
                </a:solidFill>
              </a:rPr>
              <a:t>1</a:t>
            </a:r>
          </a:p>
          <a:p>
            <a:pPr eaLnBrk="1" hangingPunct="1">
              <a:spcAft>
                <a:spcPct val="20000"/>
              </a:spcAft>
            </a:pPr>
            <a:r>
              <a:rPr lang="en-US" sz="3413" i="0">
                <a:solidFill>
                  <a:srgbClr val="CA7800"/>
                </a:solidFill>
              </a:rPr>
              <a:t>A</a:t>
            </a:r>
            <a:r>
              <a:rPr lang="en-US" sz="3413" i="0" baseline="-25000">
                <a:solidFill>
                  <a:srgbClr val="CA7800"/>
                </a:solidFill>
              </a:rPr>
              <a:t>3</a:t>
            </a:r>
          </a:p>
          <a:p>
            <a:pPr eaLnBrk="1" hangingPunct="1">
              <a:spcAft>
                <a:spcPct val="20000"/>
              </a:spcAft>
            </a:pPr>
            <a:r>
              <a:rPr lang="en-US" sz="3413" i="0">
                <a:solidFill>
                  <a:srgbClr val="CA7800"/>
                </a:solidFill>
              </a:rPr>
              <a:t>A</a:t>
            </a:r>
            <a:r>
              <a:rPr lang="en-US" sz="3413" i="0" baseline="-25000">
                <a:solidFill>
                  <a:srgbClr val="CA7800"/>
                </a:solidFill>
              </a:rPr>
              <a:t>2</a:t>
            </a:r>
          </a:p>
          <a:p>
            <a:pPr eaLnBrk="1" hangingPunct="1">
              <a:spcAft>
                <a:spcPct val="20000"/>
              </a:spcAft>
            </a:pPr>
            <a:r>
              <a:rPr lang="en-US" sz="3413" i="0">
                <a:solidFill>
                  <a:srgbClr val="CA7800"/>
                </a:solidFill>
              </a:rPr>
              <a:t>A</a:t>
            </a:r>
            <a:r>
              <a:rPr lang="en-US" sz="3413" i="0" baseline="-25000">
                <a:solidFill>
                  <a:srgbClr val="CA7800"/>
                </a:solidFill>
              </a:rPr>
              <a:t>4</a:t>
            </a:r>
          </a:p>
        </p:txBody>
      </p:sp>
      <p:sp>
        <p:nvSpPr>
          <p:cNvPr id="22535" name="AutoShape 12"/>
          <p:cNvSpPr>
            <a:spLocks/>
          </p:cNvSpPr>
          <p:nvPr/>
        </p:nvSpPr>
        <p:spPr bwMode="auto">
          <a:xfrm>
            <a:off x="7258755" y="3359573"/>
            <a:ext cx="216747" cy="2492587"/>
          </a:xfrm>
          <a:prstGeom prst="leftBracket">
            <a:avLst>
              <a:gd name="adj" fmla="val 95833"/>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22536" name="AutoShape 13"/>
          <p:cNvSpPr>
            <a:spLocks/>
          </p:cNvSpPr>
          <p:nvPr/>
        </p:nvSpPr>
        <p:spPr bwMode="auto">
          <a:xfrm>
            <a:off x="10401582" y="3251200"/>
            <a:ext cx="108373" cy="2600960"/>
          </a:xfrm>
          <a:prstGeom prst="rightBracket">
            <a:avLst>
              <a:gd name="adj" fmla="val 20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r"/>
            <a:endParaRPr lang="en-US" sz="4267"/>
          </a:p>
        </p:txBody>
      </p:sp>
      <p:sp>
        <p:nvSpPr>
          <p:cNvPr id="22537" name="Text Box 14"/>
          <p:cNvSpPr txBox="1">
            <a:spLocks noChangeArrowheads="1"/>
          </p:cNvSpPr>
          <p:nvPr/>
        </p:nvSpPr>
        <p:spPr bwMode="auto">
          <a:xfrm>
            <a:off x="6300786" y="6068907"/>
            <a:ext cx="4950393" cy="486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a:solidFill>
                  <a:srgbClr val="006600"/>
                </a:solidFill>
              </a:rPr>
              <a:t>Clustered Affinity Matrix (CA)</a:t>
            </a:r>
          </a:p>
        </p:txBody>
      </p:sp>
      <p:sp>
        <p:nvSpPr>
          <p:cNvPr id="22538" name="Text Box 16"/>
          <p:cNvSpPr txBox="1">
            <a:spLocks noChangeArrowheads="1"/>
          </p:cNvSpPr>
          <p:nvPr/>
        </p:nvSpPr>
        <p:spPr bwMode="auto">
          <a:xfrm>
            <a:off x="688595" y="758614"/>
            <a:ext cx="5557932" cy="12741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algn="ctr" eaLnBrk="1" hangingPunct="1"/>
            <a:r>
              <a:rPr lang="en-US" sz="7680" b="1" i="0" dirty="0">
                <a:solidFill>
                  <a:srgbClr val="800000"/>
                </a:solidFill>
              </a:rPr>
              <a:t>Partitioning</a:t>
            </a:r>
          </a:p>
        </p:txBody>
      </p:sp>
      <p:sp>
        <p:nvSpPr>
          <p:cNvPr id="22539" name="Text Box 19"/>
          <p:cNvSpPr txBox="1">
            <a:spLocks noChangeArrowheads="1"/>
          </p:cNvSpPr>
          <p:nvPr/>
        </p:nvSpPr>
        <p:spPr bwMode="auto">
          <a:xfrm>
            <a:off x="866988" y="2709333"/>
            <a:ext cx="5116124" cy="3156120"/>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marL="401638" indent="-230188"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dirty="0"/>
              <a:t>Find the sets of attributes that are accessed, for the most part, by distinct sets of applications</a:t>
            </a:r>
          </a:p>
          <a:p>
            <a:pPr eaLnBrk="1" hangingPunct="1"/>
            <a:endParaRPr lang="en-US" sz="2844" i="0" dirty="0"/>
          </a:p>
          <a:p>
            <a:pPr eaLnBrk="1" hangingPunct="1">
              <a:spcAft>
                <a:spcPct val="40000"/>
              </a:spcAft>
            </a:pPr>
            <a:r>
              <a:rPr lang="en-US" sz="2844" i="0" dirty="0"/>
              <a:t>We look for a good dividing points along the diagnose</a:t>
            </a:r>
          </a:p>
        </p:txBody>
      </p:sp>
      <p:sp>
        <p:nvSpPr>
          <p:cNvPr id="22540" name="Text Box 20"/>
          <p:cNvSpPr txBox="1">
            <a:spLocks noChangeArrowheads="1"/>
          </p:cNvSpPr>
          <p:nvPr/>
        </p:nvSpPr>
        <p:spPr bwMode="auto">
          <a:xfrm>
            <a:off x="4217529" y="7001370"/>
            <a:ext cx="3910471" cy="9677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844" i="0"/>
              <a:t>Cluster 1:    A</a:t>
            </a:r>
            <a:r>
              <a:rPr lang="en-US" sz="2844" i="0" baseline="-25000"/>
              <a:t>1</a:t>
            </a:r>
            <a:r>
              <a:rPr lang="en-US" sz="2844" i="0"/>
              <a:t> &amp; A</a:t>
            </a:r>
            <a:r>
              <a:rPr lang="en-US" sz="2844" i="0" baseline="-25000"/>
              <a:t>3</a:t>
            </a:r>
          </a:p>
          <a:p>
            <a:pPr eaLnBrk="1" hangingPunct="1"/>
            <a:r>
              <a:rPr lang="en-US" sz="2844" i="0"/>
              <a:t>Cluster 2:    A</a:t>
            </a:r>
            <a:r>
              <a:rPr lang="en-US" sz="2844" i="0" baseline="-25000"/>
              <a:t>2</a:t>
            </a:r>
            <a:r>
              <a:rPr lang="en-US" sz="2844" i="0"/>
              <a:t> &amp; A</a:t>
            </a:r>
            <a:r>
              <a:rPr lang="en-US" sz="2844" i="0" baseline="-25000"/>
              <a:t>4</a:t>
            </a:r>
          </a:p>
        </p:txBody>
      </p:sp>
      <p:sp>
        <p:nvSpPr>
          <p:cNvPr id="22541" name="Text Box 21"/>
          <p:cNvSpPr txBox="1">
            <a:spLocks noChangeArrowheads="1"/>
          </p:cNvSpPr>
          <p:nvPr/>
        </p:nvSpPr>
        <p:spPr bwMode="auto">
          <a:xfrm>
            <a:off x="3034453" y="8170899"/>
            <a:ext cx="6068907" cy="880241"/>
          </a:xfrm>
          <a:prstGeom prst="rect">
            <a:avLst/>
          </a:prstGeom>
          <a:solidFill>
            <a:srgbClr val="E8D1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i="1">
                <a:solidFill>
                  <a:schemeClr val="tx1"/>
                </a:solidFill>
                <a:latin typeface="Comic Sans MS" pitchFamily="66" charset="0"/>
                <a:cs typeface="Arial" charset="0"/>
              </a:defRPr>
            </a:lvl1pPr>
            <a:lvl2pPr marL="742950" indent="-285750" eaLnBrk="0" hangingPunct="0">
              <a:defRPr sz="2400" i="1">
                <a:solidFill>
                  <a:schemeClr val="tx1"/>
                </a:solidFill>
                <a:latin typeface="Comic Sans MS" pitchFamily="66" charset="0"/>
                <a:cs typeface="Arial" charset="0"/>
              </a:defRPr>
            </a:lvl2pPr>
            <a:lvl3pPr marL="1143000" indent="-228600" eaLnBrk="0" hangingPunct="0">
              <a:defRPr sz="2400" i="1">
                <a:solidFill>
                  <a:schemeClr val="tx1"/>
                </a:solidFill>
                <a:latin typeface="Comic Sans MS" pitchFamily="66" charset="0"/>
                <a:cs typeface="Arial" charset="0"/>
              </a:defRPr>
            </a:lvl3pPr>
            <a:lvl4pPr marL="1600200" indent="-228600" eaLnBrk="0" hangingPunct="0">
              <a:defRPr sz="2400" i="1">
                <a:solidFill>
                  <a:schemeClr val="tx1"/>
                </a:solidFill>
                <a:latin typeface="Comic Sans MS" pitchFamily="66" charset="0"/>
                <a:cs typeface="Arial" charset="0"/>
              </a:defRPr>
            </a:lvl4pPr>
            <a:lvl5pPr marL="2057400" indent="-228600" eaLnBrk="0" hangingPunct="0">
              <a:defRPr sz="2400" i="1">
                <a:solidFill>
                  <a:schemeClr val="tx1"/>
                </a:solidFill>
                <a:latin typeface="Comic Sans MS" pitchFamily="66" charset="0"/>
                <a:cs typeface="Arial" charset="0"/>
              </a:defRPr>
            </a:lvl5pPr>
            <a:lvl6pPr marL="2514600" indent="-228600" eaLnBrk="0" fontAlgn="base" hangingPunct="0">
              <a:spcBef>
                <a:spcPct val="0"/>
              </a:spcBef>
              <a:spcAft>
                <a:spcPct val="0"/>
              </a:spcAft>
              <a:defRPr sz="2400" i="1">
                <a:solidFill>
                  <a:schemeClr val="tx1"/>
                </a:solidFill>
                <a:latin typeface="Comic Sans MS" pitchFamily="66" charset="0"/>
                <a:cs typeface="Arial" charset="0"/>
              </a:defRPr>
            </a:lvl6pPr>
            <a:lvl7pPr marL="2971800" indent="-228600" eaLnBrk="0" fontAlgn="base" hangingPunct="0">
              <a:spcBef>
                <a:spcPct val="0"/>
              </a:spcBef>
              <a:spcAft>
                <a:spcPct val="0"/>
              </a:spcAft>
              <a:defRPr sz="2400" i="1">
                <a:solidFill>
                  <a:schemeClr val="tx1"/>
                </a:solidFill>
                <a:latin typeface="Comic Sans MS" pitchFamily="66" charset="0"/>
                <a:cs typeface="Arial" charset="0"/>
              </a:defRPr>
            </a:lvl7pPr>
            <a:lvl8pPr marL="3429000" indent="-228600" eaLnBrk="0" fontAlgn="base" hangingPunct="0">
              <a:spcBef>
                <a:spcPct val="0"/>
              </a:spcBef>
              <a:spcAft>
                <a:spcPct val="0"/>
              </a:spcAft>
              <a:defRPr sz="2400" i="1">
                <a:solidFill>
                  <a:schemeClr val="tx1"/>
                </a:solidFill>
                <a:latin typeface="Comic Sans MS" pitchFamily="66" charset="0"/>
                <a:cs typeface="Arial" charset="0"/>
              </a:defRPr>
            </a:lvl8pPr>
            <a:lvl9pPr marL="3886200" indent="-228600" eaLnBrk="0" fontAlgn="base" hangingPunct="0">
              <a:spcBef>
                <a:spcPct val="0"/>
              </a:spcBef>
              <a:spcAft>
                <a:spcPct val="0"/>
              </a:spcAft>
              <a:defRPr sz="2400" i="1">
                <a:solidFill>
                  <a:schemeClr val="tx1"/>
                </a:solidFill>
                <a:latin typeface="Comic Sans MS" pitchFamily="66" charset="0"/>
                <a:cs typeface="Arial" charset="0"/>
              </a:defRPr>
            </a:lvl9pPr>
          </a:lstStyle>
          <a:p>
            <a:pPr eaLnBrk="1" hangingPunct="1"/>
            <a:r>
              <a:rPr lang="en-US" sz="2560" i="0">
                <a:solidFill>
                  <a:schemeClr val="accent2"/>
                </a:solidFill>
              </a:rPr>
              <a:t>Two vertical fragments:</a:t>
            </a:r>
          </a:p>
          <a:p>
            <a:pPr eaLnBrk="1" hangingPunct="1"/>
            <a:r>
              <a:rPr lang="en-US" sz="2560" i="0">
                <a:solidFill>
                  <a:schemeClr val="accent2"/>
                </a:solidFill>
              </a:rPr>
              <a:t>   PROJ1(A</a:t>
            </a:r>
            <a:r>
              <a:rPr lang="en-US" sz="2560" i="0" baseline="-25000">
                <a:solidFill>
                  <a:schemeClr val="accent2"/>
                </a:solidFill>
              </a:rPr>
              <a:t>1</a:t>
            </a:r>
            <a:r>
              <a:rPr lang="en-US" sz="2560" i="0">
                <a:solidFill>
                  <a:schemeClr val="accent2"/>
                </a:solidFill>
              </a:rPr>
              <a:t>, A</a:t>
            </a:r>
            <a:r>
              <a:rPr lang="en-US" sz="2560" i="0" baseline="-25000">
                <a:solidFill>
                  <a:schemeClr val="accent2"/>
                </a:solidFill>
              </a:rPr>
              <a:t>3</a:t>
            </a:r>
            <a:r>
              <a:rPr lang="en-US" sz="2560" i="0">
                <a:solidFill>
                  <a:schemeClr val="accent2"/>
                </a:solidFill>
              </a:rPr>
              <a:t>)  and  PROJ2(A</a:t>
            </a:r>
            <a:r>
              <a:rPr lang="en-US" sz="2560" i="0" baseline="-25000">
                <a:solidFill>
                  <a:schemeClr val="accent2"/>
                </a:solidFill>
              </a:rPr>
              <a:t>2</a:t>
            </a:r>
            <a:r>
              <a:rPr lang="en-US" sz="2560" i="0">
                <a:solidFill>
                  <a:schemeClr val="accent2"/>
                </a:solidFill>
              </a:rPr>
              <a:t>, A</a:t>
            </a:r>
            <a:r>
              <a:rPr lang="en-US" sz="2560" i="0" baseline="-25000">
                <a:solidFill>
                  <a:schemeClr val="accent2"/>
                </a:solidFill>
              </a:rPr>
              <a:t>4</a:t>
            </a:r>
            <a:r>
              <a:rPr lang="en-US" sz="2560" i="0">
                <a:solidFill>
                  <a:schemeClr val="accent2"/>
                </a:solidFill>
              </a:rPr>
              <a:t>) </a:t>
            </a:r>
          </a:p>
        </p:txBody>
      </p:sp>
      <p:sp>
        <p:nvSpPr>
          <p:cNvPr id="2" name="Oval Callout 1"/>
          <p:cNvSpPr/>
          <p:nvPr/>
        </p:nvSpPr>
        <p:spPr bwMode="auto">
          <a:xfrm>
            <a:off x="10837333" y="1489005"/>
            <a:ext cx="1950720" cy="2525146"/>
          </a:xfrm>
          <a:prstGeom prst="wedgeEllipseCallout">
            <a:avLst>
              <a:gd name="adj1" fmla="val -71680"/>
              <a:gd name="adj2" fmla="val 55517"/>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0" tIns="65024" rIns="0" bIns="65024" numCol="1" rtlCol="0" anchor="ctr" anchorCtr="0" compatLnSpc="1">
            <a:prstTxWarp prst="textNoShape">
              <a:avLst/>
            </a:prstTxWarp>
          </a:bodyPr>
          <a:lstStyle/>
          <a:p>
            <a:pPr algn="ctr"/>
            <a:r>
              <a:rPr lang="en-US" sz="2276" dirty="0">
                <a:solidFill>
                  <a:schemeClr val="bg1"/>
                </a:solidFill>
              </a:rPr>
              <a:t>A</a:t>
            </a:r>
            <a:r>
              <a:rPr lang="en-US" sz="2276" baseline="-25000" dirty="0">
                <a:solidFill>
                  <a:schemeClr val="bg1"/>
                </a:solidFill>
              </a:rPr>
              <a:t>4</a:t>
            </a:r>
            <a:r>
              <a:rPr lang="en-US" sz="2276" dirty="0">
                <a:solidFill>
                  <a:schemeClr val="bg1"/>
                </a:solidFill>
              </a:rPr>
              <a:t> and A</a:t>
            </a:r>
            <a:r>
              <a:rPr lang="en-US" sz="2276" baseline="-25000" dirty="0">
                <a:solidFill>
                  <a:schemeClr val="bg1"/>
                </a:solidFill>
              </a:rPr>
              <a:t>3</a:t>
            </a:r>
            <a:r>
              <a:rPr lang="en-US" sz="2276" dirty="0">
                <a:solidFill>
                  <a:schemeClr val="bg1"/>
                </a:solidFill>
              </a:rPr>
              <a:t> are usually not accessed together</a:t>
            </a:r>
            <a:r>
              <a:rPr lang="en-US" sz="2276" baseline="-25000" dirty="0">
                <a:solidFill>
                  <a:schemeClr val="bg1"/>
                </a:solidFill>
              </a:rPr>
              <a:t>  </a:t>
            </a:r>
            <a:endParaRPr lang="en-US" sz="2276" dirty="0">
              <a:solidFill>
                <a:schemeClr val="bg1"/>
              </a:solidFill>
            </a:endParaRPr>
          </a:p>
        </p:txBody>
      </p:sp>
      <p:sp>
        <p:nvSpPr>
          <p:cNvPr id="15" name="Oval Callout 14"/>
          <p:cNvSpPr/>
          <p:nvPr/>
        </p:nvSpPr>
        <p:spPr bwMode="auto">
          <a:xfrm>
            <a:off x="11054080" y="4207681"/>
            <a:ext cx="1842347" cy="2122000"/>
          </a:xfrm>
          <a:prstGeom prst="wedgeEllipseCallout">
            <a:avLst>
              <a:gd name="adj1" fmla="val -88397"/>
              <a:gd name="adj2" fmla="val 3055"/>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0" tIns="65024" rIns="0" bIns="65024" numCol="1" rtlCol="0" anchor="ctr" anchorCtr="0" compatLnSpc="1">
            <a:prstTxWarp prst="textNoShape">
              <a:avLst/>
            </a:prstTxWarp>
          </a:bodyPr>
          <a:lstStyle/>
          <a:p>
            <a:pPr algn="ctr"/>
            <a:r>
              <a:rPr lang="en-US" sz="2276" dirty="0">
                <a:solidFill>
                  <a:schemeClr val="bg1"/>
                </a:solidFill>
              </a:rPr>
              <a:t>A</a:t>
            </a:r>
            <a:r>
              <a:rPr lang="en-US" sz="2276" baseline="-25000" dirty="0">
                <a:solidFill>
                  <a:schemeClr val="bg1"/>
                </a:solidFill>
              </a:rPr>
              <a:t>4</a:t>
            </a:r>
            <a:r>
              <a:rPr lang="en-US" sz="2276" dirty="0">
                <a:solidFill>
                  <a:schemeClr val="bg1"/>
                </a:solidFill>
              </a:rPr>
              <a:t> and A</a:t>
            </a:r>
            <a:r>
              <a:rPr lang="en-US" sz="2276" baseline="-25000" dirty="0">
                <a:solidFill>
                  <a:schemeClr val="bg1"/>
                </a:solidFill>
              </a:rPr>
              <a:t>2</a:t>
            </a:r>
            <a:r>
              <a:rPr lang="en-US" sz="2276" dirty="0">
                <a:solidFill>
                  <a:schemeClr val="bg1"/>
                </a:solidFill>
              </a:rPr>
              <a:t> are often accessed together</a:t>
            </a:r>
            <a:r>
              <a:rPr lang="en-US" sz="2276" baseline="-25000" dirty="0">
                <a:solidFill>
                  <a:schemeClr val="bg1"/>
                </a:solidFill>
              </a:rPr>
              <a:t>  </a:t>
            </a:r>
            <a:endParaRPr lang="en-US" sz="2276" dirty="0">
              <a:solidFill>
                <a:schemeClr val="bg1"/>
              </a:solidFill>
            </a:endParaRPr>
          </a:p>
        </p:txBody>
      </p:sp>
      <p:sp>
        <p:nvSpPr>
          <p:cNvPr id="3" name="Rectangle 2"/>
          <p:cNvSpPr/>
          <p:nvPr/>
        </p:nvSpPr>
        <p:spPr bwMode="auto">
          <a:xfrm>
            <a:off x="6500141" y="2709333"/>
            <a:ext cx="3248943" cy="2559346"/>
          </a:xfrm>
          <a:prstGeom prst="rect">
            <a:avLst/>
          </a:prstGeom>
          <a:noFill/>
          <a:ln w="19050" cap="flat" cmpd="sng" algn="ctr">
            <a:solidFill>
              <a:srgbClr val="FF0000"/>
            </a:solidFill>
            <a:prstDash val="dash"/>
            <a:round/>
            <a:headEnd type="none" w="med" len="med"/>
            <a:tailEnd type="none" w="med" len="med"/>
          </a:ln>
          <a:effectLst/>
        </p:spPr>
        <p:txBody>
          <a:bodyPr vert="horz" wrap="square" lIns="130048" tIns="65024" rIns="130048" bIns="65024" numCol="1" rtlCol="0" anchor="t" anchorCtr="0" compatLnSpc="1">
            <a:prstTxWarp prst="textNoShape">
              <a:avLst/>
            </a:prstTxWarp>
          </a:bodyPr>
          <a:lstStyle/>
          <a:p>
            <a:pPr algn="r" defTabSz="1300460"/>
            <a:endParaRPr lang="en-US" sz="3413" i="1">
              <a:solidFill>
                <a:schemeClr val="tx1"/>
              </a:solidFill>
              <a:latin typeface="Comic Sans MS" pitchFamily="66" charset="0"/>
            </a:endParaRPr>
          </a:p>
        </p:txBody>
      </p:sp>
      <p:sp>
        <p:nvSpPr>
          <p:cNvPr id="4" name="Rounded Rectangular Callout 3"/>
          <p:cNvSpPr/>
          <p:nvPr/>
        </p:nvSpPr>
        <p:spPr bwMode="auto">
          <a:xfrm>
            <a:off x="7475501" y="1083733"/>
            <a:ext cx="2971236" cy="1300480"/>
          </a:xfrm>
          <a:prstGeom prst="wedgeRoundRectCallout">
            <a:avLst>
              <a:gd name="adj1" fmla="val -29398"/>
              <a:gd name="adj2" fmla="val 74187"/>
              <a:gd name="adj3" fmla="val 16667"/>
            </a:avLst>
          </a:prstGeom>
          <a:solidFill>
            <a:srgbClr val="9999FF"/>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0" tIns="65024" rIns="0" bIns="65024" numCol="1" rtlCol="0" anchor="t" anchorCtr="0" compatLnSpc="1">
            <a:prstTxWarp prst="textNoShape">
              <a:avLst/>
            </a:prstTxWarp>
          </a:bodyPr>
          <a:lstStyle/>
          <a:p>
            <a:pPr defTabSz="1300460"/>
            <a:r>
              <a:rPr lang="en-US" sz="2276" dirty="0">
                <a:solidFill>
                  <a:schemeClr val="accent1">
                    <a:lumMod val="20000"/>
                    <a:lumOff val="80000"/>
                  </a:schemeClr>
                </a:solidFill>
                <a:latin typeface="Comic Sans MS" pitchFamily="66" charset="0"/>
              </a:rPr>
              <a:t>Bad grouping since A</a:t>
            </a:r>
            <a:r>
              <a:rPr lang="en-US" sz="2276" baseline="-25000" dirty="0">
                <a:solidFill>
                  <a:schemeClr val="accent1">
                    <a:lumMod val="20000"/>
                    <a:lumOff val="80000"/>
                  </a:schemeClr>
                </a:solidFill>
                <a:latin typeface="Comic Sans MS" pitchFamily="66" charset="0"/>
              </a:rPr>
              <a:t>1</a:t>
            </a:r>
            <a:r>
              <a:rPr lang="en-US" sz="2276" dirty="0">
                <a:solidFill>
                  <a:schemeClr val="accent1">
                    <a:lumMod val="20000"/>
                    <a:lumOff val="80000"/>
                  </a:schemeClr>
                </a:solidFill>
                <a:latin typeface="Comic Sans MS" pitchFamily="66" charset="0"/>
              </a:rPr>
              <a:t> and A</a:t>
            </a:r>
            <a:r>
              <a:rPr lang="en-US" sz="2276" baseline="-25000" dirty="0">
                <a:solidFill>
                  <a:schemeClr val="accent1">
                    <a:lumMod val="20000"/>
                    <a:lumOff val="80000"/>
                  </a:schemeClr>
                </a:solidFill>
                <a:latin typeface="Comic Sans MS" pitchFamily="66" charset="0"/>
              </a:rPr>
              <a:t>2</a:t>
            </a:r>
            <a:r>
              <a:rPr lang="en-US" sz="2276" dirty="0">
                <a:solidFill>
                  <a:schemeClr val="accent1">
                    <a:lumMod val="20000"/>
                    <a:lumOff val="80000"/>
                  </a:schemeClr>
                </a:solidFill>
                <a:latin typeface="Comic Sans MS" pitchFamily="66" charset="0"/>
              </a:rPr>
              <a:t> are never accessed together</a:t>
            </a:r>
          </a:p>
        </p:txBody>
      </p:sp>
    </p:spTree>
    <p:extLst>
      <p:ext uri="{BB962C8B-B14F-4D97-AF65-F5344CB8AC3E}">
        <p14:creationId xmlns:p14="http://schemas.microsoft.com/office/powerpoint/2010/main" val="528816400"/>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5" name="Rectangle 3"/>
          <p:cNvSpPr>
            <a:spLocks noGrp="1" noChangeArrowheads="1"/>
          </p:cNvSpPr>
          <p:nvPr>
            <p:ph type="title"/>
          </p:nvPr>
        </p:nvSpPr>
        <p:spPr>
          <a:noFill/>
          <a:ln/>
        </p:spPr>
        <p:txBody>
          <a:bodyPr/>
          <a:lstStyle/>
          <a:p>
            <a:r>
              <a:rPr lang="en-US"/>
              <a:t>VF – Correctness</a:t>
            </a:r>
          </a:p>
        </p:txBody>
      </p:sp>
      <p:sp>
        <p:nvSpPr>
          <p:cNvPr id="95234" name="Rectangle 2"/>
          <p:cNvSpPr>
            <a:spLocks noGrp="1" noChangeArrowheads="1"/>
          </p:cNvSpPr>
          <p:nvPr>
            <p:ph idx="1"/>
          </p:nvPr>
        </p:nvSpPr>
        <p:spPr>
          <a:noFill/>
          <a:ln/>
        </p:spPr>
        <p:txBody>
          <a:bodyPr/>
          <a:lstStyle/>
          <a:p>
            <a:pPr>
              <a:lnSpc>
                <a:spcPct val="100000"/>
              </a:lnSpc>
              <a:buFont typeface="Monotype Sorts" charset="0"/>
              <a:buNone/>
            </a:pPr>
            <a:r>
              <a:rPr lang="en-US" dirty="0"/>
              <a:t>A relation </a:t>
            </a:r>
            <a:r>
              <a:rPr lang="en-US" i="1" dirty="0"/>
              <a:t>R</a:t>
            </a:r>
            <a:r>
              <a:rPr lang="en-US" dirty="0"/>
              <a:t>, defined over attribute set </a:t>
            </a:r>
            <a:r>
              <a:rPr lang="en-US" i="1" dirty="0"/>
              <a:t>A </a:t>
            </a:r>
            <a:r>
              <a:rPr lang="en-US" dirty="0"/>
              <a:t>and key </a:t>
            </a:r>
            <a:r>
              <a:rPr lang="en-US" i="1" dirty="0"/>
              <a:t>K</a:t>
            </a:r>
            <a:r>
              <a:rPr lang="en-US" dirty="0"/>
              <a:t>, generates the vertical partitioning </a:t>
            </a:r>
            <a:r>
              <a:rPr lang="en-US" i="1" dirty="0"/>
              <a:t>F</a:t>
            </a:r>
            <a:r>
              <a:rPr lang="en-US" i="1" baseline="-25000" dirty="0"/>
              <a:t>R</a:t>
            </a:r>
            <a:r>
              <a:rPr lang="en-US" dirty="0"/>
              <a:t> = {</a:t>
            </a:r>
            <a:r>
              <a:rPr lang="en-US" i="1" dirty="0"/>
              <a:t>R</a:t>
            </a:r>
            <a:r>
              <a:rPr lang="en-US" baseline="-25000" dirty="0"/>
              <a:t>1</a:t>
            </a:r>
            <a:r>
              <a:rPr lang="en-US" dirty="0"/>
              <a:t>, </a:t>
            </a:r>
            <a:r>
              <a:rPr lang="en-US" i="1" dirty="0"/>
              <a:t>R</a:t>
            </a:r>
            <a:r>
              <a:rPr lang="en-US" baseline="-25000" dirty="0"/>
              <a:t>2</a:t>
            </a:r>
            <a:r>
              <a:rPr lang="en-US" dirty="0"/>
              <a:t>, …, </a:t>
            </a:r>
            <a:r>
              <a:rPr lang="en-US" i="1" dirty="0" err="1"/>
              <a:t>R</a:t>
            </a:r>
            <a:r>
              <a:rPr lang="en-US" i="1" baseline="-25000" dirty="0" err="1"/>
              <a:t>r</a:t>
            </a:r>
            <a:r>
              <a:rPr lang="en-US" dirty="0"/>
              <a:t>}.</a:t>
            </a:r>
          </a:p>
          <a:p>
            <a:pPr>
              <a:lnSpc>
                <a:spcPct val="100000"/>
              </a:lnSpc>
            </a:pPr>
            <a:r>
              <a:rPr lang="en-US" dirty="0">
                <a:solidFill>
                  <a:schemeClr val="tx2"/>
                </a:solidFill>
              </a:rPr>
              <a:t>Completeness</a:t>
            </a:r>
            <a:endParaRPr lang="en-US" dirty="0"/>
          </a:p>
          <a:p>
            <a:pPr lvl="1">
              <a:lnSpc>
                <a:spcPct val="100000"/>
              </a:lnSpc>
            </a:pPr>
            <a:r>
              <a:rPr lang="en-US" dirty="0"/>
              <a:t>The following should be true for </a:t>
            </a:r>
            <a:r>
              <a:rPr lang="en-US" i="1" dirty="0"/>
              <a:t>A</a:t>
            </a:r>
            <a:r>
              <a:rPr lang="en-US" dirty="0"/>
              <a:t>:</a:t>
            </a:r>
          </a:p>
          <a:p>
            <a:pPr lvl="4">
              <a:lnSpc>
                <a:spcPct val="100000"/>
              </a:lnSpc>
              <a:buFontTx/>
              <a:buNone/>
            </a:pPr>
            <a:r>
              <a:rPr lang="en-US" sz="2300" i="1" dirty="0"/>
              <a:t>A</a:t>
            </a:r>
            <a:r>
              <a:rPr lang="en-US" sz="2300" dirty="0"/>
              <a:t> = </a:t>
            </a:r>
            <a:r>
              <a:rPr lang="en-US" sz="3200" dirty="0">
                <a:latin typeface="Symbol" charset="0"/>
                <a:sym typeface="Symbol"/>
              </a:rPr>
              <a:t></a:t>
            </a:r>
            <a:r>
              <a:rPr lang="en-US" sz="2300" dirty="0"/>
              <a:t> </a:t>
            </a:r>
            <a:r>
              <a:rPr lang="en-US" sz="2300" i="1" dirty="0" err="1"/>
              <a:t>A</a:t>
            </a:r>
            <a:r>
              <a:rPr lang="en-US" sz="2300" i="1" baseline="-25000" dirty="0" err="1"/>
              <a:t>R</a:t>
            </a:r>
            <a:r>
              <a:rPr lang="en-US" sz="2300" i="1" baseline="-50000" dirty="0" err="1"/>
              <a:t>i</a:t>
            </a:r>
            <a:endParaRPr lang="en-US" sz="2300" i="1" dirty="0"/>
          </a:p>
          <a:p>
            <a:pPr>
              <a:lnSpc>
                <a:spcPct val="100000"/>
              </a:lnSpc>
            </a:pPr>
            <a:r>
              <a:rPr lang="en-US" dirty="0">
                <a:solidFill>
                  <a:schemeClr val="tx2"/>
                </a:solidFill>
              </a:rPr>
              <a:t>Reconstruction</a:t>
            </a:r>
            <a:endParaRPr lang="en-US" dirty="0"/>
          </a:p>
          <a:p>
            <a:pPr lvl="1">
              <a:lnSpc>
                <a:spcPct val="100000"/>
              </a:lnSpc>
            </a:pPr>
            <a:r>
              <a:rPr lang="en-US" dirty="0"/>
              <a:t>Reconstruction can be achieved by</a:t>
            </a:r>
          </a:p>
          <a:p>
            <a:pPr lvl="4">
              <a:lnSpc>
                <a:spcPct val="100000"/>
              </a:lnSpc>
              <a:buFontTx/>
              <a:buNone/>
            </a:pPr>
            <a:r>
              <a:rPr lang="en-US" sz="2300" i="1" dirty="0"/>
              <a:t>R</a:t>
            </a:r>
            <a:r>
              <a:rPr lang="en-US" sz="2300" dirty="0"/>
              <a:t> = </a:t>
            </a:r>
            <a:r>
              <a:rPr lang="en-US" sz="3200" dirty="0">
                <a:latin typeface="MS PGothic"/>
                <a:ea typeface="MS PGothic"/>
              </a:rPr>
              <a:t>⋈</a:t>
            </a:r>
            <a:r>
              <a:rPr lang="en-US" sz="2300" b="1" dirty="0">
                <a:latin typeface="NSymbol" charset="0"/>
              </a:rPr>
              <a:t></a:t>
            </a:r>
            <a:r>
              <a:rPr lang="en-US" sz="2300" i="1" baseline="-25000" dirty="0"/>
              <a:t>K</a:t>
            </a:r>
            <a:r>
              <a:rPr lang="en-US" sz="2600" dirty="0">
                <a:latin typeface="NSymbol" charset="0"/>
              </a:rPr>
              <a:t> </a:t>
            </a:r>
            <a:r>
              <a:rPr lang="en-US" sz="2300" i="1" dirty="0" err="1"/>
              <a:t>R</a:t>
            </a:r>
            <a:r>
              <a:rPr lang="en-US" sz="2300" i="1" baseline="-25000" dirty="0" err="1"/>
              <a:t>i</a:t>
            </a:r>
            <a:r>
              <a:rPr lang="en-US" sz="2300" i="1" dirty="0"/>
              <a:t>, </a:t>
            </a:r>
            <a:r>
              <a:rPr lang="en-US" sz="2300" dirty="0">
                <a:latin typeface="Symbol" charset="0"/>
                <a:sym typeface="Symbol"/>
              </a:rPr>
              <a:t></a:t>
            </a:r>
            <a:r>
              <a:rPr lang="en-US" sz="2300" i="1" dirty="0" err="1"/>
              <a:t>R</a:t>
            </a:r>
            <a:r>
              <a:rPr lang="en-US" sz="2300" i="1" baseline="-25000" dirty="0" err="1"/>
              <a:t>i</a:t>
            </a:r>
            <a:r>
              <a:rPr lang="en-US" sz="2300" dirty="0"/>
              <a:t> </a:t>
            </a:r>
            <a:r>
              <a:rPr lang="en-US" sz="2300" dirty="0">
                <a:latin typeface="Symbol" charset="0"/>
                <a:sym typeface="Symbol"/>
              </a:rPr>
              <a:t> </a:t>
            </a:r>
            <a:r>
              <a:rPr lang="en-US" sz="2300" i="1" dirty="0"/>
              <a:t>F</a:t>
            </a:r>
            <a:r>
              <a:rPr lang="en-US" sz="2300" i="1" baseline="-25000" dirty="0"/>
              <a:t>R</a:t>
            </a:r>
            <a:endParaRPr lang="en-US" sz="2300" i="1" dirty="0"/>
          </a:p>
          <a:p>
            <a:pPr>
              <a:lnSpc>
                <a:spcPct val="100000"/>
              </a:lnSpc>
            </a:pPr>
            <a:r>
              <a:rPr lang="en-US" dirty="0" err="1">
                <a:solidFill>
                  <a:schemeClr val="tx2"/>
                </a:solidFill>
              </a:rPr>
              <a:t>Disjointness</a:t>
            </a:r>
            <a:endParaRPr lang="en-US" dirty="0"/>
          </a:p>
          <a:p>
            <a:pPr lvl="1">
              <a:lnSpc>
                <a:spcPct val="100000"/>
              </a:lnSpc>
            </a:pPr>
            <a:r>
              <a:rPr lang="en-US" dirty="0"/>
              <a:t>TID's are not considered to be overlapping since they are maintained by the system</a:t>
            </a:r>
          </a:p>
          <a:p>
            <a:pPr lvl="1">
              <a:lnSpc>
                <a:spcPct val="100000"/>
              </a:lnSpc>
            </a:pPr>
            <a:r>
              <a:rPr lang="en-US" dirty="0"/>
              <a:t>Duplicated keys are not considered to be overlapping</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noFill/>
          <a:ln/>
        </p:spPr>
        <p:txBody>
          <a:bodyPr/>
          <a:lstStyle/>
          <a:p>
            <a:r>
              <a:rPr lang="en-US"/>
              <a:t>Hybrid Fragmentation</a:t>
            </a:r>
          </a:p>
        </p:txBody>
      </p:sp>
      <p:sp>
        <p:nvSpPr>
          <p:cNvPr id="96259" name="Rectangle 3"/>
          <p:cNvSpPr>
            <a:spLocks noChangeArrowheads="1"/>
          </p:cNvSpPr>
          <p:nvPr/>
        </p:nvSpPr>
        <p:spPr bwMode="auto">
          <a:xfrm>
            <a:off x="6151793" y="2625796"/>
            <a:ext cx="638639" cy="650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3400" i="1" dirty="0">
                <a:solidFill>
                  <a:srgbClr val="000000"/>
                </a:solidFill>
                <a:latin typeface="Book Antiqua"/>
              </a:rPr>
              <a:t>R</a:t>
            </a:r>
          </a:p>
        </p:txBody>
      </p:sp>
      <p:sp>
        <p:nvSpPr>
          <p:cNvPr id="96260" name="Rectangle 4"/>
          <p:cNvSpPr>
            <a:spLocks noChangeArrowheads="1"/>
          </p:cNvSpPr>
          <p:nvPr/>
        </p:nvSpPr>
        <p:spPr bwMode="auto">
          <a:xfrm>
            <a:off x="7649482" y="3495040"/>
            <a:ext cx="758354" cy="55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800" dirty="0">
                <a:solidFill>
                  <a:srgbClr val="000000"/>
                </a:solidFill>
                <a:latin typeface="Book Antiqua"/>
              </a:rPr>
              <a:t>HF</a:t>
            </a:r>
          </a:p>
        </p:txBody>
      </p:sp>
      <p:sp>
        <p:nvSpPr>
          <p:cNvPr id="96261" name="Rectangle 5"/>
          <p:cNvSpPr>
            <a:spLocks noChangeArrowheads="1"/>
          </p:cNvSpPr>
          <p:nvPr/>
        </p:nvSpPr>
        <p:spPr bwMode="auto">
          <a:xfrm>
            <a:off x="4669215" y="3467947"/>
            <a:ext cx="758354" cy="55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800" dirty="0">
                <a:solidFill>
                  <a:srgbClr val="000000"/>
                </a:solidFill>
                <a:latin typeface="Book Antiqua"/>
              </a:rPr>
              <a:t>HF</a:t>
            </a:r>
          </a:p>
        </p:txBody>
      </p:sp>
      <p:sp>
        <p:nvSpPr>
          <p:cNvPr id="96262" name="Rectangle 6"/>
          <p:cNvSpPr>
            <a:spLocks noChangeArrowheads="1"/>
          </p:cNvSpPr>
          <p:nvPr/>
        </p:nvSpPr>
        <p:spPr bwMode="auto">
          <a:xfrm>
            <a:off x="3834448" y="4684889"/>
            <a:ext cx="741327" cy="650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3400" i="1" dirty="0">
                <a:solidFill>
                  <a:srgbClr val="000000"/>
                </a:solidFill>
                <a:latin typeface="Book Antiqua"/>
              </a:rPr>
              <a:t>R</a:t>
            </a:r>
            <a:r>
              <a:rPr lang="en-US" sz="3400" baseline="-25000" dirty="0">
                <a:solidFill>
                  <a:srgbClr val="000000"/>
                </a:solidFill>
                <a:latin typeface="Book Antiqua"/>
              </a:rPr>
              <a:t>1</a:t>
            </a:r>
          </a:p>
        </p:txBody>
      </p:sp>
      <p:sp>
        <p:nvSpPr>
          <p:cNvPr id="96263" name="Rectangle 7"/>
          <p:cNvSpPr>
            <a:spLocks noChangeArrowheads="1"/>
          </p:cNvSpPr>
          <p:nvPr/>
        </p:nvSpPr>
        <p:spPr bwMode="auto">
          <a:xfrm>
            <a:off x="8735823" y="5590258"/>
            <a:ext cx="718905" cy="55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800" dirty="0">
                <a:solidFill>
                  <a:srgbClr val="000000"/>
                </a:solidFill>
                <a:latin typeface="Book Antiqua"/>
              </a:rPr>
              <a:t>VF</a:t>
            </a:r>
          </a:p>
        </p:txBody>
      </p:sp>
      <p:sp>
        <p:nvSpPr>
          <p:cNvPr id="96264" name="Rectangle 8"/>
          <p:cNvSpPr>
            <a:spLocks noChangeArrowheads="1"/>
          </p:cNvSpPr>
          <p:nvPr/>
        </p:nvSpPr>
        <p:spPr bwMode="auto">
          <a:xfrm>
            <a:off x="9789631" y="5590258"/>
            <a:ext cx="718905" cy="55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800" dirty="0">
                <a:solidFill>
                  <a:srgbClr val="000000"/>
                </a:solidFill>
                <a:latin typeface="Book Antiqua"/>
              </a:rPr>
              <a:t>VF</a:t>
            </a:r>
          </a:p>
        </p:txBody>
      </p:sp>
      <p:sp>
        <p:nvSpPr>
          <p:cNvPr id="96265" name="Rectangle 9"/>
          <p:cNvSpPr>
            <a:spLocks noChangeArrowheads="1"/>
          </p:cNvSpPr>
          <p:nvPr/>
        </p:nvSpPr>
        <p:spPr bwMode="auto">
          <a:xfrm>
            <a:off x="7032768" y="5590258"/>
            <a:ext cx="718905" cy="55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800" dirty="0">
                <a:solidFill>
                  <a:srgbClr val="000000"/>
                </a:solidFill>
                <a:latin typeface="Book Antiqua"/>
              </a:rPr>
              <a:t>VF</a:t>
            </a:r>
          </a:p>
        </p:txBody>
      </p:sp>
      <p:sp>
        <p:nvSpPr>
          <p:cNvPr id="96266" name="Rectangle 10"/>
          <p:cNvSpPr>
            <a:spLocks noChangeArrowheads="1"/>
          </p:cNvSpPr>
          <p:nvPr/>
        </p:nvSpPr>
        <p:spPr bwMode="auto">
          <a:xfrm>
            <a:off x="4749071" y="5590258"/>
            <a:ext cx="718905" cy="55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800" dirty="0">
                <a:solidFill>
                  <a:srgbClr val="000000"/>
                </a:solidFill>
                <a:latin typeface="Book Antiqua"/>
              </a:rPr>
              <a:t>VF</a:t>
            </a:r>
          </a:p>
        </p:txBody>
      </p:sp>
      <p:sp>
        <p:nvSpPr>
          <p:cNvPr id="96267" name="Rectangle 11"/>
          <p:cNvSpPr>
            <a:spLocks noChangeArrowheads="1"/>
          </p:cNvSpPr>
          <p:nvPr/>
        </p:nvSpPr>
        <p:spPr bwMode="auto">
          <a:xfrm>
            <a:off x="2712288" y="5590258"/>
            <a:ext cx="718905" cy="55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800" dirty="0">
                <a:solidFill>
                  <a:srgbClr val="000000"/>
                </a:solidFill>
                <a:latin typeface="Book Antiqua"/>
              </a:rPr>
              <a:t>VF</a:t>
            </a:r>
          </a:p>
        </p:txBody>
      </p:sp>
      <p:sp>
        <p:nvSpPr>
          <p:cNvPr id="96268" name="Rectangle 12"/>
          <p:cNvSpPr>
            <a:spLocks noChangeArrowheads="1"/>
          </p:cNvSpPr>
          <p:nvPr/>
        </p:nvSpPr>
        <p:spPr bwMode="auto">
          <a:xfrm>
            <a:off x="2737181" y="6305560"/>
            <a:ext cx="856450" cy="650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3400" i="1" dirty="0">
                <a:solidFill>
                  <a:srgbClr val="000000"/>
                </a:solidFill>
                <a:latin typeface="Book Antiqua"/>
              </a:rPr>
              <a:t>R</a:t>
            </a:r>
            <a:r>
              <a:rPr lang="en-US" sz="3400" baseline="-25000" dirty="0">
                <a:solidFill>
                  <a:srgbClr val="000000"/>
                </a:solidFill>
                <a:latin typeface="Book Antiqua"/>
              </a:rPr>
              <a:t>11</a:t>
            </a:r>
          </a:p>
        </p:txBody>
      </p:sp>
      <p:sp>
        <p:nvSpPr>
          <p:cNvPr id="96269" name="Rectangle 13"/>
          <p:cNvSpPr>
            <a:spLocks noChangeArrowheads="1"/>
          </p:cNvSpPr>
          <p:nvPr/>
        </p:nvSpPr>
        <p:spPr bwMode="auto">
          <a:xfrm>
            <a:off x="4800099" y="6305560"/>
            <a:ext cx="902988" cy="650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3400" i="1" dirty="0">
                <a:solidFill>
                  <a:srgbClr val="000000"/>
                </a:solidFill>
                <a:latin typeface="Book Antiqua"/>
              </a:rPr>
              <a:t>R</a:t>
            </a:r>
            <a:r>
              <a:rPr lang="en-US" sz="3400" baseline="-25000" dirty="0">
                <a:solidFill>
                  <a:srgbClr val="000000"/>
                </a:solidFill>
                <a:latin typeface="Book Antiqua"/>
              </a:rPr>
              <a:t>12</a:t>
            </a:r>
          </a:p>
        </p:txBody>
      </p:sp>
      <p:sp>
        <p:nvSpPr>
          <p:cNvPr id="96270" name="Rectangle 14"/>
          <p:cNvSpPr>
            <a:spLocks noChangeArrowheads="1"/>
          </p:cNvSpPr>
          <p:nvPr/>
        </p:nvSpPr>
        <p:spPr bwMode="auto">
          <a:xfrm>
            <a:off x="4772942" y="7400996"/>
            <a:ext cx="544125" cy="433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6271" name="Rectangle 15"/>
          <p:cNvSpPr>
            <a:spLocks noChangeArrowheads="1"/>
          </p:cNvSpPr>
          <p:nvPr/>
        </p:nvSpPr>
        <p:spPr bwMode="auto">
          <a:xfrm>
            <a:off x="6913379" y="6305560"/>
            <a:ext cx="902988" cy="650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3400" i="1" dirty="0">
                <a:solidFill>
                  <a:srgbClr val="000000"/>
                </a:solidFill>
                <a:latin typeface="Book Antiqua"/>
              </a:rPr>
              <a:t>R</a:t>
            </a:r>
            <a:r>
              <a:rPr lang="en-US" sz="3400" baseline="-25000" dirty="0">
                <a:solidFill>
                  <a:srgbClr val="000000"/>
                </a:solidFill>
                <a:latin typeface="Book Antiqua"/>
              </a:rPr>
              <a:t>21</a:t>
            </a:r>
          </a:p>
        </p:txBody>
      </p:sp>
      <p:sp>
        <p:nvSpPr>
          <p:cNvPr id="96272" name="Rectangle 16"/>
          <p:cNvSpPr>
            <a:spLocks noChangeArrowheads="1"/>
          </p:cNvSpPr>
          <p:nvPr/>
        </p:nvSpPr>
        <p:spPr bwMode="auto">
          <a:xfrm>
            <a:off x="8322232" y="6305560"/>
            <a:ext cx="902988" cy="650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3400" i="1" dirty="0">
                <a:solidFill>
                  <a:srgbClr val="000000"/>
                </a:solidFill>
                <a:latin typeface="Book Antiqua"/>
              </a:rPr>
              <a:t>R</a:t>
            </a:r>
            <a:r>
              <a:rPr lang="en-US" sz="3400" baseline="-25000" dirty="0">
                <a:solidFill>
                  <a:srgbClr val="000000"/>
                </a:solidFill>
                <a:latin typeface="Book Antiqua"/>
              </a:rPr>
              <a:t>22</a:t>
            </a:r>
          </a:p>
        </p:txBody>
      </p:sp>
      <p:sp>
        <p:nvSpPr>
          <p:cNvPr id="96273" name="Rectangle 17"/>
          <p:cNvSpPr>
            <a:spLocks noChangeArrowheads="1"/>
          </p:cNvSpPr>
          <p:nvPr/>
        </p:nvSpPr>
        <p:spPr bwMode="auto">
          <a:xfrm>
            <a:off x="10020081" y="6305560"/>
            <a:ext cx="902988" cy="650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3400" i="1" dirty="0">
                <a:solidFill>
                  <a:srgbClr val="000000"/>
                </a:solidFill>
                <a:latin typeface="Book Antiqua"/>
              </a:rPr>
              <a:t>R</a:t>
            </a:r>
            <a:r>
              <a:rPr lang="en-US" sz="3400" baseline="-25000" dirty="0">
                <a:solidFill>
                  <a:srgbClr val="000000"/>
                </a:solidFill>
                <a:latin typeface="Book Antiqua"/>
              </a:rPr>
              <a:t>23</a:t>
            </a:r>
          </a:p>
        </p:txBody>
      </p:sp>
      <p:sp>
        <p:nvSpPr>
          <p:cNvPr id="96274" name="Line 18"/>
          <p:cNvSpPr>
            <a:spLocks noChangeShapeType="1"/>
          </p:cNvSpPr>
          <p:nvPr/>
        </p:nvSpPr>
        <p:spPr bwMode="auto">
          <a:xfrm flipH="1">
            <a:off x="4208739" y="3314418"/>
            <a:ext cx="2221653" cy="1417884"/>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6275" name="Line 19"/>
          <p:cNvSpPr>
            <a:spLocks noChangeShapeType="1"/>
          </p:cNvSpPr>
          <p:nvPr/>
        </p:nvSpPr>
        <p:spPr bwMode="auto">
          <a:xfrm>
            <a:off x="6430392" y="3314418"/>
            <a:ext cx="2203591" cy="1417884"/>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6276" name="Rectangle 20"/>
          <p:cNvSpPr>
            <a:spLocks noChangeArrowheads="1"/>
          </p:cNvSpPr>
          <p:nvPr/>
        </p:nvSpPr>
        <p:spPr bwMode="auto">
          <a:xfrm>
            <a:off x="8440315" y="4684889"/>
            <a:ext cx="741327" cy="650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3400" i="1" dirty="0">
                <a:solidFill>
                  <a:srgbClr val="000000"/>
                </a:solidFill>
                <a:latin typeface="Book Antiqua"/>
              </a:rPr>
              <a:t>R</a:t>
            </a:r>
            <a:r>
              <a:rPr lang="en-US" sz="3400" baseline="-25000" dirty="0">
                <a:solidFill>
                  <a:srgbClr val="000000"/>
                </a:solidFill>
                <a:latin typeface="Book Antiqua"/>
              </a:rPr>
              <a:t>2</a:t>
            </a:r>
          </a:p>
        </p:txBody>
      </p:sp>
      <p:sp>
        <p:nvSpPr>
          <p:cNvPr id="96277" name="Line 21"/>
          <p:cNvSpPr>
            <a:spLocks noChangeShapeType="1"/>
          </p:cNvSpPr>
          <p:nvPr/>
        </p:nvSpPr>
        <p:spPr bwMode="auto">
          <a:xfrm flipH="1">
            <a:off x="3150776" y="5373511"/>
            <a:ext cx="975360" cy="79473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6278" name="Line 22"/>
          <p:cNvSpPr>
            <a:spLocks noChangeShapeType="1"/>
          </p:cNvSpPr>
          <p:nvPr/>
        </p:nvSpPr>
        <p:spPr bwMode="auto">
          <a:xfrm>
            <a:off x="4127218" y="5373511"/>
            <a:ext cx="957298" cy="79473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6279" name="Line 23"/>
          <p:cNvSpPr>
            <a:spLocks noChangeShapeType="1"/>
          </p:cNvSpPr>
          <p:nvPr/>
        </p:nvSpPr>
        <p:spPr bwMode="auto">
          <a:xfrm flipH="1">
            <a:off x="7343616" y="5400605"/>
            <a:ext cx="1463040" cy="821831"/>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6280" name="Line 24"/>
          <p:cNvSpPr>
            <a:spLocks noChangeShapeType="1"/>
          </p:cNvSpPr>
          <p:nvPr/>
        </p:nvSpPr>
        <p:spPr bwMode="auto">
          <a:xfrm>
            <a:off x="8812671" y="5414998"/>
            <a:ext cx="1417884" cy="79473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
        <p:nvSpPr>
          <p:cNvPr id="96281" name="Line 25"/>
          <p:cNvSpPr>
            <a:spLocks noChangeShapeType="1"/>
          </p:cNvSpPr>
          <p:nvPr/>
        </p:nvSpPr>
        <p:spPr bwMode="auto">
          <a:xfrm>
            <a:off x="8796061" y="5400605"/>
            <a:ext cx="0" cy="821831"/>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endParaRPr lang="en-US" dirty="0">
              <a:latin typeface="Book Antiqua"/>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noFill/>
          <a:ln/>
        </p:spPr>
        <p:txBody>
          <a:bodyPr/>
          <a:lstStyle/>
          <a:p>
            <a:pPr algn="ctr"/>
            <a:r>
              <a:rPr lang="en-US"/>
              <a:t>Fragment Allocation</a:t>
            </a:r>
          </a:p>
        </p:txBody>
      </p:sp>
      <p:sp>
        <p:nvSpPr>
          <p:cNvPr id="98307" name="Rectangle 3"/>
          <p:cNvSpPr>
            <a:spLocks noGrp="1" noChangeArrowheads="1"/>
          </p:cNvSpPr>
          <p:nvPr>
            <p:ph idx="1"/>
          </p:nvPr>
        </p:nvSpPr>
        <p:spPr>
          <a:noFill/>
          <a:ln/>
        </p:spPr>
        <p:txBody>
          <a:bodyPr/>
          <a:lstStyle/>
          <a:p>
            <a:pPr>
              <a:lnSpc>
                <a:spcPct val="80000"/>
              </a:lnSpc>
            </a:pPr>
            <a:r>
              <a:rPr lang="en-US"/>
              <a:t>Problem Statement</a:t>
            </a:r>
          </a:p>
          <a:p>
            <a:pPr lvl="1">
              <a:lnSpc>
                <a:spcPct val="80000"/>
              </a:lnSpc>
              <a:buFont typeface="Monotype Sorts" charset="0"/>
              <a:buNone/>
            </a:pPr>
            <a:r>
              <a:rPr lang="en-US"/>
              <a:t>Given </a:t>
            </a:r>
          </a:p>
          <a:p>
            <a:pPr lvl="3">
              <a:lnSpc>
                <a:spcPct val="80000"/>
              </a:lnSpc>
              <a:buFont typeface="Monotype Sorts" charset="0"/>
              <a:buNone/>
            </a:pPr>
            <a:r>
              <a:rPr lang="en-US" sz="2300" i="1"/>
              <a:t>F</a:t>
            </a:r>
            <a:r>
              <a:rPr lang="en-US" sz="2300"/>
              <a:t> = {</a:t>
            </a:r>
            <a:r>
              <a:rPr lang="en-US" sz="2300" i="1"/>
              <a:t>F</a:t>
            </a:r>
            <a:r>
              <a:rPr lang="en-US" sz="2300" baseline="-25000"/>
              <a:t>1</a:t>
            </a:r>
            <a:r>
              <a:rPr lang="en-US" sz="2300"/>
              <a:t>, </a:t>
            </a:r>
            <a:r>
              <a:rPr lang="en-US" sz="2300" i="1"/>
              <a:t>F</a:t>
            </a:r>
            <a:r>
              <a:rPr lang="en-US" sz="2300" baseline="-25000"/>
              <a:t>2</a:t>
            </a:r>
            <a:r>
              <a:rPr lang="en-US" sz="2300"/>
              <a:t>, …, </a:t>
            </a:r>
            <a:r>
              <a:rPr lang="en-US" sz="2300" i="1"/>
              <a:t>F</a:t>
            </a:r>
            <a:r>
              <a:rPr lang="en-US" sz="2300" i="1" baseline="-25000"/>
              <a:t>n</a:t>
            </a:r>
            <a:r>
              <a:rPr lang="en-US" sz="2300"/>
              <a:t>} 	fragments</a:t>
            </a:r>
          </a:p>
          <a:p>
            <a:pPr lvl="3">
              <a:lnSpc>
                <a:spcPct val="80000"/>
              </a:lnSpc>
              <a:buFont typeface="Monotype Sorts" charset="0"/>
              <a:buNone/>
            </a:pPr>
            <a:r>
              <a:rPr lang="en-US" sz="2300" i="1"/>
              <a:t>S</a:t>
            </a:r>
            <a:r>
              <a:rPr lang="en-US" sz="2300"/>
              <a:t> ={</a:t>
            </a:r>
            <a:r>
              <a:rPr lang="en-US" sz="2300" i="1"/>
              <a:t>S</a:t>
            </a:r>
            <a:r>
              <a:rPr lang="en-US" sz="2300" baseline="-25000"/>
              <a:t>1</a:t>
            </a:r>
            <a:r>
              <a:rPr lang="en-US" sz="2300"/>
              <a:t>, </a:t>
            </a:r>
            <a:r>
              <a:rPr lang="en-US" sz="2300" i="1"/>
              <a:t>S</a:t>
            </a:r>
            <a:r>
              <a:rPr lang="en-US" sz="2300" baseline="-25000"/>
              <a:t>2</a:t>
            </a:r>
            <a:r>
              <a:rPr lang="en-US" sz="2300"/>
              <a:t>, …, </a:t>
            </a:r>
            <a:r>
              <a:rPr lang="en-US" sz="2300" i="1"/>
              <a:t>S</a:t>
            </a:r>
            <a:r>
              <a:rPr lang="en-US" sz="2300" i="1" baseline="-25000"/>
              <a:t>m</a:t>
            </a:r>
            <a:r>
              <a:rPr lang="en-US" sz="2300"/>
              <a:t>} 	network sites </a:t>
            </a:r>
          </a:p>
          <a:p>
            <a:pPr lvl="3">
              <a:lnSpc>
                <a:spcPct val="80000"/>
              </a:lnSpc>
              <a:buFont typeface="Monotype Sorts" charset="0"/>
              <a:buNone/>
            </a:pPr>
            <a:r>
              <a:rPr lang="en-US" sz="2300" i="1"/>
              <a:t>Q</a:t>
            </a:r>
            <a:r>
              <a:rPr lang="en-US" sz="2300"/>
              <a:t> = {</a:t>
            </a:r>
            <a:r>
              <a:rPr lang="en-US" sz="2300" i="1"/>
              <a:t>q</a:t>
            </a:r>
            <a:r>
              <a:rPr lang="en-US" sz="2300" baseline="-25000"/>
              <a:t>1</a:t>
            </a:r>
            <a:r>
              <a:rPr lang="en-US" sz="2300"/>
              <a:t>, </a:t>
            </a:r>
            <a:r>
              <a:rPr lang="en-US" sz="2300" i="1"/>
              <a:t>q</a:t>
            </a:r>
            <a:r>
              <a:rPr lang="en-US" sz="2300" baseline="-25000"/>
              <a:t>2</a:t>
            </a:r>
            <a:r>
              <a:rPr lang="en-US" sz="2300"/>
              <a:t>,…, </a:t>
            </a:r>
            <a:r>
              <a:rPr lang="en-US" sz="2300" i="1"/>
              <a:t>q</a:t>
            </a:r>
            <a:r>
              <a:rPr lang="en-US" sz="2300" i="1" baseline="-25000"/>
              <a:t>q</a:t>
            </a:r>
            <a:r>
              <a:rPr lang="en-US" sz="2300"/>
              <a:t>}	applications </a:t>
            </a:r>
          </a:p>
          <a:p>
            <a:pPr lvl="1">
              <a:lnSpc>
                <a:spcPct val="80000"/>
              </a:lnSpc>
              <a:buFont typeface="Monotype Sorts" charset="0"/>
              <a:buNone/>
            </a:pPr>
            <a:r>
              <a:rPr lang="en-US"/>
              <a:t>Find the "optimal" distribution of </a:t>
            </a:r>
            <a:r>
              <a:rPr lang="en-US" i="1"/>
              <a:t>F</a:t>
            </a:r>
            <a:r>
              <a:rPr lang="en-US"/>
              <a:t> to </a:t>
            </a:r>
            <a:r>
              <a:rPr lang="en-US" i="1"/>
              <a:t>S</a:t>
            </a:r>
            <a:r>
              <a:rPr lang="en-US"/>
              <a:t>.</a:t>
            </a:r>
          </a:p>
          <a:p>
            <a:pPr>
              <a:lnSpc>
                <a:spcPct val="80000"/>
              </a:lnSpc>
            </a:pPr>
            <a:r>
              <a:rPr lang="en-US"/>
              <a:t>Optimality</a:t>
            </a:r>
          </a:p>
          <a:p>
            <a:pPr lvl="1">
              <a:lnSpc>
                <a:spcPct val="80000"/>
              </a:lnSpc>
            </a:pPr>
            <a:r>
              <a:rPr lang="en-US"/>
              <a:t>Minimal cost</a:t>
            </a:r>
          </a:p>
          <a:p>
            <a:pPr lvl="2">
              <a:lnSpc>
                <a:spcPct val="80000"/>
              </a:lnSpc>
            </a:pPr>
            <a:r>
              <a:rPr lang="en-US" sz="2300"/>
              <a:t>Communication + storage + processing (read &amp; update)</a:t>
            </a:r>
          </a:p>
          <a:p>
            <a:pPr lvl="2">
              <a:lnSpc>
                <a:spcPct val="80000"/>
              </a:lnSpc>
            </a:pPr>
            <a:r>
              <a:rPr lang="en-US" sz="2300"/>
              <a:t>Cost in terms of time (usually)</a:t>
            </a:r>
          </a:p>
          <a:p>
            <a:pPr lvl="1">
              <a:lnSpc>
                <a:spcPct val="80000"/>
              </a:lnSpc>
            </a:pPr>
            <a:r>
              <a:rPr lang="en-US"/>
              <a:t>Performance</a:t>
            </a:r>
          </a:p>
          <a:p>
            <a:pPr lvl="2">
              <a:lnSpc>
                <a:spcPct val="80000"/>
              </a:lnSpc>
              <a:buFont typeface="Monotype Sorts" charset="0"/>
              <a:buNone/>
            </a:pPr>
            <a:r>
              <a:rPr lang="en-US" sz="2300"/>
              <a:t>Response time and/or throughput</a:t>
            </a:r>
          </a:p>
          <a:p>
            <a:pPr lvl="1">
              <a:lnSpc>
                <a:spcPct val="80000"/>
              </a:lnSpc>
            </a:pPr>
            <a:r>
              <a:rPr lang="en-US"/>
              <a:t>Constraints</a:t>
            </a:r>
          </a:p>
          <a:p>
            <a:pPr lvl="2">
              <a:lnSpc>
                <a:spcPct val="80000"/>
              </a:lnSpc>
            </a:pPr>
            <a:r>
              <a:rPr lang="en-US" sz="2300"/>
              <a:t>Per site constraints (storage &amp; processing)</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noFill/>
          <a:ln/>
        </p:spPr>
        <p:txBody>
          <a:bodyPr/>
          <a:lstStyle/>
          <a:p>
            <a:r>
              <a:rPr lang="en-US"/>
              <a:t>Information Requirements</a:t>
            </a:r>
          </a:p>
        </p:txBody>
      </p:sp>
      <p:sp>
        <p:nvSpPr>
          <p:cNvPr id="100355" name="Rectangle 3"/>
          <p:cNvSpPr>
            <a:spLocks noGrp="1" noChangeArrowheads="1"/>
          </p:cNvSpPr>
          <p:nvPr>
            <p:ph idx="1"/>
          </p:nvPr>
        </p:nvSpPr>
        <p:spPr>
          <a:noFill/>
          <a:ln/>
        </p:spPr>
        <p:txBody>
          <a:bodyPr/>
          <a:lstStyle/>
          <a:p>
            <a:pPr>
              <a:lnSpc>
                <a:spcPct val="80000"/>
              </a:lnSpc>
            </a:pPr>
            <a:r>
              <a:rPr lang="en-US"/>
              <a:t>Database information</a:t>
            </a:r>
          </a:p>
          <a:p>
            <a:pPr lvl="1">
              <a:lnSpc>
                <a:spcPct val="80000"/>
              </a:lnSpc>
            </a:pPr>
            <a:r>
              <a:rPr lang="en-US"/>
              <a:t>selectivity of fragments </a:t>
            </a:r>
          </a:p>
          <a:p>
            <a:pPr lvl="1">
              <a:lnSpc>
                <a:spcPct val="80000"/>
              </a:lnSpc>
            </a:pPr>
            <a:r>
              <a:rPr lang="en-US"/>
              <a:t>size of a fragment </a:t>
            </a:r>
          </a:p>
          <a:p>
            <a:pPr>
              <a:lnSpc>
                <a:spcPct val="80000"/>
              </a:lnSpc>
            </a:pPr>
            <a:r>
              <a:rPr lang="en-US"/>
              <a:t>Application information</a:t>
            </a:r>
          </a:p>
          <a:p>
            <a:pPr lvl="1">
              <a:lnSpc>
                <a:spcPct val="80000"/>
              </a:lnSpc>
            </a:pPr>
            <a:r>
              <a:rPr lang="en-US"/>
              <a:t>access types and numbers </a:t>
            </a:r>
          </a:p>
          <a:p>
            <a:pPr lvl="1">
              <a:lnSpc>
                <a:spcPct val="80000"/>
              </a:lnSpc>
            </a:pPr>
            <a:r>
              <a:rPr lang="en-US"/>
              <a:t>access localities </a:t>
            </a:r>
          </a:p>
          <a:p>
            <a:pPr>
              <a:lnSpc>
                <a:spcPct val="80000"/>
              </a:lnSpc>
            </a:pPr>
            <a:r>
              <a:rPr lang="en-US"/>
              <a:t>Communication network information </a:t>
            </a:r>
          </a:p>
          <a:p>
            <a:pPr lvl="1">
              <a:lnSpc>
                <a:spcPct val="80000"/>
              </a:lnSpc>
            </a:pPr>
            <a:r>
              <a:rPr lang="en-US"/>
              <a:t>unit cost of storing data at a site </a:t>
            </a:r>
          </a:p>
          <a:p>
            <a:pPr lvl="1">
              <a:lnSpc>
                <a:spcPct val="80000"/>
              </a:lnSpc>
            </a:pPr>
            <a:r>
              <a:rPr lang="en-US"/>
              <a:t>unit cost of processing at a site </a:t>
            </a:r>
          </a:p>
          <a:p>
            <a:pPr>
              <a:lnSpc>
                <a:spcPct val="80000"/>
              </a:lnSpc>
            </a:pPr>
            <a:r>
              <a:rPr lang="en-US"/>
              <a:t>Computer system information </a:t>
            </a:r>
          </a:p>
          <a:p>
            <a:pPr lvl="1">
              <a:lnSpc>
                <a:spcPct val="80000"/>
              </a:lnSpc>
            </a:pPr>
            <a:r>
              <a:rPr lang="en-US"/>
              <a:t>bandwidth </a:t>
            </a:r>
          </a:p>
          <a:p>
            <a:pPr lvl="1">
              <a:lnSpc>
                <a:spcPct val="80000"/>
              </a:lnSpc>
            </a:pPr>
            <a:r>
              <a:rPr lang="en-US"/>
              <a:t>latency </a:t>
            </a:r>
          </a:p>
          <a:p>
            <a:pPr lvl="1">
              <a:lnSpc>
                <a:spcPct val="80000"/>
              </a:lnSpc>
            </a:pPr>
            <a:r>
              <a:rPr lang="en-US"/>
              <a:t>communication overhead </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Rectangle 2"/>
          <p:cNvSpPr>
            <a:spLocks noGrp="1" noChangeArrowheads="1"/>
          </p:cNvSpPr>
          <p:nvPr>
            <p:ph type="body" idx="1"/>
          </p:nvPr>
        </p:nvSpPr>
        <p:spPr>
          <a:noFill/>
          <a:ln/>
        </p:spPr>
        <p:txBody>
          <a:bodyPr/>
          <a:lstStyle/>
          <a:p>
            <a:pPr>
              <a:buFont typeface="Monotype Sorts" charset="0"/>
              <a:buNone/>
            </a:pPr>
            <a:r>
              <a:rPr lang="en-US" b="1" dirty="0">
                <a:solidFill>
                  <a:schemeClr val="hlink"/>
                </a:solidFill>
              </a:rPr>
              <a:t>General Form</a:t>
            </a:r>
            <a:r>
              <a:rPr lang="en-US" dirty="0"/>
              <a:t>		</a:t>
            </a:r>
          </a:p>
          <a:p>
            <a:pPr>
              <a:buFont typeface="Monotype Sorts" charset="0"/>
              <a:buNone/>
            </a:pPr>
            <a:r>
              <a:rPr lang="en-US" dirty="0"/>
              <a:t>			min(Total Cost)</a:t>
            </a:r>
          </a:p>
          <a:p>
            <a:pPr>
              <a:buFont typeface="Monotype Sorts" charset="0"/>
              <a:buNone/>
            </a:pPr>
            <a:r>
              <a:rPr lang="en-US" dirty="0"/>
              <a:t>		subject to</a:t>
            </a:r>
          </a:p>
          <a:p>
            <a:pPr>
              <a:buFont typeface="Monotype Sorts" charset="0"/>
              <a:buNone/>
            </a:pPr>
            <a:r>
              <a:rPr lang="en-US" dirty="0"/>
              <a:t>			response time constraint</a:t>
            </a:r>
          </a:p>
          <a:p>
            <a:pPr>
              <a:buFont typeface="Monotype Sorts" charset="0"/>
              <a:buNone/>
            </a:pPr>
            <a:r>
              <a:rPr lang="en-US" dirty="0"/>
              <a:t>			storage constraint</a:t>
            </a:r>
          </a:p>
          <a:p>
            <a:pPr>
              <a:buFont typeface="Monotype Sorts" charset="0"/>
              <a:buNone/>
            </a:pPr>
            <a:r>
              <a:rPr lang="en-US" dirty="0"/>
              <a:t>			processing constraint</a:t>
            </a:r>
          </a:p>
          <a:p>
            <a:pPr>
              <a:buFont typeface="Monotype Sorts" charset="0"/>
              <a:buNone/>
            </a:pPr>
            <a:endParaRPr lang="en-US" dirty="0"/>
          </a:p>
          <a:p>
            <a:pPr>
              <a:buFont typeface="Monotype Sorts" charset="0"/>
              <a:buNone/>
            </a:pPr>
            <a:r>
              <a:rPr lang="en-US" dirty="0">
                <a:solidFill>
                  <a:schemeClr val="hlink"/>
                </a:solidFill>
              </a:rPr>
              <a:t>Decision Variable</a:t>
            </a:r>
          </a:p>
        </p:txBody>
      </p:sp>
      <p:sp>
        <p:nvSpPr>
          <p:cNvPr id="105475" name="Rectangle 3"/>
          <p:cNvSpPr>
            <a:spLocks noGrp="1" noChangeArrowheads="1"/>
          </p:cNvSpPr>
          <p:nvPr>
            <p:ph type="title"/>
          </p:nvPr>
        </p:nvSpPr>
        <p:spPr>
          <a:noFill/>
          <a:ln/>
        </p:spPr>
        <p:txBody>
          <a:bodyPr/>
          <a:lstStyle/>
          <a:p>
            <a:r>
              <a:rPr lang="en-US"/>
              <a:t>Allocation Model</a:t>
            </a:r>
          </a:p>
        </p:txBody>
      </p:sp>
      <p:sp>
        <p:nvSpPr>
          <p:cNvPr id="105476" name="Rectangle 4"/>
          <p:cNvSpPr>
            <a:spLocks noChangeArrowheads="1"/>
          </p:cNvSpPr>
          <p:nvPr/>
        </p:nvSpPr>
        <p:spPr bwMode="auto">
          <a:xfrm>
            <a:off x="2694976" y="8036651"/>
            <a:ext cx="855096" cy="55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800" i="1" dirty="0" err="1">
                <a:solidFill>
                  <a:srgbClr val="000000"/>
                </a:solidFill>
                <a:latin typeface="Book Antiqua"/>
              </a:rPr>
              <a:t>x</a:t>
            </a:r>
            <a:r>
              <a:rPr lang="en-US" sz="2800" i="1" baseline="-25000" dirty="0" err="1">
                <a:solidFill>
                  <a:srgbClr val="000000"/>
                </a:solidFill>
                <a:latin typeface="Book Antiqua"/>
              </a:rPr>
              <a:t>ij</a:t>
            </a:r>
            <a:r>
              <a:rPr lang="en-US" sz="2800" i="1" baseline="-25000" dirty="0">
                <a:solidFill>
                  <a:srgbClr val="000000"/>
                </a:solidFill>
                <a:latin typeface="Book Antiqua"/>
              </a:rPr>
              <a:t> </a:t>
            </a:r>
            <a:r>
              <a:rPr lang="en-US" sz="2800" dirty="0">
                <a:solidFill>
                  <a:srgbClr val="000000"/>
                </a:solidFill>
                <a:latin typeface="Symbol" charset="0"/>
                <a:sym typeface="Symbol"/>
              </a:rPr>
              <a:t></a:t>
            </a:r>
            <a:endParaRPr lang="en-US" sz="2800" dirty="0">
              <a:solidFill>
                <a:srgbClr val="000000"/>
              </a:solidFill>
              <a:latin typeface="Symbol" charset="0"/>
            </a:endParaRPr>
          </a:p>
        </p:txBody>
      </p:sp>
      <p:sp>
        <p:nvSpPr>
          <p:cNvPr id="105477" name="Rectangle 5"/>
          <p:cNvSpPr>
            <a:spLocks noChangeArrowheads="1"/>
          </p:cNvSpPr>
          <p:nvPr/>
        </p:nvSpPr>
        <p:spPr bwMode="auto">
          <a:xfrm>
            <a:off x="3883206" y="7796107"/>
            <a:ext cx="5460955" cy="55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800" dirty="0">
                <a:solidFill>
                  <a:srgbClr val="000000"/>
                </a:solidFill>
                <a:latin typeface="Book Antiqua"/>
              </a:rPr>
              <a:t>1 if fragment </a:t>
            </a:r>
            <a:r>
              <a:rPr lang="en-US" sz="2800" i="1" dirty="0">
                <a:solidFill>
                  <a:srgbClr val="000000"/>
                </a:solidFill>
                <a:latin typeface="Book Antiqua"/>
              </a:rPr>
              <a:t>F</a:t>
            </a:r>
            <a:r>
              <a:rPr lang="en-US" sz="2800" i="1" baseline="-25000" dirty="0">
                <a:solidFill>
                  <a:srgbClr val="000000"/>
                </a:solidFill>
                <a:latin typeface="Book Antiqua"/>
              </a:rPr>
              <a:t>i</a:t>
            </a:r>
            <a:r>
              <a:rPr lang="en-US" sz="2800" i="1" dirty="0">
                <a:solidFill>
                  <a:srgbClr val="000000"/>
                </a:solidFill>
                <a:latin typeface="Book Antiqua"/>
              </a:rPr>
              <a:t> </a:t>
            </a:r>
            <a:r>
              <a:rPr lang="en-US" sz="2800" dirty="0">
                <a:solidFill>
                  <a:srgbClr val="000000"/>
                </a:solidFill>
                <a:latin typeface="Book Antiqua"/>
              </a:rPr>
              <a:t>is stored at site </a:t>
            </a:r>
            <a:r>
              <a:rPr lang="en-US" sz="2800" i="1" dirty="0" err="1">
                <a:solidFill>
                  <a:srgbClr val="000000"/>
                </a:solidFill>
                <a:latin typeface="Book Antiqua"/>
              </a:rPr>
              <a:t>S</a:t>
            </a:r>
            <a:r>
              <a:rPr lang="en-US" sz="2800" i="1" baseline="-25000" dirty="0" err="1">
                <a:solidFill>
                  <a:srgbClr val="000000"/>
                </a:solidFill>
                <a:latin typeface="Book Antiqua"/>
              </a:rPr>
              <a:t>j</a:t>
            </a:r>
            <a:r>
              <a:rPr lang="en-US" sz="2800" dirty="0">
                <a:solidFill>
                  <a:srgbClr val="000000"/>
                </a:solidFill>
                <a:latin typeface="Book Antiqua"/>
              </a:rPr>
              <a:t> </a:t>
            </a:r>
          </a:p>
        </p:txBody>
      </p:sp>
      <p:sp>
        <p:nvSpPr>
          <p:cNvPr id="105478" name="Rectangle 6"/>
          <p:cNvSpPr>
            <a:spLocks noChangeArrowheads="1"/>
          </p:cNvSpPr>
          <p:nvPr/>
        </p:nvSpPr>
        <p:spPr bwMode="auto">
          <a:xfrm>
            <a:off x="3883206" y="8344747"/>
            <a:ext cx="2093305" cy="55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8691" tIns="63217" rIns="128691" bIns="63217">
            <a:spAutoFit/>
          </a:bodyPr>
          <a:lstStyle/>
          <a:p>
            <a:r>
              <a:rPr lang="en-US" sz="2800" dirty="0">
                <a:solidFill>
                  <a:srgbClr val="000000"/>
                </a:solidFill>
                <a:latin typeface="Book Antiqua"/>
              </a:rPr>
              <a:t>0 otherwise</a:t>
            </a:r>
          </a:p>
        </p:txBody>
      </p:sp>
      <p:sp>
        <p:nvSpPr>
          <p:cNvPr id="2" name="Left Brace 1"/>
          <p:cNvSpPr/>
          <p:nvPr/>
        </p:nvSpPr>
        <p:spPr bwMode="auto">
          <a:xfrm>
            <a:off x="3550072" y="7829128"/>
            <a:ext cx="504056" cy="1080120"/>
          </a:xfrm>
          <a:prstGeom prst="leftBrace">
            <a:avLst/>
          </a:prstGeom>
          <a:noFill/>
          <a:ln>
            <a:solidFill>
              <a:schemeClr val="tx2"/>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dirty="0">
              <a:ln>
                <a:noFill/>
              </a:ln>
              <a:solidFill>
                <a:srgbClr val="263750"/>
              </a:solidFill>
              <a:effectLst/>
              <a:latin typeface="Book Antiqua"/>
              <a:ea typeface="ヒラギノ明朝 ProN W3" charset="0"/>
              <a:cs typeface="ヒラギノ明朝 ProN W3" charset="0"/>
              <a:sym typeface="Palatino" charset="0"/>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 y="0"/>
            <a:ext cx="13004801" cy="9753600"/>
          </a:xfrm>
          <a:prstGeom prst="rect">
            <a:avLst/>
          </a:prstGeom>
        </p:spPr>
      </p:pic>
      <p:sp>
        <p:nvSpPr>
          <p:cNvPr id="4" name="Slide Number Placeholder 3"/>
          <p:cNvSpPr>
            <a:spLocks noGrp="1"/>
          </p:cNvSpPr>
          <p:nvPr>
            <p:ph type="sldNum" sz="quarter" idx="10"/>
          </p:nvPr>
        </p:nvSpPr>
        <p:spPr/>
        <p:txBody>
          <a:bodyPr/>
          <a:lstStyle/>
          <a:p>
            <a:r>
              <a:rPr lang="en-US">
                <a:latin typeface="Book Antiqua"/>
              </a:rPr>
              <a:t>Ch.x/</a:t>
            </a:r>
            <a:fld id="{D01B99BC-F82C-D046-99BD-FBA1D66F1CB4}" type="slidenum">
              <a:rPr lang="en-US" smtClean="0">
                <a:latin typeface="Book Antiqua"/>
              </a:rPr>
              <a:pPr/>
              <a:t>79</a:t>
            </a:fld>
            <a:endParaRPr lang="en-US" dirty="0">
              <a:latin typeface="Book Antiqua"/>
            </a:endParaRPr>
          </a:p>
        </p:txBody>
      </p:sp>
    </p:spTree>
    <p:extLst>
      <p:ext uri="{BB962C8B-B14F-4D97-AF65-F5344CB8AC3E}">
        <p14:creationId xmlns:p14="http://schemas.microsoft.com/office/powerpoint/2010/main" val="117574884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a:lstStyle/>
          <a:p>
            <a:r>
              <a:rPr lang="en-US"/>
              <a:t>Distribution Design Issues</a:t>
            </a:r>
          </a:p>
        </p:txBody>
      </p:sp>
      <p:sp>
        <p:nvSpPr>
          <p:cNvPr id="13315" name="Rectangle 3"/>
          <p:cNvSpPr>
            <a:spLocks noGrp="1" noChangeArrowheads="1"/>
          </p:cNvSpPr>
          <p:nvPr>
            <p:ph idx="1"/>
          </p:nvPr>
        </p:nvSpPr>
        <p:spPr>
          <a:noFill/>
          <a:ln/>
        </p:spPr>
        <p:txBody>
          <a:bodyPr/>
          <a:lstStyle/>
          <a:p>
            <a:pPr>
              <a:lnSpc>
                <a:spcPct val="100000"/>
              </a:lnSpc>
              <a:spcBef>
                <a:spcPct val="100000"/>
              </a:spcBef>
              <a:buSzPct val="100000"/>
              <a:buFont typeface="Wingdings" pitchFamily="2" charset="2"/>
              <a:buChar char=""/>
            </a:pPr>
            <a:r>
              <a:rPr lang="en-US" dirty="0"/>
              <a:t>Why fragment at all?</a:t>
            </a:r>
          </a:p>
          <a:p>
            <a:pPr>
              <a:lnSpc>
                <a:spcPct val="100000"/>
              </a:lnSpc>
              <a:spcBef>
                <a:spcPct val="100000"/>
              </a:spcBef>
              <a:buSzPct val="100000"/>
              <a:buFont typeface="Wingdings" pitchFamily="2" charset="2"/>
              <a:buChar char=""/>
            </a:pPr>
            <a:r>
              <a:rPr lang="en-US" dirty="0"/>
              <a:t>How to fragment?</a:t>
            </a:r>
          </a:p>
          <a:p>
            <a:pPr>
              <a:spcBef>
                <a:spcPct val="100000"/>
              </a:spcBef>
              <a:buSzPct val="100000"/>
              <a:buFont typeface="Wingdings" pitchFamily="2" charset="2"/>
              <a:buChar char=""/>
            </a:pPr>
            <a:r>
              <a:rPr lang="en-US" dirty="0"/>
              <a:t>How much to fragment?</a:t>
            </a:r>
          </a:p>
          <a:p>
            <a:pPr>
              <a:lnSpc>
                <a:spcPct val="100000"/>
              </a:lnSpc>
              <a:spcBef>
                <a:spcPct val="100000"/>
              </a:spcBef>
              <a:buSzPct val="100000"/>
              <a:buFont typeface="Wingdings" pitchFamily="2" charset="2"/>
              <a:buChar char=""/>
            </a:pPr>
            <a:r>
              <a:rPr lang="en-US" dirty="0"/>
              <a:t>How to test correctness?</a:t>
            </a:r>
          </a:p>
          <a:p>
            <a:pPr>
              <a:lnSpc>
                <a:spcPct val="100000"/>
              </a:lnSpc>
              <a:spcBef>
                <a:spcPct val="100000"/>
              </a:spcBef>
              <a:buSzPct val="100000"/>
              <a:buFont typeface="Wingdings" pitchFamily="2" charset="2"/>
              <a:buChar char=""/>
            </a:pPr>
            <a:r>
              <a:rPr lang="en-US" dirty="0"/>
              <a:t>How to allocate?</a:t>
            </a:r>
          </a:p>
          <a:p>
            <a:pPr>
              <a:lnSpc>
                <a:spcPct val="100000"/>
              </a:lnSpc>
              <a:spcBef>
                <a:spcPct val="100000"/>
              </a:spcBef>
              <a:buSzPct val="100000"/>
              <a:buFont typeface="Wingdings" pitchFamily="2" charset="2"/>
              <a:buChar char=""/>
            </a:pPr>
            <a:r>
              <a:rPr lang="en-US" dirty="0"/>
              <a:t>Information requirements?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Design Alternatives</a:t>
            </a:r>
          </a:p>
        </p:txBody>
      </p:sp>
      <p:sp>
        <p:nvSpPr>
          <p:cNvPr id="3" name="Content Placeholder 2"/>
          <p:cNvSpPr>
            <a:spLocks noGrp="1"/>
          </p:cNvSpPr>
          <p:nvPr>
            <p:ph idx="1"/>
          </p:nvPr>
        </p:nvSpPr>
        <p:spPr/>
        <p:txBody>
          <a:bodyPr/>
          <a:lstStyle/>
          <a:p>
            <a:r>
              <a:rPr lang="en-US" b="1" dirty="0"/>
              <a:t>Localized Data</a:t>
            </a:r>
          </a:p>
          <a:p>
            <a:r>
              <a:rPr lang="en-US" dirty="0"/>
              <a:t>This design alternative keeps all data logically belonging to a given DBMS at one site (usually the site where the controlling DBMS runs). This design alternative is sometimes called “not distributed.”</a:t>
            </a:r>
          </a:p>
        </p:txBody>
      </p:sp>
      <p:sp>
        <p:nvSpPr>
          <p:cNvPr id="4" name="Slide Number Placeholder 3"/>
          <p:cNvSpPr>
            <a:spLocks noGrp="1"/>
          </p:cNvSpPr>
          <p:nvPr>
            <p:ph type="sldNum" sz="quarter" idx="10"/>
          </p:nvPr>
        </p:nvSpPr>
        <p:spPr/>
        <p:txBody>
          <a:bodyPr/>
          <a:lstStyle/>
          <a:p>
            <a:r>
              <a:rPr lang="en-US">
                <a:latin typeface="Book Antiqua"/>
              </a:rPr>
              <a:t>Ch.x/</a:t>
            </a:r>
            <a:fld id="{D01B99BC-F82C-D046-99BD-FBA1D66F1CB4}" type="slidenum">
              <a:rPr lang="en-US" smtClean="0">
                <a:latin typeface="Book Antiqua"/>
              </a:rPr>
              <a:pPr/>
              <a:t>9</a:t>
            </a:fld>
            <a:endParaRPr lang="en-US" dirty="0">
              <a:latin typeface="Book Antiqua"/>
            </a:endParaRPr>
          </a:p>
        </p:txBody>
      </p:sp>
    </p:spTree>
    <p:extLst>
      <p:ext uri="{BB962C8B-B14F-4D97-AF65-F5344CB8AC3E}">
        <p14:creationId xmlns:p14="http://schemas.microsoft.com/office/powerpoint/2010/main" val="122714760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ook">
  <a:themeElements>
    <a:clrScheme name="">
      <a:dk1>
        <a:srgbClr val="263750"/>
      </a:dk1>
      <a:lt1>
        <a:srgbClr val="D9C8AF"/>
      </a:lt1>
      <a:dk2>
        <a:srgbClr val="000000"/>
      </a:dk2>
      <a:lt2>
        <a:srgbClr val="808080"/>
      </a:lt2>
      <a:accent1>
        <a:srgbClr val="6682AA"/>
      </a:accent1>
      <a:accent2>
        <a:srgbClr val="333399"/>
      </a:accent2>
      <a:accent3>
        <a:srgbClr val="E9E0D4"/>
      </a:accent3>
      <a:accent4>
        <a:srgbClr val="1F2D43"/>
      </a:accent4>
      <a:accent5>
        <a:srgbClr val="B8C1D2"/>
      </a:accent5>
      <a:accent6>
        <a:srgbClr val="2D2D8A"/>
      </a:accent6>
      <a:hlink>
        <a:srgbClr val="009999"/>
      </a:hlink>
      <a:folHlink>
        <a:srgbClr val="99CC00"/>
      </a:folHlink>
    </a:clrScheme>
    <a:fontScheme name="Title &amp; Bullets">
      <a:majorFont>
        <a:latin typeface="Didot"/>
        <a:ea typeface="ヒラギノ明朝 ProN W3"/>
        <a:cs typeface="ヒラギノ明朝 ProN W3"/>
      </a:majorFont>
      <a:minorFont>
        <a:latin typeface="Palatino"/>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682AA"/>
        </a:solid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63750"/>
            </a:solidFill>
            <a:effectLst/>
            <a:latin typeface="Palatino" charset="0"/>
            <a:ea typeface="ヒラギノ明朝 ProN W3" charset="0"/>
            <a:cs typeface="ヒラギノ明朝 ProN W3" charset="0"/>
            <a:sym typeface="Palatino" charset="0"/>
          </a:defRPr>
        </a:defPPr>
      </a:lstStyle>
    </a:spDef>
    <a:lnDef>
      <a:spPr bwMode="auto">
        <a:xfrm>
          <a:off x="0" y="0"/>
          <a:ext cx="1" cy="1"/>
        </a:xfrm>
        <a:custGeom>
          <a:avLst/>
          <a:gdLst/>
          <a:ahLst/>
          <a:cxnLst/>
          <a:rect l="0" t="0" r="0" b="0"/>
          <a:pathLst/>
        </a:custGeom>
        <a:solidFill>
          <a:srgbClr val="6682AA"/>
        </a:solid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63750"/>
            </a:solidFill>
            <a:effectLst/>
            <a:latin typeface="Palatino" charset="0"/>
            <a:ea typeface="ヒラギノ明朝 ProN W3" charset="0"/>
            <a:cs typeface="ヒラギノ明朝 ProN W3" charset="0"/>
            <a:sym typeface="Palatino"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Book.potx</Template>
  <TotalTime>3560</TotalTime>
  <Pages>0</Pages>
  <Words>4971</Words>
  <Characters>0</Characters>
  <Application>Microsoft Office PowerPoint</Application>
  <PresentationFormat>Custom</PresentationFormat>
  <Lines>0</Lines>
  <Paragraphs>1352</Paragraphs>
  <Slides>79</Slides>
  <Notes>62</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2</vt:i4>
      </vt:variant>
      <vt:variant>
        <vt:lpstr>Slide Titles</vt:lpstr>
      </vt:variant>
      <vt:variant>
        <vt:i4>79</vt:i4>
      </vt:variant>
    </vt:vector>
  </HeadingPairs>
  <TitlesOfParts>
    <vt:vector size="98" baseType="lpstr">
      <vt:lpstr>MS PGothic</vt:lpstr>
      <vt:lpstr>MS PGothic</vt:lpstr>
      <vt:lpstr>Arial</vt:lpstr>
      <vt:lpstr>Book Antiqua</vt:lpstr>
      <vt:lpstr>Calibri</vt:lpstr>
      <vt:lpstr>Comic Sans MS</vt:lpstr>
      <vt:lpstr>Didot</vt:lpstr>
      <vt:lpstr>Lucida Grande</vt:lpstr>
      <vt:lpstr>Monotype Sorts</vt:lpstr>
      <vt:lpstr>NSymbol</vt:lpstr>
      <vt:lpstr>Palatino</vt:lpstr>
      <vt:lpstr>Symbol</vt:lpstr>
      <vt:lpstr>Times New Roman</vt:lpstr>
      <vt:lpstr>Wingdings</vt:lpstr>
      <vt:lpstr>Zapf Dingbats</vt:lpstr>
      <vt:lpstr>ヒラギノ明朝 ProN W3</vt:lpstr>
      <vt:lpstr>Book</vt:lpstr>
      <vt:lpstr>Equation</vt:lpstr>
      <vt:lpstr>Visio</vt:lpstr>
      <vt:lpstr>Outline</vt:lpstr>
      <vt:lpstr>Design Problem</vt:lpstr>
      <vt:lpstr>Dimensions of the Problem</vt:lpstr>
      <vt:lpstr>Distribution Design</vt:lpstr>
      <vt:lpstr>Top-Down Design</vt:lpstr>
      <vt:lpstr>Steps of Top-Down Design</vt:lpstr>
      <vt:lpstr>Steps of Bottom–up design</vt:lpstr>
      <vt:lpstr>Distribution Design Issues</vt:lpstr>
      <vt:lpstr>Design Alternatives</vt:lpstr>
      <vt:lpstr>Design Alternatives(Distributed Data)</vt:lpstr>
      <vt:lpstr>Design Alternatives(Distributed Data)</vt:lpstr>
      <vt:lpstr>Design Alternatives(Distributed Data)</vt:lpstr>
      <vt:lpstr>Design Alternatives(Distributed Data)</vt:lpstr>
      <vt:lpstr>Design Alternatives(Distributed Data)</vt:lpstr>
      <vt:lpstr>Fragmentation Alternatives – Horizontal</vt:lpstr>
      <vt:lpstr>Fragmentation Alternatives – Vertical</vt:lpstr>
      <vt:lpstr>Correctness of Fragmentation</vt:lpstr>
      <vt:lpstr>Information Requirements</vt:lpstr>
      <vt:lpstr>Application  Information</vt:lpstr>
      <vt:lpstr>Fragmentation</vt:lpstr>
      <vt:lpstr>PowerPoint Presentation</vt:lpstr>
      <vt:lpstr>PowerPoint Presentation</vt:lpstr>
      <vt:lpstr>PowerPoint Presentation</vt:lpstr>
      <vt:lpstr>Primary Horizontal Fragmentation</vt:lpstr>
      <vt:lpstr>PHF –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COM_MIN Algorithm</vt:lpstr>
      <vt:lpstr>COM_MIN Algorithm</vt:lpstr>
      <vt:lpstr>Simple Predicates</vt:lpstr>
      <vt:lpstr>P-HORIZONTAL Algorithm</vt:lpstr>
      <vt:lpstr>PowerPoint Presentation</vt:lpstr>
      <vt:lpstr>PowerPoint Presentation</vt:lpstr>
      <vt:lpstr>PHF – Example</vt:lpstr>
      <vt:lpstr>PHF – Example</vt:lpstr>
      <vt:lpstr>PHF – Example</vt:lpstr>
      <vt:lpstr>PHF – Example</vt:lpstr>
      <vt:lpstr>PHF – Example</vt:lpstr>
      <vt:lpstr>PHF – Correctness</vt:lpstr>
      <vt:lpstr>Derived Horizontal Fragmentation</vt:lpstr>
      <vt:lpstr>DHF – Definition</vt:lpstr>
      <vt:lpstr>DHF – Example</vt:lpstr>
      <vt:lpstr>DHF – Correctness</vt:lpstr>
      <vt:lpstr>PowerPoint Presentation</vt:lpstr>
      <vt:lpstr>Vertical Fragmentation</vt:lpstr>
      <vt:lpstr>Vertical Fragmentation</vt:lpstr>
      <vt:lpstr>VF – Information Requirements</vt:lpstr>
      <vt:lpstr>VF – Definition of use(qi,Aj)</vt:lpstr>
      <vt:lpstr>PowerPoint Presentation</vt:lpstr>
      <vt:lpstr>PowerPoint Presentation</vt:lpstr>
      <vt:lpstr>VF – Calculation of aff(Ai, Aj)</vt:lpstr>
      <vt:lpstr>PowerPoint Presentation</vt:lpstr>
      <vt:lpstr>PowerPoint Presentation</vt:lpstr>
      <vt:lpstr>PowerPoint Presentation</vt:lpstr>
      <vt:lpstr>PowerPoint Presentation</vt:lpstr>
      <vt:lpstr>BEA – Example</vt:lpstr>
      <vt:lpstr>BEA – Example</vt:lpstr>
      <vt:lpstr>PowerPoint Presentation</vt:lpstr>
      <vt:lpstr>PowerPoint Presentation</vt:lpstr>
      <vt:lpstr>Bond Energy Algorithm</vt:lpstr>
      <vt:lpstr>VF – Algorithm</vt:lpstr>
      <vt:lpstr>VF – ALgorithm</vt:lpstr>
      <vt:lpstr>Compare</vt:lpstr>
      <vt:lpstr>PowerPoint Presentation</vt:lpstr>
      <vt:lpstr>VF – Correctness</vt:lpstr>
      <vt:lpstr>Hybrid Fragmentation</vt:lpstr>
      <vt:lpstr>Fragment Allocation</vt:lpstr>
      <vt:lpstr>Information Requirements</vt:lpstr>
      <vt:lpstr>Allocation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dc:subject/>
  <dc:creator/>
  <cp:keywords/>
  <dc:description/>
  <cp:lastModifiedBy>Amr</cp:lastModifiedBy>
  <cp:revision>145</cp:revision>
  <dcterms:modified xsi:type="dcterms:W3CDTF">2022-01-04T01:02:32Z</dcterms:modified>
</cp:coreProperties>
</file>