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439" r:id="rId2"/>
    <p:sldId id="403" r:id="rId3"/>
    <p:sldId id="448" r:id="rId4"/>
    <p:sldId id="413" r:id="rId5"/>
    <p:sldId id="449" r:id="rId6"/>
    <p:sldId id="445" r:id="rId7"/>
    <p:sldId id="450" r:id="rId8"/>
    <p:sldId id="451" r:id="rId9"/>
    <p:sldId id="452" r:id="rId10"/>
    <p:sldId id="454" r:id="rId11"/>
    <p:sldId id="453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47" r:id="rId20"/>
    <p:sldId id="462" r:id="rId21"/>
    <p:sldId id="463" r:id="rId22"/>
    <p:sldId id="464" r:id="rId23"/>
    <p:sldId id="465" r:id="rId24"/>
    <p:sldId id="466" r:id="rId25"/>
    <p:sldId id="406" r:id="rId2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53" autoAdjust="0"/>
  </p:normalViewPr>
  <p:slideViewPr>
    <p:cSldViewPr snapToObjects="1">
      <p:cViewPr varScale="1">
        <p:scale>
          <a:sx n="55" d="100"/>
          <a:sy n="55" d="100"/>
        </p:scale>
        <p:origin x="1752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9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https://www.geeksforgeeks.org/concurrency-problems-in-dbms-transactions/</a:t>
            </a:r>
            <a:endParaRPr lang="ar-EG" dirty="0" smtClean="0"/>
          </a:p>
          <a:p>
            <a:pPr lvl="1" rtl="0"/>
            <a:endParaRPr lang="en-US" sz="1600" b="1" kern="1200" dirty="0" smtClean="0">
              <a:solidFill>
                <a:schemeClr val="tx1"/>
              </a:solidFill>
              <a:effectLst/>
              <a:latin typeface="Arial" charset="0"/>
              <a:ea typeface="MS PGothic" panose="020B0600070205080204" pitchFamily="34" charset="-128"/>
              <a:cs typeface="MS PGothic" charset="0"/>
            </a:endParaRPr>
          </a:p>
          <a:p>
            <a:pPr lvl="1" rtl="0"/>
            <a:r>
              <a:rPr lang="et-EE" sz="1600" b="1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The Lost Update Problem</a:t>
            </a:r>
            <a:endParaRPr lang="en-US" sz="1400" kern="1200" dirty="0" smtClean="0">
              <a:solidFill>
                <a:schemeClr val="tx1"/>
              </a:solidFill>
              <a:effectLst/>
              <a:latin typeface="Arial" charset="0"/>
              <a:ea typeface="MS PGothic" panose="020B0600070205080204" pitchFamily="34" charset="-128"/>
              <a:cs typeface="MS PGothic" charset="0"/>
            </a:endParaRPr>
          </a:p>
          <a:p>
            <a:pPr lvl="2"/>
            <a:r>
              <a:rPr lang="et-EE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This occurs when two transactions that access the same database items have their operations interleaved in a way that makes the value of some database item incorrect. </a:t>
            </a:r>
            <a:endParaRPr lang="en-US" sz="1100" kern="1200" dirty="0" smtClean="0">
              <a:solidFill>
                <a:schemeClr val="tx1"/>
              </a:solidFill>
              <a:effectLst/>
              <a:latin typeface="Arial" charset="0"/>
              <a:ea typeface="MS PGothic" panose="020B0600070205080204" pitchFamily="34" charset="-128"/>
              <a:cs typeface="MS PGothic" charset="0"/>
            </a:endParaRPr>
          </a:p>
          <a:p>
            <a:pPr lvl="1"/>
            <a:r>
              <a:rPr lang="et-EE" sz="1600" b="1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The Temporary Update (or Dirty Read) Problem </a:t>
            </a:r>
            <a:endParaRPr lang="en-US" sz="1400" kern="1200" dirty="0" smtClean="0">
              <a:solidFill>
                <a:schemeClr val="tx1"/>
              </a:solidFill>
              <a:effectLst/>
              <a:latin typeface="Arial" charset="0"/>
              <a:ea typeface="MS PGothic" panose="020B0600070205080204" pitchFamily="34" charset="-128"/>
              <a:cs typeface="MS PGothic" charset="0"/>
            </a:endParaRPr>
          </a:p>
          <a:p>
            <a:pPr lvl="2"/>
            <a:r>
              <a:rPr lang="et-EE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This occurs when one transaction updates a database item and then the transaction fails for some reason.</a:t>
            </a:r>
            <a:endParaRPr lang="en-US" sz="1100" kern="1200" dirty="0" smtClean="0">
              <a:solidFill>
                <a:schemeClr val="tx1"/>
              </a:solidFill>
              <a:effectLst/>
              <a:latin typeface="Arial" charset="0"/>
              <a:ea typeface="MS PGothic" panose="020B0600070205080204" pitchFamily="34" charset="-128"/>
              <a:cs typeface="MS PGothic" charset="0"/>
            </a:endParaRPr>
          </a:p>
          <a:p>
            <a:pPr lvl="2"/>
            <a:r>
              <a:rPr lang="et-EE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The updated item is accessed by another transaction before it is changed back to its original value. </a:t>
            </a:r>
            <a:endParaRPr lang="en-US" sz="1100" kern="1200" dirty="0" smtClean="0">
              <a:solidFill>
                <a:schemeClr val="tx1"/>
              </a:solidFill>
              <a:effectLst/>
              <a:latin typeface="Arial" charset="0"/>
              <a:ea typeface="MS PGothic" panose="020B0600070205080204" pitchFamily="34" charset="-128"/>
              <a:cs typeface="MS PGothic" charset="0"/>
            </a:endParaRPr>
          </a:p>
          <a:p>
            <a:pPr lvl="1"/>
            <a:r>
              <a:rPr lang="et-EE" sz="1600" b="1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The Incorrect Summary Problem</a:t>
            </a:r>
            <a:endParaRPr lang="en-US" sz="1400" kern="1200" dirty="0" smtClean="0">
              <a:solidFill>
                <a:schemeClr val="tx1"/>
              </a:solidFill>
              <a:effectLst/>
              <a:latin typeface="Arial" charset="0"/>
              <a:ea typeface="MS PGothic" panose="020B0600070205080204" pitchFamily="34" charset="-128"/>
              <a:cs typeface="MS PGothic" charset="0"/>
            </a:endParaRPr>
          </a:p>
          <a:p>
            <a:pPr lvl="2"/>
            <a:r>
              <a:rPr lang="et-EE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If one transaction is calculating an aggregate summary function on a number of records while other transactions are updating some of these records, the aggregate function may calculate some values before they are updated and others after they are updated. </a:t>
            </a:r>
            <a:endParaRPr lang="en-US" sz="1100" kern="1200" dirty="0" smtClean="0">
              <a:solidFill>
                <a:schemeClr val="tx1"/>
              </a:solidFill>
              <a:effectLst/>
              <a:latin typeface="Arial" charset="0"/>
              <a:ea typeface="MS PGothic" panose="020B0600070205080204" pitchFamily="34" charset="-128"/>
              <a:cs typeface="MS PGothic" charset="0"/>
            </a:endParaRP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3091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56074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4186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rtl="0"/>
            <a:r>
              <a:rPr lang="et-EE" sz="1200" b="1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Atomicity:</a:t>
            </a:r>
            <a:r>
              <a:rPr lang="et-EE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 A transaction is an atomic unit of processing; it is either performed in its entirety or not performed at all.</a:t>
            </a:r>
            <a:endParaRPr lang="en-US" sz="1100" kern="1200" dirty="0" smtClean="0">
              <a:solidFill>
                <a:schemeClr val="tx1"/>
              </a:solidFill>
              <a:effectLst/>
              <a:latin typeface="Arial" charset="0"/>
              <a:ea typeface="MS PGothic" panose="020B0600070205080204" pitchFamily="34" charset="-128"/>
              <a:cs typeface="MS PGothic" charset="0"/>
            </a:endParaRPr>
          </a:p>
          <a:p>
            <a:pPr lvl="2"/>
            <a:r>
              <a:rPr lang="et-EE" sz="1200" b="1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Isolation:</a:t>
            </a:r>
            <a:r>
              <a:rPr lang="et-EE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 A transaction should not make its updates visible to other transactions until it is committed; this property, when enforced strictly, solves the temporary update problem and makes cascading rollbacks of transactions  unnecessary (see Chapter 21).</a:t>
            </a:r>
            <a:endParaRPr lang="en-US" sz="1100" kern="1200" dirty="0" smtClean="0">
              <a:solidFill>
                <a:schemeClr val="tx1"/>
              </a:solidFill>
              <a:effectLst/>
              <a:latin typeface="Arial" charset="0"/>
              <a:ea typeface="MS PGothic" panose="020B0600070205080204" pitchFamily="34" charset="-128"/>
              <a:cs typeface="MS PGothic" charset="0"/>
            </a:endParaRPr>
          </a:p>
          <a:p>
            <a:pPr lvl="2"/>
            <a:r>
              <a:rPr lang="et-EE" sz="1200" b="1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Durability or permanency:</a:t>
            </a:r>
            <a:r>
              <a:rPr lang="et-EE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</a:rPr>
              <a:t> Once a transaction changes the database and the changes are committed, these changes must never be lost because of subsequent failure.</a:t>
            </a:r>
            <a:endParaRPr lang="en-US" sz="1100" kern="1200" dirty="0" smtClean="0">
              <a:solidFill>
                <a:schemeClr val="tx1"/>
              </a:solidFill>
              <a:effectLst/>
              <a:latin typeface="Arial" charset="0"/>
              <a:ea typeface="MS PGothic" panose="020B0600070205080204" pitchFamily="34" charset="-128"/>
              <a:cs typeface="MS PGothic" charset="0"/>
            </a:endParaRP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4486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The </a:t>
            </a:r>
            <a:r>
              <a:rPr lang="en-US" dirty="0"/>
              <a:t>Lost Update </a:t>
            </a:r>
            <a:r>
              <a:rPr lang="en-US" b="1" dirty="0"/>
              <a:t>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2 - The </a:t>
            </a:r>
            <a:r>
              <a:rPr lang="en-US" dirty="0"/>
              <a:t>Temporary Update </a:t>
            </a:r>
            <a:r>
              <a:rPr lang="en-US" b="1" dirty="0"/>
              <a:t>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3 - The </a:t>
            </a:r>
            <a:r>
              <a:rPr lang="en-US" dirty="0"/>
              <a:t>Incorrect Summary </a:t>
            </a:r>
            <a:r>
              <a:rPr lang="en-US" b="1" dirty="0"/>
              <a:t>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41004"/>
            <a:ext cx="76962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4 - The </a:t>
            </a:r>
            <a:r>
              <a:rPr lang="en-US" dirty="0"/>
              <a:t>Unrepeatable Read </a:t>
            </a:r>
            <a:r>
              <a:rPr lang="en-US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Transaction: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Committed </a:t>
            </a:r>
            <a:r>
              <a:rPr lang="en-US" dirty="0"/>
              <a:t>transaction</a:t>
            </a:r>
          </a:p>
          <a:p>
            <a:pPr marL="457200" lvl="1" indent="0">
              <a:buNone/>
            </a:pPr>
            <a:r>
              <a:rPr lang="en-US" dirty="0" smtClean="0"/>
              <a:t> 	Effect </a:t>
            </a:r>
            <a:r>
              <a:rPr lang="en-US" dirty="0"/>
              <a:t>recorded permanently in the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Aborted transaction</a:t>
            </a:r>
          </a:p>
          <a:p>
            <a:pPr marL="457200" lvl="1" indent="0">
              <a:buNone/>
            </a:pPr>
            <a:r>
              <a:rPr lang="en-US" dirty="0" smtClean="0"/>
              <a:t> 	Does </a:t>
            </a:r>
            <a:r>
              <a:rPr lang="en-US" dirty="0"/>
              <a:t>not affect the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8686799" cy="4572000"/>
          </a:xfrm>
        </p:spPr>
        <p:txBody>
          <a:bodyPr/>
          <a:lstStyle/>
          <a:p>
            <a:r>
              <a:rPr lang="en-US" dirty="0" smtClean="0"/>
              <a:t>Types </a:t>
            </a:r>
            <a:r>
              <a:rPr lang="en-US" dirty="0"/>
              <a:t>of transaction failures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Computer failure (system crash)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Transaction or system error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Local errors or exception conditions detected by the </a:t>
            </a:r>
            <a:r>
              <a:rPr lang="en-US" sz="2000" dirty="0" smtClean="0"/>
              <a:t>transaction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Concurrency </a:t>
            </a:r>
            <a:r>
              <a:rPr lang="en-US" sz="2000" dirty="0"/>
              <a:t>control enforcement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Disk failure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Physical problems or catastrophes</a:t>
            </a:r>
          </a:p>
          <a:p>
            <a:endParaRPr lang="en-US" sz="2400" dirty="0" smtClean="0"/>
          </a:p>
          <a:p>
            <a:r>
              <a:rPr lang="en-US" sz="2400" dirty="0" smtClean="0"/>
              <a:t>System </a:t>
            </a:r>
            <a:r>
              <a:rPr lang="en-US" sz="2400" dirty="0"/>
              <a:t>must keep sufficient information to recover quickly from the failure</a:t>
            </a:r>
          </a:p>
          <a:p>
            <a:pPr lvl="1"/>
            <a:r>
              <a:rPr lang="en-US" sz="2000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sz="3200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20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Introduction to Transaction Processing Concepts and Theory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</a:t>
            </a:r>
            <a:r>
              <a:rPr lang="en-US" altLang="en-US" dirty="0" smtClean="0"/>
              <a:t>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log keeps track of transaction operations</a:t>
            </a:r>
          </a:p>
          <a:p>
            <a:r>
              <a:rPr lang="en-US" dirty="0"/>
              <a:t>Sequential, append-only file</a:t>
            </a:r>
          </a:p>
          <a:p>
            <a:r>
              <a:rPr lang="en-US" dirty="0"/>
              <a:t>Not affected by failure (except disk or catastrophic failure)</a:t>
            </a:r>
          </a:p>
          <a:p>
            <a:r>
              <a:rPr lang="en-US" dirty="0"/>
              <a:t>Log buffer</a:t>
            </a:r>
          </a:p>
          <a:p>
            <a:pPr lvl="1"/>
            <a:r>
              <a:rPr lang="en-US" dirty="0"/>
              <a:t>Main memory buffer</a:t>
            </a:r>
          </a:p>
          <a:p>
            <a:pPr lvl="1"/>
            <a:r>
              <a:rPr lang="en-US" dirty="0"/>
              <a:t>When full, appended to end of log file on disk</a:t>
            </a:r>
          </a:p>
          <a:p>
            <a:r>
              <a:rPr lang="en-US" dirty="0"/>
              <a:t>Log file is backed up periodically</a:t>
            </a:r>
          </a:p>
          <a:p>
            <a:r>
              <a:rPr lang="en-US" dirty="0"/>
              <a:t>Undo and redo operations based on log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Point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all operations that access the database have completed successfully</a:t>
            </a:r>
          </a:p>
          <a:p>
            <a:pPr lvl="1"/>
            <a:r>
              <a:rPr lang="en-US" dirty="0"/>
              <a:t>And effect of operations recorded in the log</a:t>
            </a:r>
          </a:p>
          <a:p>
            <a:r>
              <a:rPr lang="en-US" dirty="0"/>
              <a:t>Transaction writes a commit record into the log</a:t>
            </a:r>
          </a:p>
          <a:p>
            <a:pPr lvl="1"/>
            <a:r>
              <a:rPr lang="en-US" dirty="0"/>
              <a:t>If system failure occurs, can search for transactions with recorded start_transaction but no commit record</a:t>
            </a:r>
          </a:p>
          <a:p>
            <a:r>
              <a:rPr lang="en-US" dirty="0"/>
              <a:t>Force-writing the log buffer to disk</a:t>
            </a:r>
          </a:p>
          <a:p>
            <a:pPr lvl="1"/>
            <a:r>
              <a:rPr lang="en-US" dirty="0"/>
              <a:t>Writing log buffer to disk before transaction reaches commit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031380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DBMS-Specific Buffer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Selects particular buffers to be replaced when all are full</a:t>
            </a:r>
          </a:p>
          <a:p>
            <a:r>
              <a:rPr lang="en-US" dirty="0"/>
              <a:t>Domain separation (DS) method </a:t>
            </a:r>
          </a:p>
          <a:p>
            <a:pPr lvl="1"/>
            <a:r>
              <a:rPr lang="en-US" dirty="0"/>
              <a:t>Each domain handles one type of disk pages</a:t>
            </a:r>
          </a:p>
          <a:p>
            <a:pPr lvl="2"/>
            <a:r>
              <a:rPr lang="en-US" dirty="0"/>
              <a:t>Index pages</a:t>
            </a:r>
          </a:p>
          <a:p>
            <a:pPr lvl="2"/>
            <a:r>
              <a:rPr lang="en-US" dirty="0"/>
              <a:t>Data file pages</a:t>
            </a:r>
          </a:p>
          <a:p>
            <a:pPr lvl="2"/>
            <a:r>
              <a:rPr lang="en-US" dirty="0"/>
              <a:t>Log file pages</a:t>
            </a:r>
          </a:p>
          <a:p>
            <a:pPr lvl="1"/>
            <a:r>
              <a:rPr lang="en-US" dirty="0"/>
              <a:t>Number of available buffers for each domain is predetermined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935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3213"/>
            <a:ext cx="8839200" cy="992187"/>
          </a:xfrm>
        </p:spPr>
        <p:txBody>
          <a:bodyPr/>
          <a:lstStyle/>
          <a:p>
            <a:r>
              <a:rPr lang="en-US" sz="2800" dirty="0"/>
              <a:t>DBMS-Specific Buffer Replacement Policies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set method</a:t>
            </a:r>
          </a:p>
          <a:p>
            <a:pPr lvl="1"/>
            <a:r>
              <a:rPr lang="en-US" dirty="0"/>
              <a:t>Useful in queries that scan a set of pages repeatedly</a:t>
            </a:r>
          </a:p>
          <a:p>
            <a:pPr lvl="1"/>
            <a:r>
              <a:rPr lang="en-US" dirty="0"/>
              <a:t>Does not replace the set in the buffers until processing is completed</a:t>
            </a:r>
          </a:p>
          <a:p>
            <a:r>
              <a:rPr lang="en-US" dirty="0"/>
              <a:t>The DBMIN method</a:t>
            </a:r>
          </a:p>
          <a:p>
            <a:pPr lvl="1"/>
            <a:r>
              <a:rPr lang="en-US" dirty="0"/>
              <a:t>Predetermines the pattern of page references for each algorithm for a particular type of database operation</a:t>
            </a:r>
          </a:p>
          <a:p>
            <a:pPr lvl="2"/>
            <a:r>
              <a:rPr lang="en-US" dirty="0"/>
              <a:t>Calculates locality set using query locality set model (QLSM)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524332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2800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Describes local 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1365" y="1828800"/>
            <a:ext cx="8294687" cy="4572000"/>
          </a:xfrm>
        </p:spPr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>
                <a:solidFill>
                  <a:srgbClr val="FF0000"/>
                </a:solidFill>
              </a:rPr>
              <a:t>Begin and end </a:t>
            </a:r>
            <a:r>
              <a:rPr lang="en-US" dirty="0"/>
              <a:t>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</a:t>
            </a:r>
            <a:r>
              <a:rPr lang="en-US" b="1" u="sng" dirty="0">
                <a:solidFill>
                  <a:srgbClr val="FF0000"/>
                </a:solidFill>
              </a:rPr>
              <a:t>data items</a:t>
            </a:r>
          </a:p>
          <a:p>
            <a:r>
              <a:rPr lang="en-US" dirty="0"/>
              <a:t>Size of a data item called its </a:t>
            </a:r>
            <a:r>
              <a:rPr lang="en-US" b="1" dirty="0">
                <a:solidFill>
                  <a:srgbClr val="FF0000"/>
                </a:solidFill>
              </a:rPr>
              <a:t>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</a:t>
            </a:r>
            <a:r>
              <a:rPr lang="en-US" b="1" dirty="0"/>
              <a:t>named X</a:t>
            </a:r>
            <a:r>
              <a:rPr lang="en-US" dirty="0"/>
              <a:t> into a program variable </a:t>
            </a:r>
            <a:r>
              <a:rPr lang="en-US" b="1" dirty="0"/>
              <a:t>named X</a:t>
            </a:r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</a:t>
            </a:r>
            <a:r>
              <a:rPr lang="en-US" b="1" dirty="0"/>
              <a:t>variable X</a:t>
            </a:r>
            <a:r>
              <a:rPr lang="en-US" dirty="0"/>
              <a:t> into the database item </a:t>
            </a:r>
            <a:r>
              <a:rPr lang="en-US" b="1" dirty="0"/>
              <a:t>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3054</TotalTime>
  <Words>1197</Words>
  <Application>Microsoft Office PowerPoint</Application>
  <PresentationFormat>Letter Paper (8.5x11 in)</PresentationFormat>
  <Paragraphs>184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MS PGothic</vt:lpstr>
      <vt:lpstr>Arial</vt:lpstr>
      <vt:lpstr>Cambria Math</vt:lpstr>
      <vt:lpstr>Tahoma</vt:lpstr>
      <vt:lpstr>Wingdings</vt:lpstr>
      <vt:lpstr>Blends</vt:lpstr>
      <vt:lpstr>PowerPoint Presentation</vt:lpstr>
      <vt:lpstr>PowerPoint Presentation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DBMS Buffers</vt:lpstr>
      <vt:lpstr>Concurrency Control</vt:lpstr>
      <vt:lpstr>1 - The Lost Update Problem</vt:lpstr>
      <vt:lpstr>2 - The Temporary Update Problem</vt:lpstr>
      <vt:lpstr>3 - The Incorrect Summary Problem</vt:lpstr>
      <vt:lpstr>4 - The Unrepeatable Read Problem</vt:lpstr>
      <vt:lpstr>Why Recovery is Needed</vt:lpstr>
      <vt:lpstr>Why Recovery is Needed (cont’d.)</vt:lpstr>
      <vt:lpstr>20.2 Transaction and System Concepts</vt:lpstr>
      <vt:lpstr>Transaction and System Concepts</vt:lpstr>
      <vt:lpstr>The System Log</vt:lpstr>
      <vt:lpstr>Commit Point of a Transaction</vt:lpstr>
      <vt:lpstr>DBMS-Specific Buffer Replacement Policies</vt:lpstr>
      <vt:lpstr>DBMS-Specific Buffer Replacement Policies (cont’d.)</vt:lpstr>
      <vt:lpstr>20.3 Desirable Properties of Transactions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Marawan</cp:lastModifiedBy>
  <cp:revision>236</cp:revision>
  <cp:lastPrinted>2001-11-04T00:51:13Z</cp:lastPrinted>
  <dcterms:created xsi:type="dcterms:W3CDTF">2005-02-25T19:46:41Z</dcterms:created>
  <dcterms:modified xsi:type="dcterms:W3CDTF">2021-02-11T21:41:49Z</dcterms:modified>
  <cp:category/>
</cp:coreProperties>
</file>