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439" r:id="rId2"/>
    <p:sldId id="403" r:id="rId3"/>
    <p:sldId id="448" r:id="rId4"/>
    <p:sldId id="413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47" r:id="rId20"/>
    <p:sldId id="470" r:id="rId21"/>
    <p:sldId id="471" r:id="rId22"/>
    <p:sldId id="472" r:id="rId23"/>
    <p:sldId id="473" r:id="rId24"/>
    <p:sldId id="406" r:id="rId25"/>
    <p:sldId id="474" r:id="rId26"/>
    <p:sldId id="475" r:id="rId27"/>
    <p:sldId id="407" r:id="rId28"/>
    <p:sldId id="476" r:id="rId29"/>
    <p:sldId id="408" r:id="rId30"/>
    <p:sldId id="477" r:id="rId31"/>
    <p:sldId id="478" r:id="rId32"/>
    <p:sldId id="479" r:id="rId33"/>
    <p:sldId id="480" r:id="rId34"/>
    <p:sldId id="409" r:id="rId35"/>
    <p:sldId id="481" r:id="rId36"/>
    <p:sldId id="411" r:id="rId37"/>
    <p:sldId id="482" r:id="rId38"/>
    <p:sldId id="455" r:id="rId3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33246898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47734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19415466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07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21.6 Using Locks for Concurrency</a:t>
            </a:r>
            <a:br>
              <a:rPr lang="en-US" altLang="en-US" dirty="0"/>
            </a:br>
            <a:r>
              <a:rPr lang="en-US" altLang="en-US" dirty="0"/>
              <a:t>Control in Indexes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can be applied to B-tree and B+ </a:t>
            </a:r>
            <a:r>
              <a:rPr lang="en-US" dirty="0" smtClean="0"/>
              <a:t>-tree </a:t>
            </a:r>
            <a:r>
              <a:rPr lang="en-US" dirty="0"/>
              <a:t>indexes</a:t>
            </a:r>
          </a:p>
          <a:p>
            <a:pPr lvl="1"/>
            <a:r>
              <a:rPr lang="en-US" dirty="0"/>
              <a:t>Nodes of an index correspond to disk pages</a:t>
            </a:r>
          </a:p>
          <a:p>
            <a:r>
              <a:rPr lang="en-US" altLang="en-US" dirty="0"/>
              <a:t>Holding locks on index pages could cause transaction blocking</a:t>
            </a:r>
          </a:p>
          <a:p>
            <a:pPr lvl="1"/>
            <a:r>
              <a:rPr lang="en-US" altLang="en-US" dirty="0"/>
              <a:t>Other approaches must be used</a:t>
            </a:r>
          </a:p>
          <a:p>
            <a:r>
              <a:rPr lang="en-US" altLang="en-US" dirty="0"/>
              <a:t>Conservative approach</a:t>
            </a:r>
          </a:p>
          <a:p>
            <a:pPr lvl="1"/>
            <a:r>
              <a:rPr lang="en-US" dirty="0"/>
              <a:t>Lock the root node in exclusive mode and then access the appropriate child node of the root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Locks for Concurrency</a:t>
            </a:r>
            <a:br>
              <a:rPr lang="en-US" altLang="en-US" dirty="0"/>
            </a:br>
            <a:r>
              <a:rPr lang="en-US" altLang="en-US" dirty="0"/>
              <a:t>Control in Indexes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approach</a:t>
            </a:r>
          </a:p>
          <a:p>
            <a:pPr lvl="1"/>
            <a:r>
              <a:rPr lang="en-US" dirty="0"/>
              <a:t>Request and hold shared</a:t>
            </a:r>
            <a:r>
              <a:rPr lang="en-US" i="1" dirty="0"/>
              <a:t> </a:t>
            </a:r>
            <a:r>
              <a:rPr lang="en-US" dirty="0"/>
              <a:t>locks on nodes leading to the leaf node, with exclusive</a:t>
            </a:r>
            <a:r>
              <a:rPr lang="en-US" i="1" dirty="0"/>
              <a:t> </a:t>
            </a:r>
            <a:r>
              <a:rPr lang="en-US" dirty="0"/>
              <a:t>lock on the leaf</a:t>
            </a:r>
          </a:p>
          <a:p>
            <a:r>
              <a:rPr lang="en-US" altLang="en-US" dirty="0"/>
              <a:t>B-link tree approach</a:t>
            </a:r>
          </a:p>
          <a:p>
            <a:pPr lvl="1"/>
            <a:r>
              <a:rPr lang="en-US" dirty="0"/>
              <a:t>Sibling nodes on the same level are linked at every level</a:t>
            </a:r>
          </a:p>
          <a:p>
            <a:pPr lvl="1"/>
            <a:r>
              <a:rPr lang="en-US" dirty="0"/>
              <a:t>Allows shared locks when requesting a page</a:t>
            </a:r>
          </a:p>
          <a:p>
            <a:pPr lvl="1"/>
            <a:r>
              <a:rPr lang="en-US" dirty="0"/>
              <a:t>Requires lock be released before accessing the child node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21.7 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Concurrency Control Issues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transactions</a:t>
            </a:r>
          </a:p>
          <a:p>
            <a:pPr lvl="1"/>
            <a:r>
              <a:rPr lang="en-US" dirty="0"/>
              <a:t>User can input a value of a data item to a transaction </a:t>
            </a:r>
            <a:r>
              <a:rPr lang="en-US" i="1" dirty="0"/>
              <a:t>T </a:t>
            </a:r>
            <a:r>
              <a:rPr lang="en-US" dirty="0"/>
              <a:t>based on some value written to the screen by transaction </a:t>
            </a:r>
            <a:r>
              <a:rPr lang="en-US" i="1" dirty="0"/>
              <a:t>T</a:t>
            </a:r>
            <a:r>
              <a:rPr lang="en-US" dirty="0"/>
              <a:t>′, which may not have committed</a:t>
            </a:r>
          </a:p>
          <a:p>
            <a:pPr lvl="1"/>
            <a:r>
              <a:rPr lang="en-US" altLang="en-US" dirty="0"/>
              <a:t>Solution approach: </a:t>
            </a:r>
            <a:r>
              <a:rPr lang="en-US" dirty="0"/>
              <a:t>postpone output of transactions to the screen until committed</a:t>
            </a:r>
          </a:p>
          <a:p>
            <a:r>
              <a:rPr lang="en-US" altLang="en-US" dirty="0"/>
              <a:t>Latches</a:t>
            </a:r>
          </a:p>
          <a:p>
            <a:pPr lvl="1"/>
            <a:r>
              <a:rPr lang="en-US" altLang="en-US" dirty="0"/>
              <a:t>Locks held for a short duration</a:t>
            </a:r>
          </a:p>
          <a:p>
            <a:pPr lvl="1"/>
            <a:r>
              <a:rPr lang="en-US" altLang="en-US" dirty="0"/>
              <a:t>Do not follow usual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75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isolation</a:t>
            </a:r>
          </a:p>
          <a:p>
            <a:r>
              <a:rPr lang="en-US" altLang="en-US" dirty="0"/>
              <a:t>Data item granularity</a:t>
            </a:r>
          </a:p>
          <a:p>
            <a:r>
              <a:rPr lang="en-US" altLang="en-US" dirty="0"/>
              <a:t>Locking protocols for indexes</a:t>
            </a:r>
          </a:p>
          <a:p>
            <a:r>
              <a:rPr lang="en-US" altLang="en-US" dirty="0"/>
              <a:t>Phantom problem and interactive transaction issues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2926</TotalTime>
  <Words>1733</Words>
  <Application>Microsoft Office PowerPoint</Application>
  <PresentationFormat>Letter Paper (8.5x11 in)</PresentationFormat>
  <Paragraphs>279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PowerPoint Presentation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  <vt:lpstr>21.6 Using Locks for Concurrency Control in Indexes</vt:lpstr>
      <vt:lpstr>Using Locks for Concurrency Control in Indexes (cont’d.)</vt:lpstr>
      <vt:lpstr>21.7 Other Concurrency Control Issues</vt:lpstr>
      <vt:lpstr>Other Concurrency Control Issues (cont’d.)</vt:lpstr>
      <vt:lpstr>21.8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PaulRefurb</cp:lastModifiedBy>
  <cp:revision>250</cp:revision>
  <cp:lastPrinted>2001-11-04T00:51:13Z</cp:lastPrinted>
  <dcterms:created xsi:type="dcterms:W3CDTF">2005-02-25T19:46:41Z</dcterms:created>
  <dcterms:modified xsi:type="dcterms:W3CDTF">2017-04-03T16:42:49Z</dcterms:modified>
  <cp:category/>
</cp:coreProperties>
</file>