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6"/>
  </p:notesMasterIdLst>
  <p:handoutMasterIdLst>
    <p:handoutMasterId r:id="rId37"/>
  </p:handoutMasterIdLst>
  <p:sldIdLst>
    <p:sldId id="439" r:id="rId2"/>
    <p:sldId id="403" r:id="rId3"/>
    <p:sldId id="448" r:id="rId4"/>
    <p:sldId id="413" r:id="rId5"/>
    <p:sldId id="484" r:id="rId6"/>
    <p:sldId id="485" r:id="rId7"/>
    <p:sldId id="486" r:id="rId8"/>
    <p:sldId id="487" r:id="rId9"/>
    <p:sldId id="488" r:id="rId10"/>
    <p:sldId id="489" r:id="rId11"/>
    <p:sldId id="490" r:id="rId12"/>
    <p:sldId id="491" r:id="rId13"/>
    <p:sldId id="492" r:id="rId14"/>
    <p:sldId id="493" r:id="rId15"/>
    <p:sldId id="494" r:id="rId16"/>
    <p:sldId id="495" r:id="rId17"/>
    <p:sldId id="496" r:id="rId18"/>
    <p:sldId id="447" r:id="rId19"/>
    <p:sldId id="497" r:id="rId20"/>
    <p:sldId id="498" r:id="rId21"/>
    <p:sldId id="406" r:id="rId22"/>
    <p:sldId id="499" r:id="rId23"/>
    <p:sldId id="483" r:id="rId24"/>
    <p:sldId id="500" r:id="rId25"/>
    <p:sldId id="501" r:id="rId26"/>
    <p:sldId id="408" r:id="rId27"/>
    <p:sldId id="502" r:id="rId28"/>
    <p:sldId id="503" r:id="rId29"/>
    <p:sldId id="504" r:id="rId30"/>
    <p:sldId id="409" r:id="rId31"/>
    <p:sldId id="505" r:id="rId32"/>
    <p:sldId id="411" r:id="rId33"/>
    <p:sldId id="506" r:id="rId34"/>
    <p:sldId id="455" r:id="rId35"/>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19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228"/>
    <a:srgbClr val="6E792B"/>
    <a:srgbClr val="76822E"/>
    <a:srgbClr val="4F571F"/>
    <a:srgbClr val="6F6A07"/>
    <a:srgbClr val="827C08"/>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60" d="100"/>
          <a:sy n="60" d="100"/>
        </p:scale>
        <p:origin x="-1714" y="-408"/>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06"/>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1271EECE-31E1-4A23-8A4F-3405257CBF2E}" type="slidenum">
              <a:rPr lang="en-CA" altLang="en-US"/>
              <a:pPr>
                <a:defRPr/>
              </a:pPr>
              <a:t>‹#›</a:t>
            </a:fld>
            <a:endParaRPr lang="en-CA" altLang="en-US" dirty="0"/>
          </a:p>
        </p:txBody>
      </p:sp>
    </p:spTree>
    <p:extLst>
      <p:ext uri="{BB962C8B-B14F-4D97-AF65-F5344CB8AC3E}">
        <p14:creationId xmlns:p14="http://schemas.microsoft.com/office/powerpoint/2010/main" val="199329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436D5273-BB71-4B6D-8615-6E06E0D77921}" type="slidenum">
              <a:rPr lang="en-CA" altLang="en-US"/>
              <a:pPr>
                <a:defRPr/>
              </a:pPr>
              <a:t>‹#›</a:t>
            </a:fld>
            <a:endParaRPr lang="en-CA" altLang="en-US" dirty="0"/>
          </a:p>
        </p:txBody>
      </p:sp>
    </p:spTree>
    <p:extLst>
      <p:ext uri="{BB962C8B-B14F-4D97-AF65-F5344CB8AC3E}">
        <p14:creationId xmlns:p14="http://schemas.microsoft.com/office/powerpoint/2010/main" val="14054279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MS PGothic"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B0FA63F-A25E-4E74-93ED-DD064C27B66C}" type="slidenum">
              <a:rPr lang="en-CA" altLang="en-US" sz="1200" smtClean="0">
                <a:latin typeface="Tahoma" panose="020B0604030504040204" pitchFamily="34" charset="0"/>
              </a:rPr>
              <a:pPr/>
              <a:t>1</a:t>
            </a:fld>
            <a:endParaRPr lang="en-CA" altLang="en-US" sz="1200" dirty="0">
              <a:latin typeface="Tahoma" panose="020B060403050404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pic>
        <p:nvPicPr>
          <p:cNvPr id="7" name="Picture 35" descr="awtri_4c UPDATE_col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6" descr="elmasri_thum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9" name="Rectangle 29"/>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900" dirty="0"/>
            </a:lvl1pPr>
          </a:lstStyle>
          <a:p>
            <a:pPr>
              <a:defRPr/>
            </a:pPr>
            <a:r>
              <a:rPr lang="en-US" altLang="en-US" dirty="0"/>
              <a:t>Copyright © 2007 Ramez Elmasri and Shamkant B. Navathe</a:t>
            </a:r>
          </a:p>
        </p:txBody>
      </p:sp>
    </p:spTree>
    <p:extLst>
      <p:ext uri="{BB962C8B-B14F-4D97-AF65-F5344CB8AC3E}">
        <p14:creationId xmlns:p14="http://schemas.microsoft.com/office/powerpoint/2010/main" val="117011165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5A675477-443D-4187-9AD1-B464B649E3F6}" type="slidenum">
              <a:rPr lang="en-US" altLang="en-US"/>
              <a:pPr>
                <a:defRPr/>
              </a:pPr>
              <a:t>‹#›</a:t>
            </a:fld>
            <a:endParaRPr lang="en-CA" altLang="en-US" dirty="0"/>
          </a:p>
        </p:txBody>
      </p:sp>
    </p:spTree>
    <p:extLst>
      <p:ext uri="{BB962C8B-B14F-4D97-AF65-F5344CB8AC3E}">
        <p14:creationId xmlns:p14="http://schemas.microsoft.com/office/powerpoint/2010/main" val="114455930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240EB54D-7454-4BE2-BB5F-3722C850C19C}" type="slidenum">
              <a:rPr lang="en-US" altLang="en-US"/>
              <a:pPr>
                <a:defRPr/>
              </a:pPr>
              <a:t>‹#›</a:t>
            </a:fld>
            <a:endParaRPr lang="en-CA" altLang="en-US" dirty="0"/>
          </a:p>
        </p:txBody>
      </p:sp>
    </p:spTree>
    <p:extLst>
      <p:ext uri="{BB962C8B-B14F-4D97-AF65-F5344CB8AC3E}">
        <p14:creationId xmlns:p14="http://schemas.microsoft.com/office/powerpoint/2010/main" val="12679944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21- </a:t>
            </a:r>
            <a:fld id="{2D4306B9-CFD7-4637-81D1-AA1B82412423}" type="slidenum">
              <a:rPr lang="en-US" altLang="en-US" smtClean="0"/>
              <a:pPr>
                <a:defRPr/>
              </a:pPr>
              <a:t>‹#›</a:t>
            </a:fld>
            <a:endParaRPr lang="en-CA" altLang="en-US" dirty="0"/>
          </a:p>
        </p:txBody>
      </p:sp>
    </p:spTree>
    <p:extLst>
      <p:ext uri="{BB962C8B-B14F-4D97-AF65-F5344CB8AC3E}">
        <p14:creationId xmlns:p14="http://schemas.microsoft.com/office/powerpoint/2010/main" val="372060488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8- </a:t>
            </a:r>
            <a:fld id="{7A02EE0B-CF5B-49DD-B29C-C82657CC615B}" type="slidenum">
              <a:rPr lang="en-US" altLang="en-US"/>
              <a:pPr>
                <a:defRPr/>
              </a:pPr>
              <a:t>‹#›</a:t>
            </a:fld>
            <a:endParaRPr lang="en-CA" altLang="en-US" dirty="0"/>
          </a:p>
        </p:txBody>
      </p:sp>
    </p:spTree>
    <p:extLst>
      <p:ext uri="{BB962C8B-B14F-4D97-AF65-F5344CB8AC3E}">
        <p14:creationId xmlns:p14="http://schemas.microsoft.com/office/powerpoint/2010/main" val="105856396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 </a:t>
            </a:r>
            <a:fld id="{157626D3-FBE7-4AF6-B557-9371DF211786}" type="slidenum">
              <a:rPr lang="en-US" altLang="en-US"/>
              <a:pPr>
                <a:defRPr/>
              </a:pPr>
              <a:t>‹#›</a:t>
            </a:fld>
            <a:endParaRPr lang="en-CA" altLang="en-US" dirty="0"/>
          </a:p>
        </p:txBody>
      </p:sp>
    </p:spTree>
    <p:extLst>
      <p:ext uri="{BB962C8B-B14F-4D97-AF65-F5344CB8AC3E}">
        <p14:creationId xmlns:p14="http://schemas.microsoft.com/office/powerpoint/2010/main" val="236949727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dirty="0"/>
            </a:lvl1pPr>
          </a:lstStyle>
          <a:p>
            <a:pPr>
              <a:defRPr/>
            </a:pPr>
            <a:r>
              <a:rPr lang="en-US" altLang="en-US" dirty="0"/>
              <a:t>Slide 8</a:t>
            </a:r>
            <a:fld id="{9A18E815-F6A2-4923-9D65-2D0CBE43B595}" type="slidenum">
              <a:rPr lang="en-US" altLang="en-US"/>
              <a:pPr>
                <a:defRPr/>
              </a:pPr>
              <a:t>‹#›</a:t>
            </a:fld>
            <a:endParaRPr lang="en-CA" altLang="en-US" dirty="0"/>
          </a:p>
        </p:txBody>
      </p:sp>
    </p:spTree>
    <p:extLst>
      <p:ext uri="{BB962C8B-B14F-4D97-AF65-F5344CB8AC3E}">
        <p14:creationId xmlns:p14="http://schemas.microsoft.com/office/powerpoint/2010/main" val="262431599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p:txBody>
          <a:bodyPr/>
          <a:lstStyle>
            <a:lvl1pPr>
              <a:defRPr dirty="0"/>
            </a:lvl1pPr>
          </a:lstStyle>
          <a:p>
            <a:pPr>
              <a:defRPr/>
            </a:pPr>
            <a:r>
              <a:rPr lang="en-US" altLang="en-US" dirty="0"/>
              <a:t>Slide 16-</a:t>
            </a:r>
            <a:fld id="{AEE05831-3758-41FE-86C8-A42338BA7B7B}" type="slidenum">
              <a:rPr lang="en-US" altLang="en-US" smtClean="0"/>
              <a:pPr>
                <a:defRPr/>
              </a:pPr>
              <a:t>‹#›</a:t>
            </a:fld>
            <a:endParaRPr lang="en-CA" altLang="en-US" dirty="0"/>
          </a:p>
        </p:txBody>
      </p:sp>
    </p:spTree>
    <p:extLst>
      <p:ext uri="{BB962C8B-B14F-4D97-AF65-F5344CB8AC3E}">
        <p14:creationId xmlns:p14="http://schemas.microsoft.com/office/powerpoint/2010/main" val="315082753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dirty="0"/>
            </a:lvl1pPr>
          </a:lstStyle>
          <a:p>
            <a:pPr>
              <a:defRPr/>
            </a:pPr>
            <a:r>
              <a:rPr lang="en-US" altLang="en-US" dirty="0"/>
              <a:t>Slide 8- </a:t>
            </a:r>
            <a:fld id="{CBCCE3FE-FCB0-427A-BC32-764E10629896}" type="slidenum">
              <a:rPr lang="en-US" altLang="en-US"/>
              <a:pPr>
                <a:defRPr/>
              </a:pPr>
              <a:t>‹#›</a:t>
            </a:fld>
            <a:endParaRPr lang="en-CA" altLang="en-US" dirty="0"/>
          </a:p>
        </p:txBody>
      </p:sp>
    </p:spTree>
    <p:extLst>
      <p:ext uri="{BB962C8B-B14F-4D97-AF65-F5344CB8AC3E}">
        <p14:creationId xmlns:p14="http://schemas.microsoft.com/office/powerpoint/2010/main" val="365023237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Slide8 </a:t>
            </a:r>
            <a:fld id="{048ADF35-6482-4E07-8BC7-E3CFDF0B9A27}" type="slidenum">
              <a:rPr lang="en-US" altLang="en-US"/>
              <a:pPr>
                <a:defRPr/>
              </a:pPr>
              <a:t>‹#›</a:t>
            </a:fld>
            <a:endParaRPr lang="en-CA" altLang="en-US" dirty="0"/>
          </a:p>
        </p:txBody>
      </p:sp>
    </p:spTree>
    <p:extLst>
      <p:ext uri="{BB962C8B-B14F-4D97-AF65-F5344CB8AC3E}">
        <p14:creationId xmlns:p14="http://schemas.microsoft.com/office/powerpoint/2010/main" val="129636973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a:t>
            </a:r>
            <a:fld id="{E27E5C42-AAD2-460B-B565-B1930C1CFA80}" type="slidenum">
              <a:rPr lang="en-US" altLang="en-US"/>
              <a:pPr>
                <a:defRPr/>
              </a:pPr>
              <a:t>‹#›</a:t>
            </a:fld>
            <a:endParaRPr lang="en-CA" altLang="en-US" dirty="0"/>
          </a:p>
        </p:txBody>
      </p:sp>
    </p:spTree>
    <p:extLst>
      <p:ext uri="{BB962C8B-B14F-4D97-AF65-F5344CB8AC3E}">
        <p14:creationId xmlns:p14="http://schemas.microsoft.com/office/powerpoint/2010/main" val="156567681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1032" name="Rectangle 38"/>
            <p:cNvSpPr>
              <a:spLocks noChangeArrowheads="1"/>
            </p:cNvSpPr>
            <p:nvPr userDrawn="1"/>
          </p:nvSpPr>
          <p:spPr bwMode="gray">
            <a:xfrm flipH="1">
              <a:off x="5685" y="889"/>
              <a:ext cx="75" cy="3431"/>
            </a:xfrm>
            <a:prstGeom prst="rect">
              <a:avLst/>
            </a:prstGeom>
            <a:solidFill>
              <a:srgbClr val="677228"/>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nvGrpSpPr>
            <p:cNvPr id="1033" name="Group 44"/>
            <p:cNvGrpSpPr>
              <a:grpSpLocks/>
            </p:cNvGrpSpPr>
            <p:nvPr userDrawn="1"/>
          </p:nvGrpSpPr>
          <p:grpSpPr bwMode="auto">
            <a:xfrm>
              <a:off x="5606" y="889"/>
              <a:ext cx="106" cy="3431"/>
              <a:chOff x="5606" y="889"/>
              <a:chExt cx="106" cy="3431"/>
            </a:xfrm>
          </p:grpSpPr>
          <p:sp>
            <p:nvSpPr>
              <p:cNvPr id="1034" name="Rectangle 43"/>
              <p:cNvSpPr>
                <a:spLocks noChangeArrowheads="1"/>
              </p:cNvSpPr>
              <p:nvPr userDrawn="1"/>
            </p:nvSpPr>
            <p:spPr bwMode="gray">
              <a:xfrm rot="10800000" flipH="1">
                <a:off x="5606" y="889"/>
                <a:ext cx="58" cy="3431"/>
              </a:xfrm>
              <a:prstGeom prst="rect">
                <a:avLst/>
              </a:prstGeom>
              <a:solidFill>
                <a:schemeClr val="tx2"/>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35" name="Rectangle 32"/>
              <p:cNvSpPr>
                <a:spLocks noChangeArrowheads="1"/>
              </p:cNvSpPr>
              <p:nvPr userDrawn="1"/>
            </p:nvSpPr>
            <p:spPr bwMode="gray">
              <a:xfrm rot="10800000" flipH="1">
                <a:off x="5654" y="889"/>
                <a:ext cx="58" cy="3431"/>
              </a:xfrm>
              <a:prstGeom prst="rect">
                <a:avLst/>
              </a:prstGeom>
              <a:solidFill>
                <a:srgbClr val="990033"/>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grpSp>
      <p:sp>
        <p:nvSpPr>
          <p:cNvPr id="1027"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dirty="0">
                <a:solidFill>
                  <a:srgbClr val="990033"/>
                </a:solidFill>
              </a:defRPr>
            </a:lvl1pPr>
          </a:lstStyle>
          <a:p>
            <a:pPr>
              <a:defRPr/>
            </a:pPr>
            <a:r>
              <a:rPr lang="en-US" altLang="en-US" dirty="0"/>
              <a:t>Slide 1- </a:t>
            </a:r>
            <a:fld id="{9329CBBA-874A-4F55-ABEE-07EF29FD710E}" type="slidenum">
              <a:rPr lang="en-US" altLang="en-US"/>
              <a:pPr>
                <a:defRPr/>
              </a:pPr>
              <a:t>‹#›</a:t>
            </a:fld>
            <a:endParaRPr lang="en-CA" altLang="en-US" dirty="0"/>
          </a:p>
        </p:txBody>
      </p:sp>
      <p:sp>
        <p:nvSpPr>
          <p:cNvPr id="1030" name="Rectangle 21"/>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altLang="en-US" sz="900" dirty="0"/>
              <a:t>Copyright © 2016 Ramez Elmasri and Shamkant B. Navathe</a:t>
            </a:r>
          </a:p>
        </p:txBody>
      </p:sp>
    </p:spTree>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18" r:id="rId10"/>
    <p:sldLayoutId id="2147484019"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950" y="1516063"/>
            <a:ext cx="3892550"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Steal/no-steal and force/no-force</a:t>
            </a:r>
          </a:p>
          <a:p>
            <a:pPr lvl="1"/>
            <a:r>
              <a:rPr lang="en-US" altLang="en-US" dirty="0"/>
              <a:t>Specify rules that govern when a page from the database cache can be written to disk</a:t>
            </a:r>
          </a:p>
          <a:p>
            <a:r>
              <a:rPr lang="en-US" altLang="en-US" dirty="0"/>
              <a:t>No-steal approach</a:t>
            </a:r>
          </a:p>
          <a:p>
            <a:pPr lvl="1"/>
            <a:r>
              <a:rPr lang="en-US" dirty="0"/>
              <a:t>Cache buffer page updated by a transaction cannot be written to disk before the transaction commits</a:t>
            </a:r>
          </a:p>
          <a:p>
            <a:r>
              <a:rPr lang="en-US" altLang="en-US" dirty="0"/>
              <a:t>Steal approach</a:t>
            </a:r>
          </a:p>
          <a:p>
            <a:pPr lvl="1"/>
            <a:r>
              <a:rPr lang="en-US" dirty="0"/>
              <a:t>Recovery protocol allows writing an updated buffer before the transaction commits</a:t>
            </a:r>
            <a:endParaRPr lang="en-US" altLang="en-US" dirty="0"/>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10</a:t>
            </a:fld>
            <a:endParaRPr lang="en-CA" altLang="en-US" sz="1400" dirty="0">
              <a:solidFill>
                <a:srgbClr val="990033"/>
              </a:solidFill>
            </a:endParaRPr>
          </a:p>
        </p:txBody>
      </p:sp>
    </p:spTree>
    <p:extLst>
      <p:ext uri="{BB962C8B-B14F-4D97-AF65-F5344CB8AC3E}">
        <p14:creationId xmlns:p14="http://schemas.microsoft.com/office/powerpoint/2010/main" val="155443663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Force approach</a:t>
            </a:r>
          </a:p>
          <a:p>
            <a:pPr lvl="1"/>
            <a:r>
              <a:rPr lang="en-US" dirty="0"/>
              <a:t>All pages updated by a transaction are immediately written to disk before the transaction commits</a:t>
            </a:r>
          </a:p>
          <a:p>
            <a:pPr lvl="1"/>
            <a:r>
              <a:rPr lang="en-US" altLang="en-US" dirty="0"/>
              <a:t>Otherwise, no-force</a:t>
            </a:r>
          </a:p>
          <a:p>
            <a:r>
              <a:rPr lang="en-US" altLang="en-US" dirty="0"/>
              <a:t>Typical database systems employ a steal/no-force strategy</a:t>
            </a:r>
          </a:p>
          <a:p>
            <a:pPr lvl="1"/>
            <a:r>
              <a:rPr lang="en-US" altLang="en-US" dirty="0"/>
              <a:t>Avoids need for very large buffer space</a:t>
            </a:r>
          </a:p>
          <a:p>
            <a:pPr lvl="1"/>
            <a:r>
              <a:rPr lang="en-US" altLang="en-US" dirty="0"/>
              <a:t>Reduces disk I/O operations for heavily updated pages</a:t>
            </a:r>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11</a:t>
            </a:fld>
            <a:endParaRPr lang="en-CA" altLang="en-US" sz="1400" dirty="0">
              <a:solidFill>
                <a:srgbClr val="990033"/>
              </a:solidFill>
            </a:endParaRPr>
          </a:p>
        </p:txBody>
      </p:sp>
    </p:spTree>
    <p:extLst>
      <p:ext uri="{BB962C8B-B14F-4D97-AF65-F5344CB8AC3E}">
        <p14:creationId xmlns:p14="http://schemas.microsoft.com/office/powerpoint/2010/main" val="36232950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Write-ahead logging protocol for recovery algorithm requiring both UNDO and REDO</a:t>
            </a:r>
          </a:p>
          <a:p>
            <a:pPr lvl="1"/>
            <a:r>
              <a:rPr lang="en-US" dirty="0"/>
              <a:t>BFIM of an item cannot be overwritten by its after image until all UNDO-type log entries have been force-written to disk</a:t>
            </a:r>
          </a:p>
          <a:p>
            <a:pPr lvl="1"/>
            <a:r>
              <a:rPr lang="en-US" dirty="0"/>
              <a:t>Commit operation of a transaction cannot be completed until all REDO-type and UNDO-type log records for that transaction have been force-written to disk</a:t>
            </a:r>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12</a:t>
            </a:fld>
            <a:endParaRPr lang="en-CA" altLang="en-US" sz="1400" dirty="0">
              <a:solidFill>
                <a:srgbClr val="990033"/>
              </a:solidFill>
            </a:endParaRPr>
          </a:p>
        </p:txBody>
      </p:sp>
    </p:spTree>
    <p:extLst>
      <p:ext uri="{BB962C8B-B14F-4D97-AF65-F5344CB8AC3E}">
        <p14:creationId xmlns:p14="http://schemas.microsoft.com/office/powerpoint/2010/main" val="152232176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Checkpoints in the System Log and Fuzzy Checkpointing</a:t>
            </a:r>
          </a:p>
        </p:txBody>
      </p:sp>
      <p:sp>
        <p:nvSpPr>
          <p:cNvPr id="3" name="Content Placeholder 2"/>
          <p:cNvSpPr>
            <a:spLocks noGrp="1"/>
          </p:cNvSpPr>
          <p:nvPr>
            <p:ph idx="1"/>
          </p:nvPr>
        </p:nvSpPr>
        <p:spPr/>
        <p:txBody>
          <a:bodyPr/>
          <a:lstStyle/>
          <a:p>
            <a:r>
              <a:rPr lang="en-US" dirty="0"/>
              <a:t>Taking a checkpoint</a:t>
            </a:r>
          </a:p>
          <a:p>
            <a:pPr lvl="1"/>
            <a:r>
              <a:rPr lang="en-US" dirty="0"/>
              <a:t>Suspend execution of all transactions temporarily</a:t>
            </a:r>
          </a:p>
          <a:p>
            <a:pPr lvl="1"/>
            <a:r>
              <a:rPr lang="en-US" dirty="0"/>
              <a:t>Force-write all main memory buffers that have been modified to disk</a:t>
            </a:r>
          </a:p>
          <a:p>
            <a:pPr lvl="1"/>
            <a:r>
              <a:rPr lang="en-US" dirty="0"/>
              <a:t>Write a checkpoint record to the log, and force-write the log to the disk</a:t>
            </a:r>
          </a:p>
          <a:p>
            <a:pPr lvl="1"/>
            <a:r>
              <a:rPr lang="en-US" dirty="0"/>
              <a:t>Resume executing transactions</a:t>
            </a:r>
          </a:p>
          <a:p>
            <a:r>
              <a:rPr lang="en-US" dirty="0"/>
              <a:t>DBMS recovery manager decides on checkpoint interval</a:t>
            </a:r>
          </a:p>
        </p:txBody>
      </p:sp>
      <p:sp>
        <p:nvSpPr>
          <p:cNvPr id="4" name="Slide Number Placeholder 3"/>
          <p:cNvSpPr>
            <a:spLocks noGrp="1"/>
          </p:cNvSpPr>
          <p:nvPr>
            <p:ph type="sldNum" sz="quarter" idx="10"/>
          </p:nvPr>
        </p:nvSpPr>
        <p:spPr/>
        <p:txBody>
          <a:bodyPr/>
          <a:lstStyle/>
          <a:p>
            <a:pPr>
              <a:defRPr/>
            </a:pPr>
            <a:r>
              <a:rPr lang="en-US" altLang="en-US" dirty="0"/>
              <a:t>Slide 22- </a:t>
            </a:r>
            <a:fld id="{2D4306B9-CFD7-4637-81D1-AA1B82412423}" type="slidenum">
              <a:rPr lang="en-US" altLang="en-US" smtClean="0"/>
              <a:pPr>
                <a:defRPr/>
              </a:pPr>
              <a:t>13</a:t>
            </a:fld>
            <a:endParaRPr lang="en-CA" altLang="en-US" dirty="0"/>
          </a:p>
        </p:txBody>
      </p:sp>
    </p:spTree>
    <p:extLst>
      <p:ext uri="{BB962C8B-B14F-4D97-AF65-F5344CB8AC3E}">
        <p14:creationId xmlns:p14="http://schemas.microsoft.com/office/powerpoint/2010/main" val="54511208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Checkpoints in the System Log and Fuzzy Checkpointing (cont’d.)</a:t>
            </a:r>
          </a:p>
        </p:txBody>
      </p:sp>
      <p:sp>
        <p:nvSpPr>
          <p:cNvPr id="3" name="Content Placeholder 2"/>
          <p:cNvSpPr>
            <a:spLocks noGrp="1"/>
          </p:cNvSpPr>
          <p:nvPr>
            <p:ph idx="1"/>
          </p:nvPr>
        </p:nvSpPr>
        <p:spPr/>
        <p:txBody>
          <a:bodyPr/>
          <a:lstStyle/>
          <a:p>
            <a:r>
              <a:rPr lang="en-US" dirty="0"/>
              <a:t>Fuzzy checkpointing</a:t>
            </a:r>
          </a:p>
          <a:p>
            <a:pPr lvl="1"/>
            <a:r>
              <a:rPr lang="en-US" dirty="0"/>
              <a:t>System can resume transaction processing after a begin_checkpoint record is written to the log</a:t>
            </a:r>
          </a:p>
          <a:p>
            <a:pPr lvl="1"/>
            <a:r>
              <a:rPr lang="en-US" dirty="0"/>
              <a:t>Previous checkpoint record maintained until end_checkpoint record is written</a:t>
            </a:r>
          </a:p>
          <a:p>
            <a:pPr marL="457200" lvl="1" indent="0">
              <a:buNone/>
            </a:pPr>
            <a:endParaRPr lang="en-US" dirty="0"/>
          </a:p>
        </p:txBody>
      </p:sp>
      <p:sp>
        <p:nvSpPr>
          <p:cNvPr id="4" name="Slide Number Placeholder 3"/>
          <p:cNvSpPr>
            <a:spLocks noGrp="1"/>
          </p:cNvSpPr>
          <p:nvPr>
            <p:ph type="sldNum" sz="quarter" idx="10"/>
          </p:nvPr>
        </p:nvSpPr>
        <p:spPr/>
        <p:txBody>
          <a:bodyPr/>
          <a:lstStyle/>
          <a:p>
            <a:pPr>
              <a:defRPr/>
            </a:pPr>
            <a:r>
              <a:rPr lang="en-US" altLang="en-US" dirty="0"/>
              <a:t>Slide 22- </a:t>
            </a:r>
            <a:fld id="{2D4306B9-CFD7-4637-81D1-AA1B82412423}" type="slidenum">
              <a:rPr lang="en-US" altLang="en-US" smtClean="0"/>
              <a:pPr>
                <a:defRPr/>
              </a:pPr>
              <a:t>14</a:t>
            </a:fld>
            <a:endParaRPr lang="en-CA" altLang="en-US" dirty="0"/>
          </a:p>
        </p:txBody>
      </p:sp>
    </p:spTree>
    <p:extLst>
      <p:ext uri="{BB962C8B-B14F-4D97-AF65-F5344CB8AC3E}">
        <p14:creationId xmlns:p14="http://schemas.microsoft.com/office/powerpoint/2010/main" val="73836441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Rollback</a:t>
            </a:r>
          </a:p>
        </p:txBody>
      </p:sp>
      <p:sp>
        <p:nvSpPr>
          <p:cNvPr id="3" name="Content Placeholder 2"/>
          <p:cNvSpPr>
            <a:spLocks noGrp="1"/>
          </p:cNvSpPr>
          <p:nvPr>
            <p:ph idx="1"/>
          </p:nvPr>
        </p:nvSpPr>
        <p:spPr/>
        <p:txBody>
          <a:bodyPr/>
          <a:lstStyle/>
          <a:p>
            <a:r>
              <a:rPr lang="en-US" dirty="0"/>
              <a:t>Transaction failure after update but before commit</a:t>
            </a:r>
          </a:p>
          <a:p>
            <a:pPr lvl="1"/>
            <a:r>
              <a:rPr lang="en-US" dirty="0"/>
              <a:t>Necessary to roll back the transaction</a:t>
            </a:r>
          </a:p>
          <a:p>
            <a:pPr lvl="1"/>
            <a:r>
              <a:rPr lang="en-US" dirty="0"/>
              <a:t>Old data values restored using undo-type log entries</a:t>
            </a:r>
          </a:p>
          <a:p>
            <a:r>
              <a:rPr lang="en-US" dirty="0"/>
              <a:t>Cascading rollback</a:t>
            </a:r>
          </a:p>
          <a:p>
            <a:pPr lvl="1"/>
            <a:r>
              <a:rPr lang="en-US" dirty="0"/>
              <a:t>If transaction T is rolled back, any transaction S that has read value of item written by T must also be rolled back</a:t>
            </a:r>
          </a:p>
          <a:p>
            <a:pPr lvl="1"/>
            <a:r>
              <a:rPr lang="en-US" dirty="0"/>
              <a:t>Almost all recovery mechanisms designed to avoid this</a:t>
            </a:r>
          </a:p>
          <a:p>
            <a:pPr marL="457200" lvl="1" indent="0">
              <a:buNone/>
            </a:pPr>
            <a:endParaRPr lang="en-US" dirty="0"/>
          </a:p>
        </p:txBody>
      </p:sp>
      <p:sp>
        <p:nvSpPr>
          <p:cNvPr id="4" name="Slide Number Placeholder 3"/>
          <p:cNvSpPr>
            <a:spLocks noGrp="1"/>
          </p:cNvSpPr>
          <p:nvPr>
            <p:ph type="sldNum" sz="quarter" idx="10"/>
          </p:nvPr>
        </p:nvSpPr>
        <p:spPr/>
        <p:txBody>
          <a:bodyPr/>
          <a:lstStyle/>
          <a:p>
            <a:pPr>
              <a:defRPr/>
            </a:pPr>
            <a:r>
              <a:rPr lang="en-US" altLang="en-US" dirty="0"/>
              <a:t>Slide 22- </a:t>
            </a:r>
            <a:fld id="{2D4306B9-CFD7-4637-81D1-AA1B82412423}" type="slidenum">
              <a:rPr lang="en-US" altLang="en-US" smtClean="0"/>
              <a:pPr>
                <a:defRPr/>
              </a:pPr>
              <a:t>15</a:t>
            </a:fld>
            <a:endParaRPr lang="en-CA" altLang="en-US" dirty="0"/>
          </a:p>
        </p:txBody>
      </p:sp>
    </p:spTree>
    <p:extLst>
      <p:ext uri="{BB962C8B-B14F-4D97-AF65-F5344CB8AC3E}">
        <p14:creationId xmlns:p14="http://schemas.microsoft.com/office/powerpoint/2010/main" val="393310261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ltLang="en-US" dirty="0"/>
              <a:t>Slide 22- </a:t>
            </a:r>
            <a:fld id="{CBCCE3FE-FCB0-427A-BC32-764E10629896}" type="slidenum">
              <a:rPr lang="en-US" altLang="en-US" smtClean="0"/>
              <a:pPr>
                <a:defRPr/>
              </a:pPr>
              <a:t>16</a:t>
            </a:fld>
            <a:endParaRPr lang="en-CA"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4702" y="152400"/>
            <a:ext cx="5292271" cy="6371933"/>
          </a:xfrm>
          <a:prstGeom prst="rect">
            <a:avLst/>
          </a:prstGeom>
        </p:spPr>
      </p:pic>
      <p:sp>
        <p:nvSpPr>
          <p:cNvPr id="5" name="TextBox 4"/>
          <p:cNvSpPr txBox="1"/>
          <p:nvPr/>
        </p:nvSpPr>
        <p:spPr>
          <a:xfrm>
            <a:off x="152400" y="2061093"/>
            <a:ext cx="2590801" cy="2554545"/>
          </a:xfrm>
          <a:prstGeom prst="rect">
            <a:avLst/>
          </a:prstGeom>
          <a:noFill/>
        </p:spPr>
        <p:txBody>
          <a:bodyPr wrap="square" rtlCol="0">
            <a:spAutoFit/>
          </a:bodyPr>
          <a:lstStyle/>
          <a:p>
            <a:r>
              <a:rPr lang="en-US" sz="1600" dirty="0"/>
              <a:t>Figure 22.1 Illustrating cascading rollback (a process that never occurs</a:t>
            </a:r>
          </a:p>
          <a:p>
            <a:r>
              <a:rPr lang="en-US" sz="1600" dirty="0"/>
              <a:t>in strict or cascadeless</a:t>
            </a:r>
          </a:p>
          <a:p>
            <a:r>
              <a:rPr lang="en-US" sz="1600" dirty="0"/>
              <a:t>schedules) (a) The read and write operations of three </a:t>
            </a:r>
            <a:r>
              <a:rPr lang="da-DK" sz="1600" dirty="0"/>
              <a:t>transactions (b) System log at </a:t>
            </a:r>
            <a:r>
              <a:rPr lang="en-US" sz="1600" dirty="0"/>
              <a:t>point of crash (c) Operations before the crash</a:t>
            </a:r>
          </a:p>
        </p:txBody>
      </p:sp>
    </p:spTree>
    <p:extLst>
      <p:ext uri="{BB962C8B-B14F-4D97-AF65-F5344CB8AC3E}">
        <p14:creationId xmlns:p14="http://schemas.microsoft.com/office/powerpoint/2010/main" val="18163008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 that Do Not Affect the Database</a:t>
            </a:r>
          </a:p>
        </p:txBody>
      </p:sp>
      <p:sp>
        <p:nvSpPr>
          <p:cNvPr id="3" name="Content Placeholder 2"/>
          <p:cNvSpPr>
            <a:spLocks noGrp="1"/>
          </p:cNvSpPr>
          <p:nvPr>
            <p:ph idx="1"/>
          </p:nvPr>
        </p:nvSpPr>
        <p:spPr/>
        <p:txBody>
          <a:bodyPr/>
          <a:lstStyle/>
          <a:p>
            <a:r>
              <a:rPr lang="en-US" dirty="0"/>
              <a:t>Example actions: generating and printing messages and reports</a:t>
            </a:r>
          </a:p>
          <a:p>
            <a:r>
              <a:rPr lang="en-US" dirty="0"/>
              <a:t>If transaction fails before completion, may not want user to get these reports</a:t>
            </a:r>
          </a:p>
          <a:p>
            <a:pPr lvl="1"/>
            <a:r>
              <a:rPr lang="en-US" dirty="0"/>
              <a:t>Reports should be generated only after transaction reaches commit point</a:t>
            </a:r>
          </a:p>
          <a:p>
            <a:r>
              <a:rPr lang="en-US" dirty="0"/>
              <a:t>Commands that generate reports issued as batch jobs executed only after transaction reaches commit point</a:t>
            </a:r>
          </a:p>
          <a:p>
            <a:pPr lvl="1"/>
            <a:r>
              <a:rPr lang="en-US" dirty="0"/>
              <a:t>Batch jobs canceled if transaction fails</a:t>
            </a:r>
          </a:p>
        </p:txBody>
      </p:sp>
      <p:sp>
        <p:nvSpPr>
          <p:cNvPr id="4" name="Slide Number Placeholder 3"/>
          <p:cNvSpPr>
            <a:spLocks noGrp="1"/>
          </p:cNvSpPr>
          <p:nvPr>
            <p:ph type="sldNum" sz="quarter" idx="10"/>
          </p:nvPr>
        </p:nvSpPr>
        <p:spPr/>
        <p:txBody>
          <a:bodyPr/>
          <a:lstStyle/>
          <a:p>
            <a:pPr>
              <a:defRPr/>
            </a:pPr>
            <a:r>
              <a:rPr lang="en-US" altLang="en-US" dirty="0"/>
              <a:t>Slide 22- </a:t>
            </a:r>
            <a:fld id="{2D4306B9-CFD7-4637-81D1-AA1B82412423}" type="slidenum">
              <a:rPr lang="en-US" altLang="en-US" smtClean="0"/>
              <a:pPr>
                <a:defRPr/>
              </a:pPr>
              <a:t>17</a:t>
            </a:fld>
            <a:endParaRPr lang="en-CA" altLang="en-US" dirty="0"/>
          </a:p>
        </p:txBody>
      </p:sp>
    </p:spTree>
    <p:extLst>
      <p:ext uri="{BB962C8B-B14F-4D97-AF65-F5344CB8AC3E}">
        <p14:creationId xmlns:p14="http://schemas.microsoft.com/office/powerpoint/2010/main" val="182897945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303213"/>
            <a:ext cx="7620000" cy="1068387"/>
          </a:xfrm>
        </p:spPr>
        <p:txBody>
          <a:bodyPr/>
          <a:lstStyle/>
          <a:p>
            <a:r>
              <a:rPr lang="en-US" altLang="en-US" dirty="0"/>
              <a:t>22.2 NO-UNDO/REDO Recovery Based on Deferred Update</a:t>
            </a:r>
          </a:p>
        </p:txBody>
      </p:sp>
      <p:sp>
        <p:nvSpPr>
          <p:cNvPr id="20483" name="Content Placeholder 2"/>
          <p:cNvSpPr>
            <a:spLocks noGrp="1"/>
          </p:cNvSpPr>
          <p:nvPr>
            <p:ph idx="1"/>
          </p:nvPr>
        </p:nvSpPr>
        <p:spPr/>
        <p:txBody>
          <a:bodyPr/>
          <a:lstStyle/>
          <a:p>
            <a:r>
              <a:rPr lang="en-US" altLang="en-US" dirty="0"/>
              <a:t>Deferred update concept</a:t>
            </a:r>
          </a:p>
          <a:p>
            <a:pPr lvl="1"/>
            <a:r>
              <a:rPr lang="en-US" dirty="0"/>
              <a:t>Postpone updates to the database on disk until the transaction completes successfully and reaches its commit point</a:t>
            </a:r>
          </a:p>
          <a:p>
            <a:pPr lvl="1"/>
            <a:r>
              <a:rPr lang="en-US" dirty="0"/>
              <a:t>Redo-type log entries are needed</a:t>
            </a:r>
          </a:p>
          <a:p>
            <a:pPr lvl="1"/>
            <a:r>
              <a:rPr lang="en-US" dirty="0"/>
              <a:t>Undo-type log entries not necessary</a:t>
            </a:r>
          </a:p>
          <a:p>
            <a:pPr lvl="1"/>
            <a:r>
              <a:rPr lang="en-US" dirty="0"/>
              <a:t>Can only be used for short transactions and transactions that change few items</a:t>
            </a:r>
          </a:p>
          <a:p>
            <a:pPr lvl="2"/>
            <a:r>
              <a:rPr lang="en-US" dirty="0"/>
              <a:t>Buffer space an issue with longer transactions</a:t>
            </a:r>
          </a:p>
          <a:p>
            <a:endParaRPr lang="en-US" altLang="en-US" dirty="0"/>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35E218F8-23A6-4693-86CE-2457F25C6E9F}" type="slidenum">
              <a:rPr lang="en-US" altLang="en-US" sz="1400" smtClean="0">
                <a:solidFill>
                  <a:srgbClr val="990033"/>
                </a:solidFill>
              </a:rPr>
              <a:pPr>
                <a:spcBef>
                  <a:spcPct val="0"/>
                </a:spcBef>
                <a:buClrTx/>
                <a:buSzTx/>
                <a:buFontTx/>
                <a:buNone/>
              </a:pPr>
              <a:t>18</a:t>
            </a:fld>
            <a:endParaRPr lang="en-CA" altLang="en-US" sz="1400" dirty="0">
              <a:solidFill>
                <a:srgbClr val="990033"/>
              </a:solidFill>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303213"/>
            <a:ext cx="7620000" cy="1068387"/>
          </a:xfrm>
        </p:spPr>
        <p:txBody>
          <a:bodyPr/>
          <a:lstStyle/>
          <a:p>
            <a:r>
              <a:rPr lang="en-US" altLang="en-US" dirty="0"/>
              <a:t>NO-UNDO/REDO Recovery Based on Deferred Update (cont’d.)</a:t>
            </a:r>
          </a:p>
        </p:txBody>
      </p:sp>
      <p:sp>
        <p:nvSpPr>
          <p:cNvPr id="20483" name="Content Placeholder 2"/>
          <p:cNvSpPr>
            <a:spLocks noGrp="1"/>
          </p:cNvSpPr>
          <p:nvPr>
            <p:ph idx="1"/>
          </p:nvPr>
        </p:nvSpPr>
        <p:spPr/>
        <p:txBody>
          <a:bodyPr/>
          <a:lstStyle/>
          <a:p>
            <a:r>
              <a:rPr lang="en-US" altLang="en-US" dirty="0"/>
              <a:t>Deferred update protocol</a:t>
            </a:r>
          </a:p>
          <a:p>
            <a:pPr lvl="1"/>
            <a:r>
              <a:rPr lang="en-US" dirty="0"/>
              <a:t>Transaction cannot change the database on disk until it reaches its commit point</a:t>
            </a:r>
          </a:p>
          <a:p>
            <a:pPr lvl="2"/>
            <a:r>
              <a:rPr lang="en-US" dirty="0"/>
              <a:t>All buffers changed by the transaction must be pinned until the transaction commits (no-steal policy)</a:t>
            </a:r>
          </a:p>
          <a:p>
            <a:pPr lvl="1"/>
            <a:r>
              <a:rPr lang="en-US" dirty="0"/>
              <a:t>Transaction does not reach its commit point until all its REDO-type log entries are recorded in log and log buffer is force-written to disk</a:t>
            </a:r>
          </a:p>
          <a:p>
            <a:pPr marL="0" indent="0">
              <a:buNone/>
            </a:pPr>
            <a:endParaRPr lang="en-US" altLang="en-US" dirty="0"/>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35E218F8-23A6-4693-86CE-2457F25C6E9F}" type="slidenum">
              <a:rPr lang="en-US" altLang="en-US" sz="1400" smtClean="0">
                <a:solidFill>
                  <a:srgbClr val="990033"/>
                </a:solidFill>
              </a:rPr>
              <a:pPr>
                <a:spcBef>
                  <a:spcPct val="0"/>
                </a:spcBef>
                <a:buClrTx/>
                <a:buSzTx/>
                <a:buFontTx/>
                <a:buNone/>
              </a:pPr>
              <a:t>19</a:t>
            </a:fld>
            <a:endParaRPr lang="en-CA" altLang="en-US" sz="1400" dirty="0">
              <a:solidFill>
                <a:srgbClr val="990033"/>
              </a:solidFill>
            </a:endParaRPr>
          </a:p>
        </p:txBody>
      </p:sp>
    </p:spTree>
    <p:extLst>
      <p:ext uri="{BB962C8B-B14F-4D97-AF65-F5344CB8AC3E}">
        <p14:creationId xmlns:p14="http://schemas.microsoft.com/office/powerpoint/2010/main" val="15021774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p:cNvSpPr>
          <p:nvPr>
            <p:ph idx="1"/>
          </p:nvPr>
        </p:nvSpPr>
        <p:spPr/>
        <p:txBody>
          <a:bodyPr/>
          <a:lstStyle/>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r>
              <a:rPr lang="en-US" altLang="en-US" sz="3200" b="1" dirty="0"/>
              <a:t>CHAPTER 22</a:t>
            </a:r>
          </a:p>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r>
              <a:rPr lang="en-US" altLang="en-US" sz="3600" b="1" dirty="0"/>
              <a:t>Database Recovery Techniques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NO-UNDO/REDO Recovery Based on Deferred Update (cont’d.)</a:t>
            </a:r>
            <a:endParaRPr lang="en-US" dirty="0"/>
          </a:p>
        </p:txBody>
      </p:sp>
      <p:sp>
        <p:nvSpPr>
          <p:cNvPr id="3" name="Slide Number Placeholder 2"/>
          <p:cNvSpPr>
            <a:spLocks noGrp="1"/>
          </p:cNvSpPr>
          <p:nvPr>
            <p:ph type="sldNum" sz="quarter" idx="10"/>
          </p:nvPr>
        </p:nvSpPr>
        <p:spPr/>
        <p:txBody>
          <a:bodyPr/>
          <a:lstStyle/>
          <a:p>
            <a:pPr>
              <a:defRPr/>
            </a:pPr>
            <a:r>
              <a:rPr lang="en-US" altLang="en-US" dirty="0"/>
              <a:t>Slide 22-</a:t>
            </a:r>
            <a:fld id="{AEE05831-3758-41FE-86C8-A42338BA7B7B}" type="slidenum">
              <a:rPr lang="en-US" altLang="en-US" smtClean="0"/>
              <a:pPr>
                <a:defRPr/>
              </a:pPr>
              <a:t>20</a:t>
            </a:fld>
            <a:endParaRPr lang="en-CA" altLang="en-US" dirty="0"/>
          </a:p>
        </p:txBody>
      </p:sp>
      <p:pic>
        <p:nvPicPr>
          <p:cNvPr id="4" name="Picture 3"/>
          <p:cNvPicPr>
            <a:picLocks noChangeAspect="1"/>
          </p:cNvPicPr>
          <p:nvPr/>
        </p:nvPicPr>
        <p:blipFill>
          <a:blip r:embed="rId2"/>
          <a:stretch>
            <a:fillRect/>
          </a:stretch>
        </p:blipFill>
        <p:spPr>
          <a:xfrm>
            <a:off x="1439580" y="2802310"/>
            <a:ext cx="6229350" cy="2343150"/>
          </a:xfrm>
          <a:prstGeom prst="rect">
            <a:avLst/>
          </a:prstGeom>
        </p:spPr>
      </p:pic>
      <p:sp>
        <p:nvSpPr>
          <p:cNvPr id="5" name="TextBox 4"/>
          <p:cNvSpPr txBox="1"/>
          <p:nvPr/>
        </p:nvSpPr>
        <p:spPr>
          <a:xfrm>
            <a:off x="533400" y="5884277"/>
            <a:ext cx="7848600" cy="338554"/>
          </a:xfrm>
          <a:prstGeom prst="rect">
            <a:avLst/>
          </a:prstGeom>
          <a:noFill/>
        </p:spPr>
        <p:txBody>
          <a:bodyPr wrap="square" rtlCol="0">
            <a:spAutoFit/>
          </a:bodyPr>
          <a:lstStyle/>
          <a:p>
            <a:r>
              <a:rPr lang="en-US" sz="1600" dirty="0"/>
              <a:t>Figure 22.2 An example of a recovery timeline to illustrate the effect of checkpointing</a:t>
            </a:r>
          </a:p>
        </p:txBody>
      </p:sp>
    </p:spTree>
    <p:extLst>
      <p:ext uri="{BB962C8B-B14F-4D97-AF65-F5344CB8AC3E}">
        <p14:creationId xmlns:p14="http://schemas.microsoft.com/office/powerpoint/2010/main" val="356317936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22.3 Recovery Techniques Based</a:t>
            </a:r>
            <a:br>
              <a:rPr lang="en-US" altLang="en-US" dirty="0"/>
            </a:br>
            <a:r>
              <a:rPr lang="en-US" altLang="en-US" dirty="0"/>
              <a:t>on Immediate Update</a:t>
            </a:r>
          </a:p>
        </p:txBody>
      </p:sp>
      <p:sp>
        <p:nvSpPr>
          <p:cNvPr id="28675" name="Content Placeholder 2"/>
          <p:cNvSpPr>
            <a:spLocks noGrp="1"/>
          </p:cNvSpPr>
          <p:nvPr>
            <p:ph idx="1"/>
          </p:nvPr>
        </p:nvSpPr>
        <p:spPr/>
        <p:txBody>
          <a:bodyPr/>
          <a:lstStyle/>
          <a:p>
            <a:r>
              <a:rPr lang="en-US" altLang="en-US" dirty="0"/>
              <a:t>Database can be updated immediately</a:t>
            </a:r>
          </a:p>
          <a:p>
            <a:pPr lvl="1"/>
            <a:r>
              <a:rPr lang="en-US" altLang="en-US" dirty="0"/>
              <a:t>No need to wait for transaction to reach commit point</a:t>
            </a:r>
          </a:p>
          <a:p>
            <a:pPr lvl="1"/>
            <a:r>
              <a:rPr lang="en-US" altLang="en-US" dirty="0"/>
              <a:t>Not a requirement that every update be immediate</a:t>
            </a:r>
          </a:p>
          <a:p>
            <a:r>
              <a:rPr lang="en-US" altLang="en-US" dirty="0"/>
              <a:t>UNDO-type log entries must be stored</a:t>
            </a:r>
          </a:p>
          <a:p>
            <a:r>
              <a:rPr lang="en-US" altLang="en-US" dirty="0"/>
              <a:t>Recovery algorithms</a:t>
            </a:r>
          </a:p>
          <a:p>
            <a:pPr lvl="1"/>
            <a:r>
              <a:rPr lang="en-US" altLang="en-US" dirty="0"/>
              <a:t>UNDO/NO-REDO (steal/force strategy)</a:t>
            </a:r>
          </a:p>
          <a:p>
            <a:pPr lvl="1"/>
            <a:r>
              <a:rPr lang="en-US" altLang="en-US" dirty="0"/>
              <a:t>UNDO/REDO (steal/no-force strategy)</a:t>
            </a:r>
          </a:p>
          <a:p>
            <a:pPr lvl="1"/>
            <a:endParaRPr lang="en-US" altLang="en-US" dirty="0"/>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9044A6E0-C3C0-4F53-921F-927A83F0E4B6}" type="slidenum">
              <a:rPr lang="en-US" altLang="en-US" sz="1400" smtClean="0">
                <a:solidFill>
                  <a:srgbClr val="990033"/>
                </a:solidFill>
              </a:rPr>
              <a:pPr>
                <a:spcBef>
                  <a:spcPct val="0"/>
                </a:spcBef>
                <a:buClrTx/>
                <a:buSzTx/>
                <a:buFontTx/>
                <a:buNone/>
              </a:pPr>
              <a:t>21</a:t>
            </a:fld>
            <a:endParaRPr lang="en-CA" altLang="en-US" sz="1400" dirty="0">
              <a:solidFill>
                <a:srgbClr val="990033"/>
              </a:solidFill>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ltLang="en-US" dirty="0"/>
              <a:t>Slide 22- </a:t>
            </a:r>
            <a:fld id="{CBCCE3FE-FCB0-427A-BC32-764E10629896}" type="slidenum">
              <a:rPr lang="en-US" altLang="en-US" smtClean="0"/>
              <a:pPr>
                <a:defRPr/>
              </a:pPr>
              <a:t>22</a:t>
            </a:fld>
            <a:endParaRPr lang="en-CA" altLang="en-US" dirty="0"/>
          </a:p>
        </p:txBody>
      </p:sp>
      <p:pic>
        <p:nvPicPr>
          <p:cNvPr id="3" name="Picture 2"/>
          <p:cNvPicPr>
            <a:picLocks noChangeAspect="1"/>
          </p:cNvPicPr>
          <p:nvPr/>
        </p:nvPicPr>
        <p:blipFill>
          <a:blip r:embed="rId2"/>
          <a:stretch>
            <a:fillRect/>
          </a:stretch>
        </p:blipFill>
        <p:spPr>
          <a:xfrm>
            <a:off x="1214503" y="234275"/>
            <a:ext cx="6829425" cy="1514475"/>
          </a:xfrm>
          <a:prstGeom prst="rect">
            <a:avLst/>
          </a:prstGeom>
        </p:spPr>
      </p:pic>
      <p:pic>
        <p:nvPicPr>
          <p:cNvPr id="4" name="Picture 3"/>
          <p:cNvPicPr>
            <a:picLocks noChangeAspect="1"/>
          </p:cNvPicPr>
          <p:nvPr/>
        </p:nvPicPr>
        <p:blipFill>
          <a:blip r:embed="rId3"/>
          <a:stretch>
            <a:fillRect/>
          </a:stretch>
        </p:blipFill>
        <p:spPr>
          <a:xfrm>
            <a:off x="2666609" y="1992845"/>
            <a:ext cx="5372100" cy="4191000"/>
          </a:xfrm>
          <a:prstGeom prst="rect">
            <a:avLst/>
          </a:prstGeom>
        </p:spPr>
      </p:pic>
      <p:sp>
        <p:nvSpPr>
          <p:cNvPr id="5" name="TextBox 4"/>
          <p:cNvSpPr txBox="1"/>
          <p:nvPr/>
        </p:nvSpPr>
        <p:spPr>
          <a:xfrm>
            <a:off x="8351" y="2286000"/>
            <a:ext cx="2362200" cy="2308324"/>
          </a:xfrm>
          <a:prstGeom prst="rect">
            <a:avLst/>
          </a:prstGeom>
          <a:noFill/>
        </p:spPr>
        <p:txBody>
          <a:bodyPr wrap="square" rtlCol="0">
            <a:spAutoFit/>
          </a:bodyPr>
          <a:lstStyle/>
          <a:p>
            <a:r>
              <a:rPr lang="en-US" sz="1600" dirty="0"/>
              <a:t>Figure 22.3 An example of recovery using deferred update with concurrent transactions (a) The READ and WRITE operations of four transactions (b) System log at the point of crash</a:t>
            </a:r>
          </a:p>
        </p:txBody>
      </p:sp>
    </p:spTree>
    <p:extLst>
      <p:ext uri="{BB962C8B-B14F-4D97-AF65-F5344CB8AC3E}">
        <p14:creationId xmlns:p14="http://schemas.microsoft.com/office/powerpoint/2010/main" val="160584973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22.4 Shadow Paging</a:t>
            </a:r>
          </a:p>
        </p:txBody>
      </p:sp>
      <p:sp>
        <p:nvSpPr>
          <p:cNvPr id="28675" name="Content Placeholder 2"/>
          <p:cNvSpPr>
            <a:spLocks noGrp="1"/>
          </p:cNvSpPr>
          <p:nvPr>
            <p:ph idx="1"/>
          </p:nvPr>
        </p:nvSpPr>
        <p:spPr/>
        <p:txBody>
          <a:bodyPr/>
          <a:lstStyle/>
          <a:p>
            <a:r>
              <a:rPr lang="en-US" dirty="0"/>
              <a:t>No log required in a single-user environment</a:t>
            </a:r>
          </a:p>
          <a:p>
            <a:pPr lvl="1"/>
            <a:r>
              <a:rPr lang="en-US" dirty="0"/>
              <a:t>Log may be needed in a multiuser environment for the concurrency control method</a:t>
            </a:r>
          </a:p>
          <a:p>
            <a:r>
              <a:rPr lang="en-US" altLang="en-US" dirty="0"/>
              <a:t>Shadow paging considers disk to be made of </a:t>
            </a:r>
            <a:r>
              <a:rPr lang="en-US" altLang="en-US" i="1" dirty="0"/>
              <a:t>n</a:t>
            </a:r>
            <a:r>
              <a:rPr lang="en-US" altLang="en-US" dirty="0"/>
              <a:t> fixed-size disk pages</a:t>
            </a:r>
          </a:p>
          <a:p>
            <a:pPr lvl="1"/>
            <a:r>
              <a:rPr lang="en-US" altLang="en-US" dirty="0"/>
              <a:t>Directory with </a:t>
            </a:r>
            <a:r>
              <a:rPr lang="en-US" altLang="en-US" i="1" dirty="0"/>
              <a:t>n</a:t>
            </a:r>
            <a:r>
              <a:rPr lang="en-US" altLang="en-US" dirty="0"/>
              <a:t> entries is constructed</a:t>
            </a:r>
          </a:p>
          <a:p>
            <a:pPr lvl="1"/>
            <a:r>
              <a:rPr lang="en-US" altLang="en-US" dirty="0"/>
              <a:t>When transaction begins executing, directory copied into shadow directory to save while current directory is being used</a:t>
            </a:r>
          </a:p>
          <a:p>
            <a:pPr lvl="1"/>
            <a:r>
              <a:rPr lang="en-US" altLang="en-US" dirty="0"/>
              <a:t>Shadow directory is never modified</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9044A6E0-C3C0-4F53-921F-927A83F0E4B6}" type="slidenum">
              <a:rPr lang="en-US" altLang="en-US" sz="1400" smtClean="0">
                <a:solidFill>
                  <a:srgbClr val="990033"/>
                </a:solidFill>
              </a:rPr>
              <a:pPr>
                <a:spcBef>
                  <a:spcPct val="0"/>
                </a:spcBef>
                <a:buClrTx/>
                <a:buSzTx/>
                <a:buFontTx/>
                <a:buNone/>
              </a:pPr>
              <a:t>23</a:t>
            </a:fld>
            <a:endParaRPr lang="en-CA" altLang="en-US" sz="1400" dirty="0">
              <a:solidFill>
                <a:srgbClr val="990033"/>
              </a:solidFill>
            </a:endParaRPr>
          </a:p>
        </p:txBody>
      </p:sp>
    </p:spTree>
    <p:extLst>
      <p:ext uri="{BB962C8B-B14F-4D97-AF65-F5344CB8AC3E}">
        <p14:creationId xmlns:p14="http://schemas.microsoft.com/office/powerpoint/2010/main" val="39402788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Shadow Paging (cont’d.)</a:t>
            </a:r>
          </a:p>
        </p:txBody>
      </p:sp>
      <p:sp>
        <p:nvSpPr>
          <p:cNvPr id="28675" name="Content Placeholder 2"/>
          <p:cNvSpPr>
            <a:spLocks noGrp="1"/>
          </p:cNvSpPr>
          <p:nvPr>
            <p:ph idx="1"/>
          </p:nvPr>
        </p:nvSpPr>
        <p:spPr/>
        <p:txBody>
          <a:bodyPr/>
          <a:lstStyle/>
          <a:p>
            <a:r>
              <a:rPr lang="en-US" dirty="0"/>
              <a:t>New copy of the modified page created and stored elsewhere</a:t>
            </a:r>
          </a:p>
          <a:p>
            <a:pPr lvl="1"/>
            <a:r>
              <a:rPr lang="en-US" altLang="en-US" dirty="0"/>
              <a:t>Current directory modified to point to new disk block</a:t>
            </a:r>
          </a:p>
          <a:p>
            <a:pPr lvl="1"/>
            <a:r>
              <a:rPr lang="en-US" altLang="en-US" dirty="0"/>
              <a:t>Shadow directory still points to old disk block</a:t>
            </a:r>
          </a:p>
          <a:p>
            <a:r>
              <a:rPr lang="en-US" altLang="en-US" dirty="0"/>
              <a:t>Failure recovery</a:t>
            </a:r>
          </a:p>
          <a:p>
            <a:pPr lvl="1"/>
            <a:r>
              <a:rPr lang="en-US" altLang="en-US" dirty="0"/>
              <a:t>Discard current directory</a:t>
            </a:r>
          </a:p>
          <a:p>
            <a:pPr lvl="1"/>
            <a:r>
              <a:rPr lang="en-US" altLang="en-US" dirty="0"/>
              <a:t>Free modified database pages</a:t>
            </a:r>
          </a:p>
          <a:p>
            <a:pPr lvl="1"/>
            <a:r>
              <a:rPr lang="en-US" altLang="en-US" dirty="0"/>
              <a:t>NO-UNDO/NO-REDO technique</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9044A6E0-C3C0-4F53-921F-927A83F0E4B6}" type="slidenum">
              <a:rPr lang="en-US" altLang="en-US" sz="1400" smtClean="0">
                <a:solidFill>
                  <a:srgbClr val="990033"/>
                </a:solidFill>
              </a:rPr>
              <a:pPr>
                <a:spcBef>
                  <a:spcPct val="0"/>
                </a:spcBef>
                <a:buClrTx/>
                <a:buSzTx/>
                <a:buFontTx/>
                <a:buNone/>
              </a:pPr>
              <a:t>24</a:t>
            </a:fld>
            <a:endParaRPr lang="en-CA" altLang="en-US" sz="1400" dirty="0">
              <a:solidFill>
                <a:srgbClr val="990033"/>
              </a:solidFill>
            </a:endParaRPr>
          </a:p>
        </p:txBody>
      </p:sp>
    </p:spTree>
    <p:extLst>
      <p:ext uri="{BB962C8B-B14F-4D97-AF65-F5344CB8AC3E}">
        <p14:creationId xmlns:p14="http://schemas.microsoft.com/office/powerpoint/2010/main" val="389667054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Shadow Paging (cont’d.)</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9044A6E0-C3C0-4F53-921F-927A83F0E4B6}" type="slidenum">
              <a:rPr lang="en-US" altLang="en-US" sz="1400" smtClean="0">
                <a:solidFill>
                  <a:srgbClr val="990033"/>
                </a:solidFill>
              </a:rPr>
              <a:pPr>
                <a:spcBef>
                  <a:spcPct val="0"/>
                </a:spcBef>
                <a:buClrTx/>
                <a:buSzTx/>
                <a:buFontTx/>
                <a:buNone/>
              </a:pPr>
              <a:t>25</a:t>
            </a:fld>
            <a:endParaRPr lang="en-CA" altLang="en-US" sz="1400" dirty="0">
              <a:solidFill>
                <a:srgbClr val="990033"/>
              </a:solidFill>
            </a:endParaRPr>
          </a:p>
        </p:txBody>
      </p:sp>
      <p:pic>
        <p:nvPicPr>
          <p:cNvPr id="2" name="Picture 1"/>
          <p:cNvPicPr>
            <a:picLocks noChangeAspect="1"/>
          </p:cNvPicPr>
          <p:nvPr/>
        </p:nvPicPr>
        <p:blipFill>
          <a:blip r:embed="rId2"/>
          <a:stretch>
            <a:fillRect/>
          </a:stretch>
        </p:blipFill>
        <p:spPr>
          <a:xfrm>
            <a:off x="609600" y="1695748"/>
            <a:ext cx="7524490" cy="4046872"/>
          </a:xfrm>
          <a:prstGeom prst="rect">
            <a:avLst/>
          </a:prstGeom>
        </p:spPr>
      </p:pic>
      <p:sp>
        <p:nvSpPr>
          <p:cNvPr id="6" name="TextBox 5"/>
          <p:cNvSpPr txBox="1"/>
          <p:nvPr/>
        </p:nvSpPr>
        <p:spPr>
          <a:xfrm>
            <a:off x="2209801" y="5973691"/>
            <a:ext cx="4038600" cy="338554"/>
          </a:xfrm>
          <a:prstGeom prst="rect">
            <a:avLst/>
          </a:prstGeom>
          <a:noFill/>
        </p:spPr>
        <p:txBody>
          <a:bodyPr wrap="square" rtlCol="0">
            <a:spAutoFit/>
          </a:bodyPr>
          <a:lstStyle/>
          <a:p>
            <a:r>
              <a:rPr lang="en-US" sz="1600" dirty="0"/>
              <a:t>Figure 22.4 An example of shadow paging</a:t>
            </a:r>
          </a:p>
        </p:txBody>
      </p:sp>
    </p:spTree>
    <p:extLst>
      <p:ext uri="{BB962C8B-B14F-4D97-AF65-F5344CB8AC3E}">
        <p14:creationId xmlns:p14="http://schemas.microsoft.com/office/powerpoint/2010/main" val="155036200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22.5 The ARIES Recovery Algorithm</a:t>
            </a:r>
          </a:p>
        </p:txBody>
      </p:sp>
      <p:sp>
        <p:nvSpPr>
          <p:cNvPr id="36867" name="Content Placeholder 2"/>
          <p:cNvSpPr>
            <a:spLocks noGrp="1"/>
          </p:cNvSpPr>
          <p:nvPr>
            <p:ph idx="1"/>
          </p:nvPr>
        </p:nvSpPr>
        <p:spPr/>
        <p:txBody>
          <a:bodyPr/>
          <a:lstStyle/>
          <a:p>
            <a:r>
              <a:rPr lang="en-US" altLang="en-US" dirty="0"/>
              <a:t>Used in many IBM relational database products</a:t>
            </a:r>
          </a:p>
          <a:p>
            <a:r>
              <a:rPr lang="en-US" altLang="en-US" dirty="0"/>
              <a:t>Uses a steal/no-force approach for writing</a:t>
            </a:r>
          </a:p>
          <a:p>
            <a:r>
              <a:rPr lang="en-US" altLang="en-US" dirty="0"/>
              <a:t>Concepts</a:t>
            </a:r>
          </a:p>
          <a:p>
            <a:pPr lvl="1"/>
            <a:r>
              <a:rPr lang="en-US" altLang="en-US" dirty="0"/>
              <a:t>Write-ahead logging</a:t>
            </a:r>
          </a:p>
          <a:p>
            <a:pPr lvl="1"/>
            <a:r>
              <a:rPr lang="en-US" altLang="en-US" dirty="0"/>
              <a:t>Repeating history during redo</a:t>
            </a:r>
          </a:p>
          <a:p>
            <a:pPr lvl="2"/>
            <a:r>
              <a:rPr lang="en-US" dirty="0"/>
              <a:t>Retrace all database system actions prior to crash to reconstruct database state when crash occurred</a:t>
            </a:r>
            <a:endParaRPr lang="en-US" altLang="en-US" dirty="0"/>
          </a:p>
          <a:p>
            <a:pPr lvl="1"/>
            <a:r>
              <a:rPr lang="en-US" altLang="en-US" dirty="0"/>
              <a:t>Logging changes during undo</a:t>
            </a:r>
          </a:p>
          <a:p>
            <a:pPr lvl="2"/>
            <a:r>
              <a:rPr lang="en-US" dirty="0"/>
              <a:t>Prevents ARIES from repeating completed undo operations if failure occurs during recovery</a:t>
            </a:r>
            <a:endParaRPr lang="en-US" altLang="en-US" dirty="0"/>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F67D9DAC-9BD9-446C-AC93-DFE50E2B3A9D}" type="slidenum">
              <a:rPr lang="en-US" altLang="en-US" sz="1400" smtClean="0">
                <a:solidFill>
                  <a:srgbClr val="990033"/>
                </a:solidFill>
              </a:rPr>
              <a:pPr>
                <a:spcBef>
                  <a:spcPct val="0"/>
                </a:spcBef>
                <a:buClrTx/>
                <a:buSzTx/>
                <a:buFontTx/>
                <a:buNone/>
              </a:pPr>
              <a:t>26</a:t>
            </a:fld>
            <a:endParaRPr lang="en-CA" altLang="en-US" sz="1400" dirty="0">
              <a:solidFill>
                <a:srgbClr val="990033"/>
              </a:solidFill>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The ARIES Recovery Algorithm (cont’d.)</a:t>
            </a:r>
          </a:p>
        </p:txBody>
      </p:sp>
      <p:sp>
        <p:nvSpPr>
          <p:cNvPr id="36867" name="Content Placeholder 2"/>
          <p:cNvSpPr>
            <a:spLocks noGrp="1"/>
          </p:cNvSpPr>
          <p:nvPr>
            <p:ph idx="1"/>
          </p:nvPr>
        </p:nvSpPr>
        <p:spPr/>
        <p:txBody>
          <a:bodyPr/>
          <a:lstStyle/>
          <a:p>
            <a:r>
              <a:rPr lang="en-US" altLang="en-US" dirty="0"/>
              <a:t>Analysis step</a:t>
            </a:r>
          </a:p>
          <a:p>
            <a:pPr lvl="1"/>
            <a:r>
              <a:rPr lang="en-US" dirty="0"/>
              <a:t>Identifies dirty (updated) pages in the buffer and set of transactions active at the time of crash</a:t>
            </a:r>
          </a:p>
          <a:p>
            <a:pPr lvl="1"/>
            <a:r>
              <a:rPr lang="en-US" dirty="0"/>
              <a:t>Determines appropriate start point in the log for the REDO operation</a:t>
            </a:r>
            <a:endParaRPr lang="en-US" altLang="en-US" dirty="0"/>
          </a:p>
          <a:p>
            <a:r>
              <a:rPr lang="en-US" altLang="en-US" dirty="0"/>
              <a:t>REDO</a:t>
            </a:r>
          </a:p>
          <a:p>
            <a:pPr lvl="1"/>
            <a:r>
              <a:rPr lang="en-US" dirty="0"/>
              <a:t>Reapplies updates from the log to the database</a:t>
            </a:r>
          </a:p>
          <a:p>
            <a:pPr lvl="1"/>
            <a:r>
              <a:rPr lang="en-US" altLang="en-US" dirty="0"/>
              <a:t>Only necessary REDO operations are applied</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F67D9DAC-9BD9-446C-AC93-DFE50E2B3A9D}" type="slidenum">
              <a:rPr lang="en-US" altLang="en-US" sz="1400" smtClean="0">
                <a:solidFill>
                  <a:srgbClr val="990033"/>
                </a:solidFill>
              </a:rPr>
              <a:pPr>
                <a:spcBef>
                  <a:spcPct val="0"/>
                </a:spcBef>
                <a:buClrTx/>
                <a:buSzTx/>
                <a:buFontTx/>
                <a:buNone/>
              </a:pPr>
              <a:t>27</a:t>
            </a:fld>
            <a:endParaRPr lang="en-CA" altLang="en-US" sz="1400" dirty="0">
              <a:solidFill>
                <a:srgbClr val="990033"/>
              </a:solidFill>
            </a:endParaRPr>
          </a:p>
        </p:txBody>
      </p:sp>
    </p:spTree>
    <p:extLst>
      <p:ext uri="{BB962C8B-B14F-4D97-AF65-F5344CB8AC3E}">
        <p14:creationId xmlns:p14="http://schemas.microsoft.com/office/powerpoint/2010/main" val="57050711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The ARIES Recovery Algorithm (cont’d.)</a:t>
            </a:r>
          </a:p>
        </p:txBody>
      </p:sp>
      <p:sp>
        <p:nvSpPr>
          <p:cNvPr id="36867" name="Content Placeholder 2"/>
          <p:cNvSpPr>
            <a:spLocks noGrp="1"/>
          </p:cNvSpPr>
          <p:nvPr>
            <p:ph idx="1"/>
          </p:nvPr>
        </p:nvSpPr>
        <p:spPr/>
        <p:txBody>
          <a:bodyPr/>
          <a:lstStyle/>
          <a:p>
            <a:r>
              <a:rPr lang="en-US" altLang="en-US" dirty="0"/>
              <a:t>UNDO</a:t>
            </a:r>
          </a:p>
          <a:p>
            <a:pPr lvl="1"/>
            <a:r>
              <a:rPr lang="en-US" dirty="0"/>
              <a:t>Log is scanned backward</a:t>
            </a:r>
          </a:p>
          <a:p>
            <a:pPr lvl="1"/>
            <a:r>
              <a:rPr lang="en-US" dirty="0"/>
              <a:t>Operations of transactions that were active at the time of the crash are undone in reverse order</a:t>
            </a:r>
          </a:p>
          <a:p>
            <a:r>
              <a:rPr lang="en-US" altLang="en-US" dirty="0"/>
              <a:t>Every log record has associated log sequence number (LSN)</a:t>
            </a:r>
          </a:p>
          <a:p>
            <a:pPr lvl="1"/>
            <a:r>
              <a:rPr lang="en-US" altLang="en-US" dirty="0"/>
              <a:t>Indicates address of log record on disk</a:t>
            </a:r>
          </a:p>
          <a:p>
            <a:pPr lvl="1"/>
            <a:r>
              <a:rPr lang="en-US" altLang="en-US" dirty="0"/>
              <a:t>Corresponds to a specific change of some transaction</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F67D9DAC-9BD9-446C-AC93-DFE50E2B3A9D}" type="slidenum">
              <a:rPr lang="en-US" altLang="en-US" sz="1400" smtClean="0">
                <a:solidFill>
                  <a:srgbClr val="990033"/>
                </a:solidFill>
              </a:rPr>
              <a:pPr>
                <a:spcBef>
                  <a:spcPct val="0"/>
                </a:spcBef>
                <a:buClrTx/>
                <a:buSzTx/>
                <a:buFontTx/>
                <a:buNone/>
              </a:pPr>
              <a:t>28</a:t>
            </a:fld>
            <a:endParaRPr lang="en-CA" altLang="en-US" sz="1400" dirty="0">
              <a:solidFill>
                <a:srgbClr val="990033"/>
              </a:solidFill>
            </a:endParaRPr>
          </a:p>
        </p:txBody>
      </p:sp>
    </p:spTree>
    <p:extLst>
      <p:ext uri="{BB962C8B-B14F-4D97-AF65-F5344CB8AC3E}">
        <p14:creationId xmlns:p14="http://schemas.microsoft.com/office/powerpoint/2010/main" val="127732016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ARIES Recovery Example</a:t>
            </a:r>
          </a:p>
        </p:txBody>
      </p:sp>
      <p:sp>
        <p:nvSpPr>
          <p:cNvPr id="3" name="Slide Number Placeholder 2"/>
          <p:cNvSpPr>
            <a:spLocks noGrp="1"/>
          </p:cNvSpPr>
          <p:nvPr>
            <p:ph type="sldNum" sz="quarter" idx="10"/>
          </p:nvPr>
        </p:nvSpPr>
        <p:spPr/>
        <p:txBody>
          <a:bodyPr/>
          <a:lstStyle/>
          <a:p>
            <a:pPr>
              <a:defRPr/>
            </a:pPr>
            <a:r>
              <a:rPr lang="en-US" altLang="en-US" dirty="0"/>
              <a:t>Slide 16-</a:t>
            </a:r>
            <a:fld id="{AEE05831-3758-41FE-86C8-A42338BA7B7B}" type="slidenum">
              <a:rPr lang="en-US" altLang="en-US" smtClean="0"/>
              <a:pPr>
                <a:defRPr/>
              </a:pPr>
              <a:t>29</a:t>
            </a:fld>
            <a:endParaRPr lang="en-CA" altLang="en-US" dirty="0"/>
          </a:p>
        </p:txBody>
      </p:sp>
      <p:sp>
        <p:nvSpPr>
          <p:cNvPr id="4" name="TextBox 3"/>
          <p:cNvSpPr txBox="1"/>
          <p:nvPr/>
        </p:nvSpPr>
        <p:spPr>
          <a:xfrm>
            <a:off x="157619" y="2597308"/>
            <a:ext cx="2133600" cy="2800767"/>
          </a:xfrm>
          <a:prstGeom prst="rect">
            <a:avLst/>
          </a:prstGeom>
          <a:noFill/>
        </p:spPr>
        <p:txBody>
          <a:bodyPr wrap="square" rtlCol="0">
            <a:spAutoFit/>
          </a:bodyPr>
          <a:lstStyle/>
          <a:p>
            <a:r>
              <a:rPr lang="en-US" sz="1600" dirty="0"/>
              <a:t>Figure 22.5 An example of recovery in ARIES (a) The log at point of crash (b) The Transaction and Dirty Page Tables at time of checkpoint (c) The Transaction and Dirty Page Tables after the analysis phase</a:t>
            </a:r>
          </a:p>
        </p:txBody>
      </p:sp>
      <p:pic>
        <p:nvPicPr>
          <p:cNvPr id="5" name="Picture 4"/>
          <p:cNvPicPr>
            <a:picLocks noChangeAspect="1"/>
          </p:cNvPicPr>
          <p:nvPr/>
        </p:nvPicPr>
        <p:blipFill>
          <a:blip r:embed="rId2"/>
          <a:stretch>
            <a:fillRect/>
          </a:stretch>
        </p:blipFill>
        <p:spPr>
          <a:xfrm>
            <a:off x="2297515" y="1441143"/>
            <a:ext cx="6541685" cy="4959657"/>
          </a:xfrm>
          <a:prstGeom prst="rect">
            <a:avLst/>
          </a:prstGeom>
        </p:spPr>
      </p:pic>
    </p:spTree>
    <p:extLst>
      <p:ext uri="{BB962C8B-B14F-4D97-AF65-F5344CB8AC3E}">
        <p14:creationId xmlns:p14="http://schemas.microsoft.com/office/powerpoint/2010/main" val="249609570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Recovery algorithms</a:t>
            </a:r>
          </a:p>
          <a:p>
            <a:r>
              <a:rPr lang="en-US" dirty="0"/>
              <a:t>Recovery concepts</a:t>
            </a:r>
          </a:p>
          <a:p>
            <a:pPr lvl="1"/>
            <a:r>
              <a:rPr lang="en-US" dirty="0"/>
              <a:t>Write-ahead logging</a:t>
            </a:r>
          </a:p>
          <a:p>
            <a:pPr lvl="1"/>
            <a:r>
              <a:rPr lang="en-US" dirty="0"/>
              <a:t>In-place versus shadow updates</a:t>
            </a:r>
          </a:p>
          <a:p>
            <a:pPr lvl="1"/>
            <a:r>
              <a:rPr lang="en-US" dirty="0"/>
              <a:t>Rollback</a:t>
            </a:r>
          </a:p>
          <a:p>
            <a:pPr lvl="1"/>
            <a:r>
              <a:rPr lang="en-US" dirty="0"/>
              <a:t>Deferred update</a:t>
            </a:r>
          </a:p>
          <a:p>
            <a:pPr lvl="1"/>
            <a:r>
              <a:rPr lang="en-US" dirty="0"/>
              <a:t>Immediate update</a:t>
            </a:r>
          </a:p>
          <a:p>
            <a:r>
              <a:rPr lang="en-US" dirty="0"/>
              <a:t>Certain recovery techniques best used with specific concurrency control methods</a:t>
            </a:r>
          </a:p>
        </p:txBody>
      </p:sp>
      <p:sp>
        <p:nvSpPr>
          <p:cNvPr id="4" name="Slide Number Placeholder 3"/>
          <p:cNvSpPr>
            <a:spLocks noGrp="1"/>
          </p:cNvSpPr>
          <p:nvPr>
            <p:ph type="sldNum" sz="quarter" idx="10"/>
          </p:nvPr>
        </p:nvSpPr>
        <p:spPr/>
        <p:txBody>
          <a:bodyPr/>
          <a:lstStyle/>
          <a:p>
            <a:pPr>
              <a:defRPr/>
            </a:pPr>
            <a:r>
              <a:rPr lang="en-US" altLang="en-US" dirty="0"/>
              <a:t>Slide 22- </a:t>
            </a:r>
            <a:fld id="{2D4306B9-CFD7-4637-81D1-AA1B82412423}" type="slidenum">
              <a:rPr lang="en-US" altLang="en-US" smtClean="0"/>
              <a:pPr>
                <a:defRPr/>
              </a:pPr>
              <a:t>3</a:t>
            </a:fld>
            <a:endParaRPr lang="en-CA" altLang="en-US" dirty="0"/>
          </a:p>
        </p:txBody>
      </p:sp>
    </p:spTree>
    <p:extLst>
      <p:ext uri="{BB962C8B-B14F-4D97-AF65-F5344CB8AC3E}">
        <p14:creationId xmlns:p14="http://schemas.microsoft.com/office/powerpoint/2010/main" val="477095186"/>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22.6 Recovery in Multidatabase Systems</a:t>
            </a:r>
          </a:p>
        </p:txBody>
      </p:sp>
      <p:sp>
        <p:nvSpPr>
          <p:cNvPr id="38915" name="Content Placeholder 2"/>
          <p:cNvSpPr>
            <a:spLocks noGrp="1"/>
          </p:cNvSpPr>
          <p:nvPr>
            <p:ph idx="1"/>
          </p:nvPr>
        </p:nvSpPr>
        <p:spPr/>
        <p:txBody>
          <a:bodyPr/>
          <a:lstStyle/>
          <a:p>
            <a:r>
              <a:rPr lang="en-US" dirty="0"/>
              <a:t>Two-level recovery mechanism</a:t>
            </a:r>
          </a:p>
          <a:p>
            <a:r>
              <a:rPr lang="en-US" altLang="en-US" dirty="0"/>
              <a:t>Global recovery manager (coordinator) needed to maintain recovery information</a:t>
            </a:r>
          </a:p>
          <a:p>
            <a:r>
              <a:rPr lang="en-US" altLang="en-US" dirty="0"/>
              <a:t>Coordinator follows two-phase commit protocol</a:t>
            </a:r>
          </a:p>
          <a:p>
            <a:pPr lvl="1"/>
            <a:r>
              <a:rPr lang="en-US" altLang="en-US" dirty="0"/>
              <a:t>Phase 1: Prepare for commit message</a:t>
            </a:r>
          </a:p>
          <a:p>
            <a:pPr lvl="2"/>
            <a:r>
              <a:rPr lang="en-US" altLang="en-US" dirty="0"/>
              <a:t>Ready to commit or cannot commit signal returned</a:t>
            </a:r>
          </a:p>
          <a:p>
            <a:pPr lvl="1"/>
            <a:r>
              <a:rPr lang="en-US" altLang="en-US" dirty="0"/>
              <a:t>Phase 2: Issue commit signal</a:t>
            </a:r>
          </a:p>
          <a:p>
            <a:r>
              <a:rPr lang="en-US" dirty="0"/>
              <a:t>Either all participating databases commit the effect of the transaction or none of them do</a:t>
            </a:r>
            <a:endParaRPr lang="en-US" altLang="en-US" dirty="0"/>
          </a:p>
        </p:txBody>
      </p:sp>
      <p:sp>
        <p:nvSpPr>
          <p:cNvPr id="389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852D8B88-38B0-4796-B84B-53B099FD8987}" type="slidenum">
              <a:rPr lang="en-US" altLang="en-US" sz="1400" smtClean="0">
                <a:solidFill>
                  <a:srgbClr val="990033"/>
                </a:solidFill>
              </a:rPr>
              <a:pPr>
                <a:spcBef>
                  <a:spcPct val="0"/>
                </a:spcBef>
                <a:buClrTx/>
                <a:buSzTx/>
                <a:buFontTx/>
                <a:buNone/>
              </a:pPr>
              <a:t>30</a:t>
            </a:fld>
            <a:endParaRPr lang="en-CA" altLang="en-US" sz="1400" dirty="0">
              <a:solidFill>
                <a:srgbClr val="990033"/>
              </a:solidFill>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Recovery in Multidatabase Systems (cont’d.)</a:t>
            </a:r>
          </a:p>
        </p:txBody>
      </p:sp>
      <p:sp>
        <p:nvSpPr>
          <p:cNvPr id="38915" name="Content Placeholder 2"/>
          <p:cNvSpPr>
            <a:spLocks noGrp="1"/>
          </p:cNvSpPr>
          <p:nvPr>
            <p:ph idx="1"/>
          </p:nvPr>
        </p:nvSpPr>
        <p:spPr/>
        <p:txBody>
          <a:bodyPr/>
          <a:lstStyle/>
          <a:p>
            <a:r>
              <a:rPr lang="en-US" dirty="0"/>
              <a:t>Always possible to recover to a state where either the transaction is committed or it is rolled back</a:t>
            </a:r>
          </a:p>
          <a:p>
            <a:r>
              <a:rPr lang="en-US" altLang="en-US" dirty="0"/>
              <a:t>Failure during phase 1 requires rollback</a:t>
            </a:r>
          </a:p>
          <a:p>
            <a:r>
              <a:rPr lang="en-US" altLang="en-US" dirty="0"/>
              <a:t>Failure during phase 2 means successful transaction can recover and commit</a:t>
            </a:r>
          </a:p>
        </p:txBody>
      </p:sp>
      <p:sp>
        <p:nvSpPr>
          <p:cNvPr id="389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852D8B88-38B0-4796-B84B-53B099FD8987}" type="slidenum">
              <a:rPr lang="en-US" altLang="en-US" sz="1400" smtClean="0">
                <a:solidFill>
                  <a:srgbClr val="990033"/>
                </a:solidFill>
              </a:rPr>
              <a:pPr>
                <a:spcBef>
                  <a:spcPct val="0"/>
                </a:spcBef>
                <a:buClrTx/>
                <a:buSzTx/>
                <a:buFontTx/>
                <a:buNone/>
              </a:pPr>
              <a:t>31</a:t>
            </a:fld>
            <a:endParaRPr lang="en-CA" altLang="en-US" sz="1400" dirty="0">
              <a:solidFill>
                <a:srgbClr val="990033"/>
              </a:solidFill>
            </a:endParaRPr>
          </a:p>
        </p:txBody>
      </p:sp>
    </p:spTree>
    <p:extLst>
      <p:ext uri="{BB962C8B-B14F-4D97-AF65-F5344CB8AC3E}">
        <p14:creationId xmlns:p14="http://schemas.microsoft.com/office/powerpoint/2010/main" val="1353464340"/>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22.7 Database Backup and Recovery</a:t>
            </a:r>
            <a:br>
              <a:rPr lang="en-US" altLang="en-US" dirty="0"/>
            </a:br>
            <a:r>
              <a:rPr lang="en-US" altLang="en-US" dirty="0"/>
              <a:t>from Catastrophic Failures</a:t>
            </a:r>
          </a:p>
        </p:txBody>
      </p:sp>
      <p:sp>
        <p:nvSpPr>
          <p:cNvPr id="39939" name="Content Placeholder 2"/>
          <p:cNvSpPr>
            <a:spLocks noGrp="1"/>
          </p:cNvSpPr>
          <p:nvPr>
            <p:ph idx="1"/>
          </p:nvPr>
        </p:nvSpPr>
        <p:spPr/>
        <p:txBody>
          <a:bodyPr/>
          <a:lstStyle/>
          <a:p>
            <a:r>
              <a:rPr lang="en-US" altLang="en-US" dirty="0"/>
              <a:t>Database backup</a:t>
            </a:r>
          </a:p>
          <a:p>
            <a:pPr lvl="1"/>
            <a:r>
              <a:rPr lang="en-US" altLang="en-US" dirty="0"/>
              <a:t>Entire database and log periodically copied onto inexpensive storage medium</a:t>
            </a:r>
          </a:p>
          <a:p>
            <a:pPr lvl="1"/>
            <a:r>
              <a:rPr lang="en-US" altLang="en-US" dirty="0"/>
              <a:t>Latest backup copy can be reloaded from disk in case of catastrophic failure</a:t>
            </a:r>
          </a:p>
          <a:p>
            <a:r>
              <a:rPr lang="en-US" altLang="en-US" dirty="0"/>
              <a:t>Backups often moved to physically separate locations</a:t>
            </a:r>
          </a:p>
          <a:p>
            <a:pPr lvl="1"/>
            <a:r>
              <a:rPr lang="en-US" altLang="en-US" dirty="0"/>
              <a:t>Subterranean storage vaults</a:t>
            </a: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DBA893D4-F00A-43FD-B85E-1F724A9E031A}" type="slidenum">
              <a:rPr lang="en-US" altLang="en-US" sz="1400" smtClean="0">
                <a:solidFill>
                  <a:srgbClr val="990033"/>
                </a:solidFill>
              </a:rPr>
              <a:pPr>
                <a:spcBef>
                  <a:spcPct val="0"/>
                </a:spcBef>
                <a:buClrTx/>
                <a:buSzTx/>
                <a:buFontTx/>
                <a:buNone/>
              </a:pPr>
              <a:t>32</a:t>
            </a:fld>
            <a:endParaRPr lang="en-CA" altLang="en-US" sz="1400" dirty="0">
              <a:solidFill>
                <a:srgbClr val="990033"/>
              </a:solidFill>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Database Backup and Recovery</a:t>
            </a:r>
            <a:br>
              <a:rPr lang="en-US" altLang="en-US" dirty="0"/>
            </a:br>
            <a:r>
              <a:rPr lang="en-US" altLang="en-US" dirty="0"/>
              <a:t>from Catastrophic Failures (cont’d.)</a:t>
            </a:r>
          </a:p>
        </p:txBody>
      </p:sp>
      <p:sp>
        <p:nvSpPr>
          <p:cNvPr id="39939" name="Content Placeholder 2"/>
          <p:cNvSpPr>
            <a:spLocks noGrp="1"/>
          </p:cNvSpPr>
          <p:nvPr>
            <p:ph idx="1"/>
          </p:nvPr>
        </p:nvSpPr>
        <p:spPr/>
        <p:txBody>
          <a:bodyPr/>
          <a:lstStyle/>
          <a:p>
            <a:r>
              <a:rPr lang="en-US" altLang="en-US" dirty="0"/>
              <a:t>Backup system log at more frequent intervals and copy to magnetic tape</a:t>
            </a:r>
          </a:p>
          <a:p>
            <a:pPr lvl="1"/>
            <a:r>
              <a:rPr lang="en-US" altLang="en-US" dirty="0"/>
              <a:t>System log smaller than database</a:t>
            </a:r>
          </a:p>
          <a:p>
            <a:pPr lvl="2"/>
            <a:r>
              <a:rPr lang="en-US" altLang="en-US" dirty="0"/>
              <a:t>Can be backed up more frequently</a:t>
            </a:r>
          </a:p>
          <a:p>
            <a:pPr lvl="1"/>
            <a:r>
              <a:rPr lang="en-US" altLang="en-US" dirty="0"/>
              <a:t>Benefit: users do not lose all transactions since last database backup</a:t>
            </a: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DBA893D4-F00A-43FD-B85E-1F724A9E031A}" type="slidenum">
              <a:rPr lang="en-US" altLang="en-US" sz="1400" smtClean="0">
                <a:solidFill>
                  <a:srgbClr val="990033"/>
                </a:solidFill>
              </a:rPr>
              <a:pPr>
                <a:spcBef>
                  <a:spcPct val="0"/>
                </a:spcBef>
                <a:buClrTx/>
                <a:buSzTx/>
                <a:buFontTx/>
                <a:buNone/>
              </a:pPr>
              <a:t>33</a:t>
            </a:fld>
            <a:endParaRPr lang="en-CA" altLang="en-US" sz="1400" dirty="0">
              <a:solidFill>
                <a:srgbClr val="990033"/>
              </a:solidFill>
            </a:endParaRPr>
          </a:p>
        </p:txBody>
      </p:sp>
    </p:spTree>
    <p:extLst>
      <p:ext uri="{BB962C8B-B14F-4D97-AF65-F5344CB8AC3E}">
        <p14:creationId xmlns:p14="http://schemas.microsoft.com/office/powerpoint/2010/main" val="400962442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22.8 Summary</a:t>
            </a:r>
          </a:p>
        </p:txBody>
      </p:sp>
      <p:sp>
        <p:nvSpPr>
          <p:cNvPr id="39939" name="Content Placeholder 2"/>
          <p:cNvSpPr>
            <a:spLocks noGrp="1"/>
          </p:cNvSpPr>
          <p:nvPr>
            <p:ph idx="1"/>
          </p:nvPr>
        </p:nvSpPr>
        <p:spPr/>
        <p:txBody>
          <a:bodyPr/>
          <a:lstStyle/>
          <a:p>
            <a:r>
              <a:rPr lang="en-US" altLang="en-US" dirty="0"/>
              <a:t>Main goal of recovery</a:t>
            </a:r>
          </a:p>
          <a:p>
            <a:pPr lvl="1"/>
            <a:r>
              <a:rPr lang="en-US" altLang="en-US" dirty="0"/>
              <a:t>Ensure atomicity property of a transaction</a:t>
            </a:r>
          </a:p>
          <a:p>
            <a:r>
              <a:rPr lang="en-US" altLang="en-US" dirty="0"/>
              <a:t>Caching</a:t>
            </a:r>
          </a:p>
          <a:p>
            <a:r>
              <a:rPr lang="en-US" altLang="en-US" dirty="0"/>
              <a:t>In-place updating versus shadowing</a:t>
            </a:r>
          </a:p>
          <a:p>
            <a:r>
              <a:rPr lang="en-US" altLang="en-US" dirty="0"/>
              <a:t>Before and after images of data items</a:t>
            </a:r>
          </a:p>
          <a:p>
            <a:r>
              <a:rPr lang="en-US" altLang="en-US" dirty="0"/>
              <a:t>UNDO and REDO operations</a:t>
            </a:r>
          </a:p>
          <a:p>
            <a:r>
              <a:rPr lang="en-US" altLang="en-US" dirty="0"/>
              <a:t>Deferred versus immediate update</a:t>
            </a:r>
          </a:p>
          <a:p>
            <a:r>
              <a:rPr lang="en-US" altLang="en-US" dirty="0"/>
              <a:t>Shadow paging</a:t>
            </a:r>
          </a:p>
          <a:p>
            <a:r>
              <a:rPr lang="en-US" altLang="en-US" dirty="0"/>
              <a:t>Catastrophic failure recovery</a:t>
            </a: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DBA893D4-F00A-43FD-B85E-1F724A9E031A}" type="slidenum">
              <a:rPr lang="en-US" altLang="en-US" sz="1400" smtClean="0">
                <a:solidFill>
                  <a:srgbClr val="990033"/>
                </a:solidFill>
              </a:rPr>
              <a:pPr>
                <a:spcBef>
                  <a:spcPct val="0"/>
                </a:spcBef>
                <a:buClrTx/>
                <a:buSzTx/>
                <a:buFontTx/>
                <a:buNone/>
              </a:pPr>
              <a:t>34</a:t>
            </a:fld>
            <a:endParaRPr lang="en-CA" altLang="en-US" sz="1400" dirty="0">
              <a:solidFill>
                <a:srgbClr val="990033"/>
              </a:solidFill>
            </a:endParaRPr>
          </a:p>
        </p:txBody>
      </p:sp>
    </p:spTree>
    <p:extLst>
      <p:ext uri="{BB962C8B-B14F-4D97-AF65-F5344CB8AC3E}">
        <p14:creationId xmlns:p14="http://schemas.microsoft.com/office/powerpoint/2010/main" val="62916894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22.1 Recovery Concepts</a:t>
            </a:r>
          </a:p>
        </p:txBody>
      </p:sp>
      <p:sp>
        <p:nvSpPr>
          <p:cNvPr id="16387" name="Content Placeholder 2"/>
          <p:cNvSpPr>
            <a:spLocks noGrp="1"/>
          </p:cNvSpPr>
          <p:nvPr>
            <p:ph idx="1"/>
          </p:nvPr>
        </p:nvSpPr>
        <p:spPr/>
        <p:txBody>
          <a:bodyPr/>
          <a:lstStyle/>
          <a:p>
            <a:r>
              <a:rPr lang="en-US" altLang="en-US" dirty="0"/>
              <a:t>Recovery process restores database to most recent consistent state before time of failure</a:t>
            </a:r>
          </a:p>
          <a:p>
            <a:r>
              <a:rPr lang="en-US" altLang="en-US" dirty="0"/>
              <a:t>Information kept in system log</a:t>
            </a:r>
          </a:p>
          <a:p>
            <a:r>
              <a:rPr lang="en-US" altLang="en-US" dirty="0"/>
              <a:t>Typical recovery strategies</a:t>
            </a:r>
          </a:p>
          <a:p>
            <a:pPr lvl="1"/>
            <a:r>
              <a:rPr lang="en-US" altLang="en-US" dirty="0"/>
              <a:t>Restore backed-up copy of database</a:t>
            </a:r>
          </a:p>
          <a:p>
            <a:pPr lvl="2"/>
            <a:r>
              <a:rPr lang="en-US" altLang="en-US" dirty="0"/>
              <a:t>Best in cases of extensive damage</a:t>
            </a:r>
          </a:p>
          <a:p>
            <a:pPr lvl="1"/>
            <a:r>
              <a:rPr lang="en-US" altLang="en-US" dirty="0"/>
              <a:t>Identify any changes that may cause inconsistency</a:t>
            </a:r>
          </a:p>
          <a:p>
            <a:pPr lvl="2"/>
            <a:r>
              <a:rPr lang="en-US" altLang="en-US" dirty="0"/>
              <a:t>Best in cases of noncatastrophic failure</a:t>
            </a:r>
          </a:p>
          <a:p>
            <a:pPr lvl="2"/>
            <a:r>
              <a:rPr lang="en-US" altLang="en-US" dirty="0"/>
              <a:t>Some operations may require redo</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4</a:t>
            </a:fld>
            <a:endParaRPr lang="en-CA" altLang="en-US" sz="1400" dirty="0">
              <a:solidFill>
                <a:srgbClr val="990033"/>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Deferred update techniques</a:t>
            </a:r>
          </a:p>
          <a:p>
            <a:pPr lvl="1"/>
            <a:r>
              <a:rPr lang="en-US" altLang="en-US" dirty="0"/>
              <a:t>Do not physically update the database until after transaction commits</a:t>
            </a:r>
          </a:p>
          <a:p>
            <a:pPr lvl="1"/>
            <a:r>
              <a:rPr lang="en-US" altLang="en-US" dirty="0"/>
              <a:t>Undo is not needed; redo may be needed</a:t>
            </a:r>
          </a:p>
          <a:p>
            <a:r>
              <a:rPr lang="en-US" altLang="en-US" dirty="0"/>
              <a:t>Immediate update techniques</a:t>
            </a:r>
          </a:p>
          <a:p>
            <a:pPr lvl="1"/>
            <a:r>
              <a:rPr lang="en-US" dirty="0"/>
              <a:t>Database may be updated by some operations of a transaction before</a:t>
            </a:r>
            <a:r>
              <a:rPr lang="en-US" i="1" dirty="0"/>
              <a:t> </a:t>
            </a:r>
            <a:r>
              <a:rPr lang="en-US" dirty="0"/>
              <a:t>it reaches commit point</a:t>
            </a:r>
          </a:p>
          <a:p>
            <a:pPr lvl="1"/>
            <a:r>
              <a:rPr lang="en-US" altLang="en-US" dirty="0"/>
              <a:t>Operations also recorded in log</a:t>
            </a:r>
          </a:p>
          <a:p>
            <a:pPr lvl="1"/>
            <a:r>
              <a:rPr lang="en-US" altLang="en-US" dirty="0"/>
              <a:t>Recovery still possible</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5</a:t>
            </a:fld>
            <a:endParaRPr lang="en-CA" altLang="en-US" sz="1400" dirty="0">
              <a:solidFill>
                <a:srgbClr val="990033"/>
              </a:solidFill>
            </a:endParaRPr>
          </a:p>
        </p:txBody>
      </p:sp>
    </p:spTree>
    <p:extLst>
      <p:ext uri="{BB962C8B-B14F-4D97-AF65-F5344CB8AC3E}">
        <p14:creationId xmlns:p14="http://schemas.microsoft.com/office/powerpoint/2010/main" val="19936791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Undo and redo operations required to be idempotent</a:t>
            </a:r>
          </a:p>
          <a:p>
            <a:pPr lvl="1"/>
            <a:r>
              <a:rPr lang="en-US" altLang="en-US" dirty="0"/>
              <a:t>Executing operations multiple times equivalent to executing just once</a:t>
            </a:r>
          </a:p>
          <a:p>
            <a:pPr lvl="1"/>
            <a:r>
              <a:rPr lang="en-US" altLang="en-US" dirty="0"/>
              <a:t>Entire recovery process should be idempotent</a:t>
            </a:r>
          </a:p>
          <a:p>
            <a:r>
              <a:rPr lang="en-US" altLang="en-US" dirty="0"/>
              <a:t>Caching (buffering) of disk blocks</a:t>
            </a:r>
          </a:p>
          <a:p>
            <a:pPr lvl="1"/>
            <a:r>
              <a:rPr lang="en-US" altLang="en-US" dirty="0"/>
              <a:t>DBMS cache: a collection of in-memory buffers</a:t>
            </a:r>
          </a:p>
          <a:p>
            <a:pPr lvl="1"/>
            <a:r>
              <a:rPr lang="en-US" altLang="en-US" dirty="0"/>
              <a:t>Cache directory keeps track of which database items are in the buffers</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6</a:t>
            </a:fld>
            <a:endParaRPr lang="en-CA" altLang="en-US" sz="1400" dirty="0">
              <a:solidFill>
                <a:srgbClr val="990033"/>
              </a:solidFill>
            </a:endParaRPr>
          </a:p>
        </p:txBody>
      </p:sp>
    </p:spTree>
    <p:extLst>
      <p:ext uri="{BB962C8B-B14F-4D97-AF65-F5344CB8AC3E}">
        <p14:creationId xmlns:p14="http://schemas.microsoft.com/office/powerpoint/2010/main" val="420850388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Cache buffers replaced (flushed) to make space for new items</a:t>
            </a:r>
          </a:p>
          <a:p>
            <a:r>
              <a:rPr lang="en-US" altLang="en-US" dirty="0"/>
              <a:t>Dirty bit associated with each buffer in the cache</a:t>
            </a:r>
          </a:p>
          <a:p>
            <a:pPr lvl="1"/>
            <a:r>
              <a:rPr lang="en-US" altLang="en-US" dirty="0"/>
              <a:t>Indicates whether the buffer has been modified</a:t>
            </a:r>
          </a:p>
          <a:p>
            <a:r>
              <a:rPr lang="en-US" altLang="en-US" dirty="0"/>
              <a:t>Contents written back to disk before flush if dirty bit equals one</a:t>
            </a:r>
          </a:p>
          <a:p>
            <a:r>
              <a:rPr lang="en-US" altLang="en-US" dirty="0"/>
              <a:t>Pin-unpin bit</a:t>
            </a:r>
          </a:p>
          <a:p>
            <a:pPr lvl="1"/>
            <a:r>
              <a:rPr lang="en-US" altLang="en-US" dirty="0"/>
              <a:t>Page is pinned if it cannot be written back to disk yet</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7</a:t>
            </a:fld>
            <a:endParaRPr lang="en-CA" altLang="en-US" sz="1400" dirty="0">
              <a:solidFill>
                <a:srgbClr val="990033"/>
              </a:solidFill>
            </a:endParaRPr>
          </a:p>
        </p:txBody>
      </p:sp>
    </p:spTree>
    <p:extLst>
      <p:ext uri="{BB962C8B-B14F-4D97-AF65-F5344CB8AC3E}">
        <p14:creationId xmlns:p14="http://schemas.microsoft.com/office/powerpoint/2010/main" val="337680336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Main strategies</a:t>
            </a:r>
          </a:p>
          <a:p>
            <a:pPr lvl="1"/>
            <a:r>
              <a:rPr lang="en-US" altLang="en-US" dirty="0"/>
              <a:t>In-place updating</a:t>
            </a:r>
          </a:p>
          <a:p>
            <a:pPr lvl="2"/>
            <a:r>
              <a:rPr lang="en-US" dirty="0"/>
              <a:t>Writes the buffer to the same original disk location</a:t>
            </a:r>
          </a:p>
          <a:p>
            <a:pPr lvl="2"/>
            <a:r>
              <a:rPr lang="en-US" dirty="0"/>
              <a:t>Overwrites old values of any changed data items</a:t>
            </a:r>
            <a:endParaRPr lang="en-US" altLang="en-US" dirty="0"/>
          </a:p>
          <a:p>
            <a:pPr lvl="1"/>
            <a:r>
              <a:rPr lang="en-US" altLang="en-US" dirty="0"/>
              <a:t>Shadowing</a:t>
            </a:r>
          </a:p>
          <a:p>
            <a:pPr lvl="2"/>
            <a:r>
              <a:rPr lang="en-US" dirty="0"/>
              <a:t>Writes an updated buffer at a different disk location, to maintain multiple versions of data items</a:t>
            </a:r>
          </a:p>
          <a:p>
            <a:pPr lvl="2"/>
            <a:r>
              <a:rPr lang="en-US" dirty="0"/>
              <a:t>Not typically used in practice</a:t>
            </a:r>
          </a:p>
          <a:p>
            <a:r>
              <a:rPr lang="en-US" altLang="en-US" dirty="0"/>
              <a:t>Before-image: old value of data item</a:t>
            </a:r>
          </a:p>
          <a:p>
            <a:r>
              <a:rPr lang="en-US" altLang="en-US" dirty="0"/>
              <a:t>After-image: new value of data item</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8</a:t>
            </a:fld>
            <a:endParaRPr lang="en-CA" altLang="en-US" sz="1400" dirty="0">
              <a:solidFill>
                <a:srgbClr val="990033"/>
              </a:solidFill>
            </a:endParaRPr>
          </a:p>
        </p:txBody>
      </p:sp>
    </p:spTree>
    <p:extLst>
      <p:ext uri="{BB962C8B-B14F-4D97-AF65-F5344CB8AC3E}">
        <p14:creationId xmlns:p14="http://schemas.microsoft.com/office/powerpoint/2010/main" val="367710310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Write-ahead logging</a:t>
            </a:r>
          </a:p>
          <a:p>
            <a:pPr lvl="1"/>
            <a:r>
              <a:rPr lang="en-US" altLang="en-US" dirty="0"/>
              <a:t>Ensure the before-image (BFIM) is recorded</a:t>
            </a:r>
          </a:p>
          <a:p>
            <a:pPr lvl="1"/>
            <a:r>
              <a:rPr lang="en-US" altLang="en-US" dirty="0"/>
              <a:t>Appropriate log entry flushed to disk</a:t>
            </a:r>
          </a:p>
          <a:p>
            <a:pPr lvl="1"/>
            <a:r>
              <a:rPr lang="en-US" altLang="en-US" dirty="0"/>
              <a:t>Necessary for UNDO operation if needed</a:t>
            </a:r>
          </a:p>
          <a:p>
            <a:r>
              <a:rPr lang="en-US" altLang="en-US" dirty="0"/>
              <a:t>UNDO-type log entries</a:t>
            </a:r>
          </a:p>
          <a:p>
            <a:r>
              <a:rPr lang="en-US" altLang="en-US" dirty="0"/>
              <a:t>REDO-type log entries</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9</a:t>
            </a:fld>
            <a:endParaRPr lang="en-CA" altLang="en-US" sz="1400" dirty="0">
              <a:solidFill>
                <a:srgbClr val="990033"/>
              </a:solidFill>
            </a:endParaRPr>
          </a:p>
        </p:txBody>
      </p:sp>
    </p:spTree>
    <p:extLst>
      <p:ext uri="{BB962C8B-B14F-4D97-AF65-F5344CB8AC3E}">
        <p14:creationId xmlns:p14="http://schemas.microsoft.com/office/powerpoint/2010/main" val="276784997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3056</TotalTime>
  <Words>1627</Words>
  <Application>Microsoft Office PowerPoint</Application>
  <PresentationFormat>Letter Paper (8.5x11 in)</PresentationFormat>
  <Paragraphs>238</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Blends</vt:lpstr>
      <vt:lpstr>PowerPoint Presentation</vt:lpstr>
      <vt:lpstr>PowerPoint Presentation</vt:lpstr>
      <vt:lpstr>Introduction</vt:lpstr>
      <vt:lpstr>22.1 Recovery Concepts</vt:lpstr>
      <vt:lpstr>Recovery Concepts (cont’d.)</vt:lpstr>
      <vt:lpstr>Recovery Concepts (cont’d.)</vt:lpstr>
      <vt:lpstr>Recovery Concepts (cont’d.)</vt:lpstr>
      <vt:lpstr>Recovery Concepts (cont’d.)</vt:lpstr>
      <vt:lpstr>Recovery Concepts (cont’d.)</vt:lpstr>
      <vt:lpstr>Recovery Concepts (cont’d.)</vt:lpstr>
      <vt:lpstr>Recovery Concepts (cont’d.)</vt:lpstr>
      <vt:lpstr>Recovery Concepts (cont’d.)</vt:lpstr>
      <vt:lpstr>Checkpoints in the System Log and Fuzzy Checkpointing</vt:lpstr>
      <vt:lpstr>Checkpoints in the System Log and Fuzzy Checkpointing (cont’d.)</vt:lpstr>
      <vt:lpstr>Transaction Rollback</vt:lpstr>
      <vt:lpstr>PowerPoint Presentation</vt:lpstr>
      <vt:lpstr>Transactions that Do Not Affect the Database</vt:lpstr>
      <vt:lpstr>22.2 NO-UNDO/REDO Recovery Based on Deferred Update</vt:lpstr>
      <vt:lpstr>NO-UNDO/REDO Recovery Based on Deferred Update (cont’d.)</vt:lpstr>
      <vt:lpstr>NO-UNDO/REDO Recovery Based on Deferred Update (cont’d.)</vt:lpstr>
      <vt:lpstr>22.3 Recovery Techniques Based on Immediate Update</vt:lpstr>
      <vt:lpstr>PowerPoint Presentation</vt:lpstr>
      <vt:lpstr>22.4 Shadow Paging</vt:lpstr>
      <vt:lpstr>Shadow Paging (cont’d.)</vt:lpstr>
      <vt:lpstr>Shadow Paging (cont’d.)</vt:lpstr>
      <vt:lpstr>22.5 The ARIES Recovery Algorithm</vt:lpstr>
      <vt:lpstr>The ARIES Recovery Algorithm (cont’d.)</vt:lpstr>
      <vt:lpstr>The ARIES Recovery Algorithm (cont’d.)</vt:lpstr>
      <vt:lpstr>ARIES Recovery Example</vt:lpstr>
      <vt:lpstr>22.6 Recovery in Multidatabase Systems</vt:lpstr>
      <vt:lpstr>Recovery in Multidatabase Systems (cont’d.)</vt:lpstr>
      <vt:lpstr>22.7 Database Backup and Recovery from Catastrophic Failures</vt:lpstr>
      <vt:lpstr>Database Backup and Recovery from Catastrophic Failures (cont’d.)</vt:lpstr>
      <vt:lpstr>22.8 Summary</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user</dc:creator>
  <cp:keywords/>
  <dc:description/>
  <cp:lastModifiedBy>PaulRefurb</cp:lastModifiedBy>
  <cp:revision>269</cp:revision>
  <cp:lastPrinted>2001-11-04T00:51:13Z</cp:lastPrinted>
  <dcterms:created xsi:type="dcterms:W3CDTF">2005-02-25T19:46:41Z</dcterms:created>
  <dcterms:modified xsi:type="dcterms:W3CDTF">2017-04-03T16:45:23Z</dcterms:modified>
  <cp:category/>
</cp:coreProperties>
</file>