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57" r:id="rId3"/>
    <p:sldId id="266" r:id="rId4"/>
    <p:sldId id="267" r:id="rId5"/>
    <p:sldId id="269" r:id="rId6"/>
    <p:sldId id="270" r:id="rId7"/>
    <p:sldId id="271" r:id="rId8"/>
    <p:sldId id="272" r:id="rId9"/>
    <p:sldId id="273" r:id="rId10"/>
    <p:sldId id="274" r:id="rId11"/>
    <p:sldId id="275" r:id="rId12"/>
    <p:sldId id="276"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754" autoAdjust="0"/>
  </p:normalViewPr>
  <p:slideViewPr>
    <p:cSldViewPr>
      <p:cViewPr>
        <p:scale>
          <a:sx n="90" d="100"/>
          <a:sy n="90" d="100"/>
        </p:scale>
        <p:origin x="-81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4BD66B-9D1A-4474-9AEA-D303EAF22CCE}" type="datetimeFigureOut">
              <a:rPr lang="en-US" smtClean="0"/>
              <a:t>10/19/2019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E8FAD7-1C5D-44DC-A629-D52604DC4ADF}" type="slidenum">
              <a:rPr lang="en-US" smtClean="0"/>
              <a:t>‹#›</a:t>
            </a:fld>
            <a:endParaRPr lang="en-US"/>
          </a:p>
        </p:txBody>
      </p:sp>
    </p:spTree>
    <p:extLst>
      <p:ext uri="{BB962C8B-B14F-4D97-AF65-F5344CB8AC3E}">
        <p14:creationId xmlns:p14="http://schemas.microsoft.com/office/powerpoint/2010/main" val="2857002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42995-60E9-4F5A-901D-87231D66B03C}" type="datetimeFigureOut">
              <a:rPr lang="en-US" smtClean="0"/>
              <a:t>10/19/2019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B939AC-8DE3-43E7-9EBC-F368AD876B1C}" type="slidenum">
              <a:rPr lang="en-US" smtClean="0"/>
              <a:t>‹#›</a:t>
            </a:fld>
            <a:endParaRPr lang="en-US"/>
          </a:p>
        </p:txBody>
      </p:sp>
    </p:spTree>
    <p:extLst>
      <p:ext uri="{BB962C8B-B14F-4D97-AF65-F5344CB8AC3E}">
        <p14:creationId xmlns:p14="http://schemas.microsoft.com/office/powerpoint/2010/main" val="3650564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6838C8-310B-4C31-AFCD-F6A1D085B9DF}"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852F2-31F9-4509-B6E0-0EB3DA663231}"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D95176-33F9-4022-8930-21831907BBE5}"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E22D2-6AD7-4DD4-80B4-BDD30DB0DE27}"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63676A-C987-4CE8-BF36-EFF695727BCC}" type="datetime1">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9F63A5-5DD9-41A0-B210-468C2356E807}"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9CD56C-98B1-4FD7-8D67-F2F2DA9F97F0}" type="datetime1">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903BDE-2A55-45A1-8A96-8B9EFB6BD43B}" type="datetime1">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F8A34-3706-40B5-A9EB-C42E8E000154}" type="datetime1">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0A4817-CE8B-4431-AA0A-8FD17CE927F8}"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A252F-5176-489D-9045-E151EA7DF4E5}" type="datetime1">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B45D0-1B6C-436E-91FE-14B052BC3D26}" type="datetime1">
              <a:rPr lang="en-US" smtClean="0"/>
              <a:t>10/19/2019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130425"/>
            <a:ext cx="6858000" cy="1470025"/>
          </a:xfrm>
        </p:spPr>
        <p:txBody>
          <a:bodyPr>
            <a:normAutofit fontScale="90000"/>
          </a:bodyPr>
          <a:lstStyle/>
          <a:p>
            <a:r>
              <a:rPr lang="en-US" dirty="0" smtClean="0"/>
              <a:t>Lecture 4</a:t>
            </a:r>
            <a:br>
              <a:rPr lang="en-US" dirty="0" smtClean="0"/>
            </a:br>
            <a:r>
              <a:rPr lang="en-US" dirty="0" smtClean="0"/>
              <a:t>Cloud Provider</a:t>
            </a:r>
            <a:r>
              <a:rPr lang="en-US" dirty="0"/>
              <a:t/>
            </a:r>
            <a:br>
              <a:rPr lang="en-US" dirty="0"/>
            </a:br>
            <a:r>
              <a:rPr lang="en-US" dirty="0" smtClean="0"/>
              <a:t>Amazon Web Services - </a:t>
            </a:r>
            <a:r>
              <a:rPr lang="en-US" b="1" i="1" dirty="0" smtClean="0"/>
              <a:t>AWS</a:t>
            </a:r>
            <a:endParaRPr lang="en-US" dirty="0"/>
          </a:p>
        </p:txBody>
      </p:sp>
      <p:sp>
        <p:nvSpPr>
          <p:cNvPr id="4" name="Subtitle 3"/>
          <p:cNvSpPr>
            <a:spLocks noGrp="1"/>
          </p:cNvSpPr>
          <p:nvPr>
            <p:ph type="subTitle" idx="1"/>
          </p:nvPr>
        </p:nvSpPr>
        <p:spPr>
          <a:xfrm>
            <a:off x="1371600" y="4953000"/>
            <a:ext cx="6400800" cy="1752600"/>
          </a:xfrm>
        </p:spPr>
        <p:txBody>
          <a:bodyPr/>
          <a:lstStyle/>
          <a:p>
            <a:r>
              <a:rPr lang="en-US" dirty="0" smtClean="0"/>
              <a:t>Dr. Mohamed ElAraby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722690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p:txBody>
          <a:bodyPr>
            <a:normAutofit fontScale="77500" lnSpcReduction="20000"/>
          </a:bodyPr>
          <a:lstStyle/>
          <a:p>
            <a:r>
              <a:rPr lang="en-US" dirty="0"/>
              <a:t>AWS Batch </a:t>
            </a:r>
            <a:endParaRPr lang="en-US" dirty="0" smtClean="0"/>
          </a:p>
          <a:p>
            <a:pPr lvl="1"/>
            <a:r>
              <a:rPr lang="en-US" dirty="0" smtClean="0"/>
              <a:t>Enables </a:t>
            </a:r>
            <a:r>
              <a:rPr lang="en-US" dirty="0"/>
              <a:t>developers, scientists, and engineers to easily and efficiently run hundreds of thousands of batch computing jobs on AWS. </a:t>
            </a:r>
            <a:endParaRPr lang="en-US" dirty="0" smtClean="0"/>
          </a:p>
          <a:p>
            <a:pPr lvl="1"/>
            <a:r>
              <a:rPr lang="en-US" dirty="0" smtClean="0"/>
              <a:t>AWS </a:t>
            </a:r>
            <a:r>
              <a:rPr lang="en-US" dirty="0"/>
              <a:t>Batch dynamically provisions the optimal quantity and type of compute resources (e.g., CPU or memory-optimized instances) based on the volume and specific resource requirements of the batch jobs submitted. </a:t>
            </a:r>
            <a:endParaRPr lang="en-US" dirty="0" smtClean="0"/>
          </a:p>
          <a:p>
            <a:pPr lvl="1"/>
            <a:r>
              <a:rPr lang="en-US" dirty="0" smtClean="0"/>
              <a:t>With </a:t>
            </a:r>
            <a:r>
              <a:rPr lang="en-US" dirty="0"/>
              <a:t>AWS Batch, there is no need to install and manage batch computing software or server clusters that you use to run your jobs, allowing you to focus on analyzing results and solving problems. </a:t>
            </a:r>
            <a:endParaRPr lang="en-US" dirty="0" smtClean="0"/>
          </a:p>
          <a:p>
            <a:pPr lvl="1"/>
            <a:r>
              <a:rPr lang="en-US" dirty="0" smtClean="0"/>
              <a:t>AWS </a:t>
            </a:r>
            <a:r>
              <a:rPr lang="en-US" dirty="0"/>
              <a:t>Batch plans, schedules, and executes your batch computing workloads across the full range of AWS compute services and features, such as Amazon EC2 and Spot Instances.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86853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p:txBody>
          <a:bodyPr>
            <a:normAutofit fontScale="92500" lnSpcReduction="20000"/>
          </a:bodyPr>
          <a:lstStyle/>
          <a:p>
            <a:r>
              <a:rPr lang="en-US" dirty="0"/>
              <a:t>AWS Elastic Beanstalk </a:t>
            </a:r>
            <a:endParaRPr lang="en-US" dirty="0" smtClean="0"/>
          </a:p>
          <a:p>
            <a:pPr lvl="1"/>
            <a:r>
              <a:rPr lang="en-US" dirty="0" smtClean="0"/>
              <a:t>An </a:t>
            </a:r>
            <a:r>
              <a:rPr lang="en-US" dirty="0"/>
              <a:t>easy-to-use service for deploying and scaling web applications and services developed with Java, .NET, PHP, Node.js, Python, Ruby, Go, and </a:t>
            </a:r>
            <a:r>
              <a:rPr lang="en-US" dirty="0" err="1"/>
              <a:t>Docker</a:t>
            </a:r>
            <a:r>
              <a:rPr lang="en-US" dirty="0"/>
              <a:t> on familiar servers such as Apache, </a:t>
            </a:r>
            <a:r>
              <a:rPr lang="en-US" dirty="0" err="1"/>
              <a:t>Nginx</a:t>
            </a:r>
            <a:r>
              <a:rPr lang="en-US" dirty="0"/>
              <a:t>, Passenger, and Internet Information Services (IIS). </a:t>
            </a:r>
            <a:endParaRPr lang="en-US" dirty="0" smtClean="0"/>
          </a:p>
          <a:p>
            <a:pPr lvl="1"/>
            <a:r>
              <a:rPr lang="en-US" dirty="0" smtClean="0"/>
              <a:t>You </a:t>
            </a:r>
            <a:r>
              <a:rPr lang="en-US" dirty="0"/>
              <a:t>can simply upload your code, and AWS Elastic Beanstalk automatically handles the deployment, from capacity provisioning, load balancing, and auto scaling to application health monitoring. </a:t>
            </a:r>
            <a:endParaRPr lang="en-US" dirty="0" smtClean="0"/>
          </a:p>
          <a:p>
            <a:pPr lvl="1"/>
            <a:r>
              <a:rPr lang="en-US" dirty="0" smtClean="0"/>
              <a:t>At </a:t>
            </a:r>
            <a:r>
              <a:rPr lang="en-US" dirty="0"/>
              <a:t>the same time, you retain full control over the AWS resources powering your application and can access the underlying resources at any time.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972136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p:txBody>
          <a:bodyPr>
            <a:normAutofit fontScale="77500" lnSpcReduction="20000"/>
          </a:bodyPr>
          <a:lstStyle/>
          <a:p>
            <a:r>
              <a:rPr lang="en-US" dirty="0"/>
              <a:t>AWS </a:t>
            </a:r>
            <a:r>
              <a:rPr lang="en-US" dirty="0" smtClean="0"/>
              <a:t>Lambda</a:t>
            </a:r>
          </a:p>
          <a:p>
            <a:pPr lvl="1"/>
            <a:r>
              <a:rPr lang="en-US" dirty="0" smtClean="0"/>
              <a:t>Lets you </a:t>
            </a:r>
            <a:r>
              <a:rPr lang="en-US" dirty="0"/>
              <a:t>run code without provisioning or managing servers. </a:t>
            </a:r>
            <a:endParaRPr lang="en-US" dirty="0" smtClean="0"/>
          </a:p>
          <a:p>
            <a:pPr lvl="1"/>
            <a:r>
              <a:rPr lang="en-US" dirty="0" smtClean="0"/>
              <a:t>You </a:t>
            </a:r>
            <a:r>
              <a:rPr lang="en-US" dirty="0"/>
              <a:t>pay only for the compute time you consume—there is no charge when your code is not running. </a:t>
            </a:r>
            <a:endParaRPr lang="en-US" dirty="0" smtClean="0"/>
          </a:p>
          <a:p>
            <a:pPr lvl="1"/>
            <a:r>
              <a:rPr lang="en-US" dirty="0" smtClean="0"/>
              <a:t>With </a:t>
            </a:r>
            <a:r>
              <a:rPr lang="en-US" dirty="0"/>
              <a:t>Lambda, you can run code for virtually any type of application or backend service—all with zero administration. </a:t>
            </a:r>
            <a:endParaRPr lang="en-US" dirty="0" smtClean="0"/>
          </a:p>
          <a:p>
            <a:pPr lvl="1"/>
            <a:r>
              <a:rPr lang="en-US" dirty="0" smtClean="0"/>
              <a:t>Just </a:t>
            </a:r>
            <a:r>
              <a:rPr lang="en-US" dirty="0"/>
              <a:t>upload your code, and Lambda takes care of everything required to run and scale your code with high availability. </a:t>
            </a:r>
            <a:endParaRPr lang="en-US" dirty="0" smtClean="0"/>
          </a:p>
          <a:p>
            <a:pPr lvl="1"/>
            <a:r>
              <a:rPr lang="en-US" dirty="0" smtClean="0"/>
              <a:t>You </a:t>
            </a:r>
            <a:r>
              <a:rPr lang="en-US" dirty="0"/>
              <a:t>can set up your code to automatically trigger from other AWS services, or you can call it directly from any web or mobile app.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972136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7545" y="2967335"/>
            <a:ext cx="4928914"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Any Question?</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906391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pPr lvl="1">
              <a:buFont typeface="Arial" pitchFamily="34" charset="0"/>
              <a:buChar char="•"/>
            </a:pPr>
            <a:r>
              <a:rPr lang="en-US" b="1" dirty="0" smtClean="0"/>
              <a:t>AWS EC2</a:t>
            </a:r>
          </a:p>
          <a:p>
            <a:pPr lvl="1">
              <a:buFont typeface="Arial" pitchFamily="34" charset="0"/>
              <a:buChar char="•"/>
            </a:pPr>
            <a:r>
              <a:rPr lang="en-US" b="1" dirty="0" smtClean="0"/>
              <a:t>Auto Scaling</a:t>
            </a:r>
          </a:p>
          <a:p>
            <a:pPr lvl="1">
              <a:buFont typeface="Arial" pitchFamily="34" charset="0"/>
              <a:buChar char="•"/>
            </a:pPr>
            <a:r>
              <a:rPr lang="en-US" b="1" dirty="0" smtClean="0"/>
              <a:t>Elastic Load Balancing</a:t>
            </a:r>
          </a:p>
          <a:p>
            <a:pPr lvl="1">
              <a:buFont typeface="Arial" pitchFamily="34" charset="0"/>
              <a:buChar char="•"/>
            </a:pPr>
            <a:r>
              <a:rPr lang="en-US" b="1" dirty="0" smtClean="0"/>
              <a:t>Workspace</a:t>
            </a:r>
          </a:p>
          <a:p>
            <a:pPr lvl="1">
              <a:buFont typeface="Arial" pitchFamily="34" charset="0"/>
              <a:buChar char="•"/>
            </a:pPr>
            <a:r>
              <a:rPr lang="en-US" b="1" dirty="0" smtClean="0"/>
              <a:t>VPC</a:t>
            </a:r>
          </a:p>
          <a:p>
            <a:pPr lvl="1">
              <a:buFont typeface="Arial" pitchFamily="34" charset="0"/>
              <a:buChar char="•"/>
            </a:pPr>
            <a:r>
              <a:rPr lang="en-US" b="1" dirty="0" smtClean="0"/>
              <a:t>Database services </a:t>
            </a:r>
            <a:endParaRPr lang="en-US" b="1" dirty="0"/>
          </a:p>
          <a:p>
            <a:pPr lvl="1">
              <a:buFont typeface="Arial" pitchFamily="34" charset="0"/>
              <a:buChar char="•"/>
            </a:pPr>
            <a:r>
              <a:rPr lang="en-US" b="1" dirty="0" smtClean="0"/>
              <a:t>Storage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271932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AWS EC2</a:t>
            </a:r>
            <a:endParaRPr lang="en-US" b="1" dirty="0"/>
          </a:p>
        </p:txBody>
      </p:sp>
      <p:sp>
        <p:nvSpPr>
          <p:cNvPr id="3" name="Content Placeholder 2"/>
          <p:cNvSpPr>
            <a:spLocks noGrp="1"/>
          </p:cNvSpPr>
          <p:nvPr>
            <p:ph idx="1"/>
          </p:nvPr>
        </p:nvSpPr>
        <p:spPr/>
        <p:txBody>
          <a:bodyPr>
            <a:normAutofit/>
          </a:bodyPr>
          <a:lstStyle/>
          <a:p>
            <a:r>
              <a:rPr lang="en-US" b="1" dirty="0" smtClean="0"/>
              <a:t>EC2 </a:t>
            </a:r>
            <a:r>
              <a:rPr lang="en-US" dirty="0"/>
              <a:t>stands for Elastic Compute </a:t>
            </a:r>
            <a:r>
              <a:rPr lang="en-US" dirty="0" smtClean="0"/>
              <a:t>Cloud.</a:t>
            </a:r>
          </a:p>
          <a:p>
            <a:r>
              <a:rPr lang="en-US" dirty="0" smtClean="0"/>
              <a:t>EC2 </a:t>
            </a:r>
            <a:r>
              <a:rPr lang="en-US" dirty="0"/>
              <a:t>allow users to use virtual machines of different configurations as per their </a:t>
            </a:r>
            <a:r>
              <a:rPr lang="en-US" dirty="0" smtClean="0"/>
              <a:t>requirement.</a:t>
            </a:r>
          </a:p>
          <a:p>
            <a:r>
              <a:rPr lang="en-US" dirty="0" smtClean="0"/>
              <a:t>It </a:t>
            </a:r>
            <a:r>
              <a:rPr lang="en-US" dirty="0"/>
              <a:t>allows various configuration options, mapping of individual server, various pricing options, etc</a:t>
            </a:r>
            <a:r>
              <a:rPr lang="en-US" dirty="0" smtClean="0"/>
              <a: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045005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3021"/>
            <a:ext cx="8534399" cy="6478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048684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EC2 </a:t>
            </a:r>
            <a:r>
              <a:rPr lang="en-US" dirty="0"/>
              <a:t>is a web service that provides secure, resizable compute </a:t>
            </a:r>
            <a:r>
              <a:rPr lang="en-US" dirty="0" smtClean="0"/>
              <a:t>capacity. </a:t>
            </a:r>
          </a:p>
          <a:p>
            <a:r>
              <a:rPr lang="en-US" dirty="0" smtClean="0"/>
              <a:t>It </a:t>
            </a:r>
            <a:r>
              <a:rPr lang="en-US" dirty="0"/>
              <a:t>is designed to make </a:t>
            </a:r>
            <a:r>
              <a:rPr lang="en-US" dirty="0" smtClean="0"/>
              <a:t>web scale </a:t>
            </a:r>
            <a:r>
              <a:rPr lang="en-US" dirty="0"/>
              <a:t>computing easier for developers</a:t>
            </a:r>
            <a:r>
              <a:rPr lang="en-US" dirty="0" smtClean="0"/>
              <a:t>.</a:t>
            </a:r>
          </a:p>
          <a:p>
            <a:r>
              <a:rPr lang="en-US" dirty="0" smtClean="0"/>
              <a:t>It </a:t>
            </a:r>
            <a:r>
              <a:rPr lang="en-US" dirty="0"/>
              <a:t>provides you with complete control of your computing resources and lets you run on Amazon’s proven computing environment. </a:t>
            </a:r>
            <a:endParaRPr lang="en-US" dirty="0" smtClean="0"/>
          </a:p>
          <a:p>
            <a:r>
              <a:rPr lang="en-US" dirty="0" smtClean="0"/>
              <a:t>Amazon </a:t>
            </a:r>
            <a:r>
              <a:rPr lang="en-US" dirty="0"/>
              <a:t>EC2 reduces the time required to obtain and boot new server instances (called Amazon EC2 instances) to minutes, allowing you to quickly scale capacity, both up and </a:t>
            </a:r>
            <a:r>
              <a:rPr lang="en-US" dirty="0" smtClean="0"/>
              <a:t>down. </a:t>
            </a:r>
          </a:p>
          <a:p>
            <a:r>
              <a:rPr lang="en-US" dirty="0" smtClean="0"/>
              <a:t>EC2 </a:t>
            </a:r>
            <a:r>
              <a:rPr lang="en-US" dirty="0"/>
              <a:t>changes the economics of computing by allowing you to pay only for capacity that you actually use. </a:t>
            </a:r>
            <a:endParaRPr lang="en-US" dirty="0" smtClean="0"/>
          </a:p>
          <a:p>
            <a:r>
              <a:rPr lang="en-US" dirty="0" smtClean="0"/>
              <a:t>EC2 </a:t>
            </a:r>
            <a:r>
              <a:rPr lang="en-US" dirty="0"/>
              <a:t>provides developers and system administrators the tools to build failure resilient applications and isolate themselves from common failure scenarios</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068191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p:txBody>
          <a:bodyPr>
            <a:normAutofit fontScale="77500" lnSpcReduction="20000"/>
          </a:bodyPr>
          <a:lstStyle/>
          <a:p>
            <a:r>
              <a:rPr lang="en-US" dirty="0"/>
              <a:t>Amazon EC2 Auto </a:t>
            </a:r>
            <a:r>
              <a:rPr lang="en-US" dirty="0" smtClean="0"/>
              <a:t>Scaling</a:t>
            </a:r>
          </a:p>
          <a:p>
            <a:pPr lvl="1"/>
            <a:r>
              <a:rPr lang="en-US" dirty="0" smtClean="0"/>
              <a:t>Helps </a:t>
            </a:r>
            <a:r>
              <a:rPr lang="en-US" dirty="0"/>
              <a:t>you maintain application availability and allows you to automatically add or remove EC2 instances according to conditions you define. </a:t>
            </a:r>
            <a:endParaRPr lang="en-US" dirty="0" smtClean="0"/>
          </a:p>
          <a:p>
            <a:pPr lvl="1"/>
            <a:r>
              <a:rPr lang="en-US" dirty="0" smtClean="0"/>
              <a:t>You </a:t>
            </a:r>
            <a:r>
              <a:rPr lang="en-US" dirty="0"/>
              <a:t>can use the fleet management features of Amazon EC2 Auto Scaling to maintain the health and availability of your fleet. </a:t>
            </a:r>
            <a:endParaRPr lang="en-US" dirty="0" smtClean="0"/>
          </a:p>
          <a:p>
            <a:pPr lvl="1"/>
            <a:r>
              <a:rPr lang="en-US" dirty="0" smtClean="0"/>
              <a:t>You </a:t>
            </a:r>
            <a:r>
              <a:rPr lang="en-US" dirty="0"/>
              <a:t>can also use the dynamic and predictive scaling features of Amazon EC2 Auto Scaling to add or remove EC2 instances. </a:t>
            </a:r>
            <a:endParaRPr lang="en-US" dirty="0" smtClean="0"/>
          </a:p>
          <a:p>
            <a:pPr lvl="1"/>
            <a:r>
              <a:rPr lang="en-US" dirty="0" smtClean="0"/>
              <a:t>Dynamic </a:t>
            </a:r>
            <a:r>
              <a:rPr lang="en-US" dirty="0"/>
              <a:t>scaling responds to changing demand and predictive scaling automatically schedules the right number of EC2 instances based on predicted demand. </a:t>
            </a:r>
            <a:endParaRPr lang="en-US" dirty="0" smtClean="0"/>
          </a:p>
          <a:p>
            <a:pPr lvl="1"/>
            <a:r>
              <a:rPr lang="en-US" dirty="0" smtClean="0"/>
              <a:t>Dynamic </a:t>
            </a:r>
            <a:r>
              <a:rPr lang="en-US" dirty="0"/>
              <a:t>scaling and predictive scaling can be used together to scale </a:t>
            </a:r>
            <a:r>
              <a:rPr lang="en-US" dirty="0" smtClean="0"/>
              <a:t>faster.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403824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p:txBody>
          <a:bodyPr>
            <a:normAutofit fontScale="70000" lnSpcReduction="20000"/>
          </a:bodyPr>
          <a:lstStyle/>
          <a:p>
            <a:r>
              <a:rPr lang="en-US" dirty="0"/>
              <a:t>Amazon Elastic Container </a:t>
            </a:r>
            <a:r>
              <a:rPr lang="en-US" dirty="0" smtClean="0"/>
              <a:t>Registry (ECR)</a:t>
            </a:r>
          </a:p>
          <a:p>
            <a:pPr lvl="1"/>
            <a:r>
              <a:rPr lang="en-US" dirty="0" smtClean="0"/>
              <a:t>ECR </a:t>
            </a:r>
            <a:r>
              <a:rPr lang="en-US" dirty="0"/>
              <a:t>is a fully-managed </a:t>
            </a:r>
            <a:r>
              <a:rPr lang="en-US" dirty="0" err="1"/>
              <a:t>Docker</a:t>
            </a:r>
            <a:r>
              <a:rPr lang="en-US" dirty="0"/>
              <a:t> container registry that makes it easy for developers to store, manage, and deploy </a:t>
            </a:r>
            <a:r>
              <a:rPr lang="en-US" dirty="0" err="1"/>
              <a:t>Docker</a:t>
            </a:r>
            <a:r>
              <a:rPr lang="en-US" dirty="0"/>
              <a:t> container images. </a:t>
            </a:r>
            <a:endParaRPr lang="en-US" dirty="0" smtClean="0"/>
          </a:p>
          <a:p>
            <a:pPr lvl="1"/>
            <a:r>
              <a:rPr lang="en-US" dirty="0" smtClean="0"/>
              <a:t>ECR </a:t>
            </a:r>
            <a:r>
              <a:rPr lang="en-US" dirty="0"/>
              <a:t>is integrated with Amazon Elastic Container Service (Amazon ECS), simplifying your development to production workflow</a:t>
            </a:r>
            <a:r>
              <a:rPr lang="en-US" dirty="0" smtClean="0"/>
              <a:t>.</a:t>
            </a:r>
          </a:p>
          <a:p>
            <a:pPr lvl="1"/>
            <a:r>
              <a:rPr lang="en-US" dirty="0" smtClean="0"/>
              <a:t>ECR </a:t>
            </a:r>
            <a:r>
              <a:rPr lang="en-US" dirty="0"/>
              <a:t>eliminates the need to operate your own container repositories or worry about scaling the underlying infrastructure. </a:t>
            </a:r>
            <a:endParaRPr lang="en-US" dirty="0" smtClean="0"/>
          </a:p>
          <a:p>
            <a:pPr lvl="1"/>
            <a:r>
              <a:rPr lang="en-US" dirty="0" smtClean="0"/>
              <a:t>ECR </a:t>
            </a:r>
            <a:r>
              <a:rPr lang="en-US" dirty="0"/>
              <a:t>hosts your images in a highly available and scalable architecture, allowing you to reliably deploy containers for your applications. </a:t>
            </a:r>
            <a:endParaRPr lang="en-US" dirty="0" smtClean="0"/>
          </a:p>
          <a:p>
            <a:pPr lvl="1"/>
            <a:r>
              <a:rPr lang="en-US" dirty="0" smtClean="0"/>
              <a:t>Integration </a:t>
            </a:r>
            <a:r>
              <a:rPr lang="en-US" dirty="0"/>
              <a:t>with AWS Identity and Access Management (IAM) provides resource-level control of each repository. </a:t>
            </a:r>
            <a:endParaRPr lang="en-US" dirty="0" smtClean="0"/>
          </a:p>
          <a:p>
            <a:pPr lvl="1"/>
            <a:r>
              <a:rPr lang="en-US" dirty="0" smtClean="0"/>
              <a:t>With ECR</a:t>
            </a:r>
            <a:r>
              <a:rPr lang="en-US" dirty="0"/>
              <a:t>, there are no upfront fees or commitments. </a:t>
            </a:r>
            <a:r>
              <a:rPr lang="en-US" dirty="0" smtClean="0"/>
              <a:t>You </a:t>
            </a:r>
            <a:r>
              <a:rPr lang="en-US" dirty="0"/>
              <a:t>pay only for the amount of data you store in your repositories and data transferred to the Internet.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771532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p:txBody>
          <a:bodyPr>
            <a:normAutofit fontScale="85000" lnSpcReduction="20000"/>
          </a:bodyPr>
          <a:lstStyle/>
          <a:p>
            <a:r>
              <a:rPr lang="en-US" dirty="0"/>
              <a:t>Amazon Elastic Container Service </a:t>
            </a:r>
            <a:r>
              <a:rPr lang="en-US" dirty="0" smtClean="0"/>
              <a:t>(ECS)</a:t>
            </a:r>
          </a:p>
          <a:p>
            <a:pPr lvl="1"/>
            <a:r>
              <a:rPr lang="en-US" dirty="0" smtClean="0"/>
              <a:t>Highly </a:t>
            </a:r>
            <a:r>
              <a:rPr lang="en-US" dirty="0"/>
              <a:t>scalable, </a:t>
            </a:r>
            <a:r>
              <a:rPr lang="en-US" dirty="0" smtClean="0"/>
              <a:t>high performance </a:t>
            </a:r>
            <a:r>
              <a:rPr lang="en-US" dirty="0"/>
              <a:t>container orchestration service that supports </a:t>
            </a:r>
            <a:r>
              <a:rPr lang="en-US" dirty="0" err="1"/>
              <a:t>Docker</a:t>
            </a:r>
            <a:r>
              <a:rPr lang="en-US" dirty="0"/>
              <a:t> containers and allows you to easily run and scale containerized applications on AWS. </a:t>
            </a:r>
            <a:endParaRPr lang="en-US" dirty="0" smtClean="0"/>
          </a:p>
          <a:p>
            <a:pPr lvl="1"/>
            <a:r>
              <a:rPr lang="en-US" dirty="0"/>
              <a:t>Amazon ECS eliminates the need for you to install and operate your own container orchestration software, manage and scale a cluster of virtual machines, or schedule containers on those virtual machines</a:t>
            </a:r>
            <a:r>
              <a:rPr lang="en-US" dirty="0" smtClean="0"/>
              <a:t>.</a:t>
            </a:r>
          </a:p>
          <a:p>
            <a:pPr lvl="1"/>
            <a:r>
              <a:rPr lang="en-US" dirty="0"/>
              <a:t>With simple API calls, you can launch and stop </a:t>
            </a:r>
            <a:r>
              <a:rPr lang="en-US" dirty="0" err="1"/>
              <a:t>Docker</a:t>
            </a:r>
            <a:r>
              <a:rPr lang="en-US" dirty="0"/>
              <a:t>-enabled applications, query the complete state of your application, and access many familiar features such as IAM roles, security groups, load balancers, Amazon </a:t>
            </a:r>
            <a:r>
              <a:rPr lang="en-US" dirty="0" err="1"/>
              <a:t>CloudWatch</a:t>
            </a:r>
            <a:r>
              <a:rPr lang="en-US" dirty="0"/>
              <a:t> Events, AWS </a:t>
            </a:r>
            <a:r>
              <a:rPr lang="en-US" dirty="0" err="1"/>
              <a:t>CloudFormation</a:t>
            </a:r>
            <a:r>
              <a:rPr lang="en-US" dirty="0"/>
              <a:t> templates, and AWS </a:t>
            </a:r>
            <a:r>
              <a:rPr lang="en-US" dirty="0" err="1"/>
              <a:t>CloudTrail</a:t>
            </a:r>
            <a:r>
              <a:rPr lang="en-US" dirty="0"/>
              <a:t> logs.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71532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EC2</a:t>
            </a:r>
            <a:endParaRPr lang="en-US" dirty="0"/>
          </a:p>
        </p:txBody>
      </p:sp>
      <p:sp>
        <p:nvSpPr>
          <p:cNvPr id="3" name="Content Placeholder 2"/>
          <p:cNvSpPr>
            <a:spLocks noGrp="1"/>
          </p:cNvSpPr>
          <p:nvPr>
            <p:ph idx="1"/>
          </p:nvPr>
        </p:nvSpPr>
        <p:spPr/>
        <p:txBody>
          <a:bodyPr>
            <a:normAutofit/>
          </a:bodyPr>
          <a:lstStyle/>
          <a:p>
            <a:r>
              <a:rPr lang="en-US" dirty="0"/>
              <a:t>Amazon </a:t>
            </a:r>
            <a:r>
              <a:rPr lang="en-US" dirty="0" err="1" smtClean="0"/>
              <a:t>Lightsail</a:t>
            </a:r>
            <a:endParaRPr lang="en-US" dirty="0" smtClean="0"/>
          </a:p>
          <a:p>
            <a:pPr lvl="1"/>
            <a:r>
              <a:rPr lang="en-US" dirty="0" smtClean="0"/>
              <a:t>Designed </a:t>
            </a:r>
            <a:r>
              <a:rPr lang="en-US" dirty="0"/>
              <a:t>to be the easiest way to launch and manage a virtual private server with AWS. </a:t>
            </a:r>
            <a:endParaRPr lang="en-US" dirty="0" smtClean="0"/>
          </a:p>
          <a:p>
            <a:pPr lvl="1"/>
            <a:r>
              <a:rPr lang="en-US" dirty="0" err="1" smtClean="0"/>
              <a:t>Lightsail</a:t>
            </a:r>
            <a:r>
              <a:rPr lang="en-US" dirty="0" smtClean="0"/>
              <a:t> </a:t>
            </a:r>
            <a:r>
              <a:rPr lang="en-US" dirty="0"/>
              <a:t>plans include everything you need to jumpstart your project – a virtual machine, SSD- based storage, data transfer, DNS management, and a static IP address – for a low, predictable price.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980295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TotalTime>
  <Words>960</Words>
  <Application>Microsoft Office PowerPoint</Application>
  <PresentationFormat>On-screen Show (4:3)</PresentationFormat>
  <Paragraphs>77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Lecture 4 Cloud Provider Amazon Web Services - AWS</vt:lpstr>
      <vt:lpstr>Objectives</vt:lpstr>
      <vt:lpstr>AWS EC2</vt:lpstr>
      <vt:lpstr>PowerPoint Presentation</vt:lpstr>
      <vt:lpstr>AWS EC2</vt:lpstr>
      <vt:lpstr>AWS EC2</vt:lpstr>
      <vt:lpstr>AWS EC2</vt:lpstr>
      <vt:lpstr>AWS EC2</vt:lpstr>
      <vt:lpstr>AWS EC2</vt:lpstr>
      <vt:lpstr>AWS EC2</vt:lpstr>
      <vt:lpstr>AWS EC2</vt:lpstr>
      <vt:lpstr>AWS EC2</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Mohamed</dc:creator>
  <cp:lastModifiedBy>dell</cp:lastModifiedBy>
  <cp:revision>112</cp:revision>
  <dcterms:created xsi:type="dcterms:W3CDTF">2006-08-16T00:00:00Z</dcterms:created>
  <dcterms:modified xsi:type="dcterms:W3CDTF">2019-10-19T18:33:14Z</dcterms:modified>
</cp:coreProperties>
</file>