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77" r:id="rId4"/>
    <p:sldId id="278" r:id="rId5"/>
    <p:sldId id="279" r:id="rId6"/>
    <p:sldId id="280" r:id="rId7"/>
    <p:sldId id="286" r:id="rId8"/>
    <p:sldId id="287" r:id="rId9"/>
    <p:sldId id="288" r:id="rId10"/>
    <p:sldId id="289" r:id="rId11"/>
    <p:sldId id="281" r:id="rId12"/>
    <p:sldId id="282"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754" autoAdjust="0"/>
  </p:normalViewPr>
  <p:slideViewPr>
    <p:cSldViewPr>
      <p:cViewPr>
        <p:scale>
          <a:sx n="90" d="100"/>
          <a:sy n="90" d="100"/>
        </p:scale>
        <p:origin x="-81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4BD66B-9D1A-4474-9AEA-D303EAF22CCE}" type="datetimeFigureOut">
              <a:rPr lang="en-US" smtClean="0"/>
              <a:t>11/3/2019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E8FAD7-1C5D-44DC-A629-D52604DC4ADF}" type="slidenum">
              <a:rPr lang="en-US" smtClean="0"/>
              <a:t>‹#›</a:t>
            </a:fld>
            <a:endParaRPr lang="en-US"/>
          </a:p>
        </p:txBody>
      </p:sp>
    </p:spTree>
    <p:extLst>
      <p:ext uri="{BB962C8B-B14F-4D97-AF65-F5344CB8AC3E}">
        <p14:creationId xmlns:p14="http://schemas.microsoft.com/office/powerpoint/2010/main" val="2857002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42995-60E9-4F5A-901D-87231D66B03C}" type="datetimeFigureOut">
              <a:rPr lang="en-US" smtClean="0"/>
              <a:t>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B939AC-8DE3-43E7-9EBC-F368AD876B1C}" type="slidenum">
              <a:rPr lang="en-US" smtClean="0"/>
              <a:t>‹#›</a:t>
            </a:fld>
            <a:endParaRPr lang="en-US"/>
          </a:p>
        </p:txBody>
      </p:sp>
    </p:spTree>
    <p:extLst>
      <p:ext uri="{BB962C8B-B14F-4D97-AF65-F5344CB8AC3E}">
        <p14:creationId xmlns:p14="http://schemas.microsoft.com/office/powerpoint/2010/main" val="3650564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939AC-8DE3-43E7-9EBC-F368AD876B1C}" type="slidenum">
              <a:rPr lang="en-US" smtClean="0"/>
              <a:t>9</a:t>
            </a:fld>
            <a:endParaRPr lang="en-US"/>
          </a:p>
        </p:txBody>
      </p:sp>
    </p:spTree>
    <p:extLst>
      <p:ext uri="{BB962C8B-B14F-4D97-AF65-F5344CB8AC3E}">
        <p14:creationId xmlns:p14="http://schemas.microsoft.com/office/powerpoint/2010/main" val="1995082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6838C8-310B-4C31-AFCD-F6A1D085B9DF}"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852F2-31F9-4509-B6E0-0EB3DA663231}"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D95176-33F9-4022-8930-21831907BBE5}"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E22D2-6AD7-4DD4-80B4-BDD30DB0DE27}"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63676A-C987-4CE8-BF36-EFF695727BCC}"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F63A5-5DD9-41A0-B210-468C2356E807}"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9CD56C-98B1-4FD7-8D67-F2F2DA9F97F0}" type="datetime1">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03BDE-2A55-45A1-8A96-8B9EFB6BD43B}" type="datetime1">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F8A34-3706-40B5-A9EB-C42E8E000154}" type="datetime1">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A4817-CE8B-4431-AA0A-8FD17CE927F8}"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A252F-5176-489D-9045-E151EA7DF4E5}"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B45D0-1B6C-436E-91FE-14B052BC3D26}" type="datetime1">
              <a:rPr lang="en-US" smtClean="0"/>
              <a:t>11/3/2019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130425"/>
            <a:ext cx="6858000" cy="1470025"/>
          </a:xfrm>
        </p:spPr>
        <p:txBody>
          <a:bodyPr>
            <a:normAutofit fontScale="90000"/>
          </a:bodyPr>
          <a:lstStyle/>
          <a:p>
            <a:r>
              <a:rPr lang="en-US" dirty="0" smtClean="0"/>
              <a:t>Lecture 5</a:t>
            </a:r>
            <a:br>
              <a:rPr lang="en-US" dirty="0" smtClean="0"/>
            </a:br>
            <a:r>
              <a:rPr lang="en-US" dirty="0" smtClean="0"/>
              <a:t>Cloud Provider</a:t>
            </a:r>
            <a:r>
              <a:rPr lang="en-US" dirty="0"/>
              <a:t/>
            </a:r>
            <a:br>
              <a:rPr lang="en-US" dirty="0"/>
            </a:br>
            <a:r>
              <a:rPr lang="en-US" dirty="0" smtClean="0"/>
              <a:t>Amazon Web Services - </a:t>
            </a:r>
            <a:r>
              <a:rPr lang="en-US" b="1" i="1" dirty="0" smtClean="0"/>
              <a:t>AWS</a:t>
            </a:r>
            <a:endParaRPr lang="en-US" dirty="0"/>
          </a:p>
        </p:txBody>
      </p:sp>
      <p:sp>
        <p:nvSpPr>
          <p:cNvPr id="4" name="Subtitle 3"/>
          <p:cNvSpPr>
            <a:spLocks noGrp="1"/>
          </p:cNvSpPr>
          <p:nvPr>
            <p:ph type="subTitle" idx="1"/>
          </p:nvPr>
        </p:nvSpPr>
        <p:spPr>
          <a:xfrm>
            <a:off x="1371600" y="4953000"/>
            <a:ext cx="6400800" cy="1752600"/>
          </a:xfrm>
        </p:spPr>
        <p:txBody>
          <a:bodyPr/>
          <a:lstStyle/>
          <a:p>
            <a:r>
              <a:rPr lang="en-US" dirty="0" smtClean="0"/>
              <a:t>Dr. Mohamed ElAraby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722690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Amazon Virtual Private Cloud (Amazon VPC)</a:t>
            </a:r>
            <a:endParaRPr lang="en-US" dirty="0"/>
          </a:p>
        </p:txBody>
      </p:sp>
      <p:sp>
        <p:nvSpPr>
          <p:cNvPr id="3" name="Content Placeholder 2"/>
          <p:cNvSpPr>
            <a:spLocks noGrp="1"/>
          </p:cNvSpPr>
          <p:nvPr>
            <p:ph idx="1"/>
          </p:nvPr>
        </p:nvSpPr>
        <p:spPr>
          <a:xfrm>
            <a:off x="457200" y="1676400"/>
            <a:ext cx="8229600" cy="4876800"/>
          </a:xfrm>
        </p:spPr>
        <p:txBody>
          <a:bodyPr>
            <a:normAutofit fontScale="70000" lnSpcReduction="20000"/>
          </a:bodyPr>
          <a:lstStyle/>
          <a:p>
            <a:r>
              <a:rPr lang="en-US" dirty="0" smtClean="0"/>
              <a:t>It lets </a:t>
            </a:r>
            <a:r>
              <a:rPr lang="en-US" dirty="0"/>
              <a:t>you provision a logically isolated section of the Amazon Web Services (AWS) Cloud where you can launch AWS resources in a virtual network that you define. </a:t>
            </a:r>
            <a:endParaRPr lang="en-US" dirty="0" smtClean="0"/>
          </a:p>
          <a:p>
            <a:r>
              <a:rPr lang="en-US" dirty="0" smtClean="0"/>
              <a:t>You </a:t>
            </a:r>
            <a:r>
              <a:rPr lang="en-US" dirty="0"/>
              <a:t>have complete control over your virtual networking environment, including selection of your own IP address range, creation of subnets, and configuration of route tables and network gateways. </a:t>
            </a:r>
          </a:p>
          <a:p>
            <a:r>
              <a:rPr lang="en-US" dirty="0"/>
              <a:t>You can easily customize the network configuration for your Amazon VPC. </a:t>
            </a:r>
            <a:endParaRPr lang="en-US" dirty="0" smtClean="0"/>
          </a:p>
          <a:p>
            <a:pPr lvl="1"/>
            <a:r>
              <a:rPr lang="en-US" dirty="0" smtClean="0"/>
              <a:t>For </a:t>
            </a:r>
            <a:r>
              <a:rPr lang="en-US" dirty="0"/>
              <a:t>example, you can create a public-facing subnet for your webservers that has access to the Internet, and place your backend systems such as databases or application servers in a private-facing subnet with no Internet access. </a:t>
            </a:r>
            <a:endParaRPr lang="en-US" dirty="0" smtClean="0"/>
          </a:p>
          <a:p>
            <a:pPr marL="342900" lvl="1" indent="-342900">
              <a:buFont typeface="Arial" pitchFamily="34" charset="0"/>
              <a:buChar char="•"/>
            </a:pPr>
            <a:r>
              <a:rPr lang="en-US" sz="3100" dirty="0"/>
              <a:t>You can leverage multiple layers of security (including security groups and network access control lists) to help control access to Amazon EC2 instances in each subnet.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439993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Database: </a:t>
            </a:r>
            <a:r>
              <a:rPr lang="en-US" dirty="0" smtClean="0"/>
              <a:t>AWS </a:t>
            </a:r>
            <a:r>
              <a:rPr lang="en-US" dirty="0"/>
              <a:t>RDS</a:t>
            </a: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b="1" dirty="0"/>
              <a:t>Amazon Relational Database Service (Amazon RDS</a:t>
            </a:r>
            <a:r>
              <a:rPr lang="en-US" b="1" dirty="0" smtClean="0"/>
              <a:t>)</a:t>
            </a:r>
          </a:p>
          <a:p>
            <a:pPr lvl="1"/>
            <a:r>
              <a:rPr lang="en-US" dirty="0" smtClean="0"/>
              <a:t>A web </a:t>
            </a:r>
            <a:r>
              <a:rPr lang="en-US" dirty="0"/>
              <a:t>service that makes it easy to set up, operate, and scale a relational database in the cloud</a:t>
            </a:r>
            <a:r>
              <a:rPr lang="en-US" dirty="0" smtClean="0"/>
              <a:t>.</a:t>
            </a:r>
          </a:p>
          <a:p>
            <a:pPr lvl="1"/>
            <a:r>
              <a:rPr lang="en-US" dirty="0" smtClean="0"/>
              <a:t>Gives you </a:t>
            </a:r>
            <a:r>
              <a:rPr lang="en-US" dirty="0"/>
              <a:t>access to the capabilities of a familiar MySQL, Oracle, SQL Server or </a:t>
            </a:r>
            <a:r>
              <a:rPr lang="en-US" dirty="0" err="1"/>
              <a:t>PostgreSQL</a:t>
            </a:r>
            <a:r>
              <a:rPr lang="en-US" dirty="0"/>
              <a:t> database</a:t>
            </a:r>
            <a:r>
              <a:rPr lang="en-US" dirty="0" smtClean="0"/>
              <a:t>.</a:t>
            </a:r>
          </a:p>
          <a:p>
            <a:pPr lvl="2"/>
            <a:r>
              <a:rPr lang="en-US" dirty="0"/>
              <a:t>This means that the code, applications, and tools you already use today with your existing databases can be used with Amazon </a:t>
            </a:r>
            <a:r>
              <a:rPr lang="en-US" dirty="0" smtClean="0"/>
              <a:t>RDS.</a:t>
            </a:r>
          </a:p>
          <a:p>
            <a:pPr lvl="1"/>
            <a:r>
              <a:rPr lang="en-US" dirty="0" smtClean="0"/>
              <a:t>RDS </a:t>
            </a:r>
            <a:r>
              <a:rPr lang="en-US" dirty="0"/>
              <a:t>automatically patches </a:t>
            </a:r>
            <a:r>
              <a:rPr lang="en-US" dirty="0" smtClean="0"/>
              <a:t>the database software </a:t>
            </a:r>
            <a:r>
              <a:rPr lang="en-US" dirty="0"/>
              <a:t>and backs up your </a:t>
            </a:r>
            <a:r>
              <a:rPr lang="en-US" dirty="0" smtClean="0"/>
              <a:t>database, </a:t>
            </a:r>
            <a:r>
              <a:rPr lang="en-US" dirty="0"/>
              <a:t>storing the backups for a retention period that you define and enabling point-in-time recovery. </a:t>
            </a:r>
            <a:endParaRPr lang="en-US" dirty="0" smtClean="0"/>
          </a:p>
          <a:p>
            <a:pPr lvl="1"/>
            <a:r>
              <a:rPr lang="en-US" dirty="0" smtClean="0"/>
              <a:t>Able </a:t>
            </a:r>
            <a:r>
              <a:rPr lang="en-US" dirty="0"/>
              <a:t>to scale the compute resources or storage capacity associated with your relational database instance by </a:t>
            </a:r>
            <a:r>
              <a:rPr lang="en-US" dirty="0" smtClean="0"/>
              <a:t>using </a:t>
            </a:r>
            <a:r>
              <a:rPr lang="en-US" dirty="0"/>
              <a:t>a single API call. </a:t>
            </a:r>
            <a:endParaRPr lang="en-US" dirty="0" smtClean="0"/>
          </a:p>
          <a:p>
            <a:pPr lvl="1"/>
            <a:r>
              <a:rPr lang="en-US" dirty="0" smtClean="0"/>
              <a:t>Easy </a:t>
            </a:r>
            <a:r>
              <a:rPr lang="en-US" dirty="0"/>
              <a:t>to use replication to enhance availability and reliability for production databases and to scale out beyond the capacity of a single database deployment for read-heavy database workloads.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17545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dirty="0" smtClean="0"/>
              <a:t>AWS </a:t>
            </a:r>
            <a:r>
              <a:rPr lang="en-US" dirty="0" err="1" smtClean="0"/>
              <a:t>DynamoDB</a:t>
            </a:r>
            <a:r>
              <a:rPr lang="en-US" dirty="0" smtClean="0"/>
              <a:t> </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It is </a:t>
            </a:r>
            <a:r>
              <a:rPr lang="en-US" dirty="0"/>
              <a:t>a fast, fully managed </a:t>
            </a:r>
            <a:r>
              <a:rPr lang="en-US" b="1" dirty="0" err="1"/>
              <a:t>NoSQL</a:t>
            </a:r>
            <a:r>
              <a:rPr lang="en-US" dirty="0"/>
              <a:t> database service that makes it simple and cost-effective to store and retrieve any amount of data, and serve any level of request traffic</a:t>
            </a:r>
            <a:r>
              <a:rPr lang="en-US" dirty="0" smtClean="0"/>
              <a:t>.</a:t>
            </a:r>
          </a:p>
          <a:p>
            <a:r>
              <a:rPr lang="en-US" dirty="0" smtClean="0"/>
              <a:t>Designed to </a:t>
            </a:r>
            <a:r>
              <a:rPr lang="en-US" dirty="0"/>
              <a:t>address the core problems of database management, performance, scalability, and reliability.</a:t>
            </a:r>
            <a:endParaRPr lang="en-US" dirty="0" smtClean="0"/>
          </a:p>
          <a:p>
            <a:r>
              <a:rPr lang="en-US" dirty="0" smtClean="0"/>
              <a:t>All </a:t>
            </a:r>
            <a:r>
              <a:rPr lang="en-US" dirty="0"/>
              <a:t>data items are stored on Solid State Drives (SSDs), and are replicated across 3 Availability Zones for high availability and durability. </a:t>
            </a:r>
            <a:endParaRPr lang="en-US" dirty="0" smtClean="0"/>
          </a:p>
          <a:p>
            <a:r>
              <a:rPr lang="en-US" dirty="0" smtClean="0"/>
              <a:t>With </a:t>
            </a:r>
            <a:r>
              <a:rPr lang="en-US" dirty="0" err="1"/>
              <a:t>DynamoDB</a:t>
            </a:r>
            <a:r>
              <a:rPr lang="en-US" dirty="0"/>
              <a:t>, you can offload the administrative burden of operating and scaling a highly available distributed database cluster, while paying a low price for only what you </a:t>
            </a:r>
            <a:r>
              <a:rPr lang="en-US" dirty="0" smtClean="0"/>
              <a:t>use.</a:t>
            </a:r>
          </a:p>
          <a:p>
            <a:r>
              <a:rPr lang="en-US" dirty="0" err="1"/>
              <a:t>DynamoDB</a:t>
            </a:r>
            <a:r>
              <a:rPr lang="en-US" dirty="0"/>
              <a:t> automatically spreads the data and traffic for the table over a sufficient number of servers to handle the request capacity specified by the customer and the amount of data stored, while maintaining consistent, fast performance</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48927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545" y="2967335"/>
            <a:ext cx="492891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Any Question?</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0639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lvl="1">
              <a:buFont typeface="Arial" pitchFamily="34" charset="0"/>
              <a:buChar char="•"/>
            </a:pPr>
            <a:r>
              <a:rPr lang="en-US" b="1" dirty="0" smtClean="0"/>
              <a:t>AWS EC2</a:t>
            </a:r>
          </a:p>
          <a:p>
            <a:pPr lvl="1">
              <a:buFont typeface="Arial" pitchFamily="34" charset="0"/>
              <a:buChar char="•"/>
            </a:pPr>
            <a:r>
              <a:rPr lang="en-US" b="1" dirty="0" smtClean="0"/>
              <a:t>Auto Scaling</a:t>
            </a:r>
          </a:p>
          <a:p>
            <a:pPr lvl="1">
              <a:buFont typeface="Arial" pitchFamily="34" charset="0"/>
              <a:buChar char="•"/>
            </a:pPr>
            <a:r>
              <a:rPr lang="en-US" b="1" dirty="0" smtClean="0"/>
              <a:t>Elastic Load Balancing</a:t>
            </a:r>
          </a:p>
          <a:p>
            <a:pPr lvl="1">
              <a:buFont typeface="Arial" pitchFamily="34" charset="0"/>
              <a:buChar char="•"/>
            </a:pPr>
            <a:r>
              <a:rPr lang="en-US" b="1" dirty="0" smtClean="0"/>
              <a:t>Workspace</a:t>
            </a:r>
          </a:p>
          <a:p>
            <a:pPr lvl="1">
              <a:buFont typeface="Arial" pitchFamily="34" charset="0"/>
              <a:buChar char="•"/>
            </a:pPr>
            <a:r>
              <a:rPr lang="en-US" b="1" dirty="0" smtClean="0"/>
              <a:t>VPC</a:t>
            </a:r>
          </a:p>
          <a:p>
            <a:pPr lvl="1">
              <a:buFont typeface="Arial" pitchFamily="34" charset="0"/>
              <a:buChar char="•"/>
            </a:pPr>
            <a:r>
              <a:rPr lang="en-US" b="1" dirty="0" smtClean="0"/>
              <a:t>Database </a:t>
            </a:r>
            <a:r>
              <a:rPr lang="en-US" b="1" smtClean="0"/>
              <a:t>services </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271932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a:xfrm>
            <a:off x="457200" y="1447800"/>
            <a:ext cx="8229600" cy="5181600"/>
          </a:xfrm>
        </p:spPr>
        <p:txBody>
          <a:bodyPr>
            <a:normAutofit fontScale="77500" lnSpcReduction="20000"/>
          </a:bodyPr>
          <a:lstStyle/>
          <a:p>
            <a:r>
              <a:rPr lang="en-US" dirty="0"/>
              <a:t>AWS </a:t>
            </a:r>
            <a:r>
              <a:rPr lang="en-US" dirty="0" err="1"/>
              <a:t>Serverless</a:t>
            </a:r>
            <a:r>
              <a:rPr lang="en-US" dirty="0"/>
              <a:t> Application </a:t>
            </a:r>
            <a:r>
              <a:rPr lang="en-US" dirty="0" smtClean="0"/>
              <a:t>Repository</a:t>
            </a:r>
          </a:p>
          <a:p>
            <a:pPr lvl="1"/>
            <a:r>
              <a:rPr lang="en-US" dirty="0" smtClean="0"/>
              <a:t>Enables you </a:t>
            </a:r>
            <a:r>
              <a:rPr lang="en-US" dirty="0"/>
              <a:t>to quickly deploy code samples, components, and complete applications for common use cases such as web and mobile back-ends, event and data processing, logging, monitoring, </a:t>
            </a:r>
            <a:r>
              <a:rPr lang="en-US" dirty="0" err="1"/>
              <a:t>IoT</a:t>
            </a:r>
            <a:r>
              <a:rPr lang="en-US" dirty="0"/>
              <a:t>, and more. </a:t>
            </a:r>
            <a:endParaRPr lang="en-US" dirty="0" smtClean="0"/>
          </a:p>
          <a:p>
            <a:pPr lvl="1"/>
            <a:r>
              <a:rPr lang="en-US" dirty="0" smtClean="0"/>
              <a:t>Each </a:t>
            </a:r>
            <a:r>
              <a:rPr lang="en-US" dirty="0"/>
              <a:t>application is packaged with an AWS </a:t>
            </a:r>
            <a:r>
              <a:rPr lang="en-US" dirty="0" err="1"/>
              <a:t>Serverless</a:t>
            </a:r>
            <a:r>
              <a:rPr lang="en-US" dirty="0"/>
              <a:t> Application Model (SAM) template that defines the AWS resources used. </a:t>
            </a:r>
            <a:endParaRPr lang="en-US" dirty="0" smtClean="0"/>
          </a:p>
          <a:p>
            <a:pPr lvl="1"/>
            <a:r>
              <a:rPr lang="en-US" dirty="0" smtClean="0"/>
              <a:t>Publicly </a:t>
            </a:r>
            <a:r>
              <a:rPr lang="en-US" dirty="0"/>
              <a:t>shared applications also include a link to the application’s source code. </a:t>
            </a:r>
            <a:endParaRPr lang="en-US" dirty="0" smtClean="0"/>
          </a:p>
          <a:p>
            <a:pPr lvl="1"/>
            <a:r>
              <a:rPr lang="en-US" dirty="0" smtClean="0"/>
              <a:t>There </a:t>
            </a:r>
            <a:r>
              <a:rPr lang="en-US" dirty="0"/>
              <a:t>is no additional charge to use the </a:t>
            </a:r>
            <a:r>
              <a:rPr lang="en-US" dirty="0" err="1"/>
              <a:t>Serverless</a:t>
            </a:r>
            <a:r>
              <a:rPr lang="en-US" dirty="0"/>
              <a:t> Application Repository - you only pay for the AWS resources used in the applications you deploy. </a:t>
            </a:r>
            <a:endParaRPr lang="en-US" dirty="0" smtClean="0"/>
          </a:p>
          <a:p>
            <a:pPr lvl="1"/>
            <a:r>
              <a:rPr lang="en-US" dirty="0" smtClean="0"/>
              <a:t>You </a:t>
            </a:r>
            <a:r>
              <a:rPr lang="en-US" dirty="0"/>
              <a:t>can also use the </a:t>
            </a:r>
            <a:r>
              <a:rPr lang="en-US" dirty="0" err="1"/>
              <a:t>Serverless</a:t>
            </a:r>
            <a:r>
              <a:rPr lang="en-US" dirty="0"/>
              <a:t> Application Repository to publish your own applications and share them within your team, across your organization, or with the community at large. </a:t>
            </a:r>
            <a:endParaRPr lang="en-US" dirty="0" smtClean="0"/>
          </a:p>
          <a:p>
            <a:pPr lvl="1"/>
            <a:r>
              <a:rPr lang="en-US" dirty="0" smtClean="0"/>
              <a:t>To </a:t>
            </a:r>
            <a:r>
              <a:rPr lang="en-US" dirty="0"/>
              <a:t>share an application you've built, publish it to the AWS </a:t>
            </a:r>
            <a:r>
              <a:rPr lang="en-US" dirty="0" err="1"/>
              <a:t>Serverless</a:t>
            </a:r>
            <a:r>
              <a:rPr lang="en-US" dirty="0"/>
              <a:t> Application Repository.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7637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a:xfrm>
            <a:off x="457200" y="1371600"/>
            <a:ext cx="8229600" cy="5562600"/>
          </a:xfrm>
        </p:spPr>
        <p:txBody>
          <a:bodyPr>
            <a:normAutofit fontScale="55000" lnSpcReduction="20000"/>
          </a:bodyPr>
          <a:lstStyle/>
          <a:p>
            <a:r>
              <a:rPr lang="en-US" sz="4400" b="1" dirty="0"/>
              <a:t>AWS Outposts </a:t>
            </a:r>
            <a:endParaRPr lang="en-US" sz="4400" b="1" dirty="0" smtClean="0"/>
          </a:p>
          <a:p>
            <a:pPr lvl="1"/>
            <a:r>
              <a:rPr lang="en-US" sz="3800" dirty="0" smtClean="0"/>
              <a:t>Bring </a:t>
            </a:r>
            <a:r>
              <a:rPr lang="en-US" sz="3800" dirty="0"/>
              <a:t>native AWS services, infrastructure, and operating models to virtually any data center, co-location space, or on-premises facility. </a:t>
            </a:r>
            <a:endParaRPr lang="en-US" sz="3800" dirty="0" smtClean="0"/>
          </a:p>
          <a:p>
            <a:pPr lvl="1"/>
            <a:r>
              <a:rPr lang="en-US" sz="3800" dirty="0" smtClean="0"/>
              <a:t>You </a:t>
            </a:r>
            <a:r>
              <a:rPr lang="en-US" sz="3800" dirty="0"/>
              <a:t>can use the same APIs, the same tools, the same hardware, and the same functionality across on-premises and the cloud to deliver a truly consistent hybrid experience. </a:t>
            </a:r>
            <a:endParaRPr lang="en-US" sz="3800" dirty="0" smtClean="0"/>
          </a:p>
          <a:p>
            <a:pPr lvl="1"/>
            <a:r>
              <a:rPr lang="en-US" sz="3800" dirty="0" smtClean="0"/>
              <a:t>Outposts </a:t>
            </a:r>
            <a:r>
              <a:rPr lang="en-US" sz="3800" dirty="0"/>
              <a:t>can be used to support workloads that need to remain on-premises due to low latency or local data processing needs. </a:t>
            </a:r>
            <a:endParaRPr lang="en-US" sz="3800" dirty="0" smtClean="0"/>
          </a:p>
          <a:p>
            <a:pPr lvl="1"/>
            <a:r>
              <a:rPr lang="en-US" sz="3800" dirty="0" smtClean="0"/>
              <a:t>AWS </a:t>
            </a:r>
            <a:r>
              <a:rPr lang="en-US" sz="3800" dirty="0"/>
              <a:t>Outposts come in two variants: </a:t>
            </a:r>
            <a:endParaRPr lang="en-US" sz="3800" dirty="0" smtClean="0"/>
          </a:p>
          <a:p>
            <a:pPr lvl="2"/>
            <a:r>
              <a:rPr lang="en-US" sz="3300" dirty="0" smtClean="0"/>
              <a:t>VMware </a:t>
            </a:r>
            <a:r>
              <a:rPr lang="en-US" sz="3300" dirty="0"/>
              <a:t>Cloud on AWS Outposts allows you to use the same VMware control plane and APIs you use to run your infrastructure, </a:t>
            </a:r>
            <a:endParaRPr lang="en-US" sz="3300" dirty="0" smtClean="0"/>
          </a:p>
          <a:p>
            <a:pPr lvl="2"/>
            <a:r>
              <a:rPr lang="en-US" sz="3300" dirty="0" smtClean="0"/>
              <a:t>AWS </a:t>
            </a:r>
            <a:r>
              <a:rPr lang="en-US" sz="3300" dirty="0"/>
              <a:t>native variant of AWS Outposts allows you to use the same exact APIs and control plane you use to run in the AWS cloud, but </a:t>
            </a:r>
            <a:r>
              <a:rPr lang="en-US" sz="3300" dirty="0" smtClean="0"/>
              <a:t>on premises.</a:t>
            </a:r>
          </a:p>
          <a:p>
            <a:pPr lvl="1"/>
            <a:r>
              <a:rPr lang="en-US" sz="3400" dirty="0"/>
              <a:t>AWS Outposts infrastructure is fully managed, maintained, and supported by AWS to deliver access to the latest AWS services. </a:t>
            </a:r>
            <a:endParaRPr lang="en-US" sz="3400" dirty="0" smtClean="0"/>
          </a:p>
          <a:p>
            <a:pPr lvl="1"/>
            <a:r>
              <a:rPr lang="en-US" sz="3400" dirty="0" smtClean="0"/>
              <a:t>Getting </a:t>
            </a:r>
            <a:r>
              <a:rPr lang="en-US" sz="3400" dirty="0"/>
              <a:t>started is easy, you simply log into the AWS Management Console to order your Outposts servers, choosing from a wide range of compute and storage options. </a:t>
            </a:r>
            <a:endParaRPr lang="en-US" sz="3400" dirty="0" smtClean="0"/>
          </a:p>
          <a:p>
            <a:pPr lvl="1"/>
            <a:r>
              <a:rPr lang="en-US" sz="3400" dirty="0" smtClean="0"/>
              <a:t>You </a:t>
            </a:r>
            <a:r>
              <a:rPr lang="en-US" sz="3400" dirty="0"/>
              <a:t>can order one or more servers, or quarter, half, and full rack units.</a:t>
            </a:r>
            <a:endParaRPr lang="en-US" sz="3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722054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a:xfrm>
            <a:off x="457200" y="1371600"/>
            <a:ext cx="8229600" cy="5562600"/>
          </a:xfrm>
        </p:spPr>
        <p:txBody>
          <a:bodyPr>
            <a:normAutofit/>
          </a:bodyPr>
          <a:lstStyle/>
          <a:p>
            <a:r>
              <a:rPr lang="en-US" sz="2800" dirty="0"/>
              <a:t>VMware Cloud on </a:t>
            </a:r>
            <a:r>
              <a:rPr lang="en-US" sz="2800" dirty="0" smtClean="0"/>
              <a:t>AWS</a:t>
            </a:r>
            <a:endParaRPr lang="en-US" sz="4400" b="1" dirty="0" smtClean="0"/>
          </a:p>
          <a:p>
            <a:pPr lvl="1"/>
            <a:r>
              <a:rPr lang="en-US" sz="2400" dirty="0" smtClean="0"/>
              <a:t>An </a:t>
            </a:r>
            <a:r>
              <a:rPr lang="en-US" sz="2400" dirty="0"/>
              <a:t>integrated cloud offering jointly developed by AWS and VMware delivering a highly scalable, secure and innovative service that allows organizations to seamlessly migrate and extend their on-premises VMware </a:t>
            </a:r>
            <a:r>
              <a:rPr lang="en-US" sz="2400" dirty="0" err="1"/>
              <a:t>vSphere</a:t>
            </a:r>
            <a:r>
              <a:rPr lang="en-US" sz="2400" dirty="0"/>
              <a:t>-based environments to the AWS Cloud running on </a:t>
            </a:r>
            <a:r>
              <a:rPr lang="en-US" sz="2400" dirty="0" err="1"/>
              <a:t>nextgeneration</a:t>
            </a:r>
            <a:r>
              <a:rPr lang="en-US" sz="2400" dirty="0"/>
              <a:t> Amazon Elastic Compute Cloud (Amazon EC2) bare metal infrastructure. </a:t>
            </a:r>
            <a:endParaRPr lang="en-US" sz="2400" dirty="0" smtClean="0"/>
          </a:p>
          <a:p>
            <a:pPr lvl="1"/>
            <a:r>
              <a:rPr lang="en-US" sz="2400" dirty="0" smtClean="0"/>
              <a:t>VMware </a:t>
            </a:r>
            <a:r>
              <a:rPr lang="en-US" sz="2400" dirty="0"/>
              <a:t>Cloud on AWS is ideal for enterprise IT infrastructure and operations organizations looking to migrate their on-premises </a:t>
            </a:r>
            <a:r>
              <a:rPr lang="en-US" sz="2400" dirty="0" err="1"/>
              <a:t>vSpherebased</a:t>
            </a:r>
            <a:r>
              <a:rPr lang="en-US" sz="2400" dirty="0"/>
              <a:t> workloads to the public cloud, consolidate and extend their data center capacities, and optimize, simplify and modernize their disaster recovery solutions. </a:t>
            </a: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3059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a:xfrm>
            <a:off x="457200" y="1371600"/>
            <a:ext cx="8229600" cy="5562600"/>
          </a:xfrm>
        </p:spPr>
        <p:txBody>
          <a:bodyPr>
            <a:normAutofit fontScale="55000" lnSpcReduction="20000"/>
          </a:bodyPr>
          <a:lstStyle/>
          <a:p>
            <a:pPr>
              <a:lnSpc>
                <a:spcPct val="110000"/>
              </a:lnSpc>
            </a:pPr>
            <a:r>
              <a:rPr lang="en-US" sz="3400" b="1" dirty="0"/>
              <a:t>VMware Cloud on AWS</a:t>
            </a:r>
          </a:p>
          <a:p>
            <a:pPr lvl="1"/>
            <a:r>
              <a:rPr lang="en-US" sz="4000" dirty="0"/>
              <a:t>VMware Cloud on AWS is delivered, sold, and supported globally by VMware and its partners with availability in the following AWS Regions: </a:t>
            </a:r>
          </a:p>
          <a:p>
            <a:pPr marL="914400" lvl="2" indent="0">
              <a:buNone/>
            </a:pPr>
            <a:r>
              <a:rPr lang="en-US" sz="3600" dirty="0"/>
              <a:t>US East (N. Virginia), US West (Oregon), Asia Pacific (Sydney), Asia Pacific (Tokyo), Europe (Frankfurt), Europe (Ireland), and Europe (London). With each release, VMware Cloud on AWS availability will expand into additional global regions. </a:t>
            </a:r>
          </a:p>
          <a:p>
            <a:pPr lvl="1"/>
            <a:r>
              <a:rPr lang="en-US" sz="4000" dirty="0" smtClean="0"/>
              <a:t>VMware </a:t>
            </a:r>
            <a:r>
              <a:rPr lang="en-US" sz="4000" dirty="0"/>
              <a:t>Cloud on AWS brings the broad, diverse and rich innovations of AWS services natively to the enterprise applications running on VMware's compute, storage and network virtualization platforms. </a:t>
            </a:r>
            <a:endParaRPr lang="en-US" sz="4000" dirty="0" smtClean="0"/>
          </a:p>
          <a:p>
            <a:pPr lvl="1"/>
            <a:r>
              <a:rPr lang="en-US" sz="4000" dirty="0" smtClean="0"/>
              <a:t>This </a:t>
            </a:r>
            <a:r>
              <a:rPr lang="en-US" sz="4000" dirty="0"/>
              <a:t>allows organizations to easily and rapidly add new innovations to their enterprise applications by natively integrating AWS infrastructure and platform capabilities such </a:t>
            </a:r>
            <a:r>
              <a:rPr lang="en-US" sz="4000" dirty="0" smtClean="0"/>
              <a:t>as:</a:t>
            </a:r>
          </a:p>
          <a:p>
            <a:pPr marL="914400" lvl="2" indent="0">
              <a:buNone/>
            </a:pPr>
            <a:r>
              <a:rPr lang="en-US" sz="3600" dirty="0" smtClean="0"/>
              <a:t>AWS </a:t>
            </a:r>
            <a:r>
              <a:rPr lang="en-US" sz="3600" dirty="0"/>
              <a:t>Lambda, Amazon Simple Queue Service (SQS), Amazon S3, Elastic Load Balancing, Amazon RDS, Amazon </a:t>
            </a:r>
            <a:r>
              <a:rPr lang="en-US" sz="3600" dirty="0" err="1"/>
              <a:t>DynamoDB</a:t>
            </a:r>
            <a:r>
              <a:rPr lang="en-US" sz="3600" dirty="0"/>
              <a:t>, Amazon Kinesis and Amazon Redshift, among many others.</a:t>
            </a:r>
            <a:endParaRPr lang="en-US" sz="3600"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604517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 Scaling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allows </a:t>
            </a:r>
            <a:r>
              <a:rPr lang="en-US" dirty="0"/>
              <a:t>you to scale your Amazon EC2 capacity up or down automatically according to conditions you define. </a:t>
            </a:r>
            <a:endParaRPr lang="en-US" dirty="0" smtClean="0"/>
          </a:p>
          <a:p>
            <a:r>
              <a:rPr lang="en-US" dirty="0" smtClean="0"/>
              <a:t>With </a:t>
            </a:r>
            <a:r>
              <a:rPr lang="en-US" dirty="0"/>
              <a:t>Auto Scaling, you can ensure that the number of Amazon EC2 instances you’re using increases seamlessly during demand spikes to maintain performance</a:t>
            </a:r>
            <a:r>
              <a:rPr lang="en-US" dirty="0" smtClean="0"/>
              <a:t>, </a:t>
            </a:r>
            <a:r>
              <a:rPr lang="en-US" dirty="0"/>
              <a:t>decreases automatically during demand lulls to minimize costs. </a:t>
            </a:r>
            <a:endParaRPr lang="en-US" dirty="0" smtClean="0"/>
          </a:p>
          <a:p>
            <a:r>
              <a:rPr lang="en-US" dirty="0" smtClean="0"/>
              <a:t>Auto </a:t>
            </a:r>
            <a:r>
              <a:rPr lang="en-US" dirty="0"/>
              <a:t>Scaling is particularly well suited for applications that experience hourly, daily, or weekly variability in usage. </a:t>
            </a:r>
            <a:endParaRPr lang="en-US" dirty="0" smtClean="0"/>
          </a:p>
          <a:p>
            <a:r>
              <a:rPr lang="en-US" dirty="0" smtClean="0"/>
              <a:t>Auto </a:t>
            </a:r>
            <a:r>
              <a:rPr lang="en-US" dirty="0"/>
              <a:t>Scaling is enabled by Amazon </a:t>
            </a:r>
            <a:r>
              <a:rPr lang="en-US" dirty="0" err="1"/>
              <a:t>CloudWatch</a:t>
            </a:r>
            <a:r>
              <a:rPr lang="en-US" dirty="0"/>
              <a:t> and available at no additional charge beyond Amazon </a:t>
            </a:r>
            <a:r>
              <a:rPr lang="en-US" dirty="0" err="1"/>
              <a:t>CloudWatch</a:t>
            </a:r>
            <a:r>
              <a:rPr lang="en-US" dirty="0"/>
              <a:t> fees.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694388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Elastic Load Balancing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automatically </a:t>
            </a:r>
            <a:r>
              <a:rPr lang="en-US" dirty="0"/>
              <a:t>distributes incoming application traffic across multiple Amazon EC2 instances. </a:t>
            </a:r>
            <a:endParaRPr lang="en-US" dirty="0" smtClean="0"/>
          </a:p>
          <a:p>
            <a:r>
              <a:rPr lang="en-US" dirty="0" smtClean="0"/>
              <a:t>It </a:t>
            </a:r>
            <a:r>
              <a:rPr lang="en-US" dirty="0"/>
              <a:t>enables you to achieve even greater fault tolerance in your applications, seamlessly providing the amount of load balancing capacity needed in response to incoming application traffic. </a:t>
            </a:r>
            <a:endParaRPr lang="en-US" dirty="0" smtClean="0"/>
          </a:p>
          <a:p>
            <a:r>
              <a:rPr lang="en-US" dirty="0" smtClean="0"/>
              <a:t>Elastic </a:t>
            </a:r>
            <a:r>
              <a:rPr lang="en-US" dirty="0"/>
              <a:t>Load Balancing detects unhealthy instances and automatically reroutes traffic to healthy instances until the unhealthy instances have been restored. </a:t>
            </a:r>
            <a:endParaRPr lang="en-US" dirty="0" smtClean="0"/>
          </a:p>
          <a:p>
            <a:r>
              <a:rPr lang="en-US" dirty="0" smtClean="0"/>
              <a:t>Customers </a:t>
            </a:r>
            <a:r>
              <a:rPr lang="en-US" dirty="0"/>
              <a:t>can enable Elastic Load Balancing within a single Availability Zone or across multiple zones for even more consistent application performance.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7402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a:t>
            </a:r>
            <a:r>
              <a:rPr lang="en-US" b="1" dirty="0" err="1"/>
              <a:t>WorkSpaces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is </a:t>
            </a:r>
            <a:r>
              <a:rPr lang="en-US" dirty="0"/>
              <a:t>a fully managed desktop computing service in the cloud. Amazon </a:t>
            </a:r>
            <a:r>
              <a:rPr lang="en-US" dirty="0" err="1"/>
              <a:t>WorkSpaces</a:t>
            </a:r>
            <a:r>
              <a:rPr lang="en-US" dirty="0"/>
              <a:t> allows customers to easily provision cloud-based desktops that allow end-users to access the documents, applications and resources they need with the device of their choice, including laptops, </a:t>
            </a:r>
            <a:r>
              <a:rPr lang="en-US" dirty="0" err="1"/>
              <a:t>iPad</a:t>
            </a:r>
            <a:r>
              <a:rPr lang="en-US" dirty="0"/>
              <a:t>, Kindle Fire, or Android tablets. </a:t>
            </a:r>
            <a:endParaRPr lang="en-US" dirty="0" smtClean="0"/>
          </a:p>
          <a:p>
            <a:r>
              <a:rPr lang="en-US" dirty="0" smtClean="0"/>
              <a:t>With </a:t>
            </a:r>
            <a:r>
              <a:rPr lang="en-US" dirty="0"/>
              <a:t>a few clicks in the AWS Management Console, customers can provision a high-quality desktop experience for any number of users at a cost that is highly competitive with traditional desktops and half the cost of most virtual desktop infrastructure (VDI) solutions.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086019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TotalTime>
  <Words>1406</Words>
  <Application>Microsoft Office PowerPoint</Application>
  <PresentationFormat>On-screen Show (4:3)</PresentationFormat>
  <Paragraphs>87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Lecture 5 Cloud Provider Amazon Web Services - AWS</vt:lpstr>
      <vt:lpstr>Objectives</vt:lpstr>
      <vt:lpstr>AWS EC2</vt:lpstr>
      <vt:lpstr>AWS EC2</vt:lpstr>
      <vt:lpstr>AWS EC2</vt:lpstr>
      <vt:lpstr>AWS EC2</vt:lpstr>
      <vt:lpstr>Auto Scaling</vt:lpstr>
      <vt:lpstr>Elastic Load Balancing</vt:lpstr>
      <vt:lpstr>Amazon WorkSpaces</vt:lpstr>
      <vt:lpstr>Amazon Virtual Private Cloud (Amazon VPC)</vt:lpstr>
      <vt:lpstr>Database: AWS RDS</vt:lpstr>
      <vt:lpstr>Database: AWS DynamoDB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Mohamed</dc:creator>
  <cp:lastModifiedBy>dell</cp:lastModifiedBy>
  <cp:revision>115</cp:revision>
  <dcterms:created xsi:type="dcterms:W3CDTF">2006-08-16T00:00:00Z</dcterms:created>
  <dcterms:modified xsi:type="dcterms:W3CDTF">2019-11-03T21:07:24Z</dcterms:modified>
</cp:coreProperties>
</file>