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57" r:id="rId3"/>
    <p:sldId id="281" r:id="rId4"/>
    <p:sldId id="295" r:id="rId5"/>
    <p:sldId id="296" r:id="rId6"/>
    <p:sldId id="282" r:id="rId7"/>
    <p:sldId id="298" r:id="rId8"/>
    <p:sldId id="297" r:id="rId9"/>
    <p:sldId id="283" r:id="rId10"/>
    <p:sldId id="299" r:id="rId11"/>
    <p:sldId id="284" r:id="rId12"/>
    <p:sldId id="300" r:id="rId13"/>
    <p:sldId id="285" r:id="rId14"/>
    <p:sldId id="301" r:id="rId15"/>
    <p:sldId id="293" r:id="rId16"/>
    <p:sldId id="302" r:id="rId17"/>
    <p:sldId id="303" r:id="rId18"/>
    <p:sldId id="294" r:id="rId19"/>
    <p:sldId id="304" r:id="rId20"/>
    <p:sldId id="268" r:id="rId21"/>
    <p:sldId id="305" r:id="rId22"/>
    <p:sldId id="290" r:id="rId23"/>
    <p:sldId id="306" r:id="rId24"/>
    <p:sldId id="307" r:id="rId25"/>
    <p:sldId id="291" r:id="rId26"/>
    <p:sldId id="308" r:id="rId27"/>
    <p:sldId id="292" r:id="rId28"/>
    <p:sldId id="309" r:id="rId29"/>
    <p:sldId id="310"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754" autoAdjust="0"/>
  </p:normalViewPr>
  <p:slideViewPr>
    <p:cSldViewPr>
      <p:cViewPr>
        <p:scale>
          <a:sx n="90" d="100"/>
          <a:sy n="90" d="100"/>
        </p:scale>
        <p:origin x="-81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4BD66B-9D1A-4474-9AEA-D303EAF22CCE}" type="datetimeFigureOut">
              <a:rPr lang="en-US" smtClean="0"/>
              <a:t>11/11/2019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E8FAD7-1C5D-44DC-A629-D52604DC4ADF}" type="slidenum">
              <a:rPr lang="en-US" smtClean="0"/>
              <a:t>‹#›</a:t>
            </a:fld>
            <a:endParaRPr lang="en-US"/>
          </a:p>
        </p:txBody>
      </p:sp>
    </p:spTree>
    <p:extLst>
      <p:ext uri="{BB962C8B-B14F-4D97-AF65-F5344CB8AC3E}">
        <p14:creationId xmlns:p14="http://schemas.microsoft.com/office/powerpoint/2010/main" val="2857002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42995-60E9-4F5A-901D-87231D66B03C}" type="datetimeFigureOut">
              <a:rPr lang="en-US" smtClean="0"/>
              <a:t>11/11/2019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B939AC-8DE3-43E7-9EBC-F368AD876B1C}" type="slidenum">
              <a:rPr lang="en-US" smtClean="0"/>
              <a:t>‹#›</a:t>
            </a:fld>
            <a:endParaRPr lang="en-US"/>
          </a:p>
        </p:txBody>
      </p:sp>
    </p:spTree>
    <p:extLst>
      <p:ext uri="{BB962C8B-B14F-4D97-AF65-F5344CB8AC3E}">
        <p14:creationId xmlns:p14="http://schemas.microsoft.com/office/powerpoint/2010/main" val="3650564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6838C8-310B-4C31-AFCD-F6A1D085B9DF}"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52F2-31F9-4509-B6E0-0EB3DA663231}"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D95176-33F9-4022-8930-21831907BBE5}"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E22D2-6AD7-4DD4-80B4-BDD30DB0DE27}"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63676A-C987-4CE8-BF36-EFF695727BCC}"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F63A5-5DD9-41A0-B210-468C2356E807}"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9CD56C-98B1-4FD7-8D67-F2F2DA9F97F0}" type="datetime1">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03BDE-2A55-45A1-8A96-8B9EFB6BD43B}" type="datetime1">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F8A34-3706-40B5-A9EB-C42E8E000154}" type="datetime1">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A4817-CE8B-4431-AA0A-8FD17CE927F8}"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A252F-5176-489D-9045-E151EA7DF4E5}"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B45D0-1B6C-436E-91FE-14B052BC3D26}" type="datetime1">
              <a:rPr lang="en-US" smtClean="0"/>
              <a:t>11/11/2019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130425"/>
            <a:ext cx="6858000" cy="1470025"/>
          </a:xfrm>
        </p:spPr>
        <p:txBody>
          <a:bodyPr>
            <a:normAutofit fontScale="90000"/>
          </a:bodyPr>
          <a:lstStyle/>
          <a:p>
            <a:r>
              <a:rPr lang="en-US" smtClean="0"/>
              <a:t>Lecture 6</a:t>
            </a:r>
            <a:r>
              <a:rPr lang="en-US" dirty="0" smtClean="0"/>
              <a:t/>
            </a:r>
            <a:br>
              <a:rPr lang="en-US" dirty="0" smtClean="0"/>
            </a:br>
            <a:r>
              <a:rPr lang="en-US" dirty="0" smtClean="0"/>
              <a:t>Cloud Provider</a:t>
            </a:r>
            <a:r>
              <a:rPr lang="en-US" dirty="0"/>
              <a:t/>
            </a:r>
            <a:br>
              <a:rPr lang="en-US" dirty="0"/>
            </a:br>
            <a:r>
              <a:rPr lang="en-US" dirty="0" smtClean="0"/>
              <a:t>Amazon Web Services - </a:t>
            </a:r>
            <a:r>
              <a:rPr lang="en-US" b="1" i="1" dirty="0" smtClean="0"/>
              <a:t>AWS</a:t>
            </a:r>
            <a:endParaRPr lang="en-US" dirty="0"/>
          </a:p>
        </p:txBody>
      </p:sp>
      <p:sp>
        <p:nvSpPr>
          <p:cNvPr id="4" name="Subtitle 3"/>
          <p:cNvSpPr>
            <a:spLocks noGrp="1"/>
          </p:cNvSpPr>
          <p:nvPr>
            <p:ph type="subTitle" idx="1"/>
          </p:nvPr>
        </p:nvSpPr>
        <p:spPr>
          <a:xfrm>
            <a:off x="1371600" y="4953000"/>
            <a:ext cx="6400800" cy="1752600"/>
          </a:xfrm>
        </p:spPr>
        <p:txBody>
          <a:bodyPr/>
          <a:lstStyle/>
          <a:p>
            <a:r>
              <a:rPr lang="en-US" dirty="0" smtClean="0"/>
              <a:t>Dr. Mohamed ElAraby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22690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The </a:t>
            </a:r>
            <a:r>
              <a:rPr lang="en-US" dirty="0"/>
              <a:t>service improves the performance of web applications by allowing you to retrieve information from a fast, managed, in-memory caching system, instead of relying entirely on slower disk-based databases. </a:t>
            </a:r>
            <a:endParaRPr lang="en-US" dirty="0" smtClean="0"/>
          </a:p>
          <a:p>
            <a:endParaRPr lang="en-US" dirty="0" smtClean="0"/>
          </a:p>
          <a:p>
            <a:r>
              <a:rPr lang="en-US" dirty="0" err="1" smtClean="0"/>
              <a:t>ElastiCache</a:t>
            </a:r>
            <a:r>
              <a:rPr lang="en-US" dirty="0" smtClean="0"/>
              <a:t> </a:t>
            </a:r>
            <a:r>
              <a:rPr lang="en-US" dirty="0"/>
              <a:t>supports two open-source caching </a:t>
            </a:r>
            <a:r>
              <a:rPr lang="en-US" dirty="0" smtClean="0"/>
              <a:t>engines.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460730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err="1" smtClean="0"/>
              <a:t>ElastiCache</a:t>
            </a:r>
            <a:r>
              <a:rPr lang="en-US" dirty="0" smtClean="0"/>
              <a:t> </a:t>
            </a:r>
            <a:r>
              <a:rPr lang="en-US" dirty="0"/>
              <a:t>supports two open-source caching </a:t>
            </a:r>
            <a:r>
              <a:rPr lang="en-US" dirty="0" smtClean="0"/>
              <a:t>engines:</a:t>
            </a:r>
          </a:p>
          <a:p>
            <a:pPr lvl="1"/>
            <a:r>
              <a:rPr lang="en-US" b="1" dirty="0" err="1" smtClean="0"/>
              <a:t>Memcached</a:t>
            </a:r>
            <a:r>
              <a:rPr lang="en-US" dirty="0" smtClean="0"/>
              <a:t> </a:t>
            </a:r>
            <a:r>
              <a:rPr lang="en-US" dirty="0"/>
              <a:t>- a widely adopted memory object caching system. </a:t>
            </a:r>
            <a:r>
              <a:rPr lang="en-US" dirty="0" err="1"/>
              <a:t>ElastiCache</a:t>
            </a:r>
            <a:r>
              <a:rPr lang="en-US" dirty="0"/>
              <a:t> is protocol compliant with </a:t>
            </a:r>
            <a:r>
              <a:rPr lang="en-US" dirty="0" err="1"/>
              <a:t>Memcached</a:t>
            </a:r>
            <a:r>
              <a:rPr lang="en-US" dirty="0"/>
              <a:t>, so popular tools that you use today with existing </a:t>
            </a:r>
            <a:r>
              <a:rPr lang="en-US" dirty="0" err="1"/>
              <a:t>Memcached</a:t>
            </a:r>
            <a:r>
              <a:rPr lang="en-US" dirty="0"/>
              <a:t> environments will work seamlessly with the service.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5247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err="1" smtClean="0"/>
              <a:t>ElastiCache</a:t>
            </a:r>
            <a:r>
              <a:rPr lang="en-US" dirty="0" smtClean="0"/>
              <a:t> </a:t>
            </a:r>
            <a:r>
              <a:rPr lang="en-US" dirty="0"/>
              <a:t>supports two open-source caching </a:t>
            </a:r>
            <a:r>
              <a:rPr lang="en-US" dirty="0" smtClean="0"/>
              <a:t>engines:</a:t>
            </a:r>
          </a:p>
          <a:p>
            <a:pPr lvl="1"/>
            <a:r>
              <a:rPr lang="en-US" b="1" dirty="0" err="1" smtClean="0"/>
              <a:t>Redis</a:t>
            </a:r>
            <a:r>
              <a:rPr lang="en-US" dirty="0" smtClean="0"/>
              <a:t> – a popular open-source in-memory key-value store that supports data structures such as sorted sets and lists. </a:t>
            </a:r>
            <a:r>
              <a:rPr lang="en-US" dirty="0" err="1" smtClean="0"/>
              <a:t>ElastiCache</a:t>
            </a:r>
            <a:r>
              <a:rPr lang="en-US" dirty="0" smtClean="0"/>
              <a:t> supports </a:t>
            </a:r>
            <a:r>
              <a:rPr lang="en-US" dirty="0" err="1" smtClean="0"/>
              <a:t>Redis</a:t>
            </a:r>
            <a:r>
              <a:rPr lang="en-US" dirty="0" smtClean="0"/>
              <a:t> master / slave replication which can be used to achieve cross AZ redundancy.</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49745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447800"/>
            <a:ext cx="8305800" cy="5334000"/>
          </a:xfrm>
        </p:spPr>
        <p:txBody>
          <a:bodyPr>
            <a:normAutofit/>
          </a:bodyPr>
          <a:lstStyle/>
          <a:p>
            <a:pPr marL="342900" lvl="1" indent="-342900">
              <a:buFont typeface="Arial" pitchFamily="34" charset="0"/>
              <a:buChar char="•"/>
            </a:pPr>
            <a:endParaRPr lang="en-US" sz="3200" dirty="0" smtClean="0"/>
          </a:p>
          <a:p>
            <a:pPr marL="342900" lvl="1" indent="-342900">
              <a:buFont typeface="Arial" pitchFamily="34" charset="0"/>
              <a:buChar char="•"/>
            </a:pPr>
            <a:r>
              <a:rPr lang="en-US" sz="3200" dirty="0" smtClean="0"/>
              <a:t>Amazon </a:t>
            </a:r>
            <a:r>
              <a:rPr lang="en-US" sz="3200" dirty="0" err="1"/>
              <a:t>ElastiCache</a:t>
            </a:r>
            <a:r>
              <a:rPr lang="en-US" sz="3200" dirty="0"/>
              <a:t> automatically detects and replaces failed nodes, reducing the overhead associated with self-managed infrastructures and provides a resilient system that mitigates the risk of overloaded databases, which slow website and application load times</a:t>
            </a:r>
            <a:r>
              <a:rPr lang="en-US" sz="32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00506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447800"/>
            <a:ext cx="8305800" cy="5334000"/>
          </a:xfrm>
        </p:spPr>
        <p:txBody>
          <a:bodyPr>
            <a:normAutofit/>
          </a:bodyPr>
          <a:lstStyle/>
          <a:p>
            <a:pPr marL="342900" lvl="1" indent="-342900">
              <a:buFont typeface="Arial" pitchFamily="34" charset="0"/>
              <a:buChar char="•"/>
            </a:pPr>
            <a:endParaRPr lang="en-US" sz="3200" dirty="0" smtClean="0"/>
          </a:p>
          <a:p>
            <a:pPr marL="342900" lvl="1" indent="-342900">
              <a:buFont typeface="Arial" pitchFamily="34" charset="0"/>
              <a:buChar char="•"/>
            </a:pPr>
            <a:r>
              <a:rPr lang="en-US" sz="3200" dirty="0" smtClean="0"/>
              <a:t>Through </a:t>
            </a:r>
            <a:r>
              <a:rPr lang="en-US" sz="3200" dirty="0"/>
              <a:t>integration with Amazon </a:t>
            </a:r>
            <a:r>
              <a:rPr lang="en-US" sz="3200" dirty="0" err="1"/>
              <a:t>CloudWatch</a:t>
            </a:r>
            <a:r>
              <a:rPr lang="en-US" sz="3200" dirty="0"/>
              <a:t>, Amazon </a:t>
            </a:r>
            <a:r>
              <a:rPr lang="en-US" sz="3200" dirty="0" err="1"/>
              <a:t>ElastiCache</a:t>
            </a:r>
            <a:r>
              <a:rPr lang="en-US" sz="3200" dirty="0"/>
              <a:t> provides enhanced visibility into key performance metrics associated with your </a:t>
            </a:r>
            <a:r>
              <a:rPr lang="en-US" sz="3200" dirty="0" err="1"/>
              <a:t>Memcached</a:t>
            </a:r>
            <a:r>
              <a:rPr lang="en-US" sz="3200" dirty="0"/>
              <a:t> or </a:t>
            </a:r>
            <a:r>
              <a:rPr lang="en-US" sz="3200" dirty="0" err="1"/>
              <a:t>Redis</a:t>
            </a:r>
            <a:r>
              <a:rPr lang="en-US" sz="3200" dirty="0"/>
              <a:t> nodes.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9207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a:t>Amazon </a:t>
            </a:r>
            <a:r>
              <a:rPr lang="en-US" dirty="0" smtClean="0"/>
              <a:t>Redshift</a:t>
            </a:r>
            <a:endParaRPr lang="en-US" dirty="0"/>
          </a:p>
        </p:txBody>
      </p:sp>
      <p:sp>
        <p:nvSpPr>
          <p:cNvPr id="3" name="Content Placeholder 2"/>
          <p:cNvSpPr>
            <a:spLocks noGrp="1"/>
          </p:cNvSpPr>
          <p:nvPr>
            <p:ph idx="1"/>
          </p:nvPr>
        </p:nvSpPr>
        <p:spPr>
          <a:xfrm>
            <a:off x="457200" y="1447800"/>
            <a:ext cx="8305800" cy="5334000"/>
          </a:xfrm>
        </p:spPr>
        <p:txBody>
          <a:bodyPr>
            <a:normAutofit/>
          </a:bodyPr>
          <a:lstStyle/>
          <a:p>
            <a:pPr marL="342900" lvl="1" indent="-342900">
              <a:buFont typeface="Arial" pitchFamily="34" charset="0"/>
              <a:buChar char="•"/>
            </a:pPr>
            <a:endParaRPr lang="en-US" sz="3200" dirty="0" smtClean="0"/>
          </a:p>
          <a:p>
            <a:pPr marL="342900" lvl="1" indent="-342900">
              <a:buFont typeface="Arial" pitchFamily="34" charset="0"/>
              <a:buChar char="•"/>
            </a:pPr>
            <a:r>
              <a:rPr lang="en-US" sz="3200" dirty="0" smtClean="0"/>
              <a:t>It </a:t>
            </a:r>
            <a:r>
              <a:rPr lang="en-US" sz="3200" dirty="0" smtClean="0"/>
              <a:t>is </a:t>
            </a:r>
            <a:r>
              <a:rPr lang="en-US" sz="3200" dirty="0"/>
              <a:t>a fast, fully managed, petabyte-scale data warehouse service that makes it simple and cost-effective to efficiently analyze all your data using your existing business intelligence </a:t>
            </a:r>
            <a:r>
              <a:rPr lang="en-US" sz="3200" dirty="0" smtClean="0"/>
              <a:t>tools</a:t>
            </a:r>
            <a:r>
              <a:rPr lang="en-US" sz="3200" dirty="0" smtClean="0"/>
              <a:t>.</a:t>
            </a:r>
            <a:endParaRPr lang="en-US" sz="3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032770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a:t>Amazon </a:t>
            </a:r>
            <a:r>
              <a:rPr lang="en-US" dirty="0" smtClean="0"/>
              <a:t>Redshift</a:t>
            </a:r>
            <a:endParaRPr lang="en-US" dirty="0"/>
          </a:p>
        </p:txBody>
      </p:sp>
      <p:sp>
        <p:nvSpPr>
          <p:cNvPr id="3" name="Content Placeholder 2"/>
          <p:cNvSpPr>
            <a:spLocks noGrp="1"/>
          </p:cNvSpPr>
          <p:nvPr>
            <p:ph idx="1"/>
          </p:nvPr>
        </p:nvSpPr>
        <p:spPr>
          <a:xfrm>
            <a:off x="457200" y="1447800"/>
            <a:ext cx="8305800" cy="5334000"/>
          </a:xfrm>
        </p:spPr>
        <p:txBody>
          <a:bodyPr>
            <a:normAutofit/>
          </a:bodyPr>
          <a:lstStyle/>
          <a:p>
            <a:pPr marL="342900" lvl="1" indent="-342900">
              <a:buFont typeface="Arial" pitchFamily="34" charset="0"/>
              <a:buChar char="•"/>
            </a:pPr>
            <a:endParaRPr lang="en-US" sz="3200" dirty="0" smtClean="0"/>
          </a:p>
          <a:p>
            <a:pPr marL="342900" lvl="1" indent="-342900">
              <a:buFont typeface="Arial" pitchFamily="34" charset="0"/>
              <a:buChar char="•"/>
            </a:pPr>
            <a:r>
              <a:rPr lang="en-US" sz="3200" dirty="0" smtClean="0"/>
              <a:t>It is optimized for datasets ranging from a few hundred gigabytes to a petabyte or more and costs less than $1,000 per terabyte per year, a tenth the cost of most traditional data warehousing solutions.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20203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a:t>Amazon </a:t>
            </a:r>
            <a:r>
              <a:rPr lang="en-US" dirty="0" smtClean="0"/>
              <a:t>Redshift</a:t>
            </a:r>
            <a:endParaRPr lang="en-US" dirty="0"/>
          </a:p>
        </p:txBody>
      </p:sp>
      <p:sp>
        <p:nvSpPr>
          <p:cNvPr id="3" name="Content Placeholder 2"/>
          <p:cNvSpPr>
            <a:spLocks noGrp="1"/>
          </p:cNvSpPr>
          <p:nvPr>
            <p:ph idx="1"/>
          </p:nvPr>
        </p:nvSpPr>
        <p:spPr>
          <a:xfrm>
            <a:off x="457200" y="1447800"/>
            <a:ext cx="8305800" cy="5334000"/>
          </a:xfrm>
        </p:spPr>
        <p:txBody>
          <a:bodyPr>
            <a:normAutofit/>
          </a:bodyPr>
          <a:lstStyle/>
          <a:p>
            <a:endParaRPr lang="en-US" dirty="0" smtClean="0"/>
          </a:p>
          <a:p>
            <a:r>
              <a:rPr lang="en-US" dirty="0" smtClean="0"/>
              <a:t>Amazon </a:t>
            </a:r>
            <a:r>
              <a:rPr lang="en-US" dirty="0"/>
              <a:t>Redshift delivers fast query and I/O performance for virtually any size dataset by using columnar storage technology and parallelizing and distributing queries across multiple nodes.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565834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a:t>Amazon </a:t>
            </a:r>
            <a:r>
              <a:rPr lang="en-US" dirty="0" smtClean="0"/>
              <a:t>Redshift</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pPr marL="342900" lvl="1" indent="-342900">
              <a:buFont typeface="Arial" pitchFamily="34" charset="0"/>
              <a:buChar char="•"/>
            </a:pPr>
            <a:endParaRPr lang="en-US" dirty="0" smtClean="0"/>
          </a:p>
          <a:p>
            <a:pPr marL="342900" lvl="1" indent="-342900">
              <a:buFont typeface="Arial" pitchFamily="34" charset="0"/>
              <a:buChar char="•"/>
            </a:pPr>
            <a:r>
              <a:rPr lang="en-US" sz="3200" dirty="0" smtClean="0"/>
              <a:t>We’ve </a:t>
            </a:r>
            <a:r>
              <a:rPr lang="en-US" sz="3200" dirty="0"/>
              <a:t>made Amazon Redshift easy to use by automating most of the common administrative tasks associated with provisioning, configuring, monitoring, backing up, and securing a data warehouse. </a:t>
            </a:r>
          </a:p>
          <a:p>
            <a:endParaRPr lang="en-US" dirty="0" smtClean="0"/>
          </a:p>
          <a:p>
            <a:r>
              <a:rPr lang="en-US" dirty="0" smtClean="0"/>
              <a:t>Powerful </a:t>
            </a:r>
            <a:r>
              <a:rPr lang="en-US" dirty="0"/>
              <a:t>security functionality is </a:t>
            </a:r>
            <a:r>
              <a:rPr lang="en-US" dirty="0" smtClean="0"/>
              <a:t>built-in</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68248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a:t>Amazon </a:t>
            </a:r>
            <a:r>
              <a:rPr lang="en-US" dirty="0" smtClean="0"/>
              <a:t>Redshift</a:t>
            </a:r>
            <a:endParaRPr lang="en-US" dirty="0"/>
          </a:p>
        </p:txBody>
      </p:sp>
      <p:sp>
        <p:nvSpPr>
          <p:cNvPr id="3" name="Content Placeholder 2"/>
          <p:cNvSpPr>
            <a:spLocks noGrp="1"/>
          </p:cNvSpPr>
          <p:nvPr>
            <p:ph idx="1"/>
          </p:nvPr>
        </p:nvSpPr>
        <p:spPr>
          <a:xfrm>
            <a:off x="457200" y="1600200"/>
            <a:ext cx="8305800" cy="4648200"/>
          </a:xfrm>
        </p:spPr>
        <p:txBody>
          <a:bodyPr>
            <a:normAutofit lnSpcReduction="10000"/>
          </a:bodyPr>
          <a:lstStyle/>
          <a:p>
            <a:endParaRPr lang="en-US" dirty="0" smtClean="0"/>
          </a:p>
          <a:p>
            <a:r>
              <a:rPr lang="en-US" dirty="0" smtClean="0"/>
              <a:t>Amazon </a:t>
            </a:r>
            <a:r>
              <a:rPr lang="en-US" dirty="0"/>
              <a:t>Redshift supports Amazon VPC out of the box and you can encrypt all your data and backups with just a few clicks. </a:t>
            </a:r>
            <a:endParaRPr lang="en-US" dirty="0" smtClean="0"/>
          </a:p>
          <a:p>
            <a:endParaRPr lang="en-US" dirty="0" smtClean="0"/>
          </a:p>
          <a:p>
            <a:r>
              <a:rPr lang="en-US" dirty="0" smtClean="0"/>
              <a:t>Once </a:t>
            </a:r>
            <a:r>
              <a:rPr lang="en-US" dirty="0"/>
              <a:t>you’ve provisioned your cluster, you can connect to it and start loading data and running queries using the same SQL-based tools you use today</a:t>
            </a:r>
            <a:r>
              <a:rPr lang="en-US" dirty="0" smtClean="0"/>
              <a:t>.</a:t>
            </a:r>
            <a:endParaRPr lang="en-US" sz="7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29117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lvl="1">
              <a:buFont typeface="Arial" pitchFamily="34" charset="0"/>
              <a:buChar char="•"/>
            </a:pPr>
            <a:r>
              <a:rPr lang="en-US" b="1" smtClean="0"/>
              <a:t>Database </a:t>
            </a:r>
            <a:r>
              <a:rPr lang="en-US" b="1" dirty="0" smtClean="0"/>
              <a:t>services </a:t>
            </a:r>
            <a:endParaRPr lang="en-US" b="1" dirty="0"/>
          </a:p>
          <a:p>
            <a:pPr lvl="1">
              <a:buFont typeface="Arial" pitchFamily="34" charset="0"/>
              <a:buChar char="•"/>
            </a:pPr>
            <a:r>
              <a:rPr lang="en-US" b="1" dirty="0" smtClean="0"/>
              <a:t>Storage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7193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a:t>
            </a:r>
            <a:r>
              <a:rPr lang="en-US" dirty="0" smtClean="0"/>
              <a:t>AWS S3</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S3 </a:t>
            </a:r>
            <a:r>
              <a:rPr lang="en-US" dirty="0"/>
              <a:t>stands for Simple Storage </a:t>
            </a:r>
            <a:r>
              <a:rPr lang="en-US" dirty="0" smtClean="0"/>
              <a:t>Service, it provides </a:t>
            </a:r>
            <a:r>
              <a:rPr lang="en-US" dirty="0"/>
              <a:t>a simple web services </a:t>
            </a:r>
            <a:r>
              <a:rPr lang="en-US" dirty="0" smtClean="0"/>
              <a:t>interface (API) </a:t>
            </a:r>
            <a:r>
              <a:rPr lang="en-US" dirty="0"/>
              <a:t>that can be used to store and retrieve any amount of data, at any time, from anywhere on the </a:t>
            </a:r>
            <a:r>
              <a:rPr lang="en-US" dirty="0" smtClean="0"/>
              <a:t>web.</a:t>
            </a:r>
          </a:p>
          <a:p>
            <a:r>
              <a:rPr lang="en-US" dirty="0" smtClean="0"/>
              <a:t>It is </a:t>
            </a:r>
            <a:r>
              <a:rPr lang="en-US" dirty="0"/>
              <a:t>storage for the Internet. It is designed to make web-scale computing easier for developers</a:t>
            </a:r>
            <a:r>
              <a:rPr lang="en-US" dirty="0" smtClean="0"/>
              <a:t>.</a:t>
            </a:r>
            <a:endParaRPr lang="en-US" dirty="0"/>
          </a:p>
          <a:p>
            <a:r>
              <a:rPr lang="en-US" dirty="0" smtClean="0"/>
              <a:t>The </a:t>
            </a:r>
            <a:r>
              <a:rPr lang="en-US" dirty="0"/>
              <a:t>container for objects stored in Amazon S3 is called an Amazon S3 bucket.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057935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a:t>
            </a:r>
            <a:r>
              <a:rPr lang="en-US" dirty="0" smtClean="0"/>
              <a:t>AWS S3</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endParaRPr lang="en-US" sz="1600" dirty="0" smtClean="0"/>
          </a:p>
          <a:p>
            <a:r>
              <a:rPr lang="en-US" dirty="0" smtClean="0"/>
              <a:t>Amazon </a:t>
            </a:r>
            <a:r>
              <a:rPr lang="en-US" dirty="0"/>
              <a:t>S3 gives any developer access to the same highly scalable, reliable, secure, fast, inexpensive infrastructure that </a:t>
            </a:r>
            <a:r>
              <a:rPr lang="en-US" dirty="0" smtClean="0"/>
              <a:t>Amazon </a:t>
            </a:r>
            <a:r>
              <a:rPr lang="en-US" dirty="0"/>
              <a:t>uses to run its own global network of websites. </a:t>
            </a:r>
            <a:endParaRPr lang="en-US" dirty="0" smtClean="0"/>
          </a:p>
          <a:p>
            <a:endParaRPr lang="en-US" dirty="0" smtClean="0"/>
          </a:p>
          <a:p>
            <a:r>
              <a:rPr lang="en-US" dirty="0" smtClean="0"/>
              <a:t>The </a:t>
            </a:r>
            <a:r>
              <a:rPr lang="en-US" dirty="0"/>
              <a:t>service aims to maximize benefits of scale and to pass those benefits on to developers.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007423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a:t>
            </a:r>
            <a:r>
              <a:rPr lang="en-US" dirty="0" smtClean="0"/>
              <a:t>Amazon </a:t>
            </a:r>
            <a:r>
              <a:rPr lang="en-US" dirty="0"/>
              <a:t>Glacier</a:t>
            </a:r>
          </a:p>
        </p:txBody>
      </p:sp>
      <p:sp>
        <p:nvSpPr>
          <p:cNvPr id="3" name="Content Placeholder 2"/>
          <p:cNvSpPr>
            <a:spLocks noGrp="1"/>
          </p:cNvSpPr>
          <p:nvPr>
            <p:ph idx="1"/>
          </p:nvPr>
        </p:nvSpPr>
        <p:spPr/>
        <p:txBody>
          <a:bodyPr>
            <a:normAutofit/>
          </a:bodyPr>
          <a:lstStyle/>
          <a:p>
            <a:r>
              <a:rPr lang="en-US" dirty="0" smtClean="0"/>
              <a:t>It </a:t>
            </a:r>
            <a:r>
              <a:rPr lang="en-US" dirty="0"/>
              <a:t>is an extremely low-cost storage service that provides secure and durable storage for data archiving and backup. </a:t>
            </a:r>
            <a:endParaRPr lang="en-US" dirty="0" smtClean="0"/>
          </a:p>
          <a:p>
            <a:pPr marL="0" indent="0">
              <a:buNone/>
            </a:pPr>
            <a:endParaRPr lang="en-US" dirty="0" smtClean="0"/>
          </a:p>
          <a:p>
            <a:r>
              <a:rPr lang="en-US" dirty="0" smtClean="0"/>
              <a:t>In </a:t>
            </a:r>
            <a:r>
              <a:rPr lang="en-US" dirty="0"/>
              <a:t>order to keep costs low, Amazon Glacier is optimized for data that is infrequently accessed and for which retrieval times of several hours are suitable.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374998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a:t>
            </a:r>
            <a:r>
              <a:rPr lang="en-US" dirty="0" smtClean="0"/>
              <a:t>Amazon </a:t>
            </a:r>
            <a:r>
              <a:rPr lang="en-US" dirty="0"/>
              <a:t>Glacier</a:t>
            </a:r>
          </a:p>
        </p:txBody>
      </p:sp>
      <p:sp>
        <p:nvSpPr>
          <p:cNvPr id="3" name="Content Placeholder 2"/>
          <p:cNvSpPr>
            <a:spLocks noGrp="1"/>
          </p:cNvSpPr>
          <p:nvPr>
            <p:ph idx="1"/>
          </p:nvPr>
        </p:nvSpPr>
        <p:spPr/>
        <p:txBody>
          <a:bodyPr>
            <a:normAutofit/>
          </a:bodyPr>
          <a:lstStyle/>
          <a:p>
            <a:endParaRPr lang="en-US" dirty="0" smtClean="0"/>
          </a:p>
          <a:p>
            <a:r>
              <a:rPr lang="en-US" dirty="0" smtClean="0"/>
              <a:t>With </a:t>
            </a:r>
            <a:r>
              <a:rPr lang="en-US" dirty="0"/>
              <a:t>Amazon Glacier, customers can reliably store large or small amounts of data for as little as $0.01 per gigabyte per month, a significant savings compared to on-premises solutions.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49161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a:t>
            </a:r>
            <a:r>
              <a:rPr lang="en-US" dirty="0" smtClean="0"/>
              <a:t>Amazon </a:t>
            </a:r>
            <a:r>
              <a:rPr lang="en-US" dirty="0"/>
              <a:t>Glacier</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Companies </a:t>
            </a:r>
            <a:r>
              <a:rPr lang="en-US" dirty="0" smtClean="0"/>
              <a:t>typically over-pay for data </a:t>
            </a:r>
            <a:r>
              <a:rPr lang="en-US" dirty="0" smtClean="0"/>
              <a:t>archiving.</a:t>
            </a:r>
          </a:p>
          <a:p>
            <a:pPr lvl="1"/>
            <a:r>
              <a:rPr lang="en-US" dirty="0" smtClean="0"/>
              <a:t>First</a:t>
            </a:r>
            <a:r>
              <a:rPr lang="en-US" dirty="0" smtClean="0"/>
              <a:t>, they're forced to make an expensive upfront payment for their archiving solution. </a:t>
            </a:r>
            <a:endParaRPr lang="en-US" dirty="0" smtClean="0"/>
          </a:p>
          <a:p>
            <a:pPr lvl="1"/>
            <a:r>
              <a:rPr lang="en-US" dirty="0" smtClean="0"/>
              <a:t>Second</a:t>
            </a:r>
            <a:r>
              <a:rPr lang="en-US" dirty="0" smtClean="0"/>
              <a:t>, since companies have to guess what their capacity requirements will be, they understandably over-provision to make sure they have enough capacity for data redundancy and unexpected growth. This set of circumstances results in under-utilized capacity and wasted money.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69586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Storage: </a:t>
            </a:r>
            <a:r>
              <a:rPr lang="sv-SE" sz="4000" dirty="0" smtClean="0"/>
              <a:t>Elastic </a:t>
            </a:r>
            <a:r>
              <a:rPr lang="sv-SE" sz="4000" dirty="0"/>
              <a:t>Block Storage (EBS</a:t>
            </a:r>
            <a:r>
              <a:rPr lang="sv-SE" sz="4000" dirty="0" smtClean="0"/>
              <a:t>)</a:t>
            </a:r>
            <a:endParaRPr lang="en-US" sz="4000" dirty="0"/>
          </a:p>
        </p:txBody>
      </p:sp>
      <p:sp>
        <p:nvSpPr>
          <p:cNvPr id="3" name="Content Placeholder 2"/>
          <p:cNvSpPr>
            <a:spLocks noGrp="1"/>
          </p:cNvSpPr>
          <p:nvPr>
            <p:ph idx="1"/>
          </p:nvPr>
        </p:nvSpPr>
        <p:spPr/>
        <p:txBody>
          <a:bodyPr>
            <a:normAutofit/>
          </a:bodyPr>
          <a:lstStyle/>
          <a:p>
            <a:endParaRPr lang="en-US" dirty="0" smtClean="0"/>
          </a:p>
          <a:p>
            <a:r>
              <a:rPr lang="en-US" dirty="0" smtClean="0"/>
              <a:t>EBS </a:t>
            </a:r>
            <a:r>
              <a:rPr lang="en-US" dirty="0" smtClean="0"/>
              <a:t>provides </a:t>
            </a:r>
            <a:r>
              <a:rPr lang="en-US" dirty="0"/>
              <a:t>block level storage volumes for use with Amazon EC2 instances. </a:t>
            </a:r>
            <a:endParaRPr lang="en-US" dirty="0" smtClean="0"/>
          </a:p>
          <a:p>
            <a:endParaRPr lang="en-US" dirty="0" smtClean="0"/>
          </a:p>
          <a:p>
            <a:r>
              <a:rPr lang="en-US" dirty="0" smtClean="0"/>
              <a:t>Amazon </a:t>
            </a:r>
            <a:r>
              <a:rPr lang="en-US" dirty="0"/>
              <a:t>EBS volumes are network-attached, and persist independently from the life of an instance.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588257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Storage: </a:t>
            </a:r>
            <a:r>
              <a:rPr lang="sv-SE" sz="4000" dirty="0" smtClean="0"/>
              <a:t>Elastic </a:t>
            </a:r>
            <a:r>
              <a:rPr lang="sv-SE" sz="4000" dirty="0"/>
              <a:t>Block Storage (EBS</a:t>
            </a:r>
            <a:r>
              <a:rPr lang="sv-SE" sz="4000" dirty="0" smtClean="0"/>
              <a:t>)</a:t>
            </a:r>
            <a:endParaRPr lang="en-US" sz="4000" dirty="0"/>
          </a:p>
        </p:txBody>
      </p:sp>
      <p:sp>
        <p:nvSpPr>
          <p:cNvPr id="3" name="Content Placeholder 2"/>
          <p:cNvSpPr>
            <a:spLocks noGrp="1"/>
          </p:cNvSpPr>
          <p:nvPr>
            <p:ph idx="1"/>
          </p:nvPr>
        </p:nvSpPr>
        <p:spPr/>
        <p:txBody>
          <a:bodyPr>
            <a:normAutofit/>
          </a:bodyPr>
          <a:lstStyle/>
          <a:p>
            <a:r>
              <a:rPr lang="en-US" dirty="0" smtClean="0"/>
              <a:t>Amazon </a:t>
            </a:r>
            <a:r>
              <a:rPr lang="en-US" dirty="0"/>
              <a:t>EBS provides highly available, highly reliable, predictable storage volumes that can be attached to a running Amazon EC2 instance and exposed as a device within the instance. </a:t>
            </a:r>
            <a:endParaRPr lang="en-US" dirty="0" smtClean="0"/>
          </a:p>
          <a:p>
            <a:endParaRPr lang="en-US" dirty="0" smtClean="0"/>
          </a:p>
          <a:p>
            <a:r>
              <a:rPr lang="en-US" dirty="0" smtClean="0"/>
              <a:t>Amazon </a:t>
            </a:r>
            <a:r>
              <a:rPr lang="en-US" dirty="0"/>
              <a:t>EBS is particularly suited for applications that require a database, file system, or access to raw block level storage.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71408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Storage: </a:t>
            </a:r>
            <a:r>
              <a:rPr lang="en-US" sz="4000" dirty="0"/>
              <a:t>Amazon </a:t>
            </a:r>
            <a:r>
              <a:rPr lang="en-US" sz="4000" dirty="0" err="1"/>
              <a:t>CloudFront</a:t>
            </a:r>
            <a:r>
              <a:rPr lang="en-US" sz="4000" dirty="0"/>
              <a:t> </a:t>
            </a:r>
          </a:p>
        </p:txBody>
      </p:sp>
      <p:sp>
        <p:nvSpPr>
          <p:cNvPr id="3" name="Content Placeholder 2"/>
          <p:cNvSpPr>
            <a:spLocks noGrp="1"/>
          </p:cNvSpPr>
          <p:nvPr>
            <p:ph idx="1"/>
          </p:nvPr>
        </p:nvSpPr>
        <p:spPr>
          <a:xfrm>
            <a:off x="457200" y="1600200"/>
            <a:ext cx="8305800" cy="4876800"/>
          </a:xfrm>
        </p:spPr>
        <p:txBody>
          <a:bodyPr>
            <a:normAutofit/>
          </a:bodyPr>
          <a:lstStyle/>
          <a:p>
            <a:r>
              <a:rPr lang="en-US" dirty="0" smtClean="0"/>
              <a:t>It is </a:t>
            </a:r>
            <a:r>
              <a:rPr lang="en-US" dirty="0"/>
              <a:t>a content delivery web service. It integrates with other Amazon Web Services to give developers and businesses an easy way to distribute content to end users with low latency, high data transfer speeds, and no </a:t>
            </a:r>
            <a:r>
              <a:rPr lang="en-US" dirty="0" smtClean="0"/>
              <a:t>commitments.</a:t>
            </a:r>
          </a:p>
          <a:p>
            <a:r>
              <a:rPr lang="en-US" dirty="0" smtClean="0"/>
              <a:t>It </a:t>
            </a:r>
            <a:r>
              <a:rPr lang="en-US" dirty="0"/>
              <a:t>used to deliver your entire website, including dynamic, static and streaming content using a global network of edge locations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71360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Storage: </a:t>
            </a:r>
            <a:r>
              <a:rPr lang="en-US" sz="4000" dirty="0"/>
              <a:t>Amazon </a:t>
            </a:r>
            <a:r>
              <a:rPr lang="en-US" sz="4000" dirty="0" err="1"/>
              <a:t>CloudFront</a:t>
            </a:r>
            <a:r>
              <a:rPr lang="en-US" sz="4000" dirty="0"/>
              <a:t> </a:t>
            </a:r>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Requests </a:t>
            </a:r>
            <a:r>
              <a:rPr lang="en-US" dirty="0"/>
              <a:t>for objects are automatically routed to the nearest edge location, so content is delivered with the best possible performance</a:t>
            </a:r>
            <a:r>
              <a:rPr lang="en-US" dirty="0" smtClean="0"/>
              <a:t>.</a:t>
            </a:r>
          </a:p>
          <a:p>
            <a:pPr marL="0" indent="0">
              <a:buNone/>
            </a:pPr>
            <a:endParaRPr lang="en-US" dirty="0" smtClean="0"/>
          </a:p>
          <a:p>
            <a:r>
              <a:rPr lang="en-US" dirty="0" err="1" smtClean="0"/>
              <a:t>CloudFront</a:t>
            </a:r>
            <a:r>
              <a:rPr lang="en-US" dirty="0" smtClean="0"/>
              <a:t> </a:t>
            </a:r>
            <a:r>
              <a:rPr lang="en-US" dirty="0"/>
              <a:t>is optimized to work with other Amazon Web Services, like Amazon S3 and Amazon EC2.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936514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Storage: </a:t>
            </a:r>
            <a:r>
              <a:rPr lang="en-US" sz="4000" dirty="0"/>
              <a:t>Amazon </a:t>
            </a:r>
            <a:r>
              <a:rPr lang="en-US" sz="4000" dirty="0" err="1"/>
              <a:t>CloudFront</a:t>
            </a:r>
            <a:r>
              <a:rPr lang="en-US" sz="4000" dirty="0"/>
              <a:t> </a:t>
            </a:r>
          </a:p>
        </p:txBody>
      </p:sp>
      <p:sp>
        <p:nvSpPr>
          <p:cNvPr id="3" name="Content Placeholder 2"/>
          <p:cNvSpPr>
            <a:spLocks noGrp="1"/>
          </p:cNvSpPr>
          <p:nvPr>
            <p:ph idx="1"/>
          </p:nvPr>
        </p:nvSpPr>
        <p:spPr>
          <a:xfrm>
            <a:off x="457200" y="1600200"/>
            <a:ext cx="8229600" cy="4876800"/>
          </a:xfrm>
        </p:spPr>
        <p:txBody>
          <a:bodyPr>
            <a:normAutofit/>
          </a:bodyPr>
          <a:lstStyle/>
          <a:p>
            <a:r>
              <a:rPr lang="en-US" dirty="0" err="1" smtClean="0"/>
              <a:t>CloudFront</a:t>
            </a:r>
            <a:r>
              <a:rPr lang="en-US" dirty="0" smtClean="0"/>
              <a:t> </a:t>
            </a:r>
            <a:r>
              <a:rPr lang="en-US" dirty="0"/>
              <a:t>also works seamlessly with any origin server, which stores the original, definitive versions of your files. </a:t>
            </a:r>
            <a:endParaRPr lang="en-US" dirty="0" smtClean="0"/>
          </a:p>
          <a:p>
            <a:r>
              <a:rPr lang="en-US" dirty="0" smtClean="0"/>
              <a:t>Like </a:t>
            </a:r>
            <a:r>
              <a:rPr lang="en-US" dirty="0"/>
              <a:t>other Amazon Web Services, there are no contracts or monthly commitments for using Amazon </a:t>
            </a:r>
            <a:r>
              <a:rPr lang="en-US" dirty="0" err="1"/>
              <a:t>CloudFront</a:t>
            </a:r>
            <a:r>
              <a:rPr lang="en-US" dirty="0"/>
              <a:t>—you pay only for as much or as little content as you actually deliver through the service.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458463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a:t>
            </a:r>
            <a:r>
              <a:rPr lang="en-US" dirty="0" smtClean="0"/>
              <a:t>AWS </a:t>
            </a:r>
            <a:r>
              <a:rPr lang="en-US" dirty="0"/>
              <a:t>RDS</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a:t>Amazon Relational Database Service (Amazon RDS</a:t>
            </a:r>
            <a:r>
              <a:rPr lang="en-US" b="1" dirty="0" smtClean="0"/>
              <a:t>)</a:t>
            </a:r>
          </a:p>
          <a:p>
            <a:pPr lvl="1"/>
            <a:r>
              <a:rPr lang="en-US" dirty="0" smtClean="0"/>
              <a:t>A web </a:t>
            </a:r>
            <a:r>
              <a:rPr lang="en-US" dirty="0"/>
              <a:t>service that makes it easy to set up, operate, and scale a relational database in the cloud</a:t>
            </a:r>
            <a:r>
              <a:rPr lang="en-US" dirty="0" smtClean="0"/>
              <a:t>.</a:t>
            </a:r>
          </a:p>
          <a:p>
            <a:pPr lvl="1"/>
            <a:r>
              <a:rPr lang="en-US" dirty="0" smtClean="0"/>
              <a:t>Gives you </a:t>
            </a:r>
            <a:r>
              <a:rPr lang="en-US" dirty="0"/>
              <a:t>access to the capabilities of a familiar MySQL, Oracle, SQL Server or </a:t>
            </a:r>
            <a:r>
              <a:rPr lang="en-US" dirty="0" err="1"/>
              <a:t>PostgreSQL</a:t>
            </a:r>
            <a:r>
              <a:rPr lang="en-US" dirty="0"/>
              <a:t> database</a:t>
            </a:r>
            <a:r>
              <a:rPr lang="en-US" dirty="0" smtClean="0"/>
              <a:t>.</a:t>
            </a:r>
          </a:p>
          <a:p>
            <a:pPr lvl="2"/>
            <a:r>
              <a:rPr lang="en-US" dirty="0"/>
              <a:t>This means that the code, applications, and tools you already use today with your existing databases can be used with Amazon </a:t>
            </a:r>
            <a:r>
              <a:rPr lang="en-US" dirty="0" smtClean="0"/>
              <a:t>RDS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17545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545" y="2967335"/>
            <a:ext cx="492891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906391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a:t>
            </a:r>
            <a:r>
              <a:rPr lang="en-US" dirty="0" smtClean="0"/>
              <a:t>AWS </a:t>
            </a:r>
            <a:r>
              <a:rPr lang="en-US" dirty="0"/>
              <a:t>RDS</a:t>
            </a:r>
          </a:p>
        </p:txBody>
      </p:sp>
      <p:sp>
        <p:nvSpPr>
          <p:cNvPr id="3" name="Content Placeholder 2"/>
          <p:cNvSpPr>
            <a:spLocks noGrp="1"/>
          </p:cNvSpPr>
          <p:nvPr>
            <p:ph idx="1"/>
          </p:nvPr>
        </p:nvSpPr>
        <p:spPr>
          <a:xfrm>
            <a:off x="457200" y="1600200"/>
            <a:ext cx="8229600" cy="4876800"/>
          </a:xfrm>
        </p:spPr>
        <p:txBody>
          <a:bodyPr>
            <a:normAutofit/>
          </a:bodyPr>
          <a:lstStyle/>
          <a:p>
            <a:r>
              <a:rPr lang="en-US" b="1" dirty="0"/>
              <a:t>Amazon Relational Database Service (Amazon RDS</a:t>
            </a:r>
            <a:r>
              <a:rPr lang="en-US" b="1" dirty="0" smtClean="0"/>
              <a:t>)</a:t>
            </a:r>
          </a:p>
          <a:p>
            <a:pPr lvl="1"/>
            <a:r>
              <a:rPr lang="en-US" dirty="0" smtClean="0"/>
              <a:t>RDS </a:t>
            </a:r>
            <a:r>
              <a:rPr lang="en-US" dirty="0"/>
              <a:t>automatically patches </a:t>
            </a:r>
            <a:r>
              <a:rPr lang="en-US" dirty="0" smtClean="0"/>
              <a:t>the database software </a:t>
            </a:r>
            <a:r>
              <a:rPr lang="en-US" dirty="0"/>
              <a:t>and backs up your </a:t>
            </a:r>
            <a:r>
              <a:rPr lang="en-US" dirty="0" smtClean="0"/>
              <a:t>database, </a:t>
            </a:r>
            <a:r>
              <a:rPr lang="en-US" dirty="0"/>
              <a:t>storing the backups for a retention period that you define and enabling point-in-time recovery. </a:t>
            </a:r>
            <a:endParaRPr lang="en-US" dirty="0" smtClean="0"/>
          </a:p>
          <a:p>
            <a:pPr lvl="1"/>
            <a:r>
              <a:rPr lang="en-US" dirty="0" smtClean="0"/>
              <a:t>Able </a:t>
            </a:r>
            <a:r>
              <a:rPr lang="en-US" dirty="0"/>
              <a:t>to scale the compute resources or storage capacity associated with your relational database instance by </a:t>
            </a:r>
            <a:r>
              <a:rPr lang="en-US" dirty="0" smtClean="0"/>
              <a:t>using </a:t>
            </a:r>
            <a:r>
              <a:rPr lang="en-US" dirty="0"/>
              <a:t>a single API call</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9646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a:t>
            </a:r>
            <a:r>
              <a:rPr lang="en-US" dirty="0" smtClean="0"/>
              <a:t>AWS </a:t>
            </a:r>
            <a:r>
              <a:rPr lang="en-US" dirty="0"/>
              <a:t>RDS</a:t>
            </a:r>
          </a:p>
        </p:txBody>
      </p:sp>
      <p:sp>
        <p:nvSpPr>
          <p:cNvPr id="3" name="Content Placeholder 2"/>
          <p:cNvSpPr>
            <a:spLocks noGrp="1"/>
          </p:cNvSpPr>
          <p:nvPr>
            <p:ph idx="1"/>
          </p:nvPr>
        </p:nvSpPr>
        <p:spPr>
          <a:xfrm>
            <a:off x="457200" y="1600200"/>
            <a:ext cx="8229600" cy="4876800"/>
          </a:xfrm>
        </p:spPr>
        <p:txBody>
          <a:bodyPr>
            <a:normAutofit/>
          </a:bodyPr>
          <a:lstStyle/>
          <a:p>
            <a:r>
              <a:rPr lang="en-US" b="1" dirty="0"/>
              <a:t>Amazon Relational Database Service (Amazon RDS</a:t>
            </a:r>
            <a:r>
              <a:rPr lang="en-US" b="1" dirty="0" smtClean="0"/>
              <a:t>)</a:t>
            </a:r>
          </a:p>
          <a:p>
            <a:pPr lvl="1"/>
            <a:r>
              <a:rPr lang="en-US" dirty="0" smtClean="0"/>
              <a:t>Easy </a:t>
            </a:r>
            <a:r>
              <a:rPr lang="en-US" dirty="0"/>
              <a:t>to use replication to enhance availability and reliability for production databases and to scale out beyond the capacity of a single database deployment for read-heavy database workloads.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369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DynamoDB</a:t>
            </a:r>
            <a:r>
              <a:rPr lang="en-US" dirty="0" smtClean="0"/>
              <a:t> </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It is </a:t>
            </a:r>
            <a:r>
              <a:rPr lang="en-US" dirty="0"/>
              <a:t>a fast, fully managed </a:t>
            </a:r>
            <a:r>
              <a:rPr lang="en-US" b="1" u="sng" dirty="0" err="1"/>
              <a:t>NoSQL</a:t>
            </a:r>
            <a:r>
              <a:rPr lang="en-US" dirty="0"/>
              <a:t> database service that makes it simple and cost-effective to store and retrieve any amount of data, and serve any level of request traffic</a:t>
            </a:r>
            <a:r>
              <a:rPr lang="en-US" dirty="0" smtClean="0"/>
              <a:t>.</a:t>
            </a:r>
          </a:p>
          <a:p>
            <a:pPr marL="0" indent="0">
              <a:buNone/>
            </a:pPr>
            <a:endParaRPr lang="en-US" dirty="0" smtClean="0"/>
          </a:p>
          <a:p>
            <a:r>
              <a:rPr lang="en-US" dirty="0" smtClean="0"/>
              <a:t>Designed to </a:t>
            </a:r>
            <a:r>
              <a:rPr lang="en-US" dirty="0"/>
              <a:t>address the core problems of database management, performance, scalability, and reliability</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48927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DynamoDB</a:t>
            </a:r>
            <a:r>
              <a:rPr lang="en-US" dirty="0" smtClean="0"/>
              <a:t> </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All </a:t>
            </a:r>
            <a:r>
              <a:rPr lang="en-US" dirty="0"/>
              <a:t>data items are stored on Solid State Drives (SSDs), and are replicated across 3 Availability Zones for high availability and durability. </a:t>
            </a:r>
            <a:endParaRPr lang="en-US" dirty="0" smtClean="0"/>
          </a:p>
          <a:p>
            <a:endParaRPr lang="en-US" dirty="0" smtClean="0"/>
          </a:p>
          <a:p>
            <a:r>
              <a:rPr lang="en-US" dirty="0"/>
              <a:t>With </a:t>
            </a:r>
            <a:r>
              <a:rPr lang="en-US" dirty="0" err="1"/>
              <a:t>DynamoDB</a:t>
            </a:r>
            <a:r>
              <a:rPr lang="en-US" dirty="0"/>
              <a:t>, you can offload the administrative burden of operating and scaling a highly available distributed database cluster, while paying a low price for only what you use</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188151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DynamoDB</a:t>
            </a:r>
            <a:r>
              <a:rPr lang="en-US" dirty="0" smtClean="0"/>
              <a:t> </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err="1" smtClean="0"/>
              <a:t>DynamoDB</a:t>
            </a:r>
            <a:r>
              <a:rPr lang="en-US" dirty="0" smtClean="0"/>
              <a:t> </a:t>
            </a:r>
            <a:r>
              <a:rPr lang="en-US" dirty="0"/>
              <a:t>automatically spreads the data and traffic for the table over a sufficient number of servers to handle the request capacity specified by the customer and the amount of data stored, while maintaining consistent, fast performance</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15268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ElastiCache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u="sng" dirty="0" smtClean="0"/>
              <a:t>Cache</a:t>
            </a:r>
            <a:r>
              <a:rPr lang="en-US" dirty="0" smtClean="0"/>
              <a:t> </a:t>
            </a:r>
            <a:r>
              <a:rPr lang="en-US" dirty="0" smtClean="0"/>
              <a:t>Concept</a:t>
            </a:r>
            <a:r>
              <a:rPr lang="en-US" dirty="0" smtClean="0"/>
              <a:t>.</a:t>
            </a:r>
          </a:p>
          <a:p>
            <a:endParaRPr lang="en-US" dirty="0" smtClean="0"/>
          </a:p>
          <a:p>
            <a:r>
              <a:rPr lang="en-US" dirty="0" smtClean="0"/>
              <a:t>It is </a:t>
            </a:r>
            <a:r>
              <a:rPr lang="en-US" dirty="0"/>
              <a:t>a web service that makes it easy to deploy, operate, and scale an in-memory cache in the </a:t>
            </a:r>
            <a:r>
              <a:rPr lang="en-US" dirty="0" smtClean="0"/>
              <a:t>cloud</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35876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TotalTime>
  <Words>1377</Words>
  <Application>Microsoft Office PowerPoint</Application>
  <PresentationFormat>On-screen Show (4:3)</PresentationFormat>
  <Paragraphs>136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Lecture 6 Cloud Provider Amazon Web Services - AWS</vt:lpstr>
      <vt:lpstr>Objectives</vt:lpstr>
      <vt:lpstr>Database: AWS RDS</vt:lpstr>
      <vt:lpstr>Database: AWS RDS</vt:lpstr>
      <vt:lpstr>Database: AWS RDS</vt:lpstr>
      <vt:lpstr>Database: AWS DynamoDB </vt:lpstr>
      <vt:lpstr>Database: AWS DynamoDB </vt:lpstr>
      <vt:lpstr>Database: AWS DynamoDB </vt:lpstr>
      <vt:lpstr>Database: AWS ElastiCache</vt:lpstr>
      <vt:lpstr>Database: AWS ElastiCache</vt:lpstr>
      <vt:lpstr>Database: AWS ElastiCache</vt:lpstr>
      <vt:lpstr>Database: AWS ElastiCache</vt:lpstr>
      <vt:lpstr>Database: AWS ElastiCache</vt:lpstr>
      <vt:lpstr>Database: AWS ElastiCache</vt:lpstr>
      <vt:lpstr>Database: Amazon Redshift</vt:lpstr>
      <vt:lpstr>Database: Amazon Redshift</vt:lpstr>
      <vt:lpstr>Database: Amazon Redshift</vt:lpstr>
      <vt:lpstr>Database: Amazon Redshift</vt:lpstr>
      <vt:lpstr>Database: Amazon Redshift</vt:lpstr>
      <vt:lpstr>Storage: AWS S3</vt:lpstr>
      <vt:lpstr>Storage: AWS S3</vt:lpstr>
      <vt:lpstr>Storage: Amazon Glacier</vt:lpstr>
      <vt:lpstr>Storage: Amazon Glacier</vt:lpstr>
      <vt:lpstr>Storage: Amazon Glacier</vt:lpstr>
      <vt:lpstr>Storage: Elastic Block Storage (EBS)</vt:lpstr>
      <vt:lpstr>Storage: Elastic Block Storage (EBS)</vt:lpstr>
      <vt:lpstr>Storage: Amazon CloudFront </vt:lpstr>
      <vt:lpstr>Storage: Amazon CloudFront </vt:lpstr>
      <vt:lpstr>Storage: Amazon CloudFront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Mohamed</dc:creator>
  <cp:lastModifiedBy>dell</cp:lastModifiedBy>
  <cp:revision>122</cp:revision>
  <dcterms:created xsi:type="dcterms:W3CDTF">2006-08-16T00:00:00Z</dcterms:created>
  <dcterms:modified xsi:type="dcterms:W3CDTF">2019-11-11T20:43:06Z</dcterms:modified>
</cp:coreProperties>
</file>