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9" r:id="rId22"/>
    <p:sldId id="300" r:id="rId23"/>
    <p:sldId id="301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8151" autoAdjust="0"/>
  </p:normalViewPr>
  <p:slideViewPr>
    <p:cSldViewPr>
      <p:cViewPr>
        <p:scale>
          <a:sx n="80" d="100"/>
          <a:sy n="80" d="100"/>
        </p:scale>
        <p:origin x="-107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BD66B-9D1A-4474-9AEA-D303EAF22CCE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8FAD7-1C5D-44DC-A629-D52604DC4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0023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2995-60E9-4F5A-901D-87231D66B03C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939AC-8DE3-43E7-9EBC-F368AD876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0564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25D69-45AB-490D-A065-917AA4CB4C4A}" type="slidenum">
              <a:rPr lang="en-US"/>
              <a:pPr/>
              <a:t>8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Named resources: resources named using a URL.</a:t>
            </a:r>
          </a:p>
          <a:p>
            <a:r>
              <a:rPr lang="en-US"/>
              <a:t>: representations of resources are interconnected using URLs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&lt;XML/&gt;</a:t>
            </a:r>
          </a:p>
          <a:p>
            <a:r>
              <a:rPr lang="en-US" dirty="0" smtClean="0"/>
              <a:t>&lt;student&gt;</a:t>
            </a:r>
          </a:p>
          <a:p>
            <a:r>
              <a:rPr lang="en-US" dirty="0" smtClean="0"/>
              <a:t>    &lt;name&gt;Mohamed&lt;/name&gt;</a:t>
            </a:r>
          </a:p>
          <a:p>
            <a:r>
              <a:rPr lang="en-US" dirty="0" smtClean="0"/>
              <a:t>    &lt;age&gt;10&lt;/age&gt;</a:t>
            </a:r>
          </a:p>
          <a:p>
            <a:r>
              <a:rPr lang="en-US" dirty="0" smtClean="0"/>
              <a:t>    &lt;address&gt; 13 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fgdf</a:t>
            </a:r>
            <a:r>
              <a:rPr lang="en-US" dirty="0" smtClean="0"/>
              <a:t> &lt;/address&gt;</a:t>
            </a:r>
          </a:p>
          <a:p>
            <a:r>
              <a:rPr lang="en-US" dirty="0" smtClean="0"/>
              <a:t>&lt;/student&gt;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“name”:”Mohamed”,</a:t>
            </a:r>
          </a:p>
          <a:p>
            <a:r>
              <a:rPr lang="en-US" dirty="0" smtClean="0"/>
              <a:t>“age”:”10”,</a:t>
            </a:r>
          </a:p>
          <a:p>
            <a:r>
              <a:rPr lang="en-US" dirty="0" smtClean="0"/>
              <a:t>“</a:t>
            </a:r>
            <a:r>
              <a:rPr lang="en-US" smtClean="0"/>
              <a:t>address”:”fdsfsdf”</a:t>
            </a:r>
            <a:endParaRPr 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939AC-8DE3-43E7-9EBC-F368AD876B1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939AC-8DE3-43E7-9EBC-F368AD876B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4325A-0599-42F0-BC29-FEB48DA20C2D}" type="slidenum">
              <a:rPr lang="en-US"/>
              <a:pPr/>
              <a:t>20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target operation is hidden inside the Soap envelope. A soap server has parse the SOAP message inside the envelope to determine what procedure to invoke. All messages are sent with HTTP post.</a:t>
            </a:r>
          </a:p>
          <a:p>
            <a:endParaRPr lang="en-US"/>
          </a:p>
          <a:p>
            <a:r>
              <a:rPr lang="en-US"/>
              <a:t>SOAP 1.1 met with some criticism from the REST community</a:t>
            </a:r>
          </a:p>
          <a:p>
            <a:endParaRPr lang="en-US"/>
          </a:p>
          <a:p>
            <a:r>
              <a:rPr lang="en-US"/>
              <a:t>Example: Security is handled within the SOAP message rather than by HTTP.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FF562-21BD-4AB0-B31A-29BB45CAB38A}" type="slidenum">
              <a:rPr lang="en-US"/>
              <a:pPr/>
              <a:t>21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REST was named by Roy Fielding. REST is not a standards based approach, it is an architectural style for distributed hypermedia. The modern WWW is to a large degree an implementation of this style. REST uses standards like HTTP, URL, and XML. </a:t>
            </a:r>
          </a:p>
          <a:p>
            <a:endParaRPr lang="en-US"/>
          </a:p>
          <a:p>
            <a:r>
              <a:rPr lang="en-US"/>
              <a:t>Clients are state machines. Progress (transfer) from one state to another is achieved by receiving representations of resources.</a:t>
            </a:r>
          </a:p>
          <a:p>
            <a:r>
              <a:rPr lang="en-US"/>
              <a:t>Links are representations. Web pages are states.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2D1C4-B919-4508-AAA5-09DA084BB67C}" type="slidenum">
              <a:rPr lang="en-US"/>
              <a:pPr/>
              <a:t>22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XML Schema or DTD is used with SOAP.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88851-266D-4204-80D1-1553928DEE16}" type="slidenum">
              <a:rPr lang="en-US"/>
              <a:pPr/>
              <a:t>23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we’ve given you a few examples of how people are using web services we want to go over some key topics.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38C8-310B-4C31-AFCD-F6A1D085B9DF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52F2-31F9-4509-B6E0-0EB3DA663231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5176-33F9-4022-8930-21831907BBE5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2D2-6AD7-4DD4-80B4-BDD30DB0DE27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676A-C987-4CE8-BF36-EFF695727BCC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63A5-5DD9-41A0-B210-468C2356E807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D56C-98B1-4FD7-8D67-F2F2DA9F97F0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3BDE-2A55-45A1-8A96-8B9EFB6BD43B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A34-3706-40B5-A9EB-C42E8E000154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4817-CE8B-4431-AA0A-8FD17CE927F8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252F-5176-489D-9045-E151EA7DF4E5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45D0-1B6C-436E-91FE-14B052BC3D26}" type="datetime1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cgi-bin/abc/dbfetch?db=embl&amp;id=x12399&amp;format=default" TargetMode="External"/><Relationship Id="rId2" Type="http://schemas.openxmlformats.org/officeDocument/2006/relationships/hyperlink" Target="http://www.ebi.ac.uk/xemb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0425"/>
            <a:ext cx="6858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Lecture 7</a:t>
            </a:r>
            <a:br>
              <a:rPr lang="en-US" dirty="0" smtClean="0"/>
            </a:br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/>
          <a:lstStyle/>
          <a:p>
            <a:r>
              <a:rPr lang="en-US" dirty="0" smtClean="0"/>
              <a:t>Dr. Mohamed ElAraby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6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81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A</a:t>
            </a:r>
            <a:r>
              <a:rPr lang="en-US" dirty="0"/>
              <a:t>ccess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  <a:p>
            <a:r>
              <a:rPr lang="en-US" dirty="0"/>
              <a:t>Format for sending messages over Internet between programs</a:t>
            </a:r>
          </a:p>
          <a:p>
            <a:r>
              <a:rPr lang="en-US" dirty="0" smtClean="0"/>
              <a:t>XML-based </a:t>
            </a:r>
          </a:p>
          <a:p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/>
              <a:t>Markup </a:t>
            </a:r>
            <a:r>
              <a:rPr lang="en-US" dirty="0" smtClean="0"/>
              <a:t>Language:(</a:t>
            </a:r>
            <a:r>
              <a:rPr lang="en-US" dirty="0"/>
              <a:t>XML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Platform </a:t>
            </a:r>
            <a:r>
              <a:rPr lang="en-US" dirty="0"/>
              <a:t>and language independent</a:t>
            </a:r>
          </a:p>
          <a:p>
            <a:r>
              <a:rPr lang="en-US" dirty="0"/>
              <a:t>Simple and extensible</a:t>
            </a:r>
          </a:p>
          <a:p>
            <a:r>
              <a:rPr lang="en-US" dirty="0"/>
              <a:t>Stateless, one-way</a:t>
            </a:r>
          </a:p>
          <a:p>
            <a:pPr lvl="1"/>
            <a:r>
              <a:rPr lang="en-US" dirty="0"/>
              <a:t>But applications can create more complex interaction patterns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6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4305" y="1116950"/>
            <a:ext cx="6233295" cy="5131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6009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 Building Blocks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Envelope (required) – identifies XML document as SOAP message</a:t>
            </a:r>
          </a:p>
          <a:p>
            <a:r>
              <a:rPr lang="en-US" dirty="0"/>
              <a:t>Header (optional) – contains header information</a:t>
            </a:r>
          </a:p>
          <a:p>
            <a:r>
              <a:rPr lang="en-US" dirty="0"/>
              <a:t>Body (required) –call and response information</a:t>
            </a:r>
          </a:p>
          <a:p>
            <a:r>
              <a:rPr lang="en-US" dirty="0"/>
              <a:t>Fault (optional) – errors that occurred while processing message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1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/>
              <a:t>Simple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6096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“Get the price of apples”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&lt;?xml version="1.0"?&gt;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soap:Envelope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xmlns:soap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="http://www.w3.org/2001/12/soap-envelope" 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soap:encodingStyle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="http://www.w3.org/2001/12/soap-encoding</a:t>
            </a:r>
            <a:r>
              <a:rPr lang="en-US" sz="2400" dirty="0" smtClean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Arial Unicode MS" pitchFamily="34" charset="-128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soap:Body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      &lt;m:</a:t>
            </a:r>
            <a:r>
              <a:rPr lang="en-US" sz="2400" b="1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GetPrice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xmlns:m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="http://www.w3schools.com/prices"&gt;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	             &lt;m:</a:t>
            </a:r>
            <a:r>
              <a:rPr lang="en-US" sz="2400" b="1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&gt;Apples&lt;/m:</a:t>
            </a:r>
            <a:r>
              <a:rPr lang="en-US" sz="2400" b="1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      &lt;/m:</a:t>
            </a:r>
            <a:r>
              <a:rPr lang="en-US" sz="2400" b="1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GetPrice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&lt;/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soap:Body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&lt;/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soap:Envelope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/>
              <a:t>Note</a:t>
            </a:r>
            <a:r>
              <a:rPr lang="en-US" sz="2400" b="1" dirty="0" err="1"/>
              <a:t>:GetPrice</a:t>
            </a:r>
            <a:r>
              <a:rPr lang="en-US" sz="2400" dirty="0"/>
              <a:t> and </a:t>
            </a:r>
            <a:r>
              <a:rPr lang="en-US" sz="2400" b="1" dirty="0"/>
              <a:t>Item</a:t>
            </a:r>
            <a:r>
              <a:rPr lang="en-US" sz="2400" dirty="0"/>
              <a:t> are application-specific (not part of SOAP)</a:t>
            </a:r>
            <a:endParaRPr lang="en-US" sz="2400" b="1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3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SOAP vs. REST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REST – clients submit requests to Web services as HTTP requests</a:t>
            </a:r>
          </a:p>
          <a:p>
            <a:r>
              <a:rPr lang="en-US"/>
              <a:t>SOAP – clients submit request in form of XML document</a:t>
            </a:r>
          </a:p>
          <a:p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3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SOAP vs. REST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715000"/>
          </a:xfrm>
        </p:spPr>
        <p:txBody>
          <a:bodyPr/>
          <a:lstStyle/>
          <a:p>
            <a:r>
              <a:rPr lang="en-US"/>
              <a:t>SOAP advantages:</a:t>
            </a:r>
          </a:p>
          <a:p>
            <a:pPr lvl="1"/>
            <a:r>
              <a:rPr lang="en-US"/>
              <a:t>Widely used and supported</a:t>
            </a:r>
          </a:p>
          <a:p>
            <a:pPr lvl="1"/>
            <a:r>
              <a:rPr lang="en-US"/>
              <a:t>Supports variety of protocols (network transfer, authentication, encryption)</a:t>
            </a:r>
          </a:p>
          <a:p>
            <a:r>
              <a:rPr lang="en-US"/>
              <a:t>REST advantages:</a:t>
            </a:r>
          </a:p>
          <a:p>
            <a:pPr lvl="1"/>
            <a:r>
              <a:rPr lang="en-US"/>
              <a:t>Simple, relies only on HTTP protocol</a:t>
            </a:r>
          </a:p>
          <a:p>
            <a:pPr lvl="1"/>
            <a:r>
              <a:rPr lang="en-US"/>
              <a:t>Performance and reliability</a:t>
            </a:r>
          </a:p>
          <a:p>
            <a:r>
              <a:rPr lang="en-US"/>
              <a:t>Many sites support both SOAP and RESTful interfaces</a:t>
            </a:r>
          </a:p>
          <a:p>
            <a:pPr lvl="1"/>
            <a:r>
              <a:rPr lang="en-US"/>
              <a:t>Amazon.com, XEMBL from EBI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1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WSDL (Web Service Description Language)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r>
              <a:rPr lang="en-US"/>
              <a:t>Standard method of describing Web Services and their capabilities</a:t>
            </a:r>
          </a:p>
          <a:p>
            <a:r>
              <a:rPr lang="en-US"/>
              <a:t>Idea: Automate details involved in applications communication</a:t>
            </a:r>
          </a:p>
          <a:p>
            <a:r>
              <a:rPr lang="en-US"/>
              <a:t>Operations and messages are described abstractly</a:t>
            </a:r>
          </a:p>
          <a:p>
            <a:r>
              <a:rPr lang="en-US"/>
              <a:t>Bound to a concrete network protocol and message format to define an endpoint </a:t>
            </a:r>
          </a:p>
          <a:p>
            <a:r>
              <a:rPr lang="en-US"/>
              <a:t>Provide documentation for distributed systems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Details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 WSDL document defines </a:t>
            </a:r>
            <a:r>
              <a:rPr lang="en-US" sz="2800" b="1" dirty="0"/>
              <a:t>services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/>
              <a:t>Web Services Description Language (WSDL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Directory Services</a:t>
            </a:r>
          </a:p>
          <a:p>
            <a:r>
              <a:rPr lang="en-US" sz="2800" dirty="0"/>
              <a:t>Universal Description, Discovery, and Integration (UDDI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Services are collection of network endpoints (</a:t>
            </a:r>
            <a:r>
              <a:rPr lang="en-US" sz="2800" b="1" dirty="0"/>
              <a:t>ports)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Abstract definition of endpoints and messages is separated from their concrete network deployment or data format bindings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Allows the reuse of abstract definitions: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 </a:t>
            </a:r>
            <a:r>
              <a:rPr lang="en-US" sz="2400" b="1" dirty="0"/>
              <a:t>messages -</a:t>
            </a:r>
            <a:r>
              <a:rPr lang="en-US" sz="2400" dirty="0"/>
              <a:t>abstract descriptions of data being exchanged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 port types</a:t>
            </a:r>
            <a:r>
              <a:rPr lang="en-US" sz="2400" dirty="0"/>
              <a:t> -abstract collections of </a:t>
            </a:r>
            <a:r>
              <a:rPr lang="en-US" sz="2400" b="1" dirty="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 concrete protocol and data format specifications for a particular port type constitutes a reusable </a:t>
            </a:r>
            <a:r>
              <a:rPr lang="en-US" sz="2400" b="1" dirty="0"/>
              <a:t>binding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3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43000" y="152400"/>
            <a:ext cx="77724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Web Services: Basic Architecture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86200" y="2209800"/>
            <a:ext cx="1524000" cy="7620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Broker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4791075"/>
            <a:ext cx="1295400" cy="6953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Provider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43600" y="4791075"/>
            <a:ext cx="1447800" cy="6953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Requestor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62400" y="4800600"/>
            <a:ext cx="12954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dirty="0"/>
              <a:t>Bind or invoke</a:t>
            </a:r>
          </a:p>
          <a:p>
            <a:pPr algn="ctr"/>
            <a:r>
              <a:rPr lang="en-US" dirty="0"/>
              <a:t>(SOAP)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67325" y="3276600"/>
            <a:ext cx="1362075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dirty="0"/>
              <a:t>Find or discover</a:t>
            </a:r>
          </a:p>
          <a:p>
            <a:pPr algn="ctr"/>
            <a:r>
              <a:rPr lang="en-US" dirty="0"/>
              <a:t>(UDDI)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362200" y="3276600"/>
            <a:ext cx="1685925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dirty="0"/>
              <a:t>Publish or announce</a:t>
            </a:r>
          </a:p>
          <a:p>
            <a:pPr algn="ctr"/>
            <a:r>
              <a:rPr lang="en-US" dirty="0"/>
              <a:t>(WSDL)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581525" y="2971800"/>
            <a:ext cx="137160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3209925" y="2971800"/>
            <a:ext cx="137160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209925" y="4800600"/>
            <a:ext cx="274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334000" y="2216150"/>
            <a:ext cx="2528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Registry; well-known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50963" y="5410200"/>
            <a:ext cx="1925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Not well-known</a:t>
            </a:r>
          </a:p>
        </p:txBody>
      </p:sp>
    </p:spTree>
    <p:extLst>
      <p:ext uri="{BB962C8B-B14F-4D97-AF65-F5344CB8AC3E}">
        <p14:creationId xmlns:p14="http://schemas.microsoft.com/office/powerpoint/2010/main" xmlns="" val="425800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19400" y="-82550"/>
            <a:ext cx="3881438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WSDL </a:t>
            </a:r>
            <a:r>
              <a:rPr lang="en-US" sz="3600" smtClean="0">
                <a:sym typeface="Wingdings" pitchFamily="2" charset="2"/>
              </a:rPr>
              <a:t></a:t>
            </a:r>
            <a:r>
              <a:rPr lang="en-US" sz="3600" smtClean="0"/>
              <a:t> UDDI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38113" y="755650"/>
          <a:ext cx="8932862" cy="5568950"/>
        </p:xfrm>
        <a:graphic>
          <a:graphicData uri="http://schemas.openxmlformats.org/presentationml/2006/ole">
            <p:oleObj spid="_x0000_s1031" name="Visio" r:id="rId3" imgW="7134601" imgH="4456037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9409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 smtClean="0"/>
              <a:t>Web Service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9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Web Services-SOAP</a:t>
            </a:r>
            <a:br>
              <a:rPr lang="en-US" sz="4000"/>
            </a:br>
            <a:r>
              <a:rPr lang="en-US" sz="2400"/>
              <a:t>Standards Based Approach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Definition: Simple Object Access Protocol</a:t>
            </a:r>
          </a:p>
          <a:p>
            <a:r>
              <a:rPr lang="en-US"/>
              <a:t>Function: SOAP is an envelope that a request for resources is packaged in. It includes a header and body.</a:t>
            </a:r>
          </a:p>
          <a:p>
            <a:pPr lvl="1"/>
            <a:r>
              <a:rPr lang="en-US"/>
              <a:t>The header can include information about security, recipients, handling, routing, etc.</a:t>
            </a:r>
          </a:p>
          <a:p>
            <a:pPr lvl="1"/>
            <a:r>
              <a:rPr lang="en-US"/>
              <a:t>The body includes a standard XML request</a:t>
            </a:r>
          </a:p>
        </p:txBody>
      </p:sp>
      <p:pic>
        <p:nvPicPr>
          <p:cNvPr id="18438" name="Picture 6" descr="x05s00w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273324">
            <a:off x="6019800" y="-457200"/>
            <a:ext cx="4533900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08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Web Services-REST</a:t>
            </a:r>
            <a:br>
              <a:rPr lang="en-US" sz="4000"/>
            </a:br>
            <a:r>
              <a:rPr lang="en-US" sz="2800"/>
              <a:t>Non-Standards Based Approach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Definition: Representation State Transfer</a:t>
            </a:r>
          </a:p>
          <a:p>
            <a:r>
              <a:rPr lang="en-US"/>
              <a:t>Function: REST is an architectural style for accessing distributed media or resources.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5249863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163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REST and SOAP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REST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Messages are represented in </a:t>
            </a:r>
            <a:r>
              <a:rPr lang="en-US" sz="2000" dirty="0" smtClean="0"/>
              <a:t>plain/JSON/XML.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HTTP is used for the transfer </a:t>
            </a:r>
            <a:r>
              <a:rPr lang="en-US" sz="2000" dirty="0" smtClean="0"/>
              <a:t>protocol.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HTTP verbs are used for access/manipulation </a:t>
            </a:r>
            <a:r>
              <a:rPr lang="en-US" sz="2000" dirty="0" smtClean="0"/>
              <a:t>commands.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URIs are used to uniquely identify resources in </a:t>
            </a:r>
            <a:r>
              <a:rPr lang="en-US" sz="2000" dirty="0" smtClean="0"/>
              <a:t>message.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HTTP authentication provides </a:t>
            </a:r>
            <a:r>
              <a:rPr lang="en-US" sz="2000" dirty="0" smtClean="0"/>
              <a:t>security.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There is no formal method for expressing the interface contract.</a:t>
            </a:r>
            <a:endParaRPr lang="en-US" sz="2000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SOAP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Messages are represented in a standardized XML SOAP "</a:t>
            </a:r>
            <a:r>
              <a:rPr lang="en-US" sz="2000" dirty="0" smtClean="0"/>
              <a:t>envelope“.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Can be bound to various protocols including HTTP and </a:t>
            </a:r>
            <a:r>
              <a:rPr lang="en-US" sz="2000" dirty="0" smtClean="0"/>
              <a:t>SMTP.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Access to and manipulation of data are application </a:t>
            </a:r>
            <a:r>
              <a:rPr lang="en-US" sz="2000" dirty="0" smtClean="0"/>
              <a:t>specific.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Security is not described by SOAP and is to be provided by the </a:t>
            </a:r>
            <a:r>
              <a:rPr lang="en-US" sz="2000" dirty="0" smtClean="0"/>
              <a:t>developer.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XML schemas or DTD are used to define the contract between client and </a:t>
            </a:r>
            <a:r>
              <a:rPr lang="en-US" sz="2000" dirty="0" smtClean="0"/>
              <a:t>service.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385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Key Topics to Remember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676400"/>
            <a:ext cx="8001000" cy="4419600"/>
          </a:xfrm>
        </p:spPr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b="1" dirty="0"/>
              <a:t>WSDL</a:t>
            </a:r>
            <a:r>
              <a:rPr lang="en-US" dirty="0"/>
              <a:t>: Standards-Based Description language for making resource requests</a:t>
            </a:r>
          </a:p>
          <a:p>
            <a:pPr lvl="1"/>
            <a:r>
              <a:rPr lang="en-US" b="1" dirty="0"/>
              <a:t>SOAP</a:t>
            </a:r>
            <a:r>
              <a:rPr lang="en-US" dirty="0"/>
              <a:t>: Standards-Based Envelope for delivering the request </a:t>
            </a:r>
          </a:p>
          <a:p>
            <a:pPr lvl="1"/>
            <a:r>
              <a:rPr lang="en-US" b="1" dirty="0"/>
              <a:t>REST</a:t>
            </a:r>
            <a:r>
              <a:rPr lang="en-US" dirty="0"/>
              <a:t>: Messages are represented in plain (pure) XML only</a:t>
            </a:r>
          </a:p>
          <a:p>
            <a:pPr lvl="1"/>
            <a:r>
              <a:rPr lang="en-US" b="1" dirty="0"/>
              <a:t>UDDI</a:t>
            </a:r>
            <a:r>
              <a:rPr lang="en-US" dirty="0"/>
              <a:t>: Voluntary registry for listing and finding web services (Yellow Pages)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82841">
            <a:off x="4648200" y="5943600"/>
            <a:ext cx="4648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42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545" y="2967335"/>
            <a:ext cx="492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 Question?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3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 web service </a:t>
            </a:r>
            <a:r>
              <a:rPr lang="en-US" dirty="0"/>
              <a:t>is a network accessible interface to application functionality, built using standard </a:t>
            </a:r>
            <a:r>
              <a:rPr lang="en-US" dirty="0" smtClean="0"/>
              <a:t>Internet technologies.</a:t>
            </a:r>
          </a:p>
          <a:p>
            <a:pPr>
              <a:lnSpc>
                <a:spcPct val="90000"/>
              </a:lnSpc>
            </a:pPr>
            <a:r>
              <a:rPr lang="en-US" dirty="0"/>
              <a:t>Clients of web services </a:t>
            </a:r>
            <a:r>
              <a:rPr lang="en-US" b="1" u="sng" dirty="0" smtClean="0"/>
              <a:t>don’t</a:t>
            </a:r>
            <a:r>
              <a:rPr lang="en-US" dirty="0" smtClean="0"/>
              <a:t> </a:t>
            </a:r>
            <a:r>
              <a:rPr lang="en-US" dirty="0"/>
              <a:t>need to know how it is implemented. 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209800" y="4953000"/>
            <a:ext cx="4648200" cy="381000"/>
          </a:xfrm>
          <a:prstGeom prst="leftRightArrow">
            <a:avLst>
              <a:gd name="adj1" fmla="val 42500"/>
              <a:gd name="adj2" fmla="val 10669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4724400"/>
            <a:ext cx="1676400" cy="1014413"/>
          </a:xfrm>
          <a:prstGeom prst="rect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Application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client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58000" y="4648200"/>
            <a:ext cx="1676400" cy="1014413"/>
          </a:xfrm>
          <a:prstGeom prst="rect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Application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code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667000" y="4114800"/>
            <a:ext cx="2362200" cy="1981200"/>
          </a:xfrm>
          <a:prstGeom prst="irregularSeal1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Network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334000" y="4038600"/>
            <a:ext cx="990600" cy="21336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30175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Piece of software available over Internet</a:t>
            </a:r>
          </a:p>
          <a:p>
            <a:r>
              <a:rPr lang="en-US" dirty="0"/>
              <a:t>Uses standardized (i.e., </a:t>
            </a:r>
            <a:r>
              <a:rPr lang="en-US" dirty="0" smtClean="0"/>
              <a:t>XML, JSON) </a:t>
            </a:r>
            <a:r>
              <a:rPr lang="en-US" dirty="0"/>
              <a:t>messaging system</a:t>
            </a:r>
          </a:p>
          <a:p>
            <a:r>
              <a:rPr lang="en-US" dirty="0"/>
              <a:t>More general definition: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200" dirty="0" smtClean="0"/>
              <a:t>collection </a:t>
            </a:r>
            <a:r>
              <a:rPr lang="en-US" sz="3200" dirty="0"/>
              <a:t>of protocols and standards used for exchanging data between applications or </a:t>
            </a:r>
            <a:r>
              <a:rPr lang="en-US" sz="3200" dirty="0" smtClean="0"/>
              <a:t>systems.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3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Web Services Architecture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Technologies capable of</a:t>
            </a:r>
          </a:p>
          <a:p>
            <a:pPr lvl="1"/>
            <a:r>
              <a:rPr lang="en-US" dirty="0" smtClean="0"/>
              <a:t>Exchanging messages</a:t>
            </a:r>
          </a:p>
          <a:p>
            <a:pPr lvl="1"/>
            <a:r>
              <a:rPr lang="en-US" dirty="0" smtClean="0"/>
              <a:t>Describing Web services</a:t>
            </a:r>
          </a:p>
          <a:p>
            <a:pPr lvl="1"/>
            <a:r>
              <a:rPr lang="en-US" dirty="0" smtClean="0"/>
              <a:t>Publishing and discovering Web service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682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Some Web Service Standards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REST (Representational State Transfer)</a:t>
            </a:r>
          </a:p>
          <a:p>
            <a:pPr lvl="1"/>
            <a:r>
              <a:rPr lang="en-US" dirty="0" smtClean="0"/>
              <a:t>Architecture style of networked systems</a:t>
            </a:r>
          </a:p>
          <a:p>
            <a:r>
              <a:rPr lang="en-US" dirty="0" smtClean="0"/>
              <a:t>SOAP (Simple Object Access Protocol)</a:t>
            </a:r>
          </a:p>
          <a:p>
            <a:pPr lvl="1"/>
            <a:r>
              <a:rPr lang="en-US" dirty="0" smtClean="0"/>
              <a:t>Standard for sending messages between applications </a:t>
            </a:r>
          </a:p>
          <a:p>
            <a:pPr lvl="2"/>
            <a:r>
              <a:rPr lang="en-US" sz="2800" dirty="0" smtClean="0"/>
              <a:t>WSDL (Web Service Description Language)</a:t>
            </a:r>
          </a:p>
          <a:p>
            <a:pPr lvl="3"/>
            <a:r>
              <a:rPr lang="en-US" dirty="0" smtClean="0"/>
              <a:t>Standard for describing web services and their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060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b="1" dirty="0"/>
              <a:t>Re</a:t>
            </a:r>
            <a:r>
              <a:rPr lang="en-US" dirty="0"/>
              <a:t>presentational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Architectural style (technically not a standard)</a:t>
            </a:r>
          </a:p>
          <a:p>
            <a:r>
              <a:rPr lang="en-US" dirty="0"/>
              <a:t>Idea: a network of web pages where the client progresses through an application by selecting links</a:t>
            </a:r>
          </a:p>
          <a:p>
            <a:r>
              <a:rPr lang="en-US" dirty="0"/>
              <a:t>When client traverses link, accesses new resource (i.e., transfers state)</a:t>
            </a:r>
          </a:p>
          <a:p>
            <a:r>
              <a:rPr lang="en-US" dirty="0"/>
              <a:t>Uses existing standards, e.g., HTTP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7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Characteristics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334000"/>
          </a:xfrm>
        </p:spPr>
        <p:txBody>
          <a:bodyPr/>
          <a:lstStyle/>
          <a:p>
            <a:r>
              <a:rPr lang="en-US"/>
              <a:t>Client-Server: Clients pull representations</a:t>
            </a:r>
          </a:p>
          <a:p>
            <a:r>
              <a:rPr lang="en-US"/>
              <a:t>Stateless: each request from client to server must contain all needed information. </a:t>
            </a:r>
          </a:p>
          <a:p>
            <a:r>
              <a:rPr lang="en-US"/>
              <a:t>Uniform interface: all resources are accessed with a generic interface (HTTP-based)</a:t>
            </a:r>
          </a:p>
          <a:p>
            <a:r>
              <a:rPr lang="en-US"/>
              <a:t>Interconnected resource representations</a:t>
            </a:r>
          </a:p>
          <a:p>
            <a:r>
              <a:rPr lang="en-US"/>
              <a:t>Layered components - intermediaries, such as proxy servers, cache servers, to improve performance, security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1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examples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Web is </a:t>
            </a:r>
            <a:r>
              <a:rPr lang="en-US" dirty="0" err="1"/>
              <a:t>RESTful</a:t>
            </a:r>
            <a:r>
              <a:rPr lang="en-US" dirty="0"/>
              <a:t> (a bunch of HTTP links)</a:t>
            </a:r>
          </a:p>
          <a:p>
            <a:r>
              <a:rPr lang="en-US" dirty="0"/>
              <a:t>EBI (European Bioinformatics Institute)</a:t>
            </a:r>
          </a:p>
          <a:p>
            <a:pPr lvl="1"/>
            <a:r>
              <a:rPr lang="en-US" dirty="0">
                <a:hlinkClick r:id="rId2"/>
              </a:rPr>
              <a:t>http://www.ebi.ac.uk/xembl</a:t>
            </a:r>
            <a:endParaRPr lang="en-US" dirty="0"/>
          </a:p>
          <a:p>
            <a:r>
              <a:rPr lang="en-US" dirty="0" err="1"/>
              <a:t>Dbfetch</a:t>
            </a:r>
            <a:r>
              <a:rPr lang="en-US" dirty="0"/>
              <a:t> – retrieve entries from EMBL nucleotide sequence database</a:t>
            </a:r>
          </a:p>
          <a:p>
            <a:pPr lvl="1"/>
            <a:r>
              <a:rPr lang="en-US" dirty="0" smtClean="0">
                <a:hlinkClick r:id="rId3"/>
              </a:rPr>
              <a:t>http://www.ebi.ac.uk/cgi-bin/abc/dbfetch?db=embl&amp;id=x12399&amp;format=default</a:t>
            </a:r>
            <a:endParaRPr lang="en-US" dirty="0"/>
          </a:p>
          <a:p>
            <a:pPr lvl="1"/>
            <a:r>
              <a:rPr lang="en-US" dirty="0" smtClean="0"/>
              <a:t>Header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Request body (post load / payload)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7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1178</Words>
  <Application>Microsoft Office PowerPoint</Application>
  <PresentationFormat>On-screen Show (4:3)</PresentationFormat>
  <Paragraphs>203</Paragraphs>
  <Slides>24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Visio</vt:lpstr>
      <vt:lpstr>Lecture 7 Web Service</vt:lpstr>
      <vt:lpstr>Objectives</vt:lpstr>
      <vt:lpstr>Web Service</vt:lpstr>
      <vt:lpstr>Web Service</vt:lpstr>
      <vt:lpstr>Slide 5</vt:lpstr>
      <vt:lpstr>Slide 6</vt:lpstr>
      <vt:lpstr>REST</vt:lpstr>
      <vt:lpstr>REST Characteristics</vt:lpstr>
      <vt:lpstr>REST examples</vt:lpstr>
      <vt:lpstr>SOAP</vt:lpstr>
      <vt:lpstr>SOAP</vt:lpstr>
      <vt:lpstr>SOAP Building Blocks</vt:lpstr>
      <vt:lpstr>Simple Example</vt:lpstr>
      <vt:lpstr>Summary: SOAP vs. REST</vt:lpstr>
      <vt:lpstr>SOAP vs. REST</vt:lpstr>
      <vt:lpstr>WSDL (Web Service Description Language)</vt:lpstr>
      <vt:lpstr>WSDL Details</vt:lpstr>
      <vt:lpstr>Slide 18</vt:lpstr>
      <vt:lpstr>Slide 19</vt:lpstr>
      <vt:lpstr>Web Services-SOAP Standards Based Approach</vt:lpstr>
      <vt:lpstr>Web Services-REST Non-Standards Based Approach</vt:lpstr>
      <vt:lpstr>Summary of REST and SOAP</vt:lpstr>
      <vt:lpstr>Key Topics to Remember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Mohamed</dc:creator>
  <cp:lastModifiedBy>Mohamed</cp:lastModifiedBy>
  <cp:revision>140</cp:revision>
  <dcterms:created xsi:type="dcterms:W3CDTF">2006-08-16T00:00:00Z</dcterms:created>
  <dcterms:modified xsi:type="dcterms:W3CDTF">2022-04-29T13:43:00Z</dcterms:modified>
</cp:coreProperties>
</file>