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sldIdLst>
    <p:sldId id="306" r:id="rId2"/>
    <p:sldId id="257" r:id="rId3"/>
    <p:sldId id="322" r:id="rId4"/>
    <p:sldId id="323" r:id="rId5"/>
    <p:sldId id="324" r:id="rId6"/>
    <p:sldId id="325" r:id="rId7"/>
    <p:sldId id="326" r:id="rId8"/>
    <p:sldId id="327" r:id="rId9"/>
    <p:sldId id="328" r:id="rId10"/>
    <p:sldId id="329" r:id="rId11"/>
    <p:sldId id="330" r:id="rId12"/>
    <p:sldId id="331" r:id="rId13"/>
    <p:sldId id="332" r:id="rId14"/>
    <p:sldId id="334" r:id="rId15"/>
    <p:sldId id="335" r:id="rId16"/>
    <p:sldId id="336" r:id="rId17"/>
    <p:sldId id="337" r:id="rId18"/>
    <p:sldId id="339" r:id="rId19"/>
    <p:sldId id="340" r:id="rId20"/>
    <p:sldId id="341" r:id="rId21"/>
    <p:sldId id="342" r:id="rId22"/>
    <p:sldId id="346" r:id="rId23"/>
    <p:sldId id="343" r:id="rId24"/>
    <p:sldId id="344" r:id="rId25"/>
    <p:sldId id="345" r:id="rId26"/>
    <p:sldId id="321" r:id="rId2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defTabSz="457200"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defTabSz="457200"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defTabSz="457200"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defTabSz="457200"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521415D9-36F7-43E2-AB2F-B90AF26B5E84}">
      <p14:sectionLst xmlns:p14="http://schemas.microsoft.com/office/powerpoint/2010/main">
        <p14:section name="Default Section" id="{0ECAF284-ACAD-49BC-96B1-BDB5165448DA}">
          <p14:sldIdLst>
            <p14:sldId id="306"/>
            <p14:sldId id="257"/>
            <p14:sldId id="322"/>
            <p14:sldId id="323"/>
            <p14:sldId id="324"/>
            <p14:sldId id="325"/>
            <p14:sldId id="326"/>
            <p14:sldId id="327"/>
            <p14:sldId id="328"/>
            <p14:sldId id="329"/>
            <p14:sldId id="330"/>
            <p14:sldId id="331"/>
            <p14:sldId id="332"/>
            <p14:sldId id="334"/>
            <p14:sldId id="335"/>
            <p14:sldId id="336"/>
            <p14:sldId id="337"/>
            <p14:sldId id="339"/>
            <p14:sldId id="340"/>
            <p14:sldId id="341"/>
            <p14:sldId id="342"/>
            <p14:sldId id="346"/>
            <p14:sldId id="343"/>
            <p14:sldId id="344"/>
            <p14:sldId id="345"/>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196" autoAdjust="0"/>
  </p:normalViewPr>
  <p:slideViewPr>
    <p:cSldViewPr snapToGrid="0" snapToObjects="1">
      <p:cViewPr varScale="1">
        <p:scale>
          <a:sx n="56" d="100"/>
          <a:sy n="56" d="100"/>
        </p:scale>
        <p:origin x="2218" y="34"/>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EDDFF0B4-6672-4514-92A8-1A6210473BF2}" type="datetimeFigureOut">
              <a:rPr lang="en-US"/>
              <a:pPr/>
              <a:t>4/8/2021</a:t>
            </a:fld>
            <a:endParaRPr lang="en-US"/>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93195E1-15ED-499E-9910-983B5CD6D839}" type="slidenum">
              <a:rPr lang="en-US"/>
              <a:pPr/>
              <a:t>‹#›</a:t>
            </a:fld>
            <a:endParaRPr lang="en-US"/>
          </a:p>
        </p:txBody>
      </p:sp>
    </p:spTree>
    <p:extLst>
      <p:ext uri="{BB962C8B-B14F-4D97-AF65-F5344CB8AC3E}">
        <p14:creationId xmlns:p14="http://schemas.microsoft.com/office/powerpoint/2010/main" val="244421229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Calibri" pitchFamily="34" charset="0"/>
        <a:ea typeface="+mn-ea"/>
        <a:cs typeface="+mn-cs"/>
      </a:defRPr>
    </a:lvl1pPr>
    <a:lvl2pPr marL="457200" algn="l" defTabSz="457200" rtl="0" fontAlgn="base">
      <a:spcBef>
        <a:spcPct val="30000"/>
      </a:spcBef>
      <a:spcAft>
        <a:spcPct val="0"/>
      </a:spcAft>
      <a:defRPr sz="1200" kern="1200">
        <a:solidFill>
          <a:schemeClr val="tx1"/>
        </a:solidFill>
        <a:latin typeface="Calibri" pitchFamily="34" charset="0"/>
        <a:ea typeface="+mn-ea"/>
        <a:cs typeface="+mn-cs"/>
      </a:defRPr>
    </a:lvl2pPr>
    <a:lvl3pPr marL="914400" algn="l" defTabSz="457200" rtl="0" fontAlgn="base">
      <a:spcBef>
        <a:spcPct val="30000"/>
      </a:spcBef>
      <a:spcAft>
        <a:spcPct val="0"/>
      </a:spcAft>
      <a:defRPr sz="1200" kern="1200">
        <a:solidFill>
          <a:schemeClr val="tx1"/>
        </a:solidFill>
        <a:latin typeface="Calibri" pitchFamily="34" charset="0"/>
        <a:ea typeface="+mn-ea"/>
        <a:cs typeface="+mn-cs"/>
      </a:defRPr>
    </a:lvl3pPr>
    <a:lvl4pPr marL="1371600" algn="l" defTabSz="457200" rtl="0" fontAlgn="base">
      <a:spcBef>
        <a:spcPct val="30000"/>
      </a:spcBef>
      <a:spcAft>
        <a:spcPct val="0"/>
      </a:spcAft>
      <a:defRPr sz="1200" kern="1200">
        <a:solidFill>
          <a:schemeClr val="tx1"/>
        </a:solidFill>
        <a:latin typeface="Calibri" pitchFamily="34" charset="0"/>
        <a:ea typeface="+mn-ea"/>
        <a:cs typeface="+mn-cs"/>
      </a:defRPr>
    </a:lvl4pPr>
    <a:lvl5pPr marL="1828800" algn="l" defTabSz="457200"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93195E1-15ED-499E-9910-983B5CD6D839}" type="slidenum">
              <a:rPr lang="en-US" smtClean="0"/>
              <a:pPr/>
              <a:t>1</a:t>
            </a:fld>
            <a:endParaRPr lang="en-US"/>
          </a:p>
        </p:txBody>
      </p:sp>
    </p:spTree>
    <p:extLst>
      <p:ext uri="{BB962C8B-B14F-4D97-AF65-F5344CB8AC3E}">
        <p14:creationId xmlns:p14="http://schemas.microsoft.com/office/powerpoint/2010/main" val="111151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smtClean="0">
                <a:ea typeface="宋体" pitchFamily="2" charset="-122"/>
              </a:rPr>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2</a:t>
            </a:fld>
            <a:endParaRPr lang="en-US" sz="1200">
              <a:latin typeface="Calibri" pitchFamily="34" charset="0"/>
            </a:endParaRPr>
          </a:p>
        </p:txBody>
      </p:sp>
    </p:spTree>
    <p:extLst>
      <p:ext uri="{BB962C8B-B14F-4D97-AF65-F5344CB8AC3E}">
        <p14:creationId xmlns:p14="http://schemas.microsoft.com/office/powerpoint/2010/main" val="3025148774"/>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smtClean="0">
                <a:latin typeface="Times New Roman" pitchFamily="18" charset="0"/>
                <a:cs typeface="Times New Roman" pitchFamily="18" charset="0"/>
              </a:rPr>
              <a:t>.</a:t>
            </a:r>
          </a:p>
          <a:p>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12</a:t>
            </a:fld>
            <a:endParaRPr lang="en-US"/>
          </a:p>
        </p:txBody>
      </p:sp>
    </p:spTree>
    <p:extLst>
      <p:ext uri="{BB962C8B-B14F-4D97-AF65-F5344CB8AC3E}">
        <p14:creationId xmlns:p14="http://schemas.microsoft.com/office/powerpoint/2010/main" val="301210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C93195E1-15ED-499E-9910-983B5CD6D839}" type="slidenum">
              <a:rPr lang="en-US" smtClean="0"/>
              <a:pPr/>
              <a:t>23</a:t>
            </a:fld>
            <a:endParaRPr lang="en-US"/>
          </a:p>
        </p:txBody>
      </p:sp>
    </p:spTree>
    <p:extLst>
      <p:ext uri="{BB962C8B-B14F-4D97-AF65-F5344CB8AC3E}">
        <p14:creationId xmlns:p14="http://schemas.microsoft.com/office/powerpoint/2010/main" val="426755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122" name="Slide Image Placeholder 1"/>
          <p:cNvSpPr>
            <a:spLocks noGrp="1" noRot="1" noChangeAspect="1"/>
          </p:cNvSpPr>
          <p:nvPr>
            <p:ph type="sldImg"/>
          </p:nvPr>
        </p:nvSpPr>
        <p:spPr/>
      </p:sp>
      <p:sp>
        <p:nvSpPr>
          <p:cNvPr id="5123" name="Notes Placeholder 2"/>
          <p:cNvSpPr>
            <a:spLocks noGrp="1"/>
          </p:cNvSpPr>
          <p:nvPr>
            <p:ph type="body" idx="1"/>
          </p:nvPr>
        </p:nvSpPr>
        <p:spPr/>
        <p:txBody>
          <a:bodyPr anchor="t"/>
          <a:lstStyle/>
          <a:p>
            <a:pPr>
              <a:spcBef>
                <a:spcPct val="0"/>
              </a:spcBef>
            </a:pPr>
            <a:r>
              <a:rPr lang="en-US" dirty="0" smtClean="0">
                <a:ea typeface="宋体" pitchFamily="2" charset="-122"/>
              </a:rPr>
              <a:t> </a:t>
            </a:r>
            <a:endParaRPr lang="en-US" dirty="0">
              <a:ea typeface="宋体" pitchFamily="2" charset="-122"/>
            </a:endParaRPr>
          </a:p>
        </p:txBody>
      </p:sp>
      <p:sp>
        <p:nvSpPr>
          <p:cNvPr id="5124" name="Slide Number Placeholder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3848889-E554-42CA-9E85-29B50CD2E12B}" type="slidenum">
              <a:rPr lang="en-US" sz="1200">
                <a:latin typeface="Calibri" pitchFamily="34" charset="0"/>
              </a:rPr>
              <a:pPr algn="r"/>
              <a:t>26</a:t>
            </a:fld>
            <a:endParaRPr lang="en-US" sz="1200">
              <a:latin typeface="Calibri" pitchFamily="34" charset="0"/>
            </a:endParaRPr>
          </a:p>
        </p:txBody>
      </p:sp>
    </p:spTree>
    <p:extLst>
      <p:ext uri="{BB962C8B-B14F-4D97-AF65-F5344CB8AC3E}">
        <p14:creationId xmlns:p14="http://schemas.microsoft.com/office/powerpoint/2010/main" val="317901656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2396CAB-8FFD-4E08-93DA-6F182B2BE334}" type="datetime1">
              <a:rPr lang="en-US"/>
              <a:pPr/>
              <a:t>4/8/2021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1409A8-1732-45F7-8EC7-0711EC1F425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9B477F5-73EB-4B8C-B45A-EAD833AA1D05}" type="datetime1">
              <a:rPr lang="en-US"/>
              <a:pPr/>
              <a:t>4/8/2021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700648C-A180-4B09-8B40-520630CADE5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8598FA0-BDD3-4966-8CDC-03097736F96F}" type="datetime1">
              <a:rPr lang="en-US"/>
              <a:pPr/>
              <a:t>4/8/2021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BE9F86-9332-4A7F-BA9D-187D2BD6216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5F44D23-2AE7-4BB1-996B-150B4853B6B7}" type="datetime1">
              <a:rPr lang="en-US"/>
              <a:pPr/>
              <a:t>4/8/2021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8A21E8-9C14-403F-9D7D-499968E09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3F3F4BC-8BCE-4C29-AB32-21063FC0926D}" type="datetime1">
              <a:rPr lang="en-US"/>
              <a:pPr/>
              <a:t>4/8/2021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ED98EF-837A-4559-AA60-8FD78D1353C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D6CAFD9-F0A2-4481-9E9E-5D9348A8FFC3}" type="datetime1">
              <a:rPr lang="en-US"/>
              <a:pPr/>
              <a:t>4/8/2021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3D95AB-D1B9-4899-94BE-F36515001A9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ABAF607-B4A2-40E0-8721-CC037ABA4B7F}" type="datetime1">
              <a:rPr lang="en-US"/>
              <a:pPr/>
              <a:t>4/8/2021</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4B85296-9426-444C-B0D5-8F329894F51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84CAA22-09D2-4DAD-9416-E937C454D1D7}" type="datetime1">
              <a:rPr lang="en-US"/>
              <a:pPr/>
              <a:t>4/8/2021</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8D3C0DA-503D-4055-9C86-741473B9CE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A20C32ED-49CF-46C8-B689-DFB3F90EA400}" type="datetime1">
              <a:rPr lang="en-US"/>
              <a:pPr/>
              <a:t>4/8/2021</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90263A7-A457-4FCE-B0C2-9680AD02E10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19E7EDD-1434-404E-A083-44DD53F24E57}" type="datetime1">
              <a:rPr lang="en-US"/>
              <a:pPr/>
              <a:t>4/8/2021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9578AA4-1D31-4945-BC4A-9E3C4F5CE7A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2FAF48F-9EBC-41EC-9200-22C24F468E03}" type="datetime1">
              <a:rPr lang="en-US"/>
              <a:pPr/>
              <a:t>4/8/2021</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A521B0-A68C-42CA-9511-6544859689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898989"/>
                </a:solidFill>
                <a:latin typeface="+mn-lt"/>
              </a:defRPr>
            </a:lvl1pPr>
          </a:lstStyle>
          <a:p>
            <a:fld id="{CEDFD9DF-527C-4AFD-B5B6-CA0E642F865C}" type="datetime1">
              <a:rPr lang="en-US"/>
              <a:pPr/>
              <a:t>4/8/2021</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defRPr>
            </a:lvl1pPr>
          </a:lstStyle>
          <a:p>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defRPr>
            </a:lvl1pPr>
          </a:lstStyle>
          <a:p>
            <a:fld id="{EB1EEC8C-8BC2-4B80-9106-E37C224345A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a:solidFill>
            <a:schemeClr val="tx1"/>
          </a:solidFill>
          <a:latin typeface="+mn-lt"/>
        </a:defRPr>
      </a:lvl2pPr>
      <a:lvl3pPr marL="1143000" indent="-228600" algn="l" defTabSz="457200" rtl="0" fontAlgn="base">
        <a:spcBef>
          <a:spcPct val="20000"/>
        </a:spcBef>
        <a:spcAft>
          <a:spcPct val="0"/>
        </a:spcAft>
        <a:buFont typeface="Arial" pitchFamily="34" charset="0"/>
        <a:buChar char="•"/>
        <a:defRPr sz="2400">
          <a:solidFill>
            <a:schemeClr val="tx1"/>
          </a:solidFill>
          <a:latin typeface="+mn-lt"/>
        </a:defRPr>
      </a:lvl3pPr>
      <a:lvl4pPr marL="1600200" indent="-228600" algn="l" defTabSz="457200" rtl="0" fontAlgn="base">
        <a:spcBef>
          <a:spcPct val="20000"/>
        </a:spcBef>
        <a:spcAft>
          <a:spcPct val="0"/>
        </a:spcAft>
        <a:buFont typeface="Arial" pitchFamily="34" charset="0"/>
        <a:buChar char="–"/>
        <a:defRPr sz="2000">
          <a:solidFill>
            <a:schemeClr val="tx1"/>
          </a:solidFill>
          <a:latin typeface="+mn-lt"/>
        </a:defRPr>
      </a:lvl4pPr>
      <a:lvl5pPr marL="2057400" indent="-228600" algn="l" defTabSz="457200" rtl="0" fontAlgn="base">
        <a:spcBef>
          <a:spcPct val="20000"/>
        </a:spcBef>
        <a:spcAft>
          <a:spcPct val="0"/>
        </a:spcAft>
        <a:buFont typeface="Arial" pitchFamily="34" charset="0"/>
        <a:buChar char="»"/>
        <a:defRPr sz="2000">
          <a:solidFill>
            <a:schemeClr val="tx1"/>
          </a:solidFill>
          <a:latin typeface="+mn-lt"/>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ickystatic.com/route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ompnetworking.about.com/od/workingwithipaddresses/g/ip-addresse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webopedia.com/TERM/P/packet.html" TargetMode="External"/><Relationship Id="rId2" Type="http://schemas.openxmlformats.org/officeDocument/2006/relationships/hyperlink" Target="http://www.webopedia.com/TERM/F/filter.html" TargetMode="External"/><Relationship Id="rId1" Type="http://schemas.openxmlformats.org/officeDocument/2006/relationships/slideLayout" Target="../slideLayouts/slideLayout2.xml"/><Relationship Id="rId5" Type="http://schemas.openxmlformats.org/officeDocument/2006/relationships/hyperlink" Target="http://www.webopedia.com/TERM/S/segment.html" TargetMode="External"/><Relationship Id="rId4" Type="http://schemas.openxmlformats.org/officeDocument/2006/relationships/hyperlink" Target="http://www.webopedia.com/quick_ref/OSI_Layers.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idx="4294967295"/>
          </p:nvPr>
        </p:nvSpPr>
        <p:spPr>
          <a:xfrm>
            <a:off x="1020763" y="1812175"/>
            <a:ext cx="7772400" cy="1010083"/>
          </a:xfrm>
        </p:spPr>
        <p:txBody>
          <a:bodyPr/>
          <a:lstStyle/>
          <a:p>
            <a:r>
              <a:rPr lang="en-US" b="1" dirty="0" smtClean="0"/>
              <a:t>Commands</a:t>
            </a:r>
            <a:endParaRPr lang="en-US" dirty="0"/>
          </a:p>
        </p:txBody>
      </p:sp>
      <p:sp>
        <p:nvSpPr>
          <p:cNvPr id="3075" name="Subtitle 2"/>
          <p:cNvSpPr>
            <a:spLocks noGrp="1"/>
          </p:cNvSpPr>
          <p:nvPr>
            <p:ph type="subTitle" idx="4294967295"/>
          </p:nvPr>
        </p:nvSpPr>
        <p:spPr>
          <a:xfrm>
            <a:off x="1706563" y="3581400"/>
            <a:ext cx="6400800" cy="1752600"/>
          </a:xfrm>
        </p:spPr>
        <p:txBody>
          <a:bodyPr/>
          <a:lstStyle/>
          <a:p>
            <a:pPr marL="0" indent="0" algn="ctr">
              <a:buFont typeface="Arial" pitchFamily="34" charset="0"/>
              <a:buNone/>
            </a:pPr>
            <a:r>
              <a:rPr lang="en-US" b="1" dirty="0" smtClean="0">
                <a:solidFill>
                  <a:srgbClr val="898989"/>
                </a:solidFill>
                <a:ea typeface="宋体" pitchFamily="2" charset="-122"/>
              </a:rPr>
              <a:t>Network Programming</a:t>
            </a:r>
          </a:p>
          <a:p>
            <a:pPr marL="0" indent="0" algn="ctr">
              <a:buFont typeface="Arial" pitchFamily="34" charset="0"/>
              <a:buNone/>
            </a:pPr>
            <a:r>
              <a:rPr lang="en-US" dirty="0" err="1" smtClean="0">
                <a:solidFill>
                  <a:srgbClr val="898989"/>
                </a:solidFill>
                <a:ea typeface="宋体" pitchFamily="2" charset="-122"/>
              </a:rPr>
              <a:t>Dr.Mohammed</a:t>
            </a:r>
            <a:r>
              <a:rPr lang="en-US" dirty="0" smtClean="0">
                <a:solidFill>
                  <a:srgbClr val="898989"/>
                </a:solidFill>
                <a:ea typeface="宋体" pitchFamily="2" charset="-122"/>
              </a:rPr>
              <a:t> </a:t>
            </a:r>
            <a:r>
              <a:rPr lang="en-US" dirty="0" err="1" smtClean="0">
                <a:solidFill>
                  <a:srgbClr val="898989"/>
                </a:solidFill>
                <a:ea typeface="宋体" pitchFamily="2" charset="-122"/>
              </a:rPr>
              <a:t>Abdalla</a:t>
            </a:r>
            <a:r>
              <a:rPr lang="en-US" dirty="0" smtClean="0">
                <a:solidFill>
                  <a:srgbClr val="898989"/>
                </a:solidFill>
                <a:ea typeface="宋体" pitchFamily="2" charset="-122"/>
              </a:rPr>
              <a:t> Mahmoud </a:t>
            </a:r>
            <a:r>
              <a:rPr lang="en-US" dirty="0" err="1" smtClean="0">
                <a:solidFill>
                  <a:srgbClr val="898989"/>
                </a:solidFill>
                <a:ea typeface="宋体" pitchFamily="2" charset="-122"/>
              </a:rPr>
              <a:t>Youssif</a:t>
            </a:r>
            <a:endParaRPr lang="en-US" dirty="0" smtClean="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a:p>
            <a:pPr marL="0" indent="0" algn="r">
              <a:buNone/>
            </a:pPr>
            <a:r>
              <a:rPr lang="en-US" dirty="0" smtClean="0">
                <a:solidFill>
                  <a:srgbClr val="898989"/>
                </a:solidFill>
                <a:ea typeface="宋体" pitchFamily="2" charset="-122"/>
              </a:rPr>
              <a:t> </a:t>
            </a:r>
            <a:endParaRPr lang="en-US" dirty="0">
              <a:solidFill>
                <a:srgbClr val="898989"/>
              </a:solidFill>
              <a:ea typeface="宋体" pitchFamily="2" charset="-122"/>
            </a:endParaRPr>
          </a:p>
          <a:p>
            <a:pPr marL="0" indent="0" algn="r">
              <a:buFont typeface="Arial" pitchFamily="34" charset="0"/>
              <a:buNone/>
            </a:pPr>
            <a:endParaRPr lang="en-US" dirty="0">
              <a:solidFill>
                <a:srgbClr val="898989"/>
              </a:solidFill>
              <a:ea typeface="宋体" pitchFamily="2" charset="-122"/>
            </a:endParaRPr>
          </a:p>
        </p:txBody>
      </p:sp>
      <p:sp>
        <p:nvSpPr>
          <p:cNvPr id="3076"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F7C0F67D-7E21-4FA1-945F-DAD09DE0279F}" type="slidenum">
              <a:rPr lang="en-US" sz="1200">
                <a:solidFill>
                  <a:srgbClr val="898989"/>
                </a:solidFill>
                <a:latin typeface="Calibri" pitchFamily="34" charset="0"/>
              </a:rPr>
              <a:pPr algn="r"/>
              <a:t>1</a:t>
            </a:fld>
            <a:endParaRPr lang="en-US" sz="1200">
              <a:solidFill>
                <a:srgbClr val="89898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Autofit/>
          </a:bodyPr>
          <a:lstStyle/>
          <a:p>
            <a:r>
              <a:rPr lang="en-US" sz="2400" b="1" dirty="0" smtClean="0">
                <a:latin typeface="Times New Roman" pitchFamily="18" charset="0"/>
                <a:cs typeface="Times New Roman" pitchFamily="18" charset="0"/>
              </a:rPr>
              <a:t>Bridge</a:t>
            </a:r>
          </a:p>
          <a:p>
            <a:pPr lvl="1"/>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network bridge </a:t>
            </a:r>
            <a:r>
              <a:rPr lang="en-US" sz="2400" dirty="0">
                <a:latin typeface="Times New Roman" pitchFamily="18" charset="0"/>
                <a:cs typeface="Times New Roman" pitchFamily="18" charset="0"/>
              </a:rPr>
              <a:t>connects multiple network segments at the </a:t>
            </a:r>
            <a:r>
              <a:rPr lang="en-US" sz="2400" dirty="0">
                <a:solidFill>
                  <a:srgbClr val="FF0000"/>
                </a:solidFill>
                <a:latin typeface="Times New Roman" pitchFamily="18" charset="0"/>
                <a:cs typeface="Times New Roman" pitchFamily="18" charset="0"/>
              </a:rPr>
              <a:t>data link layer (Layer 2) </a:t>
            </a:r>
            <a:r>
              <a:rPr lang="en-US" sz="2400" dirty="0">
                <a:latin typeface="Times New Roman" pitchFamily="18" charset="0"/>
                <a:cs typeface="Times New Roman" pitchFamily="18" charset="0"/>
              </a:rPr>
              <a:t>of the OSI </a:t>
            </a:r>
            <a:r>
              <a:rPr lang="en-US" sz="2400" dirty="0" smtClean="0">
                <a:latin typeface="Times New Roman" pitchFamily="18" charset="0"/>
                <a:cs typeface="Times New Roman" pitchFamily="18" charset="0"/>
              </a:rPr>
              <a:t>model</a:t>
            </a:r>
          </a:p>
          <a:p>
            <a:pPr lvl="1"/>
            <a:r>
              <a:rPr lang="en-US" sz="2400" dirty="0">
                <a:latin typeface="Times New Roman" pitchFamily="18" charset="0"/>
                <a:cs typeface="Times New Roman" pitchFamily="18" charset="0"/>
              </a:rPr>
              <a:t>A bridge and switch are very much alike; a switch being a bridge with numerous ports. </a:t>
            </a:r>
            <a:r>
              <a:rPr lang="en-US" sz="2400" i="1" dirty="0">
                <a:latin typeface="Times New Roman" pitchFamily="18" charset="0"/>
                <a:cs typeface="Times New Roman" pitchFamily="18" charset="0"/>
              </a:rPr>
              <a:t>Switch </a:t>
            </a:r>
            <a:r>
              <a:rPr lang="en-US" sz="2400" dirty="0">
                <a:latin typeface="Times New Roman" pitchFamily="18" charset="0"/>
                <a:cs typeface="Times New Roman" pitchFamily="18" charset="0"/>
              </a:rPr>
              <a:t>or </a:t>
            </a:r>
            <a:r>
              <a:rPr lang="en-US" sz="2400" i="1" dirty="0">
                <a:latin typeface="Times New Roman" pitchFamily="18" charset="0"/>
                <a:cs typeface="Times New Roman" pitchFamily="18" charset="0"/>
              </a:rPr>
              <a:t>Layer 2 switch </a:t>
            </a:r>
            <a:r>
              <a:rPr lang="en-US" sz="2400" dirty="0">
                <a:latin typeface="Times New Roman" pitchFamily="18" charset="0"/>
                <a:cs typeface="Times New Roman" pitchFamily="18" charset="0"/>
              </a:rPr>
              <a:t>is often used interchangeably with </a:t>
            </a:r>
            <a:r>
              <a:rPr lang="en-US" sz="2400" i="1" dirty="0">
                <a:latin typeface="Times New Roman" pitchFamily="18" charset="0"/>
                <a:cs typeface="Times New Roman" pitchFamily="18" charset="0"/>
              </a:rPr>
              <a:t>bridge</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Bridges </a:t>
            </a:r>
            <a:r>
              <a:rPr lang="en-US" sz="2400" dirty="0">
                <a:latin typeface="Times New Roman" pitchFamily="18" charset="0"/>
                <a:cs typeface="Times New Roman" pitchFamily="18" charset="0"/>
              </a:rPr>
              <a:t>can analyze incoming data packets to determine if the bridge is able to send the given packet to another segment of the network.</a:t>
            </a:r>
          </a:p>
          <a:p>
            <a:pPr lvl="1"/>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2063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Basic network command </a:t>
            </a:r>
            <a:r>
              <a:rPr lang="en-US" sz="3200" b="1" dirty="0" smtClean="0"/>
              <a:t/>
            </a:r>
            <a:br>
              <a:rPr lang="en-US" sz="3200" b="1" dirty="0" smtClean="0"/>
            </a:br>
            <a:r>
              <a:rPr lang="en-US" sz="3200" b="1" dirty="0" smtClean="0"/>
              <a:t>and </a:t>
            </a:r>
            <a:r>
              <a:rPr lang="en-US" sz="3200" b="1" dirty="0"/>
              <a:t>Network configuration </a:t>
            </a:r>
            <a:r>
              <a:rPr lang="en-US" sz="3200" b="1" dirty="0" smtClean="0"/>
              <a:t>commands</a:t>
            </a:r>
            <a:r>
              <a:rPr lang="en-US" sz="3200" dirty="0"/>
              <a:t/>
            </a:r>
            <a:br>
              <a:rPr lang="en-US" sz="3200" dirty="0"/>
            </a:br>
            <a:endParaRPr lang="en-US" sz="3200" dirty="0"/>
          </a:p>
        </p:txBody>
      </p:sp>
      <p:sp>
        <p:nvSpPr>
          <p:cNvPr id="3" name="Content Placeholder 2"/>
          <p:cNvSpPr>
            <a:spLocks noGrp="1"/>
          </p:cNvSpPr>
          <p:nvPr>
            <p:ph idx="1"/>
          </p:nvPr>
        </p:nvSpPr>
        <p:spPr/>
        <p:txBody>
          <a:bodyPr/>
          <a:lstStyle/>
          <a:p>
            <a:pPr marL="0" indent="0">
              <a:buNone/>
            </a:pPr>
            <a:r>
              <a:rPr lang="en-US" b="1" u="sng" dirty="0" smtClean="0">
                <a:latin typeface="Times New Roman" pitchFamily="18" charset="0"/>
                <a:cs typeface="Times New Roman" pitchFamily="18" charset="0"/>
              </a:rPr>
              <a:t>This commands includes</a:t>
            </a:r>
          </a:p>
          <a:p>
            <a:pPr marL="0" indent="0">
              <a:buNone/>
            </a:pPr>
            <a:r>
              <a:rPr lang="en-US" dirty="0" smtClean="0">
                <a:latin typeface="Times New Roman" pitchFamily="18" charset="0"/>
                <a:cs typeface="Times New Roman" pitchFamily="18" charset="0"/>
              </a:rPr>
              <a:t>• Configuring the Router commands</a:t>
            </a:r>
          </a:p>
          <a:p>
            <a:pPr marL="0" indent="0">
              <a:buNone/>
            </a:pPr>
            <a:r>
              <a:rPr lang="en-US" dirty="0" smtClean="0">
                <a:latin typeface="Times New Roman" pitchFamily="18" charset="0"/>
                <a:cs typeface="Times New Roman" pitchFamily="18" charset="0"/>
              </a:rPr>
              <a:t>• General Commands to configure network</a:t>
            </a:r>
          </a:p>
          <a:p>
            <a:pPr marL="0" indent="0">
              <a:buNone/>
            </a:pPr>
            <a:r>
              <a:rPr lang="en-US" dirty="0" smtClean="0">
                <a:latin typeface="Times New Roman" pitchFamily="18" charset="0"/>
                <a:cs typeface="Times New Roman" pitchFamily="18" charset="0"/>
              </a:rPr>
              <a:t>• Privileged Mode commands of a router</a:t>
            </a:r>
          </a:p>
          <a:p>
            <a:pPr marL="0" indent="0">
              <a:buNone/>
            </a:pPr>
            <a:r>
              <a:rPr lang="en-US" dirty="0" smtClean="0">
                <a:latin typeface="Times New Roman" pitchFamily="18" charset="0"/>
                <a:cs typeface="Times New Roman" pitchFamily="18" charset="0"/>
              </a:rPr>
              <a:t>• Router Processes &amp; Statistics</a:t>
            </a:r>
          </a:p>
          <a:p>
            <a:pPr marL="0" indent="0">
              <a:buNone/>
            </a:pPr>
            <a:r>
              <a:rPr lang="en-US" dirty="0" smtClean="0">
                <a:latin typeface="Times New Roman" pitchFamily="18" charset="0"/>
                <a:cs typeface="Times New Roman" pitchFamily="18" charset="0"/>
              </a:rPr>
              <a:t>• IP Commands</a:t>
            </a:r>
          </a:p>
          <a:p>
            <a:pPr marL="0" indent="0">
              <a:buNone/>
            </a:pPr>
            <a:r>
              <a:rPr lang="en-US" dirty="0" smtClean="0">
                <a:latin typeface="Times New Roman" pitchFamily="18" charset="0"/>
                <a:cs typeface="Times New Roman" pitchFamily="18" charset="0"/>
              </a:rPr>
              <a:t>• Other IP Commands e.g. show </a:t>
            </a:r>
            <a:r>
              <a:rPr lang="en-US" dirty="0" err="1" smtClean="0">
                <a:latin typeface="Times New Roman" pitchFamily="18" charset="0"/>
                <a:cs typeface="Times New Roman" pitchFamily="18" charset="0"/>
              </a:rPr>
              <a:t>ip</a:t>
            </a:r>
            <a:r>
              <a:rPr lang="en-US" dirty="0" smtClean="0">
                <a:latin typeface="Times New Roman" pitchFamily="18" charset="0"/>
                <a:cs typeface="Times New Roman" pitchFamily="18" charset="0"/>
              </a:rPr>
              <a:t> route etc</a:t>
            </a:r>
            <a:r>
              <a:rPr lang="en-US" b="1"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47735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IPCONFIG</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sz="5100" b="1" dirty="0" err="1">
                <a:latin typeface="Times New Roman" pitchFamily="18" charset="0"/>
                <a:cs typeface="Times New Roman" pitchFamily="18" charset="0"/>
              </a:rPr>
              <a:t>ipconfig</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Is used to find out your current TCP/IP settings. With IPCONFIG you can find out your IP Address, find your Default Gateway and find your Subnet Mask. This is a very handy network tool for finding your local IP address</a:t>
            </a:r>
            <a:r>
              <a:rPr lang="en-US" dirty="0" smtClean="0">
                <a:latin typeface="Times New Roman" pitchFamily="18" charset="0"/>
                <a:cs typeface="Times New Roman" pitchFamily="18" charset="0"/>
              </a:rPr>
              <a:t>.</a:t>
            </a:r>
          </a:p>
          <a:p>
            <a:r>
              <a:rPr lang="en-US" sz="5100" b="1" dirty="0" err="1">
                <a:latin typeface="Times New Roman" pitchFamily="18" charset="0"/>
                <a:cs typeface="Times New Roman" pitchFamily="18" charset="0"/>
              </a:rPr>
              <a:t>ipconfig</a:t>
            </a:r>
            <a:r>
              <a:rPr lang="en-US" sz="5100" b="1" dirty="0">
                <a:latin typeface="Times New Roman" pitchFamily="18" charset="0"/>
                <a:cs typeface="Times New Roman" pitchFamily="18" charset="0"/>
              </a:rPr>
              <a:t> /all</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To display all your IP information for all adapters. With </a:t>
            </a:r>
            <a:r>
              <a:rPr lang="en-US" dirty="0" err="1">
                <a:latin typeface="Times New Roman" pitchFamily="18" charset="0"/>
                <a:cs typeface="Times New Roman" pitchFamily="18" charset="0"/>
              </a:rPr>
              <a:t>ipconfig</a:t>
            </a:r>
            <a:r>
              <a:rPr lang="en-US" dirty="0">
                <a:latin typeface="Times New Roman" pitchFamily="18" charset="0"/>
                <a:cs typeface="Times New Roman" pitchFamily="18" charset="0"/>
              </a:rPr>
              <a:t> /all you can also find out your DNS Server and MAC Address. This will show your full TCP/IP configuration for all adapters on your Windows machine.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You can find out your own IP Address as well as your </a:t>
            </a:r>
            <a:r>
              <a:rPr lang="en-US" dirty="0">
                <a:latin typeface="Times New Roman" pitchFamily="18" charset="0"/>
                <a:cs typeface="Times New Roman" pitchFamily="18" charset="0"/>
                <a:hlinkClick r:id="rId3" tooltip="default gateway"/>
              </a:rPr>
              <a:t>default gateway</a:t>
            </a:r>
            <a:r>
              <a:rPr lang="en-US" dirty="0">
                <a:latin typeface="Times New Roman" pitchFamily="18" charset="0"/>
                <a:cs typeface="Times New Roman" pitchFamily="18" charset="0"/>
              </a:rPr>
              <a:t>(router).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1174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IPCONFIG</a:t>
            </a:r>
            <a:endParaRPr lang="en-US" dirty="0"/>
          </a:p>
        </p:txBody>
      </p:sp>
      <p:sp>
        <p:nvSpPr>
          <p:cNvPr id="3" name="Content Placeholder 2"/>
          <p:cNvSpPr>
            <a:spLocks noGrp="1"/>
          </p:cNvSpPr>
          <p:nvPr>
            <p:ph idx="1"/>
          </p:nvPr>
        </p:nvSpPr>
        <p:spPr/>
        <p:txBody>
          <a:bodyPr>
            <a:noAutofit/>
          </a:bodyPr>
          <a:lstStyle/>
          <a:p>
            <a:r>
              <a:rPr lang="en-US" b="1" dirty="0" smtClean="0">
                <a:latin typeface="Times New Roman" pitchFamily="18" charset="0"/>
                <a:cs typeface="Times New Roman" pitchFamily="18" charset="0"/>
              </a:rPr>
              <a:t>ipconfig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displaydns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This shows your current DNS Resolver Cache </a:t>
            </a:r>
            <a:r>
              <a:rPr lang="en-US" sz="2000" dirty="0" smtClean="0">
                <a:latin typeface="Times New Roman" pitchFamily="18" charset="0"/>
                <a:cs typeface="Times New Roman" pitchFamily="18" charset="0"/>
              </a:rPr>
              <a:t>Logs.</a:t>
            </a:r>
            <a:br>
              <a:rPr lang="en-US" sz="2000" dirty="0" smtClean="0">
                <a:latin typeface="Times New Roman" pitchFamily="18" charset="0"/>
                <a:cs typeface="Times New Roman" pitchFamily="18" charset="0"/>
              </a:rPr>
            </a:br>
            <a:r>
              <a:rPr lang="en-US" sz="2800" b="1" u="sng" dirty="0" smtClean="0">
                <a:solidFill>
                  <a:srgbClr val="FF0000"/>
                </a:solidFill>
                <a:latin typeface="Times New Roman" pitchFamily="18" charset="0"/>
                <a:cs typeface="Times New Roman" pitchFamily="18" charset="0"/>
              </a:rPr>
              <a:t>Hint.</a:t>
            </a:r>
          </a:p>
          <a:p>
            <a:pPr fontAlgn="base"/>
            <a:r>
              <a:rPr lang="en-US" sz="2000" dirty="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DNS </a:t>
            </a:r>
            <a:r>
              <a:rPr lang="en-US" sz="2000" dirty="0" smtClean="0">
                <a:latin typeface="Times New Roman" pitchFamily="18" charset="0"/>
                <a:cs typeface="Times New Roman" pitchFamily="18" charset="0"/>
              </a:rPr>
              <a:t>translates </a:t>
            </a:r>
            <a:r>
              <a:rPr lang="en-US" sz="2000" dirty="0">
                <a:latin typeface="Times New Roman" pitchFamily="18" charset="0"/>
                <a:cs typeface="Times New Roman" pitchFamily="18" charset="0"/>
              </a:rPr>
              <a:t>Internet domain and host names to </a:t>
            </a:r>
            <a:r>
              <a:rPr lang="en-US" sz="2000" u="sng" dirty="0">
                <a:latin typeface="Times New Roman" pitchFamily="18" charset="0"/>
                <a:cs typeface="Times New Roman" pitchFamily="18" charset="0"/>
                <a:hlinkClick r:id="rId2"/>
              </a:rPr>
              <a:t>IP addresses</a:t>
            </a:r>
            <a:r>
              <a:rPr lang="en-US" sz="2000" dirty="0">
                <a:latin typeface="Times New Roman" pitchFamily="18" charset="0"/>
                <a:cs typeface="Times New Roman" pitchFamily="18" charset="0"/>
              </a:rPr>
              <a:t>. DNS automatically converts the names we type in our Web browser address bar to the IP addresses of Web servers hosting those sites.</a:t>
            </a:r>
          </a:p>
          <a:p>
            <a:pPr fontAlgn="base"/>
            <a:r>
              <a:rPr lang="en-US" sz="2000" dirty="0">
                <a:latin typeface="Times New Roman" pitchFamily="18" charset="0"/>
                <a:cs typeface="Times New Roman" pitchFamily="18" charset="0"/>
              </a:rPr>
              <a:t>DNS implements a distributed database to store this name and address information for all public hosts on the Internet. DNS assumes IP addresses do not change (are statically assigned rather than dynamically assigned).</a:t>
            </a:r>
          </a:p>
          <a:p>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437032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3" name="Content Placeholder 2"/>
          <p:cNvSpPr>
            <a:spLocks noGrp="1"/>
          </p:cNvSpPr>
          <p:nvPr>
            <p:ph idx="1"/>
          </p:nvPr>
        </p:nvSpPr>
        <p:spPr/>
        <p:txBody>
          <a:bodyPr/>
          <a:lstStyle/>
          <a:p>
            <a:pPr algn="just"/>
            <a:r>
              <a:rPr lang="en-US" b="1" u="sng" dirty="0" smtClean="0">
                <a:latin typeface="Times New Roman" pitchFamily="18" charset="0"/>
                <a:cs typeface="Times New Roman" pitchFamily="18" charset="0"/>
              </a:rPr>
              <a:t>PING </a:t>
            </a:r>
            <a:r>
              <a:rPr lang="en-US" b="1" u="sng" dirty="0">
                <a:latin typeface="Times New Roman" pitchFamily="18" charset="0"/>
                <a:cs typeface="Times New Roman" pitchFamily="18" charset="0"/>
              </a:rPr>
              <a:t>(Packet </a:t>
            </a:r>
            <a:r>
              <a:rPr lang="en-US" b="1" u="sng" dirty="0" err="1">
                <a:latin typeface="Times New Roman" pitchFamily="18" charset="0"/>
                <a:cs typeface="Times New Roman" pitchFamily="18" charset="0"/>
              </a:rPr>
              <a:t>INternet</a:t>
            </a:r>
            <a:r>
              <a:rPr lang="en-US" b="1" u="sng" dirty="0">
                <a:latin typeface="Times New Roman" pitchFamily="18" charset="0"/>
                <a:cs typeface="Times New Roman" pitchFamily="18" charset="0"/>
              </a:rPr>
              <a:t> Groper) </a:t>
            </a:r>
            <a:r>
              <a:rPr lang="en-US" dirty="0">
                <a:latin typeface="Times New Roman" pitchFamily="18" charset="0"/>
                <a:cs typeface="Times New Roman" pitchFamily="18" charset="0"/>
              </a:rPr>
              <a:t>command is the best way </a:t>
            </a:r>
            <a:r>
              <a:rPr lang="en-US" u="sng" dirty="0">
                <a:latin typeface="Times New Roman" pitchFamily="18" charset="0"/>
                <a:cs typeface="Times New Roman" pitchFamily="18" charset="0"/>
              </a:rPr>
              <a:t>to test connectivity between two nodes. </a:t>
            </a:r>
            <a:endParaRPr lang="en-US" u="sng"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Whether </a:t>
            </a:r>
            <a:r>
              <a:rPr lang="en-US" dirty="0">
                <a:latin typeface="Times New Roman" pitchFamily="18" charset="0"/>
                <a:cs typeface="Times New Roman" pitchFamily="18" charset="0"/>
              </a:rPr>
              <a:t>it is Local Area Network (LAN) or Wide Area Network (WAN). </a:t>
            </a:r>
            <a:endParaRPr lang="en-US" dirty="0" smtClean="0">
              <a:latin typeface="Times New Roman" pitchFamily="18" charset="0"/>
              <a:cs typeface="Times New Roman" pitchFamily="18" charset="0"/>
            </a:endParaRPr>
          </a:p>
          <a:p>
            <a:pPr algn="just"/>
            <a:r>
              <a:rPr lang="en-US" b="1" u="sng" dirty="0" smtClean="0">
                <a:latin typeface="Times New Roman" pitchFamily="18" charset="0"/>
                <a:cs typeface="Times New Roman" pitchFamily="18" charset="0"/>
              </a:rPr>
              <a:t>Ping </a:t>
            </a:r>
            <a:r>
              <a:rPr lang="en-US" b="1" u="sng" dirty="0">
                <a:latin typeface="Times New Roman" pitchFamily="18" charset="0"/>
                <a:cs typeface="Times New Roman" pitchFamily="18" charset="0"/>
              </a:rPr>
              <a:t>use ICMP (Internet Control Message Protocol)</a:t>
            </a:r>
            <a:r>
              <a:rPr lang="en-US" dirty="0">
                <a:latin typeface="Times New Roman" pitchFamily="18" charset="0"/>
                <a:cs typeface="Times New Roman" pitchFamily="18" charset="0"/>
              </a:rPr>
              <a:t> to communicate to other devices. You can ping host name of </a:t>
            </a:r>
            <a:r>
              <a:rPr lang="en-US" dirty="0" err="1">
                <a:latin typeface="Times New Roman" pitchFamily="18" charset="0"/>
                <a:cs typeface="Times New Roman" pitchFamily="18" charset="0"/>
              </a:rPr>
              <a:t>ip</a:t>
            </a:r>
            <a:r>
              <a:rPr lang="en-US" dirty="0">
                <a:latin typeface="Times New Roman" pitchFamily="18" charset="0"/>
                <a:cs typeface="Times New Roman" pitchFamily="18" charset="0"/>
              </a:rPr>
              <a:t> address using below command.</a:t>
            </a:r>
          </a:p>
        </p:txBody>
      </p:sp>
    </p:spTree>
    <p:extLst>
      <p:ext uri="{BB962C8B-B14F-4D97-AF65-F5344CB8AC3E}">
        <p14:creationId xmlns:p14="http://schemas.microsoft.com/office/powerpoint/2010/main" val="2730615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Ping</a:t>
            </a:r>
            <a:endParaRPr lang="en-US" b="1"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1. Ping the host to see if its </a:t>
            </a:r>
            <a:r>
              <a:rPr lang="en-US" sz="2400" dirty="0" smtClean="0">
                <a:latin typeface="Times New Roman" pitchFamily="18" charset="0"/>
                <a:cs typeface="Times New Roman" pitchFamily="18" charset="0"/>
              </a:rPr>
              <a:t>alive</a:t>
            </a:r>
          </a:p>
          <a:p>
            <a:pPr marL="0" indent="0">
              <a:buNone/>
            </a:pPr>
            <a:r>
              <a:rPr lang="en-US" sz="2400" b="1" dirty="0" smtClean="0">
                <a:latin typeface="Times New Roman" pitchFamily="18" charset="0"/>
                <a:cs typeface="Times New Roman" pitchFamily="18" charset="0"/>
              </a:rPr>
              <a:t>	ping</a:t>
            </a:r>
            <a:r>
              <a:rPr lang="en-US" sz="2400" dirty="0" smtClean="0">
                <a:latin typeface="Times New Roman" pitchFamily="18" charset="0"/>
                <a:cs typeface="Times New Roman" pitchFamily="18" charset="0"/>
              </a:rPr>
              <a:t> google.com</a:t>
            </a:r>
          </a:p>
          <a:p>
            <a:pPr marL="0" indent="0">
              <a:buNone/>
            </a:pPr>
            <a:r>
              <a:rPr lang="en-US" sz="2400" dirty="0">
                <a:latin typeface="Times New Roman" pitchFamily="18" charset="0"/>
                <a:cs typeface="Times New Roman" pitchFamily="18" charset="0"/>
              </a:rPr>
              <a:t>2. Increase or Decrease the Time Interval Between </a:t>
            </a:r>
            <a:r>
              <a:rPr lang="en-US" sz="2400" dirty="0" smtClean="0">
                <a:latin typeface="Times New Roman" pitchFamily="18" charset="0"/>
                <a:cs typeface="Times New Roman" pitchFamily="18" charset="0"/>
              </a:rPr>
              <a:t>Packets</a:t>
            </a:r>
          </a:p>
          <a:p>
            <a:pPr fontAlgn="base"/>
            <a:r>
              <a:rPr lang="en-US" sz="2400" dirty="0">
                <a:latin typeface="Times New Roman" pitchFamily="18" charset="0"/>
                <a:cs typeface="Times New Roman" pitchFamily="18" charset="0"/>
              </a:rPr>
              <a:t>Increase Ping Time Interval</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Example: Wait for 5 seconds before sending the next packet.</a:t>
            </a:r>
          </a:p>
          <a:p>
            <a:pPr fontAlgn="base"/>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ping</a:t>
            </a:r>
            <a:r>
              <a:rPr lang="en-US" sz="2400" dirty="0">
                <a:latin typeface="Times New Roman" pitchFamily="18" charset="0"/>
                <a:cs typeface="Times New Roman" pitchFamily="18" charset="0"/>
              </a:rPr>
              <a:t> -i 5 google.com</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56922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Ping</a:t>
            </a:r>
          </a:p>
        </p:txBody>
      </p:sp>
      <p:sp>
        <p:nvSpPr>
          <p:cNvPr id="3" name="Content Placeholder 2"/>
          <p:cNvSpPr>
            <a:spLocks noGrp="1"/>
          </p:cNvSpPr>
          <p:nvPr>
            <p:ph idx="1"/>
          </p:nvPr>
        </p:nvSpPr>
        <p:spPr/>
        <p:txBody>
          <a:bodyPr>
            <a:normAutofit/>
          </a:bodyPr>
          <a:lstStyle/>
          <a:p>
            <a:pPr fontAlgn="base"/>
            <a:r>
              <a:rPr lang="en-US" sz="2400" dirty="0">
                <a:latin typeface="Times New Roman" pitchFamily="18" charset="0"/>
                <a:cs typeface="Times New Roman" pitchFamily="18" charset="0"/>
              </a:rPr>
              <a:t>Decrease Ping Time Interval</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Example: Wait 0.1 seconds before sending the next packet.</a:t>
            </a:r>
          </a:p>
          <a:p>
            <a:pPr fontAlgn="base"/>
            <a:r>
              <a:rPr lang="en-US" sz="2400" b="1" dirty="0" smtClean="0">
                <a:latin typeface="Times New Roman" pitchFamily="18" charset="0"/>
                <a:cs typeface="Times New Roman" pitchFamily="18" charset="0"/>
              </a:rPr>
              <a:t>ping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google.com</a:t>
            </a:r>
          </a:p>
          <a:p>
            <a:pPr marL="0" indent="0" fontAlgn="base">
              <a:buNone/>
            </a:pPr>
            <a:r>
              <a:rPr lang="en-US" sz="2400" dirty="0" smtClean="0">
                <a:latin typeface="Times New Roman" pitchFamily="18" charset="0"/>
                <a:cs typeface="Times New Roman" pitchFamily="18" charset="0"/>
              </a:rPr>
              <a:t>3</a:t>
            </a:r>
            <a:r>
              <a:rPr lang="en-US" sz="2400" dirty="0">
                <a:latin typeface="Times New Roman" pitchFamily="18" charset="0"/>
                <a:cs typeface="Times New Roman" pitchFamily="18" charset="0"/>
              </a:rPr>
              <a:t>. Send N packets and </a:t>
            </a:r>
            <a:r>
              <a:rPr lang="en-US" sz="2400" dirty="0" smtClean="0">
                <a:latin typeface="Times New Roman" pitchFamily="18" charset="0"/>
                <a:cs typeface="Times New Roman" pitchFamily="18" charset="0"/>
              </a:rPr>
              <a:t>stop</a:t>
            </a:r>
          </a:p>
          <a:p>
            <a:pPr marL="0" indent="0" fontAlgn="base">
              <a:buNone/>
            </a:pPr>
            <a:r>
              <a:rPr lang="en-US" sz="2400" b="1" dirty="0">
                <a:latin typeface="Times New Roman" pitchFamily="18" charset="0"/>
                <a:cs typeface="Times New Roman" pitchFamily="18" charset="0"/>
              </a:rPr>
              <a:t>ping</a:t>
            </a:r>
            <a:r>
              <a:rPr lang="en-US" sz="2400" dirty="0">
                <a:latin typeface="Times New Roman" pitchFamily="18" charset="0"/>
                <a:cs typeface="Times New Roman" pitchFamily="18" charset="0"/>
              </a:rPr>
              <a:t> -c 4 </a:t>
            </a:r>
            <a:r>
              <a:rPr lang="en-US" sz="2400" dirty="0" smtClean="0">
                <a:latin typeface="Times New Roman" pitchFamily="18" charset="0"/>
                <a:cs typeface="Times New Roman" pitchFamily="18" charset="0"/>
              </a:rPr>
              <a:t>google.com</a:t>
            </a:r>
          </a:p>
          <a:p>
            <a:pPr marL="0" indent="0" fontAlgn="base">
              <a:buNone/>
            </a:pPr>
            <a:r>
              <a:rPr lang="en-US" sz="2400" dirty="0" smtClean="0">
                <a:latin typeface="Times New Roman" pitchFamily="18" charset="0"/>
                <a:cs typeface="Times New Roman" pitchFamily="18" charset="0"/>
              </a:rPr>
              <a:t>4. </a:t>
            </a:r>
            <a:r>
              <a:rPr lang="en-US" sz="2400" dirty="0">
                <a:latin typeface="Times New Roman" pitchFamily="18" charset="0"/>
                <a:cs typeface="Times New Roman" pitchFamily="18" charset="0"/>
              </a:rPr>
              <a:t>Change Ping Packet Size</a:t>
            </a:r>
          </a:p>
          <a:p>
            <a:pPr fontAlgn="base"/>
            <a:r>
              <a:rPr lang="en-US" sz="2400" dirty="0">
                <a:latin typeface="Times New Roman" pitchFamily="18" charset="0"/>
                <a:cs typeface="Times New Roman" pitchFamily="18" charset="0"/>
              </a:rPr>
              <a:t>Example: Change the default packet size from 56 to 100.</a:t>
            </a:r>
          </a:p>
          <a:p>
            <a:pPr fontAlgn="base"/>
            <a:r>
              <a:rPr lang="en-US" sz="2400" b="1" dirty="0" smtClean="0">
                <a:latin typeface="Times New Roman" pitchFamily="18" charset="0"/>
                <a:cs typeface="Times New Roman" pitchFamily="18" charset="0"/>
              </a:rPr>
              <a:t>ping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 100 </a:t>
            </a:r>
            <a:r>
              <a:rPr lang="en-US" sz="2400" dirty="0" err="1">
                <a:latin typeface="Times New Roman" pitchFamily="18" charset="0"/>
                <a:cs typeface="Times New Roman" pitchFamily="18" charset="0"/>
              </a:rPr>
              <a:t>localhost</a:t>
            </a:r>
            <a:endParaRPr lang="en-US" sz="2400" dirty="0">
              <a:latin typeface="Times New Roman" pitchFamily="18" charset="0"/>
              <a:cs typeface="Times New Roman" pitchFamily="18" charset="0"/>
            </a:endParaRPr>
          </a:p>
          <a:p>
            <a:pPr marL="0" indent="0" fontAlgn="base">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32374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Ping</a:t>
            </a:r>
          </a:p>
        </p:txBody>
      </p:sp>
      <p:sp>
        <p:nvSpPr>
          <p:cNvPr id="3" name="Content Placeholder 2"/>
          <p:cNvSpPr>
            <a:spLocks noGrp="1"/>
          </p:cNvSpPr>
          <p:nvPr>
            <p:ph idx="1"/>
          </p:nvPr>
        </p:nvSpPr>
        <p:spPr/>
        <p:txBody>
          <a:bodyPr>
            <a:normAutofit/>
          </a:bodyPr>
          <a:lstStyle/>
          <a:p>
            <a:pPr marL="0" indent="0" fontAlgn="base">
              <a:buNone/>
            </a:pPr>
            <a:r>
              <a:rPr lang="en-US" sz="2400" dirty="0" smtClean="0">
                <a:latin typeface="Times New Roman" pitchFamily="18" charset="0"/>
                <a:cs typeface="Times New Roman" pitchFamily="18" charset="0"/>
              </a:rPr>
              <a:t>5. Timeout</a:t>
            </a:r>
            <a:endParaRPr lang="en-US" sz="2400" dirty="0">
              <a:latin typeface="Times New Roman" pitchFamily="18" charset="0"/>
              <a:cs typeface="Times New Roman" pitchFamily="18" charset="0"/>
            </a:endParaRPr>
          </a:p>
          <a:p>
            <a:pPr marL="0" indent="0" fontAlgn="base">
              <a:buNone/>
            </a:pPr>
            <a:r>
              <a:rPr lang="en-US" sz="2400" dirty="0">
                <a:latin typeface="Times New Roman" pitchFamily="18" charset="0"/>
                <a:cs typeface="Times New Roman" pitchFamily="18" charset="0"/>
              </a:rPr>
              <a:t>The following example will ping for 5 seconds.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ping command will exit after 5 seconds irrespective of how many packets are sent or received.</a:t>
            </a:r>
          </a:p>
          <a:p>
            <a:pPr fontAlgn="base"/>
            <a:r>
              <a:rPr lang="en-US" sz="2400" b="1" dirty="0" smtClean="0">
                <a:latin typeface="Times New Roman" pitchFamily="18" charset="0"/>
                <a:cs typeface="Times New Roman" pitchFamily="18" charset="0"/>
              </a:rPr>
              <a:t>ping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 5 </a:t>
            </a:r>
            <a:r>
              <a:rPr lang="en-US" sz="2400" dirty="0" err="1" smtClean="0">
                <a:latin typeface="Times New Roman" pitchFamily="18" charset="0"/>
                <a:cs typeface="Times New Roman" pitchFamily="18" charset="0"/>
              </a:rPr>
              <a:t>localhost</a:t>
            </a:r>
            <a:endParaRPr lang="en-US" sz="2400" dirty="0">
              <a:latin typeface="Times New Roman" pitchFamily="18" charset="0"/>
              <a:cs typeface="Times New Roman" pitchFamily="18" charset="0"/>
            </a:endParaRPr>
          </a:p>
          <a:p>
            <a:pPr marL="114300" indent="0" fontAlgn="base">
              <a:buNone/>
            </a:pPr>
            <a:r>
              <a:rPr lang="en-US" sz="2400" dirty="0" smtClean="0">
                <a:latin typeface="Times New Roman" pitchFamily="18" charset="0"/>
                <a:cs typeface="Times New Roman" pitchFamily="18" charset="0"/>
              </a:rPr>
              <a:t> 6. </a:t>
            </a:r>
            <a:r>
              <a:rPr lang="en-US" sz="2400" dirty="0">
                <a:latin typeface="Times New Roman" pitchFamily="18" charset="0"/>
                <a:cs typeface="Times New Roman" pitchFamily="18" charset="0"/>
              </a:rPr>
              <a:t>Specify path for ping to send the packet</a:t>
            </a:r>
          </a:p>
          <a:p>
            <a:pPr fontAlgn="base"/>
            <a:r>
              <a:rPr lang="en-US" sz="2400" dirty="0">
                <a:latin typeface="Times New Roman" pitchFamily="18" charset="0"/>
                <a:cs typeface="Times New Roman" pitchFamily="18" charset="0"/>
              </a:rPr>
              <a:t>You can also specify through which path the ping should send the packet to destination.</a:t>
            </a:r>
          </a:p>
          <a:p>
            <a:pPr fontAlgn="base"/>
            <a:r>
              <a:rPr lang="en-US" sz="2400" b="1" dirty="0" smtClean="0">
                <a:latin typeface="Times New Roman" pitchFamily="18" charset="0"/>
                <a:cs typeface="Times New Roman" pitchFamily="18" charset="0"/>
              </a:rPr>
              <a:t>ping</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192.168.3.33 192.168.7.1 192.168.4.45</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9166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tracert</a:t>
            </a:r>
            <a:endParaRPr lang="en-US" b="1" dirty="0"/>
          </a:p>
        </p:txBody>
      </p:sp>
      <p:sp>
        <p:nvSpPr>
          <p:cNvPr id="3" name="Content Placeholder 2"/>
          <p:cNvSpPr>
            <a:spLocks noGrp="1"/>
          </p:cNvSpPr>
          <p:nvPr>
            <p:ph idx="1"/>
          </p:nvPr>
        </p:nvSpPr>
        <p:spPr/>
        <p:txBody>
          <a:bodyPr>
            <a:normAutofit/>
          </a:bodyPr>
          <a:lstStyle/>
          <a:p>
            <a:r>
              <a:rPr lang="en-US" sz="2400" b="1" dirty="0" err="1">
                <a:latin typeface="Times New Roman" pitchFamily="18" charset="0"/>
                <a:cs typeface="Times New Roman" pitchFamily="18" charset="0"/>
              </a:rPr>
              <a:t>tracert</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site.com</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With Trace route you can trace the path your packets take across the internet from you to your destination. Along the way you can determine the time from hop to hop. You can identify server problems and latency with this tool. It really helps see where the failure is between you and a destination.</a:t>
            </a:r>
          </a:p>
        </p:txBody>
      </p:sp>
    </p:spTree>
    <p:extLst>
      <p:ext uri="{BB962C8B-B14F-4D97-AF65-F5344CB8AC3E}">
        <p14:creationId xmlns:p14="http://schemas.microsoft.com/office/powerpoint/2010/main" val="281731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nslookup</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err="1">
                <a:latin typeface="Times New Roman" pitchFamily="18" charset="0"/>
                <a:cs typeface="Times New Roman" pitchFamily="18" charset="0"/>
              </a:rPr>
              <a:t>nslookup</a:t>
            </a:r>
            <a:r>
              <a:rPr lang="en-US" dirty="0">
                <a:latin typeface="Times New Roman" pitchFamily="18" charset="0"/>
                <a:cs typeface="Times New Roman" pitchFamily="18" charset="0"/>
              </a:rPr>
              <a:t> site.com</a:t>
            </a:r>
            <a:br>
              <a:rPr lang="en-US" dirty="0">
                <a:latin typeface="Times New Roman" pitchFamily="18" charset="0"/>
                <a:cs typeface="Times New Roman" pitchFamily="18" charset="0"/>
              </a:rPr>
            </a:br>
            <a:r>
              <a:rPr lang="en-US" b="1" dirty="0" err="1" smtClean="0">
                <a:latin typeface="Times New Roman" pitchFamily="18" charset="0"/>
                <a:cs typeface="Times New Roman" pitchFamily="18" charset="0"/>
              </a:rPr>
              <a:t>nslookup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xxx.xxx.xxx.xxx</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dirty="0" err="1" smtClean="0">
                <a:latin typeface="Times New Roman" pitchFamily="18" charset="0"/>
                <a:cs typeface="Times New Roman" pitchFamily="18" charset="0"/>
              </a:rPr>
              <a:t>nslookup</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is a way to get the IP address for a domain name. You can also do a reverse lookup from Domain Name to IP Address. It can be a way to find out if your DNS is properly working or if the site is having problems. You can obtain an IP from a site and try to visit the IP directly, bypassing the Domain Name Servers that would usually resolve the Domain name to IP name.</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3025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a:t>OUTLINE</a:t>
            </a:r>
          </a:p>
        </p:txBody>
      </p:sp>
      <p:sp>
        <p:nvSpPr>
          <p:cNvPr id="4099" name="Content Placeholder 2"/>
          <p:cNvSpPr>
            <a:spLocks noGrp="1"/>
          </p:cNvSpPr>
          <p:nvPr>
            <p:ph idx="4294967295"/>
          </p:nvPr>
        </p:nvSpPr>
        <p:spPr>
          <a:xfrm>
            <a:off x="457200" y="1275080"/>
            <a:ext cx="8229600" cy="4525963"/>
          </a:xfrm>
        </p:spPr>
        <p:txBody>
          <a:bodyPr/>
          <a:lstStyle/>
          <a:p>
            <a:pPr>
              <a:lnSpc>
                <a:spcPct val="90000"/>
              </a:lnSpc>
            </a:pPr>
            <a:r>
              <a:rPr lang="en-US" sz="2400" b="1" dirty="0">
                <a:ea typeface="宋体" pitchFamily="2" charset="-122"/>
              </a:rPr>
              <a:t>Introduction</a:t>
            </a:r>
          </a:p>
          <a:p>
            <a:pPr>
              <a:lnSpc>
                <a:spcPct val="90000"/>
              </a:lnSpc>
            </a:pPr>
            <a:r>
              <a:rPr lang="en-US" sz="2400" b="1" dirty="0">
                <a:ea typeface="宋体" pitchFamily="2" charset="-122"/>
              </a:rPr>
              <a:t>Basic network command </a:t>
            </a:r>
            <a:br>
              <a:rPr lang="en-US" sz="2400" b="1" dirty="0">
                <a:ea typeface="宋体" pitchFamily="2" charset="-122"/>
              </a:rPr>
            </a:br>
            <a:r>
              <a:rPr lang="en-US" sz="2400" b="1" dirty="0">
                <a:ea typeface="宋体" pitchFamily="2" charset="-122"/>
              </a:rPr>
              <a:t>and Network configuration commands</a:t>
            </a:r>
          </a:p>
          <a:p>
            <a:pPr>
              <a:lnSpc>
                <a:spcPct val="90000"/>
              </a:lnSpc>
            </a:pPr>
            <a:r>
              <a:rPr lang="en-US" sz="2400" b="1" dirty="0">
                <a:ea typeface="宋体" pitchFamily="2" charset="-122"/>
              </a:rPr>
              <a:t>IPCONFIG</a:t>
            </a:r>
          </a:p>
          <a:p>
            <a:pPr>
              <a:lnSpc>
                <a:spcPct val="90000"/>
              </a:lnSpc>
            </a:pPr>
            <a:r>
              <a:rPr lang="en-US" sz="2400" b="1" dirty="0">
                <a:ea typeface="宋体" pitchFamily="2" charset="-122"/>
              </a:rPr>
              <a:t>Ping</a:t>
            </a:r>
          </a:p>
          <a:p>
            <a:pPr>
              <a:lnSpc>
                <a:spcPct val="90000"/>
              </a:lnSpc>
            </a:pPr>
            <a:r>
              <a:rPr lang="en-US" sz="2400" b="1" dirty="0" err="1">
                <a:ea typeface="宋体" pitchFamily="2" charset="-122"/>
              </a:rPr>
              <a:t>tracert</a:t>
            </a:r>
            <a:endParaRPr lang="en-US" sz="2400" b="1" dirty="0">
              <a:ea typeface="宋体" pitchFamily="2" charset="-122"/>
            </a:endParaRPr>
          </a:p>
          <a:p>
            <a:pPr>
              <a:lnSpc>
                <a:spcPct val="90000"/>
              </a:lnSpc>
            </a:pPr>
            <a:r>
              <a:rPr lang="en-US" sz="2400" b="1" dirty="0" err="1">
                <a:ea typeface="宋体" pitchFamily="2" charset="-122"/>
              </a:rPr>
              <a:t>nslookup</a:t>
            </a:r>
            <a:endParaRPr lang="en-US" sz="2400" b="1" dirty="0">
              <a:ea typeface="宋体" pitchFamily="2" charset="-122"/>
            </a:endParaRPr>
          </a:p>
          <a:p>
            <a:pPr>
              <a:lnSpc>
                <a:spcPct val="90000"/>
              </a:lnSpc>
            </a:pPr>
            <a:r>
              <a:rPr lang="en-US" sz="2400" b="1" dirty="0" err="1">
                <a:ea typeface="宋体" pitchFamily="2" charset="-122"/>
              </a:rPr>
              <a:t>pathping</a:t>
            </a:r>
            <a:endParaRPr lang="en-US" sz="2400" b="1" dirty="0">
              <a:ea typeface="宋体" pitchFamily="2" charset="-122"/>
            </a:endParaRPr>
          </a:p>
          <a:p>
            <a:pPr>
              <a:lnSpc>
                <a:spcPct val="90000"/>
              </a:lnSpc>
            </a:pPr>
            <a:r>
              <a:rPr lang="en-US" sz="2400" b="1" dirty="0" err="1">
                <a:ea typeface="宋体" pitchFamily="2" charset="-122"/>
              </a:rPr>
              <a:t>netstat</a:t>
            </a:r>
            <a:endParaRPr lang="en-US" sz="2400" dirty="0">
              <a:ea typeface="宋体" pitchFamily="2" charset="-122"/>
            </a:endParaRPr>
          </a:p>
          <a:p>
            <a:pPr>
              <a:lnSpc>
                <a:spcPct val="90000"/>
              </a:lnSpc>
            </a:pPr>
            <a:endParaRPr lang="en-US" sz="2400" dirty="0">
              <a:ea typeface="宋体" pitchFamily="2" charset="-122"/>
            </a:endParaRPr>
          </a:p>
          <a:p>
            <a:pPr>
              <a:lnSpc>
                <a:spcPct val="90000"/>
              </a:lnSpc>
            </a:pPr>
            <a:endParaRPr lang="en-US" sz="2400"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2</a:t>
            </a:fld>
            <a:endParaRPr lang="en-US" sz="1200">
              <a:solidFill>
                <a:srgbClr val="898989"/>
              </a:solidFill>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pathping</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01000" cy="1350645"/>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74644"/>
            <a:ext cx="8305800" cy="3297555"/>
          </a:xfrm>
          <a:prstGeom prst="rect">
            <a:avLst/>
          </a:prstGeom>
          <a:noFill/>
          <a:ln>
            <a:noFill/>
          </a:ln>
        </p:spPr>
      </p:pic>
    </p:spTree>
    <p:extLst>
      <p:ext uri="{BB962C8B-B14F-4D97-AF65-F5344CB8AC3E}">
        <p14:creationId xmlns:p14="http://schemas.microsoft.com/office/powerpoint/2010/main" val="2488116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netstat</a:t>
            </a:r>
            <a:endParaRPr lang="en-US" b="1" dirty="0"/>
          </a:p>
        </p:txBody>
      </p:sp>
      <p:sp>
        <p:nvSpPr>
          <p:cNvPr id="3" name="Content Placeholder 2"/>
          <p:cNvSpPr>
            <a:spLocks noGrp="1"/>
          </p:cNvSpPr>
          <p:nvPr>
            <p:ph idx="1"/>
          </p:nvPr>
        </p:nvSpPr>
        <p:spPr/>
        <p:txBody>
          <a:bodyPr>
            <a:normAutofit/>
          </a:bodyPr>
          <a:lstStyle/>
          <a:p>
            <a:r>
              <a:rPr lang="en-US" sz="2400" b="1" kern="1200" dirty="0" err="1">
                <a:latin typeface="Calibri" pitchFamily="34" charset="0"/>
              </a:rPr>
              <a:t>Netstat</a:t>
            </a:r>
            <a:r>
              <a:rPr lang="en-US" sz="2400" kern="1200" dirty="0">
                <a:latin typeface="Calibri" pitchFamily="34" charset="0"/>
              </a:rPr>
              <a:t> is an essential tool for network engineers, system administrators, and developers. </a:t>
            </a:r>
            <a:endParaRPr lang="en-US" sz="2400" kern="1200" dirty="0" smtClean="0">
              <a:latin typeface="Calibri" pitchFamily="34" charset="0"/>
            </a:endParaRPr>
          </a:p>
          <a:p>
            <a:pPr algn="just"/>
            <a:r>
              <a:rPr lang="en-US" sz="2400" b="1" kern="1200" dirty="0" smtClean="0">
                <a:latin typeface="Calibri" pitchFamily="34" charset="0"/>
              </a:rPr>
              <a:t>Troubleshooting</a:t>
            </a:r>
            <a:r>
              <a:rPr lang="en-US" sz="2400" kern="1200" dirty="0" smtClean="0">
                <a:latin typeface="Calibri" pitchFamily="34" charset="0"/>
              </a:rPr>
              <a:t> </a:t>
            </a:r>
            <a:r>
              <a:rPr lang="en-US" sz="2400" kern="1200" dirty="0">
                <a:latin typeface="Calibri" pitchFamily="34" charset="0"/>
              </a:rPr>
              <a:t>network problems and having an overview of all the network activities and port availability are just some use cases of this tool.</a:t>
            </a:r>
          </a:p>
        </p:txBody>
      </p:sp>
    </p:spTree>
    <p:extLst>
      <p:ext uri="{BB962C8B-B14F-4D97-AF65-F5344CB8AC3E}">
        <p14:creationId xmlns:p14="http://schemas.microsoft.com/office/powerpoint/2010/main" val="19955035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netstat</a:t>
            </a:r>
            <a:endParaRPr lang="en-US" b="1" dirty="0"/>
          </a:p>
        </p:txBody>
      </p:sp>
      <p:sp>
        <p:nvSpPr>
          <p:cNvPr id="3" name="Content Placeholder 2"/>
          <p:cNvSpPr>
            <a:spLocks noGrp="1"/>
          </p:cNvSpPr>
          <p:nvPr>
            <p:ph idx="1"/>
          </p:nvPr>
        </p:nvSpPr>
        <p:spPr/>
        <p:txBody>
          <a:bodyPr>
            <a:normAutofit lnSpcReduction="10000"/>
          </a:bodyPr>
          <a:lstStyle/>
          <a:p>
            <a:r>
              <a:rPr lang="en-US" sz="2400" dirty="0" err="1">
                <a:latin typeface="Times New Roman" pitchFamily="18" charset="0"/>
                <a:cs typeface="Times New Roman" pitchFamily="18" charset="0"/>
              </a:rPr>
              <a:t>netstat</a:t>
            </a:r>
            <a:r>
              <a:rPr lang="en-US" sz="2400" dirty="0">
                <a:latin typeface="Times New Roman" pitchFamily="18" charset="0"/>
                <a:cs typeface="Times New Roman" pitchFamily="18" charset="0"/>
              </a:rPr>
              <a:t> can be used to view your active network connections and TCP/IP connections.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You </a:t>
            </a:r>
            <a:r>
              <a:rPr lang="en-US" sz="2400" dirty="0">
                <a:latin typeface="Times New Roman" pitchFamily="18" charset="0"/>
                <a:cs typeface="Times New Roman" pitchFamily="18" charset="0"/>
              </a:rPr>
              <a:t>can determine what ports are open and being used, what programs are using your ports and what kind of TCP and UDP connections are present.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Looking </a:t>
            </a:r>
            <a:r>
              <a:rPr lang="en-US" sz="2400" dirty="0">
                <a:latin typeface="Times New Roman" pitchFamily="18" charset="0"/>
                <a:cs typeface="Times New Roman" pitchFamily="18" charset="0"/>
              </a:rPr>
              <a:t>in here for the first time may scare the hell out of you.</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netstat</a:t>
            </a:r>
            <a:r>
              <a:rPr lang="en-US" sz="2400" b="1" dirty="0">
                <a:latin typeface="Times New Roman" pitchFamily="18" charset="0"/>
                <a:cs typeface="Times New Roman" pitchFamily="18" charset="0"/>
              </a:rPr>
              <a:t> Switches</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netstat</a:t>
            </a:r>
            <a:r>
              <a:rPr lang="en-US" sz="2400" b="1" dirty="0">
                <a:latin typeface="Times New Roman" pitchFamily="18" charset="0"/>
                <a:cs typeface="Times New Roman" pitchFamily="18" charset="0"/>
              </a:rPr>
              <a:t> -a </a:t>
            </a:r>
            <a:r>
              <a:rPr lang="en-US" sz="2400" dirty="0">
                <a:latin typeface="Times New Roman" pitchFamily="18" charset="0"/>
                <a:cs typeface="Times New Roman" pitchFamily="18" charset="0"/>
              </a:rPr>
              <a:t>Displays all active TCP connections. And TCP / UDP ports.</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netstat</a:t>
            </a:r>
            <a:r>
              <a:rPr lang="en-US" sz="2400" b="1" dirty="0">
                <a:latin typeface="Times New Roman" pitchFamily="18" charset="0"/>
                <a:cs typeface="Times New Roman" pitchFamily="18" charset="0"/>
              </a:rPr>
              <a:t> -e </a:t>
            </a:r>
            <a:r>
              <a:rPr lang="en-US" sz="2400" dirty="0">
                <a:latin typeface="Times New Roman" pitchFamily="18" charset="0"/>
                <a:cs typeface="Times New Roman" pitchFamily="18" charset="0"/>
              </a:rPr>
              <a:t>Displays </a:t>
            </a:r>
            <a:r>
              <a:rPr lang="en-US" sz="2400" dirty="0" err="1">
                <a:latin typeface="Times New Roman" pitchFamily="18" charset="0"/>
                <a:cs typeface="Times New Roman" pitchFamily="18" charset="0"/>
              </a:rPr>
              <a:t>ethernet</a:t>
            </a:r>
            <a:r>
              <a:rPr lang="en-US" sz="2400" dirty="0">
                <a:latin typeface="Times New Roman" pitchFamily="18" charset="0"/>
                <a:cs typeface="Times New Roman" pitchFamily="18" charset="0"/>
              </a:rPr>
              <a:t> statistics.</a:t>
            </a:r>
            <a:br>
              <a:rPr lang="en-US" sz="2400" dirty="0">
                <a:latin typeface="Times New Roman" pitchFamily="18" charset="0"/>
                <a:cs typeface="Times New Roman" pitchFamily="18" charset="0"/>
              </a:rPr>
            </a:br>
            <a:r>
              <a:rPr lang="en-US" sz="2400" b="1" dirty="0" err="1">
                <a:latin typeface="Times New Roman" pitchFamily="18" charset="0"/>
                <a:cs typeface="Times New Roman" pitchFamily="18" charset="0"/>
              </a:rPr>
              <a:t>netstat</a:t>
            </a:r>
            <a:r>
              <a:rPr lang="en-US" sz="2400" b="1" dirty="0">
                <a:latin typeface="Times New Roman" pitchFamily="18" charset="0"/>
                <a:cs typeface="Times New Roman" pitchFamily="18" charset="0"/>
              </a:rPr>
              <a:t> -b </a:t>
            </a:r>
            <a:r>
              <a:rPr lang="en-US" sz="2400" dirty="0">
                <a:latin typeface="Times New Roman" pitchFamily="18" charset="0"/>
                <a:cs typeface="Times New Roman" pitchFamily="18" charset="0"/>
              </a:rPr>
              <a:t>Displays all active programs that are listening.</a:t>
            </a:r>
          </a:p>
        </p:txBody>
      </p:sp>
    </p:spTree>
    <p:extLst>
      <p:ext uri="{BB962C8B-B14F-4D97-AF65-F5344CB8AC3E}">
        <p14:creationId xmlns:p14="http://schemas.microsoft.com/office/powerpoint/2010/main" val="243842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Kill process associated with Port in windows ? </a:t>
            </a:r>
            <a:endParaRPr lang="en-US" b="1"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C:\&gt;</a:t>
            </a:r>
            <a:r>
              <a:rPr lang="en-US" b="1" dirty="0" smtClean="0">
                <a:latin typeface="Times New Roman" pitchFamily="18" charset="0"/>
                <a:cs typeface="Times New Roman" pitchFamily="18" charset="0"/>
              </a:rPr>
              <a:t>netstat -</a:t>
            </a:r>
            <a:r>
              <a:rPr lang="en-US" b="1" dirty="0" err="1" smtClean="0">
                <a:latin typeface="Times New Roman" pitchFamily="18" charset="0"/>
                <a:cs typeface="Times New Roman" pitchFamily="18" charset="0"/>
              </a:rPr>
              <a:t>ano</a:t>
            </a:r>
            <a:endParaRPr lang="en-US" b="1"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233680" y="2521429"/>
            <a:ext cx="8686800" cy="2683503"/>
          </a:xfrm>
          <a:prstGeom prst="rect">
            <a:avLst/>
          </a:prstGeom>
        </p:spPr>
      </p:pic>
    </p:spTree>
    <p:extLst>
      <p:ext uri="{BB962C8B-B14F-4D97-AF65-F5344CB8AC3E}">
        <p14:creationId xmlns:p14="http://schemas.microsoft.com/office/powerpoint/2010/main" val="2021062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Kill process associated with Port in windows ? </a:t>
            </a:r>
            <a:endParaRPr lang="en-US" b="1"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C</a:t>
            </a:r>
            <a:r>
              <a:rPr lang="en-US" b="1" dirty="0" smtClean="0">
                <a:latin typeface="Times New Roman" pitchFamily="18" charset="0"/>
                <a:cs typeface="Times New Roman" pitchFamily="18" charset="0"/>
              </a:rPr>
              <a:t>:\&gt;</a:t>
            </a:r>
            <a:r>
              <a:rPr lang="sv-SE" b="1" dirty="0">
                <a:latin typeface="Times New Roman" pitchFamily="18" charset="0"/>
                <a:cs typeface="Times New Roman" pitchFamily="18" charset="0"/>
              </a:rPr>
              <a:t>tasklist /fi "pid eq </a:t>
            </a:r>
            <a:r>
              <a:rPr lang="sv-SE" b="1" dirty="0" smtClean="0">
                <a:latin typeface="Times New Roman" pitchFamily="18" charset="0"/>
                <a:cs typeface="Times New Roman" pitchFamily="18" charset="0"/>
              </a:rPr>
              <a:t>1056”</a:t>
            </a:r>
          </a:p>
          <a:p>
            <a:endParaRPr lang="en-US" b="1"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457200" y="2474277"/>
            <a:ext cx="8503920" cy="2777808"/>
          </a:xfrm>
          <a:prstGeom prst="rect">
            <a:avLst/>
          </a:prstGeom>
        </p:spPr>
      </p:pic>
    </p:spTree>
    <p:extLst>
      <p:ext uri="{BB962C8B-B14F-4D97-AF65-F5344CB8AC3E}">
        <p14:creationId xmlns:p14="http://schemas.microsoft.com/office/powerpoint/2010/main" val="1582970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Kill process associated with Port in windows ? </a:t>
            </a:r>
            <a:endParaRPr lang="en-US" b="1" dirty="0"/>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taskkill</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/PID </a:t>
            </a:r>
            <a:r>
              <a:rPr lang="en-US" b="1" dirty="0" smtClean="0">
                <a:latin typeface="Times New Roman" pitchFamily="18" charset="0"/>
                <a:cs typeface="Times New Roman" pitchFamily="18" charset="0"/>
              </a:rPr>
              <a:t>827</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751558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a:t/>
            </a:r>
            <a:br>
              <a:rPr lang="en-US" dirty="0"/>
            </a:br>
            <a:r>
              <a:rPr lang="en-US" b="1" dirty="0" smtClean="0"/>
              <a:t>Questions</a:t>
            </a:r>
            <a:r>
              <a:rPr lang="en-US" dirty="0"/>
              <a:t/>
            </a:r>
            <a:br>
              <a:rPr lang="en-US" dirty="0"/>
            </a:br>
            <a:r>
              <a:rPr lang="en-US" sz="1000" b="1" dirty="0"/>
              <a:t/>
            </a:r>
            <a:br>
              <a:rPr lang="en-US" sz="1000" b="1" dirty="0"/>
            </a:br>
            <a:r>
              <a:rPr lang="en-US" sz="23900" b="1" dirty="0" smtClean="0"/>
              <a:t>?</a:t>
            </a:r>
            <a:r>
              <a:rPr lang="en-US" dirty="0"/>
              <a:t/>
            </a:r>
            <a:br>
              <a:rPr lang="en-US" dirty="0"/>
            </a:br>
            <a:r>
              <a:rPr lang="en-US" dirty="0"/>
              <a:t/>
            </a:r>
            <a:br>
              <a:rPr lang="en-US" dirty="0"/>
            </a:br>
            <a:endParaRPr lang="en-US" dirty="0">
              <a:ea typeface="宋体" pitchFamily="2" charset="-122"/>
            </a:endParaRPr>
          </a:p>
        </p:txBody>
      </p:sp>
      <p:sp>
        <p:nvSpPr>
          <p:cNvPr id="4100" name="Slide Number Placeholder 3"/>
          <p:cNvSpPr txBox="1">
            <a:spLocks noGrp="1" noChangeArrowheads="1"/>
          </p:cNvSpPr>
          <p:nvPr/>
        </p:nvSpPr>
        <p:spPr bwMode="auto">
          <a:xfrm>
            <a:off x="6553200" y="6356350"/>
            <a:ext cx="2133600" cy="365125"/>
          </a:xfrm>
          <a:prstGeom prst="rect">
            <a:avLst/>
          </a:prstGeom>
          <a:noFill/>
          <a:ln w="9525">
            <a:noFill/>
            <a:miter lim="800000"/>
            <a:headEnd/>
            <a:tailEnd/>
          </a:ln>
        </p:spPr>
        <p:txBody>
          <a:bodyPr anchor="ctr"/>
          <a:lstStyle/>
          <a:p>
            <a:pPr algn="r"/>
            <a:fld id="{EDE5A3B8-731A-4F65-A4C4-F973AD3A075C}" type="slidenum">
              <a:rPr lang="en-US" sz="1200">
                <a:solidFill>
                  <a:srgbClr val="898989"/>
                </a:solidFill>
                <a:latin typeface="Calibri" pitchFamily="34" charset="0"/>
              </a:rPr>
              <a:pPr algn="r"/>
              <a:t>26</a:t>
            </a:fld>
            <a:endParaRPr lang="en-US" sz="1200">
              <a:solidFill>
                <a:srgbClr val="898989"/>
              </a:solidFill>
              <a:latin typeface="Calibri" pitchFamily="34" charset="0"/>
            </a:endParaRPr>
          </a:p>
        </p:txBody>
      </p:sp>
    </p:spTree>
    <p:extLst>
      <p:ext uri="{BB962C8B-B14F-4D97-AF65-F5344CB8AC3E}">
        <p14:creationId xmlns:p14="http://schemas.microsoft.com/office/powerpoint/2010/main" val="323902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p:txBody>
          <a:bodyPr>
            <a:noAutofit/>
          </a:bodyPr>
          <a:lstStyle/>
          <a:p>
            <a:r>
              <a:rPr lang="en-US" sz="2800" b="1" dirty="0"/>
              <a:t>IP address </a:t>
            </a:r>
            <a:endParaRPr lang="en-US" sz="2800" b="1" dirty="0" smtClean="0"/>
          </a:p>
          <a:p>
            <a:pPr lvl="1" algn="just"/>
            <a:r>
              <a:rPr lang="en-US" sz="2800" dirty="0"/>
              <a:t>An </a:t>
            </a:r>
            <a:r>
              <a:rPr lang="en-US" sz="2800" b="1" dirty="0"/>
              <a:t>IP address </a:t>
            </a:r>
            <a:r>
              <a:rPr lang="en-US" sz="2800" dirty="0"/>
              <a:t>is a unique network layer numbering system that end systems use in order to identify and communicate with each other. </a:t>
            </a:r>
            <a:endParaRPr lang="en-US" sz="2800" dirty="0" smtClean="0"/>
          </a:p>
          <a:p>
            <a:pPr lvl="1" algn="just"/>
            <a:r>
              <a:rPr lang="en-US" sz="2800" dirty="0" smtClean="0"/>
              <a:t>It </a:t>
            </a:r>
            <a:r>
              <a:rPr lang="en-US" sz="2800" dirty="0"/>
              <a:t>is a dotted decimal notation with four numbers ranging from 0 to 255 separated by periods. </a:t>
            </a:r>
            <a:endParaRPr lang="en-US" sz="2800" dirty="0" smtClean="0"/>
          </a:p>
          <a:p>
            <a:pPr lvl="1" algn="just"/>
            <a:r>
              <a:rPr lang="en-US" sz="2800" dirty="0" smtClean="0"/>
              <a:t>The </a:t>
            </a:r>
            <a:r>
              <a:rPr lang="en-US" sz="2800" dirty="0"/>
              <a:t>numbers currently used in IP addresses range from 1.0.0.0 to </a:t>
            </a:r>
            <a:r>
              <a:rPr lang="en-US" sz="2800" b="1" dirty="0"/>
              <a:t>255. 255. 255. 255</a:t>
            </a:r>
            <a:r>
              <a:rPr lang="en-US" sz="2800" dirty="0"/>
              <a:t>, though some of these values are reserved for specific purposes</a:t>
            </a:r>
            <a:r>
              <a:rPr lang="en-US" sz="2800" dirty="0" smtClean="0"/>
              <a:t>.</a:t>
            </a:r>
          </a:p>
          <a:p>
            <a:pPr lvl="1"/>
            <a:endParaRPr lang="en-US" sz="2800" dirty="0"/>
          </a:p>
        </p:txBody>
      </p:sp>
    </p:spTree>
    <p:extLst>
      <p:ext uri="{BB962C8B-B14F-4D97-AF65-F5344CB8AC3E}">
        <p14:creationId xmlns:p14="http://schemas.microsoft.com/office/powerpoint/2010/main" val="257868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Subnet </a:t>
            </a:r>
            <a:endParaRPr lang="en-US" sz="2800" b="1" dirty="0" smtClean="0">
              <a:latin typeface="Times New Roman" pitchFamily="18" charset="0"/>
              <a:cs typeface="Times New Roman" pitchFamily="18" charset="0"/>
            </a:endParaRPr>
          </a:p>
          <a:p>
            <a:pPr lvl="1"/>
            <a:r>
              <a:rPr lang="en-US" sz="2800" dirty="0">
                <a:latin typeface="Times New Roman" pitchFamily="18" charset="0"/>
                <a:cs typeface="Times New Roman" pitchFamily="18" charset="0"/>
              </a:rPr>
              <a:t>A subnet (short for "</a:t>
            </a:r>
            <a:r>
              <a:rPr lang="en-US" sz="2800" dirty="0" err="1">
                <a:latin typeface="Times New Roman" pitchFamily="18" charset="0"/>
                <a:cs typeface="Times New Roman" pitchFamily="18" charset="0"/>
              </a:rPr>
              <a:t>subnetwork</a:t>
            </a:r>
            <a:r>
              <a:rPr lang="en-US" sz="2800" dirty="0">
                <a:latin typeface="Times New Roman" pitchFamily="18" charset="0"/>
                <a:cs typeface="Times New Roman" pitchFamily="18" charset="0"/>
              </a:rPr>
              <a:t>") is an identifiably separate part of an organization's network.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Typically</a:t>
            </a:r>
            <a:r>
              <a:rPr lang="en-US" sz="2800" dirty="0">
                <a:latin typeface="Times New Roman" pitchFamily="18" charset="0"/>
                <a:cs typeface="Times New Roman" pitchFamily="18" charset="0"/>
              </a:rPr>
              <a:t>, a subnet may represent all the machines at one geographic location, in one building, or on the same local area network (LAN). </a:t>
            </a:r>
            <a:endParaRPr lang="en-US" sz="2800" dirty="0" smtClean="0">
              <a:latin typeface="Times New Roman" pitchFamily="18" charset="0"/>
              <a:cs typeface="Times New Roman" pitchFamily="18" charset="0"/>
            </a:endParaRPr>
          </a:p>
          <a:p>
            <a:pPr lvl="1"/>
            <a:r>
              <a:rPr lang="en-US" sz="2800" dirty="0" smtClean="0">
                <a:latin typeface="Times New Roman" pitchFamily="18" charset="0"/>
                <a:cs typeface="Times New Roman" pitchFamily="18" charset="0"/>
              </a:rPr>
              <a:t>Having </a:t>
            </a:r>
            <a:r>
              <a:rPr lang="en-US" sz="2800" dirty="0">
                <a:latin typeface="Times New Roman" pitchFamily="18" charset="0"/>
                <a:cs typeface="Times New Roman" pitchFamily="18" charset="0"/>
              </a:rPr>
              <a:t>an organization's network divided into subnets allows it to be connected to the Internet with a single shared network address. </a:t>
            </a: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779387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b="1" dirty="0"/>
              <a:t>Introduction</a:t>
            </a:r>
            <a:endParaRPr lang="en-US" dirty="0"/>
          </a:p>
        </p:txBody>
      </p:sp>
      <p:sp>
        <p:nvSpPr>
          <p:cNvPr id="3" name="Content Placeholder 2"/>
          <p:cNvSpPr>
            <a:spLocks noGrp="1"/>
          </p:cNvSpPr>
          <p:nvPr>
            <p:ph idx="1"/>
          </p:nvPr>
        </p:nvSpPr>
        <p:spPr/>
        <p:txBody>
          <a:bodyPr>
            <a:noAutofit/>
          </a:bodyPr>
          <a:lstStyle/>
          <a:p>
            <a:pPr marL="457200" lvl="1" indent="0">
              <a:buNone/>
            </a:pPr>
            <a:r>
              <a:rPr lang="en-US" sz="2400" b="1" dirty="0" smtClean="0">
                <a:latin typeface="Times New Roman" pitchFamily="18" charset="0"/>
                <a:cs typeface="Times New Roman" pitchFamily="18" charset="0"/>
              </a:rPr>
              <a:t>Subnet</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Without </a:t>
            </a:r>
            <a:r>
              <a:rPr lang="en-US" sz="2400" dirty="0">
                <a:latin typeface="Times New Roman" pitchFamily="18" charset="0"/>
                <a:cs typeface="Times New Roman" pitchFamily="18" charset="0"/>
              </a:rPr>
              <a:t>subnets, an organization could get multiple connections to the Internet, one for each of its physically separate </a:t>
            </a:r>
            <a:r>
              <a:rPr lang="en-US" sz="2400" dirty="0" err="1">
                <a:latin typeface="Times New Roman" pitchFamily="18" charset="0"/>
                <a:cs typeface="Times New Roman" pitchFamily="18" charset="0"/>
              </a:rPr>
              <a:t>subnetworks</a:t>
            </a:r>
            <a:r>
              <a:rPr lang="en-US" sz="2400" dirty="0">
                <a:latin typeface="Times New Roman" pitchFamily="18" charset="0"/>
                <a:cs typeface="Times New Roman" pitchFamily="18" charset="0"/>
              </a:rPr>
              <a:t>, but this would require an unnecessary use of the limited number of network numbers the Internet has to assign.</a:t>
            </a:r>
          </a:p>
          <a:p>
            <a:pPr lvl="1"/>
            <a:r>
              <a:rPr lang="en-US" sz="2400" dirty="0">
                <a:latin typeface="Times New Roman" pitchFamily="18" charset="0"/>
                <a:cs typeface="Times New Roman" pitchFamily="18" charset="0"/>
              </a:rPr>
              <a:t> It would also require that Internet routing tables on gateways outside the organization would need to know about and have to manage routing that could and should be handled within an organization.</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31945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default gateway </a:t>
            </a:r>
            <a:endParaRPr lang="en-US" b="1" dirty="0" smtClean="0">
              <a:latin typeface="Times New Roman" pitchFamily="18" charset="0"/>
              <a:cs typeface="Times New Roman" pitchFamily="18" charset="0"/>
            </a:endParaRPr>
          </a:p>
          <a:p>
            <a:pPr lvl="1"/>
            <a:r>
              <a:rPr lang="en-US" dirty="0">
                <a:latin typeface="Times New Roman" pitchFamily="18" charset="0"/>
                <a:cs typeface="Times New Roman" pitchFamily="18" charset="0"/>
              </a:rPr>
              <a:t>is a node on a computer network that serves as an access device to another network.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default gateway address is usually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 interface belonging to the LAN’s border </a:t>
            </a:r>
            <a:r>
              <a:rPr lang="en-US" dirty="0" smtClean="0">
                <a:latin typeface="Times New Roman" pitchFamily="18" charset="0"/>
                <a:cs typeface="Times New Roman" pitchFamily="18" charset="0"/>
              </a:rPr>
              <a:t>router</a:t>
            </a:r>
          </a:p>
          <a:p>
            <a:r>
              <a:rPr lang="en-US" b="1" dirty="0">
                <a:latin typeface="Times New Roman" pitchFamily="18" charset="0"/>
                <a:cs typeface="Times New Roman" pitchFamily="18" charset="0"/>
              </a:rPr>
              <a:t>Routers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router is a </a:t>
            </a:r>
            <a:r>
              <a:rPr lang="en-US" b="1" dirty="0">
                <a:solidFill>
                  <a:srgbClr val="FF0000"/>
                </a:solidFill>
                <a:latin typeface="Times New Roman" pitchFamily="18" charset="0"/>
                <a:cs typeface="Times New Roman" pitchFamily="18" charset="0"/>
              </a:rPr>
              <a:t>network device </a:t>
            </a:r>
            <a:r>
              <a:rPr lang="en-US" dirty="0">
                <a:latin typeface="Times New Roman" pitchFamily="18" charset="0"/>
                <a:cs typeface="Times New Roman" pitchFamily="18" charset="0"/>
              </a:rPr>
              <a:t>that forwards network traffic along optimized paths.</a:t>
            </a:r>
            <a:endParaRPr lang="en-US" sz="24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Router uses networks protocols (set of network rules, and algorithms) to connect different network segments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router allows users in a network to share a single connection to the Internet or a WAN.</a:t>
            </a:r>
            <a:endParaRPr lang="en-US" sz="2400" dirty="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27345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latin typeface="Times New Roman" pitchFamily="18" charset="0"/>
                <a:cs typeface="Times New Roman" pitchFamily="18" charset="0"/>
              </a:rPr>
              <a:t>Workstations</a:t>
            </a: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a computer that is directly used by someone to do work (or have fun). A workstation often acts as a server when file or printer sharing is enabled. Workstations usually run Windows 95, 98, ME, NT Workstation, 2000 Professional, or XP, Mac OS, and rarely Linux (NOT Windows NT Server, Windows 2000 Server, Unix, or Novel).</a:t>
            </a:r>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Switches</a:t>
            </a:r>
          </a:p>
          <a:p>
            <a:r>
              <a:rPr lang="en-US" dirty="0">
                <a:latin typeface="Times New Roman" pitchFamily="18" charset="0"/>
                <a:cs typeface="Times New Roman" pitchFamily="18" charset="0"/>
              </a:rPr>
              <a:t>a device that </a:t>
            </a:r>
            <a:r>
              <a:rPr lang="en-US" dirty="0">
                <a:latin typeface="Times New Roman" pitchFamily="18" charset="0"/>
                <a:cs typeface="Times New Roman" pitchFamily="18" charset="0"/>
                <a:hlinkClick r:id="rId2"/>
              </a:rPr>
              <a:t>filters</a:t>
            </a:r>
            <a:r>
              <a:rPr lang="en-US" dirty="0">
                <a:latin typeface="Times New Roman" pitchFamily="18" charset="0"/>
                <a:cs typeface="Times New Roman" pitchFamily="18" charset="0"/>
              </a:rPr>
              <a:t> and </a:t>
            </a:r>
            <a:r>
              <a:rPr lang="en-US" dirty="0" smtClean="0">
                <a:latin typeface="Times New Roman" pitchFamily="18" charset="0"/>
                <a:cs typeface="Times New Roman" pitchFamily="18" charset="0"/>
              </a:rPr>
              <a:t>forwards </a:t>
            </a:r>
            <a:r>
              <a:rPr lang="en-US" dirty="0" smtClean="0">
                <a:latin typeface="Times New Roman" pitchFamily="18" charset="0"/>
                <a:cs typeface="Times New Roman" pitchFamily="18" charset="0"/>
                <a:hlinkClick r:id="rId3"/>
              </a:rPr>
              <a:t>packets</a:t>
            </a:r>
            <a:r>
              <a:rPr lang="en-US" dirty="0">
                <a:latin typeface="Times New Roman" pitchFamily="18" charset="0"/>
                <a:cs typeface="Times New Roman" pitchFamily="18" charset="0"/>
              </a:rPr>
              <a:t> between LAN segments. Switches operate at the data link layer (layer 2) and sometimes the network layer (layer 3) of the </a:t>
            </a:r>
            <a:r>
              <a:rPr lang="en-US" dirty="0">
                <a:latin typeface="Times New Roman" pitchFamily="18" charset="0"/>
                <a:cs typeface="Times New Roman" pitchFamily="18" charset="0"/>
                <a:hlinkClick r:id="rId4"/>
              </a:rPr>
              <a:t>OSI Reference Model</a:t>
            </a:r>
            <a:r>
              <a:rPr lang="en-US" dirty="0">
                <a:latin typeface="Times New Roman" pitchFamily="18" charset="0"/>
                <a:cs typeface="Times New Roman" pitchFamily="18" charset="0"/>
              </a:rPr>
              <a:t> and therefore support any packet protocol. LANs that use switches to join </a:t>
            </a:r>
            <a:r>
              <a:rPr lang="en-US" dirty="0">
                <a:latin typeface="Times New Roman" pitchFamily="18" charset="0"/>
                <a:cs typeface="Times New Roman" pitchFamily="18" charset="0"/>
                <a:hlinkClick r:id="rId5"/>
              </a:rPr>
              <a:t>segments</a:t>
            </a:r>
            <a:r>
              <a:rPr lang="en-US" dirty="0">
                <a:latin typeface="Times New Roman" pitchFamily="18" charset="0"/>
                <a:cs typeface="Times New Roman" pitchFamily="18" charset="0"/>
              </a:rPr>
              <a:t> are called </a:t>
            </a:r>
            <a:r>
              <a:rPr lang="en-US" i="1" dirty="0">
                <a:latin typeface="Times New Roman" pitchFamily="18" charset="0"/>
                <a:cs typeface="Times New Roman" pitchFamily="18" charset="0"/>
              </a:rPr>
              <a:t>switched LANs</a:t>
            </a:r>
            <a:r>
              <a:rPr lang="en-US" dirty="0">
                <a:latin typeface="Times New Roman" pitchFamily="18" charset="0"/>
                <a:cs typeface="Times New Roman" pitchFamily="18" charset="0"/>
              </a:rPr>
              <a:t> or, in the case of Ethernet networks, </a:t>
            </a:r>
            <a:r>
              <a:rPr lang="en-US" i="1" dirty="0">
                <a:latin typeface="Times New Roman" pitchFamily="18" charset="0"/>
                <a:cs typeface="Times New Roman" pitchFamily="18" charset="0"/>
              </a:rPr>
              <a:t>switched Ethernet LANs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72072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sz="3200" b="1" dirty="0" smtClean="0">
                <a:latin typeface="Times New Roman" pitchFamily="18" charset="0"/>
                <a:cs typeface="Times New Roman" pitchFamily="18" charset="0"/>
              </a:rPr>
              <a:t>Repeater</a:t>
            </a:r>
          </a:p>
          <a:p>
            <a:pPr lvl="1" algn="just"/>
            <a:r>
              <a:rPr lang="en-US" sz="3200" dirty="0">
                <a:latin typeface="Times New Roman" pitchFamily="18" charset="0"/>
                <a:cs typeface="Times New Roman" pitchFamily="18" charset="0"/>
              </a:rPr>
              <a:t>Functioning at Physical Layer</a:t>
            </a:r>
            <a:r>
              <a:rPr lang="en-US" sz="3200" dirty="0" smtClean="0">
                <a:latin typeface="Times New Roman" pitchFamily="18" charset="0"/>
                <a:cs typeface="Times New Roman" pitchFamily="18" charset="0"/>
              </a:rPr>
              <a:t>. A </a:t>
            </a:r>
            <a:r>
              <a:rPr lang="en-US" sz="3200" b="1" dirty="0">
                <a:latin typeface="Times New Roman" pitchFamily="18" charset="0"/>
                <a:cs typeface="Times New Roman" pitchFamily="18" charset="0"/>
              </a:rPr>
              <a:t>repeater </a:t>
            </a:r>
            <a:r>
              <a:rPr lang="en-US" sz="3200" dirty="0">
                <a:latin typeface="Times New Roman" pitchFamily="18" charset="0"/>
                <a:cs typeface="Times New Roman" pitchFamily="18" charset="0"/>
              </a:rPr>
              <a:t>is an electronic device that receives a signal and retransmits it at a higher level and/or higher power, or onto the other </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side of an obstruction, so that the signal can cover longer distances. </a:t>
            </a:r>
            <a:endParaRPr lang="en-US" sz="3200" dirty="0" smtClean="0">
              <a:latin typeface="Times New Roman" pitchFamily="18" charset="0"/>
              <a:cs typeface="Times New Roman" pitchFamily="18" charset="0"/>
            </a:endParaRPr>
          </a:p>
          <a:p>
            <a:pPr lvl="1" algn="just"/>
            <a:r>
              <a:rPr lang="en-US" sz="3200" dirty="0" smtClean="0">
                <a:latin typeface="Times New Roman" pitchFamily="18" charset="0"/>
                <a:cs typeface="Times New Roman" pitchFamily="18" charset="0"/>
              </a:rPr>
              <a:t>Repeater </a:t>
            </a:r>
            <a:r>
              <a:rPr lang="en-US" sz="3200" dirty="0">
                <a:latin typeface="Times New Roman" pitchFamily="18" charset="0"/>
                <a:cs typeface="Times New Roman" pitchFamily="18" charset="0"/>
              </a:rPr>
              <a:t>have two ports ,so cannot be use to connect for more than two devices</a:t>
            </a:r>
          </a:p>
        </p:txBody>
      </p:sp>
    </p:spTree>
    <p:extLst>
      <p:ext uri="{BB962C8B-B14F-4D97-AF65-F5344CB8AC3E}">
        <p14:creationId xmlns:p14="http://schemas.microsoft.com/office/powerpoint/2010/main" val="337612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dirty="0"/>
          </a:p>
        </p:txBody>
      </p:sp>
      <p:sp>
        <p:nvSpPr>
          <p:cNvPr id="3" name="Content Placeholder 2"/>
          <p:cNvSpPr>
            <a:spLocks noGrp="1"/>
          </p:cNvSpPr>
          <p:nvPr>
            <p:ph idx="1"/>
          </p:nvPr>
        </p:nvSpPr>
        <p:spPr/>
        <p:txBody>
          <a:bodyPr>
            <a:normAutofit/>
          </a:bodyPr>
          <a:lstStyle/>
          <a:p>
            <a:r>
              <a:rPr lang="en-US" sz="2800" b="1" dirty="0" smtClean="0">
                <a:latin typeface="Times New Roman" pitchFamily="18" charset="0"/>
                <a:cs typeface="Times New Roman" pitchFamily="18" charset="0"/>
              </a:rPr>
              <a:t>Hub</a:t>
            </a:r>
          </a:p>
          <a:p>
            <a:pPr lvl="1" algn="just"/>
            <a:r>
              <a:rPr lang="en-US" sz="2800" dirty="0">
                <a:latin typeface="Times New Roman" pitchFamily="18" charset="0"/>
                <a:cs typeface="Times New Roman" pitchFamily="18" charset="0"/>
              </a:rPr>
              <a:t>An </a:t>
            </a:r>
            <a:r>
              <a:rPr lang="en-US" sz="2800" b="1" dirty="0">
                <a:latin typeface="Times New Roman" pitchFamily="18" charset="0"/>
                <a:cs typeface="Times New Roman" pitchFamily="18" charset="0"/>
              </a:rPr>
              <a:t>Ethernet hub</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active hub</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network hub</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repeater hub</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hub </a:t>
            </a:r>
            <a:r>
              <a:rPr lang="en-US" sz="2800" dirty="0">
                <a:latin typeface="Times New Roman" pitchFamily="18" charset="0"/>
                <a:cs typeface="Times New Roman" pitchFamily="18" charset="0"/>
              </a:rPr>
              <a:t>or </a:t>
            </a:r>
            <a:r>
              <a:rPr lang="en-US" sz="2800" b="1" dirty="0">
                <a:latin typeface="Times New Roman" pitchFamily="18" charset="0"/>
                <a:cs typeface="Times New Roman" pitchFamily="18" charset="0"/>
              </a:rPr>
              <a:t>concentrator </a:t>
            </a:r>
            <a:r>
              <a:rPr lang="en-US" sz="2800" dirty="0">
                <a:latin typeface="Times New Roman" pitchFamily="18" charset="0"/>
                <a:cs typeface="Times New Roman" pitchFamily="18" charset="0"/>
              </a:rPr>
              <a:t>is a device for connecting multiple twisted pair or fiber optic Ethernet devices together and making them act as a single network </a:t>
            </a:r>
            <a:r>
              <a:rPr lang="en-US" sz="2800" dirty="0" smtClean="0">
                <a:latin typeface="Times New Roman" pitchFamily="18" charset="0"/>
                <a:cs typeface="Times New Roman" pitchFamily="18" charset="0"/>
              </a:rPr>
              <a:t>segment</a:t>
            </a:r>
          </a:p>
          <a:p>
            <a:pPr lvl="1" algn="just"/>
            <a:r>
              <a:rPr lang="en-US" sz="2800" dirty="0">
                <a:latin typeface="Times New Roman" pitchFamily="18" charset="0"/>
                <a:cs typeface="Times New Roman" pitchFamily="18" charset="0"/>
              </a:rPr>
              <a:t> Hubs work at </a:t>
            </a:r>
            <a:r>
              <a:rPr lang="en-US" sz="2800" dirty="0">
                <a:solidFill>
                  <a:srgbClr val="FF0000"/>
                </a:solidFill>
                <a:latin typeface="Times New Roman" pitchFamily="18" charset="0"/>
                <a:cs typeface="Times New Roman" pitchFamily="18" charset="0"/>
              </a:rPr>
              <a:t>the physical layer (layer 1) </a:t>
            </a:r>
            <a:r>
              <a:rPr lang="en-US" sz="2800" dirty="0">
                <a:latin typeface="Times New Roman" pitchFamily="18" charset="0"/>
                <a:cs typeface="Times New Roman" pitchFamily="18" charset="0"/>
              </a:rPr>
              <a:t>of the OSI model. </a:t>
            </a:r>
            <a:endParaRPr lang="en-US" sz="2800" dirty="0" smtClean="0">
              <a:latin typeface="Times New Roman" pitchFamily="18" charset="0"/>
              <a:cs typeface="Times New Roman" pitchFamily="18" charset="0"/>
            </a:endParaRPr>
          </a:p>
          <a:p>
            <a:pPr lvl="1"/>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2395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2013</TotalTime>
  <Pages>0</Pages>
  <Words>962</Words>
  <Characters>0</Characters>
  <Application>Microsoft Office PowerPoint</Application>
  <DocSecurity>0</DocSecurity>
  <PresentationFormat>On-screen Show (4:3)</PresentationFormat>
  <Lines>0</Lines>
  <Paragraphs>126</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宋体</vt:lpstr>
      <vt:lpstr>Arial</vt:lpstr>
      <vt:lpstr>Calibri</vt:lpstr>
      <vt:lpstr>Times New Roman</vt:lpstr>
      <vt:lpstr>Office Theme</vt:lpstr>
      <vt:lpstr>Commands</vt:lpstr>
      <vt:lpstr>OUTLINE</vt:lpstr>
      <vt:lpstr>Introduction </vt:lpstr>
      <vt:lpstr>Introduction</vt:lpstr>
      <vt:lpstr>Introduction</vt:lpstr>
      <vt:lpstr>Introduction</vt:lpstr>
      <vt:lpstr>Introduction</vt:lpstr>
      <vt:lpstr>Introduction</vt:lpstr>
      <vt:lpstr>Introduction</vt:lpstr>
      <vt:lpstr>Introduction</vt:lpstr>
      <vt:lpstr>Basic network command  and Network configuration commands </vt:lpstr>
      <vt:lpstr>IPCONFIG </vt:lpstr>
      <vt:lpstr>IPCONFIG</vt:lpstr>
      <vt:lpstr>Ping</vt:lpstr>
      <vt:lpstr>Ping</vt:lpstr>
      <vt:lpstr>Ping</vt:lpstr>
      <vt:lpstr>Ping</vt:lpstr>
      <vt:lpstr>tracert</vt:lpstr>
      <vt:lpstr>nslookup</vt:lpstr>
      <vt:lpstr>pathping</vt:lpstr>
      <vt:lpstr>netstat</vt:lpstr>
      <vt:lpstr>netstat</vt:lpstr>
      <vt:lpstr>How to Kill process associated with Port in windows ? </vt:lpstr>
      <vt:lpstr>How to Kill process associated with Port in windows ? </vt:lpstr>
      <vt:lpstr>How to Kill process associated with Port in windows ? </vt:lpstr>
      <vt:lpstr>        Questions  ?  </vt:lpstr>
    </vt:vector>
  </TitlesOfParts>
  <Manager/>
  <Company>Yahoo</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Detection and Evaluation</dc:title>
  <dc:subject/>
  <dc:creator>Lei Tang</dc:creator>
  <cp:keywords/>
  <dc:description/>
  <cp:lastModifiedBy>mohamed mahmoud</cp:lastModifiedBy>
  <cp:revision>838</cp:revision>
  <cp:lastPrinted>1899-12-30T00:00:00Z</cp:lastPrinted>
  <dcterms:created xsi:type="dcterms:W3CDTF">2010-12-29T02:53:50Z</dcterms:created>
  <dcterms:modified xsi:type="dcterms:W3CDTF">2021-04-08T12:41:28Z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