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306" r:id="rId2"/>
    <p:sldId id="257" r:id="rId3"/>
    <p:sldId id="322" r:id="rId4"/>
    <p:sldId id="323" r:id="rId5"/>
    <p:sldId id="324" r:id="rId6"/>
    <p:sldId id="325" r:id="rId7"/>
    <p:sldId id="330" r:id="rId8"/>
    <p:sldId id="326" r:id="rId9"/>
    <p:sldId id="328" r:id="rId10"/>
    <p:sldId id="327" r:id="rId11"/>
    <p:sldId id="329" r:id="rId12"/>
    <p:sldId id="321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257"/>
            <p14:sldId id="322"/>
            <p14:sldId id="323"/>
            <p14:sldId id="324"/>
            <p14:sldId id="325"/>
            <p14:sldId id="330"/>
            <p14:sldId id="326"/>
            <p14:sldId id="328"/>
            <p14:sldId id="327"/>
            <p14:sldId id="32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4/8/2021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5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62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6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3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4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2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Propagation = </a:t>
            </a:r>
            <a:r>
              <a:rPr lang="ar-EG" dirty="0" smtClean="0">
                <a:ea typeface="宋体" pitchFamily="2" charset="-122"/>
              </a:rPr>
              <a:t>نشر</a:t>
            </a:r>
            <a:r>
              <a:rPr lang="en-US" dirty="0" smtClean="0">
                <a:ea typeface="宋体" pitchFamily="2" charset="-122"/>
              </a:rPr>
              <a:t>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ea typeface="宋体" pitchFamily="2" charset="-122"/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Transmission =</a:t>
            </a:r>
            <a:r>
              <a:rPr lang="ar-EG" dirty="0" smtClean="0">
                <a:ea typeface="宋体" pitchFamily="2" charset="-122"/>
              </a:rPr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6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Propagation = </a:t>
            </a:r>
            <a:r>
              <a:rPr lang="ar-EG" dirty="0" smtClean="0">
                <a:ea typeface="宋体" pitchFamily="2" charset="-122"/>
              </a:rPr>
              <a:t>نشر</a:t>
            </a:r>
            <a:r>
              <a:rPr lang="en-US" dirty="0" smtClean="0">
                <a:ea typeface="宋体" pitchFamily="2" charset="-122"/>
              </a:rPr>
              <a:t>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ea typeface="宋体" pitchFamily="2" charset="-122"/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Transmission =</a:t>
            </a:r>
            <a:r>
              <a:rPr lang="ar-EG" dirty="0" smtClean="0">
                <a:ea typeface="宋体" pitchFamily="2" charset="-122"/>
              </a:rPr>
              <a:t>نقل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0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8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4/8/2021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ar-EG" b="1" dirty="0" smtClean="0"/>
              <a:t> </a:t>
            </a:r>
            <a:r>
              <a:rPr lang="en-US" b="1" dirty="0"/>
              <a:t>Network Performance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ar-EG" sz="4000" b="1" dirty="0" smtClean="0"/>
              <a:t> </a:t>
            </a:r>
            <a:endParaRPr lang="en-US" sz="40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2905"/>
            <a:ext cx="8568230" cy="42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Exercise 3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ar-EG" sz="4000" b="1" dirty="0" smtClean="0"/>
              <a:t> </a:t>
            </a:r>
            <a:endParaRPr lang="en-US" sz="40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7"/>
            <a:ext cx="8686800" cy="45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PERFORMANCE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Topics Discussed in This Section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Bandwidth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Propagation and Transmission Delay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Exercise 1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Exercise 2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a typeface="宋体" pitchFamily="2" charset="-122"/>
              </a:rPr>
              <a:t>Exercise 3</a:t>
            </a:r>
            <a:endParaRPr lang="en-US" sz="2400" b="1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One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important issue in networking is the </a:t>
            </a:r>
            <a:r>
              <a:rPr 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the network—how good is it? We discuss quality of service, an overall measurement of network 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performance.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Topics D</a:t>
            </a:r>
            <a:r>
              <a:rPr lang="en-US" b="1" dirty="0" smtClean="0"/>
              <a:t>iscussed </a:t>
            </a:r>
            <a:r>
              <a:rPr lang="en-US" b="1" dirty="0"/>
              <a:t>in </a:t>
            </a:r>
            <a:r>
              <a:rPr lang="en-US" b="1" dirty="0" smtClean="0"/>
              <a:t>This </a:t>
            </a:r>
            <a:r>
              <a:rPr lang="en-US" b="1" dirty="0" smtClean="0"/>
              <a:t>Lecture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93215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Bandwidth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capacity of the system</a:t>
            </a:r>
          </a:p>
          <a:p>
            <a:pPr algn="just">
              <a:lnSpc>
                <a:spcPct val="90000"/>
              </a:lnSpc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Throughput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no. of bits that can be pushed through</a:t>
            </a:r>
          </a:p>
          <a:p>
            <a:pPr algn="just">
              <a:lnSpc>
                <a:spcPct val="90000"/>
              </a:lnSpc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Latency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(Delay)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delay incurred by a bit from start to finish</a:t>
            </a:r>
          </a:p>
          <a:p>
            <a:pPr algn="just">
              <a:lnSpc>
                <a:spcPct val="90000"/>
              </a:lnSpc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Bandwidth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-Delay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Bandwidth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we use the term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bandwidth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sz="4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 </a:t>
            </a:r>
            <a:r>
              <a:rPr lang="en-US" sz="40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contexts 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742950" indent="-742950" algn="just">
              <a:lnSpc>
                <a:spcPct val="90000"/>
              </a:lnSpc>
              <a:buFont typeface="+mj-lt"/>
              <a:buAutoNum type="arabicPeriod"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4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bandwidth in hertz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refers to the range of frequencies in a composite signal or the range of frequencies that a channel can pass.</a:t>
            </a: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Bandwidth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  The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second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4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bandwidth in bits per </a:t>
            </a:r>
            <a:r>
              <a:rPr lang="en-US" sz="40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	   second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refers to the speed of bit 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   transmission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a channel or link. 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	   </a:t>
            </a:r>
            <a:r>
              <a:rPr lang="en-US" sz="40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Often </a:t>
            </a:r>
            <a:r>
              <a:rPr lang="en-US" sz="4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referred to as Capacity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Propagation and Transmission Delay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4000" b="1" u="sng" dirty="0" smtClean="0">
                <a:solidFill>
                  <a:srgbClr val="0070C0"/>
                </a:solidFill>
              </a:rPr>
              <a:t>Propagation </a:t>
            </a:r>
            <a:r>
              <a:rPr lang="en-US" sz="4000" b="1" u="sng" dirty="0">
                <a:solidFill>
                  <a:srgbClr val="0070C0"/>
                </a:solidFill>
              </a:rPr>
              <a:t>speed </a:t>
            </a:r>
            <a:r>
              <a:rPr lang="en-US" sz="4000" dirty="0"/>
              <a:t>- speed at which a bit travels though the medium from source to destination.</a:t>
            </a:r>
          </a:p>
          <a:p>
            <a:pPr algn="just" eaLnBrk="1" hangingPunct="1"/>
            <a:r>
              <a:rPr lang="en-US" sz="4000" b="1" u="sng" dirty="0">
                <a:solidFill>
                  <a:srgbClr val="0070C0"/>
                </a:solidFill>
              </a:rPr>
              <a:t>Transmission speed </a:t>
            </a:r>
            <a:r>
              <a:rPr lang="en-US" sz="4000" dirty="0"/>
              <a:t>- the speed at which all the bits in a message arrive at the destination. (difference in arrival time of first and last bit)</a:t>
            </a:r>
          </a:p>
          <a:p>
            <a:pPr eaLnBrk="1" hangingPunct="1"/>
            <a:endParaRPr lang="en-US" sz="40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Propagation and Transmission Delay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70C0"/>
                </a:solidFill>
              </a:rPr>
              <a:t>Propagation </a:t>
            </a:r>
            <a:r>
              <a:rPr lang="en-US" sz="4000" b="1" dirty="0">
                <a:solidFill>
                  <a:srgbClr val="0070C0"/>
                </a:solidFill>
              </a:rPr>
              <a:t>Delay </a:t>
            </a:r>
            <a:r>
              <a:rPr lang="en-US" sz="4000" dirty="0"/>
              <a:t>= </a:t>
            </a:r>
            <a:r>
              <a:rPr lang="en-US" sz="4000" dirty="0" smtClean="0"/>
              <a:t>Distance/Propagation speed</a:t>
            </a:r>
            <a:endParaRPr lang="en-US" sz="4000" dirty="0"/>
          </a:p>
          <a:p>
            <a:pPr eaLnBrk="1" hangingPunct="1"/>
            <a:r>
              <a:rPr lang="en-US" sz="4000" b="1" dirty="0">
                <a:solidFill>
                  <a:srgbClr val="0070C0"/>
                </a:solidFill>
              </a:rPr>
              <a:t>Transmission Delay </a:t>
            </a:r>
            <a:r>
              <a:rPr lang="en-US" sz="4000" dirty="0"/>
              <a:t>= Message size/bandwidth </a:t>
            </a:r>
            <a:r>
              <a:rPr lang="en-US" sz="4000" dirty="0" smtClean="0"/>
              <a:t>bps</a:t>
            </a:r>
            <a:endParaRPr lang="en-US" sz="4000" dirty="0"/>
          </a:p>
          <a:p>
            <a:pPr eaLnBrk="1" hangingPunct="1"/>
            <a:r>
              <a:rPr lang="en-US" sz="4000" b="1" dirty="0">
                <a:solidFill>
                  <a:srgbClr val="0070C0"/>
                </a:solidFill>
              </a:rPr>
              <a:t>Latency</a:t>
            </a:r>
            <a:r>
              <a:rPr lang="en-US" sz="4000" dirty="0"/>
              <a:t> = Propagation delay + Transmission delay + </a:t>
            </a:r>
            <a:r>
              <a:rPr lang="en-US" sz="4000" dirty="0" err="1"/>
              <a:t>Queueing</a:t>
            </a:r>
            <a:r>
              <a:rPr lang="en-US" sz="4000" dirty="0"/>
              <a:t> time + Processing time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4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ar-EG" sz="4000" b="1" dirty="0" smtClean="0"/>
              <a:t> </a:t>
            </a:r>
            <a:endParaRPr lang="en-US" sz="40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9" y="1643379"/>
            <a:ext cx="8255825" cy="43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Pages>0</Pages>
  <Words>276</Words>
  <Characters>0</Characters>
  <Application>Microsoft Office PowerPoint</Application>
  <DocSecurity>0</DocSecurity>
  <PresentationFormat>On-screen Show (4:3)</PresentationFormat>
  <Lines>0</Lines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 Network Performance</vt:lpstr>
      <vt:lpstr>OUTLINE</vt:lpstr>
      <vt:lpstr>PERFORMANCE</vt:lpstr>
      <vt:lpstr>Topics Discussed in This Lecture</vt:lpstr>
      <vt:lpstr>Bandwidth</vt:lpstr>
      <vt:lpstr>Bandwidth</vt:lpstr>
      <vt:lpstr>Propagation and Transmission Delay</vt:lpstr>
      <vt:lpstr>Propagation and Transmission Delay</vt:lpstr>
      <vt:lpstr>Exercise 1</vt:lpstr>
      <vt:lpstr>Exercise 2</vt:lpstr>
      <vt:lpstr>Exercise 3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806</cp:revision>
  <cp:lastPrinted>1899-12-30T00:00:00Z</cp:lastPrinted>
  <dcterms:created xsi:type="dcterms:W3CDTF">2010-12-29T02:53:50Z</dcterms:created>
  <dcterms:modified xsi:type="dcterms:W3CDTF">2021-04-08T12:53:08Z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