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theme/themeOverride6.xml" ContentType="application/vnd.openxmlformats-officedocument.themeOverride+xml"/>
  <Override PartName="/ppt/notesSlides/notesSlide8.xml" ContentType="application/vnd.openxmlformats-officedocument.presentationml.notesSlide+xml"/>
  <Override PartName="/ppt/theme/themeOverride7.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5"/>
  </p:notesMasterIdLst>
  <p:sldIdLst>
    <p:sldId id="306" r:id="rId2"/>
    <p:sldId id="257" r:id="rId3"/>
    <p:sldId id="324" r:id="rId4"/>
    <p:sldId id="326" r:id="rId5"/>
    <p:sldId id="327" r:id="rId6"/>
    <p:sldId id="328" r:id="rId7"/>
    <p:sldId id="329" r:id="rId8"/>
    <p:sldId id="330" r:id="rId9"/>
    <p:sldId id="332" r:id="rId10"/>
    <p:sldId id="354" r:id="rId11"/>
    <p:sldId id="333" r:id="rId12"/>
    <p:sldId id="334" r:id="rId13"/>
    <p:sldId id="348" r:id="rId14"/>
    <p:sldId id="349" r:id="rId15"/>
    <p:sldId id="350" r:id="rId16"/>
    <p:sldId id="351" r:id="rId17"/>
    <p:sldId id="352" r:id="rId18"/>
    <p:sldId id="353" r:id="rId19"/>
    <p:sldId id="331" r:id="rId20"/>
    <p:sldId id="335" r:id="rId21"/>
    <p:sldId id="336" r:id="rId22"/>
    <p:sldId id="337" r:id="rId23"/>
    <p:sldId id="338" r:id="rId24"/>
    <p:sldId id="339" r:id="rId25"/>
    <p:sldId id="340" r:id="rId26"/>
    <p:sldId id="342" r:id="rId27"/>
    <p:sldId id="341" r:id="rId28"/>
    <p:sldId id="343" r:id="rId29"/>
    <p:sldId id="344" r:id="rId30"/>
    <p:sldId id="345" r:id="rId31"/>
    <p:sldId id="346" r:id="rId32"/>
    <p:sldId id="347" r:id="rId33"/>
    <p:sldId id="321" r:id="rId3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defTabSz="457200"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defTabSz="457200"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defTabSz="457200"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defTabSz="457200"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521415D9-36F7-43E2-AB2F-B90AF26B5E84}">
      <p14:sectionLst xmlns:p14="http://schemas.microsoft.com/office/powerpoint/2010/main">
        <p14:section name="Default Section" id="{0ECAF284-ACAD-49BC-96B1-BDB5165448DA}">
          <p14:sldIdLst>
            <p14:sldId id="306"/>
            <p14:sldId id="257"/>
            <p14:sldId id="324"/>
            <p14:sldId id="326"/>
            <p14:sldId id="327"/>
            <p14:sldId id="328"/>
            <p14:sldId id="329"/>
            <p14:sldId id="330"/>
            <p14:sldId id="332"/>
            <p14:sldId id="354"/>
            <p14:sldId id="333"/>
            <p14:sldId id="334"/>
            <p14:sldId id="348"/>
            <p14:sldId id="349"/>
            <p14:sldId id="350"/>
            <p14:sldId id="351"/>
            <p14:sldId id="352"/>
            <p14:sldId id="353"/>
            <p14:sldId id="331"/>
            <p14:sldId id="335"/>
            <p14:sldId id="336"/>
            <p14:sldId id="337"/>
            <p14:sldId id="338"/>
            <p14:sldId id="339"/>
            <p14:sldId id="340"/>
            <p14:sldId id="342"/>
            <p14:sldId id="341"/>
            <p14:sldId id="343"/>
            <p14:sldId id="344"/>
            <p14:sldId id="345"/>
            <p14:sldId id="346"/>
            <p14:sldId id="347"/>
            <p14:sldId id="32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041" autoAdjust="0"/>
  </p:normalViewPr>
  <p:slideViewPr>
    <p:cSldViewPr snapToGrid="0" snapToObjects="1">
      <p:cViewPr varScale="1">
        <p:scale>
          <a:sx n="58" d="100"/>
          <a:sy n="58" d="100"/>
        </p:scale>
        <p:origin x="2170" y="48"/>
      </p:cViewPr>
      <p:guideLst>
        <p:guide orient="horz" pos="2160"/>
        <p:guide pos="2880"/>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2051" name="Date Placeholder 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EDDFF0B4-6672-4514-92A8-1A6210473BF2}" type="datetimeFigureOut">
              <a:rPr lang="en-US"/>
              <a:pPr/>
              <a:t>3/5/2022</a:t>
            </a:fld>
            <a:endParaRPr lang="en-US"/>
          </a:p>
        </p:txBody>
      </p:sp>
      <p:sp>
        <p:nvSpPr>
          <p:cNvPr id="2052" name="Slide Image Placeholder 3"/>
          <p:cNvSpPr>
            <a:spLocks noGrp="1" noRot="1" noChangeAspect="1" noChangeArrowheads="1"/>
          </p:cNvSpPr>
          <p:nvPr>
            <p:ph type="sldImg" idx="2"/>
          </p:nvPr>
        </p:nvSpPr>
        <p:spPr bwMode="auto">
          <a:xfrm>
            <a:off x="1143000" y="685800"/>
            <a:ext cx="4572000" cy="3429000"/>
          </a:xfrm>
          <a:prstGeom prst="rect">
            <a:avLst/>
          </a:prstGeom>
          <a:noFill/>
          <a:ln w="12700">
            <a:noFill/>
            <a:miter lim="800000"/>
            <a:headEnd/>
            <a:tailEnd/>
          </a:ln>
        </p:spPr>
      </p:sp>
      <p:sp>
        <p:nvSpPr>
          <p:cNvPr id="2053" name="Notes Placeholder 4"/>
          <p:cNvSpPr>
            <a:spLocks noGrp="1" noChangeArrowheads="1"/>
          </p:cNvSpPr>
          <p:nvPr>
            <p:ph type="body" sz="quarter" idx="3"/>
          </p:nvPr>
        </p:nvSpPr>
        <p:spPr bwMode="auto">
          <a:xfrm>
            <a:off x="685800" y="4343400"/>
            <a:ext cx="5486400" cy="41148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4" name="Footer Placeholder 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2055" name="Slide Number Placeholder 6"/>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C93195E1-15ED-499E-9910-983B5CD6D839}" type="slidenum">
              <a:rPr lang="en-US"/>
              <a:pPr/>
              <a:t>‹#›</a:t>
            </a:fld>
            <a:endParaRPr lang="en-US"/>
          </a:p>
        </p:txBody>
      </p:sp>
    </p:spTree>
    <p:extLst>
      <p:ext uri="{BB962C8B-B14F-4D97-AF65-F5344CB8AC3E}">
        <p14:creationId xmlns:p14="http://schemas.microsoft.com/office/powerpoint/2010/main" val="2444212295"/>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Calibri" pitchFamily="34" charset="0"/>
        <a:ea typeface="+mn-ea"/>
        <a:cs typeface="+mn-cs"/>
      </a:defRPr>
    </a:lvl1pPr>
    <a:lvl2pPr marL="457200" algn="l" defTabSz="457200" rtl="0" fontAlgn="base">
      <a:spcBef>
        <a:spcPct val="30000"/>
      </a:spcBef>
      <a:spcAft>
        <a:spcPct val="0"/>
      </a:spcAft>
      <a:defRPr sz="1200" kern="1200">
        <a:solidFill>
          <a:schemeClr val="tx1"/>
        </a:solidFill>
        <a:latin typeface="Calibri" pitchFamily="34" charset="0"/>
        <a:ea typeface="+mn-ea"/>
        <a:cs typeface="+mn-cs"/>
      </a:defRPr>
    </a:lvl2pPr>
    <a:lvl3pPr marL="914400" algn="l" defTabSz="457200" rtl="0" fontAlgn="base">
      <a:spcBef>
        <a:spcPct val="30000"/>
      </a:spcBef>
      <a:spcAft>
        <a:spcPct val="0"/>
      </a:spcAft>
      <a:defRPr sz="1200" kern="1200">
        <a:solidFill>
          <a:schemeClr val="tx1"/>
        </a:solidFill>
        <a:latin typeface="Calibri" pitchFamily="34" charset="0"/>
        <a:ea typeface="+mn-ea"/>
        <a:cs typeface="+mn-cs"/>
      </a:defRPr>
    </a:lvl3pPr>
    <a:lvl4pPr marL="1371600" algn="l" defTabSz="457200" rtl="0" fontAlgn="base">
      <a:spcBef>
        <a:spcPct val="30000"/>
      </a:spcBef>
      <a:spcAft>
        <a:spcPct val="0"/>
      </a:spcAft>
      <a:defRPr sz="1200" kern="1200">
        <a:solidFill>
          <a:schemeClr val="tx1"/>
        </a:solidFill>
        <a:latin typeface="Calibri" pitchFamily="34" charset="0"/>
        <a:ea typeface="+mn-ea"/>
        <a:cs typeface="+mn-cs"/>
      </a:defRPr>
    </a:lvl4pPr>
    <a:lvl5pPr marL="1828800" algn="l" defTabSz="457200" rtl="0" fontAlgn="base">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93195E1-15ED-499E-9910-983B5CD6D839}" type="slidenum">
              <a:rPr lang="en-US" smtClean="0"/>
              <a:pPr/>
              <a:t>1</a:t>
            </a:fld>
            <a:endParaRPr lang="en-US"/>
          </a:p>
        </p:txBody>
      </p:sp>
    </p:spTree>
    <p:extLst>
      <p:ext uri="{BB962C8B-B14F-4D97-AF65-F5344CB8AC3E}">
        <p14:creationId xmlns:p14="http://schemas.microsoft.com/office/powerpoint/2010/main" val="1111518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err="1"/>
              <a:t>BindException</a:t>
            </a:r>
            <a:r>
              <a:rPr lang="en-US" b="1" dirty="0"/>
              <a:t>-while</a:t>
            </a:r>
            <a:r>
              <a:rPr lang="en-US" dirty="0"/>
              <a:t> attempting to bind a socket to a local address and port. Typically, the port is in use, or the requested local address could not be assigned.</a:t>
            </a:r>
          </a:p>
          <a:p>
            <a:pPr marL="171450" indent="-171450">
              <a:buFont typeface="Arial" panose="020B0604020202020204" pitchFamily="34" charset="0"/>
              <a:buChar char="•"/>
            </a:pPr>
            <a:r>
              <a:rPr lang="en-US" b="1" dirty="0" err="1"/>
              <a:t>ConnectException</a:t>
            </a:r>
            <a:r>
              <a:rPr lang="en-US" b="1" dirty="0"/>
              <a:t>-</a:t>
            </a:r>
            <a:r>
              <a:rPr lang="en-US" dirty="0"/>
              <a:t>-an error occurred while attempting to connect a socket to a remote address and port. Typically, the connection was refused remotely (e.g., no process is listening on the remote address/port).</a:t>
            </a:r>
          </a:p>
          <a:p>
            <a:pPr marL="171450" indent="-171450">
              <a:buFont typeface="Arial" panose="020B0604020202020204" pitchFamily="34" charset="0"/>
              <a:buChar char="•"/>
            </a:pPr>
            <a:r>
              <a:rPr lang="en-US" b="1" dirty="0" err="1"/>
              <a:t>MalformedURLException</a:t>
            </a:r>
            <a:r>
              <a:rPr lang="en-US" b="1" dirty="0"/>
              <a:t>-</a:t>
            </a:r>
            <a:r>
              <a:rPr lang="en-US" dirty="0"/>
              <a:t>-Thrown to indicate that a malformed URL has occurred. Either no legal protocol could be found in a specification string or the string could not be parsed.</a:t>
            </a:r>
          </a:p>
          <a:p>
            <a:pPr marL="171450" indent="-171450">
              <a:buFont typeface="Arial" panose="020B0604020202020204" pitchFamily="34" charset="0"/>
              <a:buChar char="•"/>
            </a:pPr>
            <a:r>
              <a:rPr lang="en-US" b="1" dirty="0" err="1"/>
              <a:t>NoRouteToHostException</a:t>
            </a:r>
            <a:r>
              <a:rPr lang="en-US" b="1" dirty="0"/>
              <a:t>-</a:t>
            </a:r>
            <a:r>
              <a:rPr lang="en-US" dirty="0"/>
              <a:t>-an error occurred while attempting to connect a socket to a remote address and port. Typically, the remote host cannot be reached because of an intervening firewall, or if an intermediate router is down.</a:t>
            </a:r>
          </a:p>
          <a:p>
            <a:pPr marL="171450" indent="-171450">
              <a:buFont typeface="Arial" panose="020B0604020202020204" pitchFamily="34" charset="0"/>
              <a:buChar char="•"/>
            </a:pPr>
            <a:r>
              <a:rPr lang="en-US" b="1" dirty="0" err="1"/>
              <a:t>ProtocolException</a:t>
            </a:r>
            <a:r>
              <a:rPr lang="en-US" b="1" dirty="0"/>
              <a:t>-</a:t>
            </a:r>
            <a:r>
              <a:rPr lang="en-US" dirty="0"/>
              <a:t>-Thrown to indicate that there is an error in the underlying protocol, such as a TCP error.</a:t>
            </a:r>
          </a:p>
          <a:p>
            <a:pPr marL="171450" indent="-171450">
              <a:buFont typeface="Arial" panose="020B0604020202020204" pitchFamily="34" charset="0"/>
              <a:buChar char="•"/>
            </a:pPr>
            <a:r>
              <a:rPr lang="en-US" b="1" dirty="0" err="1"/>
              <a:t>SocketException</a:t>
            </a:r>
            <a:r>
              <a:rPr lang="en-US" b="1" dirty="0"/>
              <a:t>-</a:t>
            </a:r>
            <a:r>
              <a:rPr lang="en-US" dirty="0"/>
              <a:t>-Thrown to indicate that there is an error creating or accessing a Socket.</a:t>
            </a:r>
          </a:p>
          <a:p>
            <a:pPr marL="171450" indent="-171450">
              <a:buFont typeface="Arial" panose="020B0604020202020204" pitchFamily="34" charset="0"/>
              <a:buChar char="•"/>
            </a:pPr>
            <a:r>
              <a:rPr lang="en-US" b="1" dirty="0" err="1"/>
              <a:t>UnknownHostException</a:t>
            </a:r>
            <a:r>
              <a:rPr lang="en-US" b="1" dirty="0"/>
              <a:t>-</a:t>
            </a:r>
            <a:r>
              <a:rPr lang="en-US" dirty="0"/>
              <a:t>-Thrown to indicate that the IP address of a host could not be determined.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19</a:t>
            </a:fld>
            <a:endParaRPr lang="en-US"/>
          </a:p>
        </p:txBody>
      </p:sp>
    </p:spTree>
    <p:extLst>
      <p:ext uri="{BB962C8B-B14F-4D97-AF65-F5344CB8AC3E}">
        <p14:creationId xmlns:p14="http://schemas.microsoft.com/office/powerpoint/2010/main" val="3361068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u="sng" dirty="0">
                <a:solidFill>
                  <a:srgbClr val="FF0000"/>
                </a:solidFill>
              </a:rPr>
              <a:t>Note</a:t>
            </a:r>
            <a:r>
              <a:rPr lang="en-US" dirty="0">
                <a:solidFill>
                  <a:srgbClr val="FF0000"/>
                </a:solidFill>
              </a:rPr>
              <a:t> </a:t>
            </a:r>
            <a:r>
              <a:rPr lang="en-US" dirty="0"/>
              <a:t>: When selecting a port number, you should note that port numbers </a:t>
            </a:r>
            <a:r>
              <a:rPr lang="en-US" b="1" u="sng" dirty="0"/>
              <a:t>between 0 and 1,023 </a:t>
            </a:r>
            <a:r>
              <a:rPr lang="en-US" dirty="0"/>
              <a:t>are reserved for privileged users (that is, super user or root). </a:t>
            </a:r>
          </a:p>
          <a:p>
            <a:pPr marL="171450" indent="-171450">
              <a:buFont typeface="Arial" panose="020B0604020202020204" pitchFamily="34" charset="0"/>
              <a:buChar char="•"/>
            </a:pPr>
            <a:r>
              <a:rPr lang="en-US" dirty="0"/>
              <a:t>These </a:t>
            </a:r>
            <a:r>
              <a:rPr lang="en-US" b="1" u="sng" dirty="0"/>
              <a:t>port numbers are </a:t>
            </a:r>
            <a:r>
              <a:rPr lang="en-US" dirty="0"/>
              <a:t>reserved for standard services, such as </a:t>
            </a:r>
            <a:r>
              <a:rPr lang="en-US" b="1" u="sng" dirty="0"/>
              <a:t>email, FTP, and HTTP. </a:t>
            </a:r>
          </a:p>
          <a:p>
            <a:pPr marL="171450" indent="-171450">
              <a:buFont typeface="Arial" panose="020B0604020202020204" pitchFamily="34" charset="0"/>
              <a:buChar char="•"/>
            </a:pPr>
            <a:r>
              <a:rPr lang="en-US" u="sng" dirty="0"/>
              <a:t>When selecting a port number for your server, select one that is </a:t>
            </a:r>
            <a:r>
              <a:rPr lang="en-US" b="1" u="sng" dirty="0"/>
              <a:t>greater than 1,023</a:t>
            </a:r>
            <a:r>
              <a:rPr lang="en-US" u="sng" dirty="0"/>
              <a:t>! </a:t>
            </a:r>
          </a:p>
          <a:p>
            <a:pPr marL="533400" indent="-533400">
              <a:buFontTx/>
              <a:buNone/>
            </a:pP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26</a:t>
            </a:fld>
            <a:endParaRPr lang="en-US"/>
          </a:p>
        </p:txBody>
      </p:sp>
    </p:spTree>
    <p:extLst>
      <p:ext uri="{BB962C8B-B14F-4D97-AF65-F5344CB8AC3E}">
        <p14:creationId xmlns:p14="http://schemas.microsoft.com/office/powerpoint/2010/main" val="2110497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27</a:t>
            </a:fld>
            <a:endParaRPr lang="en-US"/>
          </a:p>
        </p:txBody>
      </p:sp>
    </p:spTree>
    <p:extLst>
      <p:ext uri="{BB962C8B-B14F-4D97-AF65-F5344CB8AC3E}">
        <p14:creationId xmlns:p14="http://schemas.microsoft.com/office/powerpoint/2010/main" val="2112892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u="sng" dirty="0">
                <a:solidFill>
                  <a:srgbClr val="FF0000"/>
                </a:solidFill>
              </a:rPr>
              <a:t> </a:t>
            </a:r>
            <a:endParaRPr lang="en-US" dirty="0"/>
          </a:p>
          <a:p>
            <a:pPr marL="533400" indent="-533400">
              <a:buFontTx/>
              <a:buNone/>
            </a:pP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28</a:t>
            </a:fld>
            <a:endParaRPr lang="en-US"/>
          </a:p>
        </p:txBody>
      </p:sp>
    </p:spTree>
    <p:extLst>
      <p:ext uri="{BB962C8B-B14F-4D97-AF65-F5344CB8AC3E}">
        <p14:creationId xmlns:p14="http://schemas.microsoft.com/office/powerpoint/2010/main" val="2901707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u="sng" dirty="0">
                <a:solidFill>
                  <a:srgbClr val="FF0000"/>
                </a:solidFill>
              </a:rPr>
              <a:t> </a:t>
            </a:r>
            <a:endParaRPr lang="en-US" dirty="0"/>
          </a:p>
          <a:p>
            <a:pPr marL="533400" indent="-533400">
              <a:buFontTx/>
              <a:buNone/>
            </a:pP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29</a:t>
            </a:fld>
            <a:endParaRPr lang="en-US"/>
          </a:p>
        </p:txBody>
      </p:sp>
    </p:spTree>
    <p:extLst>
      <p:ext uri="{BB962C8B-B14F-4D97-AF65-F5344CB8AC3E}">
        <p14:creationId xmlns:p14="http://schemas.microsoft.com/office/powerpoint/2010/main" val="1217219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u="sng" dirty="0">
                <a:solidFill>
                  <a:srgbClr val="FF0000"/>
                </a:solidFill>
              </a:rPr>
              <a:t> </a:t>
            </a:r>
            <a:endParaRPr lang="en-US" dirty="0"/>
          </a:p>
          <a:p>
            <a:pPr marL="533400" indent="-533400">
              <a:buFontTx/>
              <a:buNone/>
            </a:pP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30</a:t>
            </a:fld>
            <a:endParaRPr lang="en-US"/>
          </a:p>
        </p:txBody>
      </p:sp>
    </p:spTree>
    <p:extLst>
      <p:ext uri="{BB962C8B-B14F-4D97-AF65-F5344CB8AC3E}">
        <p14:creationId xmlns:p14="http://schemas.microsoft.com/office/powerpoint/2010/main" val="3162810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u="none" dirty="0">
                <a:solidFill>
                  <a:srgbClr val="FF0000"/>
                </a:solidFill>
              </a:rPr>
              <a:t> close input</a:t>
            </a:r>
            <a:r>
              <a:rPr lang="en-US" b="0" u="none" baseline="0" dirty="0">
                <a:solidFill>
                  <a:srgbClr val="FF0000"/>
                </a:solidFill>
              </a:rPr>
              <a:t> and output streams</a:t>
            </a:r>
            <a:endParaRPr lang="en-US" b="0" u="none" dirty="0"/>
          </a:p>
          <a:p>
            <a:pPr marL="533400" indent="-533400">
              <a:buFontTx/>
              <a:buNone/>
            </a:pP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31</a:t>
            </a:fld>
            <a:endParaRPr lang="en-US"/>
          </a:p>
        </p:txBody>
      </p:sp>
    </p:spTree>
    <p:extLst>
      <p:ext uri="{BB962C8B-B14F-4D97-AF65-F5344CB8AC3E}">
        <p14:creationId xmlns:p14="http://schemas.microsoft.com/office/powerpoint/2010/main" val="2757374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u="none">
                <a:solidFill>
                  <a:srgbClr val="FF0000"/>
                </a:solidFill>
              </a:rPr>
              <a:t> </a:t>
            </a:r>
            <a:endParaRPr lang="en-US" b="0" u="none" dirty="0"/>
          </a:p>
          <a:p>
            <a:pPr marL="533400" indent="-533400">
              <a:buFontTx/>
              <a:buNone/>
            </a:pP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32</a:t>
            </a:fld>
            <a:endParaRPr lang="en-US"/>
          </a:p>
        </p:txBody>
      </p:sp>
    </p:spTree>
    <p:extLst>
      <p:ext uri="{BB962C8B-B14F-4D97-AF65-F5344CB8AC3E}">
        <p14:creationId xmlns:p14="http://schemas.microsoft.com/office/powerpoint/2010/main" val="745115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122" name="Slide Image Placeholder 1"/>
          <p:cNvSpPr>
            <a:spLocks noGrp="1" noRot="1" noChangeAspect="1"/>
          </p:cNvSpPr>
          <p:nvPr>
            <p:ph type="sldImg"/>
          </p:nvPr>
        </p:nvSpPr>
        <p:spPr/>
      </p:sp>
      <p:sp>
        <p:nvSpPr>
          <p:cNvPr id="5123" name="Notes Placeholder 2"/>
          <p:cNvSpPr>
            <a:spLocks noGrp="1"/>
          </p:cNvSpPr>
          <p:nvPr>
            <p:ph type="body" idx="1"/>
          </p:nvPr>
        </p:nvSpPr>
        <p:spPr/>
        <p:txBody>
          <a:bodyPr anchor="t"/>
          <a:lstStyle/>
          <a:p>
            <a:pPr>
              <a:spcBef>
                <a:spcPct val="0"/>
              </a:spcBef>
            </a:pPr>
            <a:r>
              <a:rPr lang="en-US" dirty="0">
                <a:ea typeface="宋体" pitchFamily="2" charset="-122"/>
              </a:rPr>
              <a:t> </a:t>
            </a:r>
          </a:p>
        </p:txBody>
      </p:sp>
      <p:sp>
        <p:nvSpPr>
          <p:cNvPr id="5124" name="Slide Number Placeholder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3848889-E554-42CA-9E85-29B50CD2E12B}" type="slidenum">
              <a:rPr lang="en-US" sz="1200">
                <a:latin typeface="Calibri" pitchFamily="34" charset="0"/>
              </a:rPr>
              <a:pPr algn="r"/>
              <a:t>33</a:t>
            </a:fld>
            <a:endParaRPr lang="en-US" sz="1200">
              <a:latin typeface="Calibri" pitchFamily="34" charset="0"/>
            </a:endParaRPr>
          </a:p>
        </p:txBody>
      </p:sp>
    </p:spTree>
    <p:extLst>
      <p:ext uri="{BB962C8B-B14F-4D97-AF65-F5344CB8AC3E}">
        <p14:creationId xmlns:p14="http://schemas.microsoft.com/office/powerpoint/2010/main" val="3179016563"/>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122" name="Slide Image Placeholder 1"/>
          <p:cNvSpPr>
            <a:spLocks noGrp="1" noRot="1" noChangeAspect="1"/>
          </p:cNvSpPr>
          <p:nvPr>
            <p:ph type="sldImg"/>
          </p:nvPr>
        </p:nvSpPr>
        <p:spPr/>
      </p:sp>
      <p:sp>
        <p:nvSpPr>
          <p:cNvPr id="5123" name="Notes Placeholder 2"/>
          <p:cNvSpPr>
            <a:spLocks noGrp="1"/>
          </p:cNvSpPr>
          <p:nvPr>
            <p:ph type="body" idx="1"/>
          </p:nvPr>
        </p:nvSpPr>
        <p:spPr/>
        <p:txBody>
          <a:bodyPr anchor="t"/>
          <a:lstStyle/>
          <a:p>
            <a:pPr>
              <a:spcBef>
                <a:spcPct val="0"/>
              </a:spcBef>
            </a:pPr>
            <a:r>
              <a:rPr lang="en-US" dirty="0">
                <a:ea typeface="宋体" pitchFamily="2" charset="-122"/>
              </a:rPr>
              <a:t> </a:t>
            </a:r>
          </a:p>
        </p:txBody>
      </p:sp>
      <p:sp>
        <p:nvSpPr>
          <p:cNvPr id="5124" name="Slide Number Placeholder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3848889-E554-42CA-9E85-29B50CD2E12B}" type="slidenum">
              <a:rPr lang="en-US" sz="1200">
                <a:latin typeface="Calibri" pitchFamily="34" charset="0"/>
              </a:rPr>
              <a:pPr algn="r"/>
              <a:t>2</a:t>
            </a:fld>
            <a:endParaRPr lang="en-US" sz="1200">
              <a:latin typeface="Calibri" pitchFamily="34" charset="0"/>
            </a:endParaRPr>
          </a:p>
        </p:txBody>
      </p:sp>
    </p:spTree>
    <p:extLst>
      <p:ext uri="{BB962C8B-B14F-4D97-AF65-F5344CB8AC3E}">
        <p14:creationId xmlns:p14="http://schemas.microsoft.com/office/powerpoint/2010/main" val="3025148774"/>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122" name="Slide Image Placeholder 1"/>
          <p:cNvSpPr>
            <a:spLocks noGrp="1" noRot="1" noChangeAspect="1"/>
          </p:cNvSpPr>
          <p:nvPr>
            <p:ph type="sldImg"/>
          </p:nvPr>
        </p:nvSpPr>
        <p:spPr/>
      </p:sp>
      <p:sp>
        <p:nvSpPr>
          <p:cNvPr id="5123" name="Notes Placeholder 2"/>
          <p:cNvSpPr>
            <a:spLocks noGrp="1"/>
          </p:cNvSpPr>
          <p:nvPr>
            <p:ph type="body" idx="1"/>
          </p:nvPr>
        </p:nvSpPr>
        <p:spPr/>
        <p:txBody>
          <a:bodyPr anchor="t"/>
          <a:lstStyle/>
          <a:p>
            <a:pPr marL="171450" indent="-171450">
              <a:buFont typeface="Arial" panose="020B0604020202020204" pitchFamily="34" charset="0"/>
              <a:buChar char="•"/>
            </a:pPr>
            <a:r>
              <a:rPr lang="en-US" dirty="0"/>
              <a:t>To communicate over TCP, a client program and a server program establish a connection to one another. </a:t>
            </a:r>
          </a:p>
          <a:p>
            <a:pPr marL="171450" indent="-171450">
              <a:buFont typeface="Arial" panose="020B0604020202020204" pitchFamily="34" charset="0"/>
              <a:buChar char="•"/>
            </a:pPr>
            <a:r>
              <a:rPr lang="en-US" dirty="0"/>
              <a:t>Each program binds a socket to its end of the connection. </a:t>
            </a:r>
          </a:p>
          <a:p>
            <a:pPr marL="171450" indent="-171450">
              <a:buFont typeface="Arial" panose="020B0604020202020204" pitchFamily="34" charset="0"/>
              <a:buChar char="•"/>
            </a:pPr>
            <a:r>
              <a:rPr lang="en-US" dirty="0"/>
              <a:t>To communicate, the client and the server each reads from and writes to the socket bound to the connection.</a:t>
            </a:r>
          </a:p>
          <a:p>
            <a:pPr>
              <a:spcBef>
                <a:spcPct val="0"/>
              </a:spcBef>
            </a:pPr>
            <a:endParaRPr lang="en-US" dirty="0">
              <a:ea typeface="宋体" pitchFamily="2" charset="-122"/>
            </a:endParaRPr>
          </a:p>
        </p:txBody>
      </p:sp>
      <p:sp>
        <p:nvSpPr>
          <p:cNvPr id="5124" name="Slide Number Placeholder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3848889-E554-42CA-9E85-29B50CD2E12B}" type="slidenum">
              <a:rPr lang="en-US" sz="1200">
                <a:latin typeface="Calibri" pitchFamily="34" charset="0"/>
              </a:rPr>
              <a:pPr algn="r"/>
              <a:t>3</a:t>
            </a:fld>
            <a:endParaRPr lang="en-US" sz="1200">
              <a:latin typeface="Calibri" pitchFamily="34" charset="0"/>
            </a:endParaRPr>
          </a:p>
        </p:txBody>
      </p:sp>
    </p:spTree>
    <p:extLst>
      <p:ext uri="{BB962C8B-B14F-4D97-AF65-F5344CB8AC3E}">
        <p14:creationId xmlns:p14="http://schemas.microsoft.com/office/powerpoint/2010/main" val="968333127"/>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122" name="Slide Image Placeholder 1"/>
          <p:cNvSpPr>
            <a:spLocks noGrp="1" noRot="1" noChangeAspect="1"/>
          </p:cNvSpPr>
          <p:nvPr>
            <p:ph type="sldImg"/>
          </p:nvPr>
        </p:nvSpPr>
        <p:spPr/>
      </p:sp>
      <p:sp>
        <p:nvSpPr>
          <p:cNvPr id="5123" name="Notes Placeholder 2"/>
          <p:cNvSpPr>
            <a:spLocks noGrp="1"/>
          </p:cNvSpPr>
          <p:nvPr>
            <p:ph type="body" idx="1"/>
          </p:nvPr>
        </p:nvSpPr>
        <p:spPr/>
        <p:txBody>
          <a:bodyPr anchor="t"/>
          <a:lstStyle/>
          <a:p>
            <a:pPr>
              <a:spcBef>
                <a:spcPct val="0"/>
              </a:spcBef>
            </a:pPr>
            <a:r>
              <a:rPr lang="en-US" dirty="0">
                <a:ea typeface="宋体" pitchFamily="2" charset="-122"/>
              </a:rPr>
              <a:t> </a:t>
            </a:r>
          </a:p>
        </p:txBody>
      </p:sp>
      <p:sp>
        <p:nvSpPr>
          <p:cNvPr id="5124" name="Slide Number Placeholder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3848889-E554-42CA-9E85-29B50CD2E12B}" type="slidenum">
              <a:rPr lang="en-US" sz="1200">
                <a:latin typeface="Calibri" pitchFamily="34" charset="0"/>
              </a:rPr>
              <a:pPr algn="r"/>
              <a:t>4</a:t>
            </a:fld>
            <a:endParaRPr lang="en-US" sz="1200">
              <a:latin typeface="Calibri" pitchFamily="34" charset="0"/>
            </a:endParaRPr>
          </a:p>
        </p:txBody>
      </p:sp>
    </p:spTree>
    <p:extLst>
      <p:ext uri="{BB962C8B-B14F-4D97-AF65-F5344CB8AC3E}">
        <p14:creationId xmlns:p14="http://schemas.microsoft.com/office/powerpoint/2010/main" val="1195124290"/>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122" name="Slide Image Placeholder 1"/>
          <p:cNvSpPr>
            <a:spLocks noGrp="1" noRot="1" noChangeAspect="1"/>
          </p:cNvSpPr>
          <p:nvPr>
            <p:ph type="sldImg"/>
          </p:nvPr>
        </p:nvSpPr>
        <p:spPr/>
      </p:sp>
      <p:sp>
        <p:nvSpPr>
          <p:cNvPr id="5123" name="Notes Placeholder 2"/>
          <p:cNvSpPr>
            <a:spLocks noGrp="1"/>
          </p:cNvSpPr>
          <p:nvPr>
            <p:ph type="body" idx="1"/>
          </p:nvPr>
        </p:nvSpPr>
        <p:spPr/>
        <p:txBody>
          <a:bodyPr anchor="t"/>
          <a:lstStyle/>
          <a:p>
            <a:pPr>
              <a:spcBef>
                <a:spcPct val="0"/>
              </a:spcBef>
            </a:pPr>
            <a:r>
              <a:rPr lang="en-US" dirty="0">
                <a:ea typeface="宋体" pitchFamily="2" charset="-122"/>
              </a:rPr>
              <a:t> </a:t>
            </a:r>
          </a:p>
        </p:txBody>
      </p:sp>
      <p:sp>
        <p:nvSpPr>
          <p:cNvPr id="5124" name="Slide Number Placeholder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3848889-E554-42CA-9E85-29B50CD2E12B}" type="slidenum">
              <a:rPr lang="en-US" sz="1200">
                <a:latin typeface="Calibri" pitchFamily="34" charset="0"/>
              </a:rPr>
              <a:pPr algn="r"/>
              <a:t>5</a:t>
            </a:fld>
            <a:endParaRPr lang="en-US" sz="1200">
              <a:latin typeface="Calibri" pitchFamily="34" charset="0"/>
            </a:endParaRPr>
          </a:p>
        </p:txBody>
      </p:sp>
    </p:spTree>
    <p:extLst>
      <p:ext uri="{BB962C8B-B14F-4D97-AF65-F5344CB8AC3E}">
        <p14:creationId xmlns:p14="http://schemas.microsoft.com/office/powerpoint/2010/main" val="1714127985"/>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122" name="Slide Image Placeholder 1"/>
          <p:cNvSpPr>
            <a:spLocks noGrp="1" noRot="1" noChangeAspect="1"/>
          </p:cNvSpPr>
          <p:nvPr>
            <p:ph type="sldImg"/>
          </p:nvPr>
        </p:nvSpPr>
        <p:spPr/>
      </p:sp>
      <p:sp>
        <p:nvSpPr>
          <p:cNvPr id="5123" name="Notes Placeholder 2"/>
          <p:cNvSpPr>
            <a:spLocks noGrp="1"/>
          </p:cNvSpPr>
          <p:nvPr>
            <p:ph type="body" idx="1"/>
          </p:nvPr>
        </p:nvSpPr>
        <p:spPr/>
        <p:txBody>
          <a:bodyPr anchor="t"/>
          <a:lstStyle/>
          <a:p>
            <a:pPr>
              <a:spcBef>
                <a:spcPct val="0"/>
              </a:spcBef>
            </a:pPr>
            <a:r>
              <a:rPr lang="en-US" dirty="0">
                <a:ea typeface="宋体" pitchFamily="2" charset="-122"/>
              </a:rPr>
              <a:t> </a:t>
            </a:r>
          </a:p>
        </p:txBody>
      </p:sp>
      <p:sp>
        <p:nvSpPr>
          <p:cNvPr id="5124" name="Slide Number Placeholder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3848889-E554-42CA-9E85-29B50CD2E12B}" type="slidenum">
              <a:rPr lang="en-US" sz="1200">
                <a:latin typeface="Calibri" pitchFamily="34" charset="0"/>
              </a:rPr>
              <a:pPr algn="r"/>
              <a:t>6</a:t>
            </a:fld>
            <a:endParaRPr lang="en-US" sz="1200">
              <a:latin typeface="Calibri" pitchFamily="34" charset="0"/>
            </a:endParaRPr>
          </a:p>
        </p:txBody>
      </p:sp>
    </p:spTree>
    <p:extLst>
      <p:ext uri="{BB962C8B-B14F-4D97-AF65-F5344CB8AC3E}">
        <p14:creationId xmlns:p14="http://schemas.microsoft.com/office/powerpoint/2010/main" val="873410413"/>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122" name="Slide Image Placeholder 1"/>
          <p:cNvSpPr>
            <a:spLocks noGrp="1" noRot="1" noChangeAspect="1"/>
          </p:cNvSpPr>
          <p:nvPr>
            <p:ph type="sldImg"/>
          </p:nvPr>
        </p:nvSpPr>
        <p:spPr/>
      </p:sp>
      <p:sp>
        <p:nvSpPr>
          <p:cNvPr id="5123" name="Notes Placeholder 2"/>
          <p:cNvSpPr>
            <a:spLocks noGrp="1"/>
          </p:cNvSpPr>
          <p:nvPr>
            <p:ph type="body" idx="1"/>
          </p:nvPr>
        </p:nvSpPr>
        <p:spPr/>
        <p:txBody>
          <a:bodyPr anchor="t"/>
          <a:lstStyle/>
          <a:p>
            <a:pPr>
              <a:spcBef>
                <a:spcPct val="0"/>
              </a:spcBef>
            </a:pPr>
            <a:r>
              <a:rPr lang="en-US" dirty="0">
                <a:ea typeface="宋体" pitchFamily="2" charset="-122"/>
              </a:rPr>
              <a:t> </a:t>
            </a:r>
          </a:p>
        </p:txBody>
      </p:sp>
      <p:sp>
        <p:nvSpPr>
          <p:cNvPr id="5124" name="Slide Number Placeholder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3848889-E554-42CA-9E85-29B50CD2E12B}" type="slidenum">
              <a:rPr lang="en-US" sz="1200">
                <a:latin typeface="Calibri" pitchFamily="34" charset="0"/>
              </a:rPr>
              <a:pPr algn="r"/>
              <a:t>7</a:t>
            </a:fld>
            <a:endParaRPr lang="en-US" sz="1200">
              <a:latin typeface="Calibri" pitchFamily="34" charset="0"/>
            </a:endParaRPr>
          </a:p>
        </p:txBody>
      </p:sp>
    </p:spTree>
    <p:extLst>
      <p:ext uri="{BB962C8B-B14F-4D97-AF65-F5344CB8AC3E}">
        <p14:creationId xmlns:p14="http://schemas.microsoft.com/office/powerpoint/2010/main" val="1362749824"/>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122" name="Slide Image Placeholder 1"/>
          <p:cNvSpPr>
            <a:spLocks noGrp="1" noRot="1" noChangeAspect="1"/>
          </p:cNvSpPr>
          <p:nvPr>
            <p:ph type="sldImg"/>
          </p:nvPr>
        </p:nvSpPr>
        <p:spPr/>
      </p:sp>
      <p:sp>
        <p:nvSpPr>
          <p:cNvPr id="5123" name="Notes Placeholder 2"/>
          <p:cNvSpPr>
            <a:spLocks noGrp="1"/>
          </p:cNvSpPr>
          <p:nvPr>
            <p:ph type="body" idx="1"/>
          </p:nvPr>
        </p:nvSpPr>
        <p:spPr/>
        <p:txBody>
          <a:bodyPr anchor="t"/>
          <a:lstStyle/>
          <a:p>
            <a:pPr>
              <a:spcBef>
                <a:spcPct val="0"/>
              </a:spcBef>
            </a:pPr>
            <a:r>
              <a:rPr lang="en-US" dirty="0">
                <a:ea typeface="宋体" pitchFamily="2" charset="-122"/>
              </a:rPr>
              <a:t> </a:t>
            </a:r>
          </a:p>
        </p:txBody>
      </p:sp>
      <p:sp>
        <p:nvSpPr>
          <p:cNvPr id="5124" name="Slide Number Placeholder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3848889-E554-42CA-9E85-29B50CD2E12B}" type="slidenum">
              <a:rPr lang="en-US" sz="1200">
                <a:latin typeface="Calibri" pitchFamily="34" charset="0"/>
              </a:rPr>
              <a:pPr algn="r"/>
              <a:t>8</a:t>
            </a:fld>
            <a:endParaRPr lang="en-US" sz="1200">
              <a:latin typeface="Calibri" pitchFamily="34" charset="0"/>
            </a:endParaRPr>
          </a:p>
        </p:txBody>
      </p:sp>
    </p:spTree>
    <p:extLst>
      <p:ext uri="{BB962C8B-B14F-4D97-AF65-F5344CB8AC3E}">
        <p14:creationId xmlns:p14="http://schemas.microsoft.com/office/powerpoint/2010/main" val="3451106686"/>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u="sng" dirty="0"/>
              <a:t>TCP is a reliable protocol </a:t>
            </a:r>
            <a:r>
              <a:rPr lang="en-US" dirty="0"/>
              <a:t>which ensures that your packets reach their destination and is used in applications where all data must me </a:t>
            </a:r>
            <a:r>
              <a:rPr lang="en-US" dirty="0" err="1"/>
              <a:t>trasfered</a:t>
            </a:r>
            <a:r>
              <a:rPr lang="en-US" dirty="0"/>
              <a:t> accurately between parties. TCP requires both parties to negotiate a connection before data transfer can start and it is a resilient protocol since it will repeatedly resend a packet until that packet is received by the intended recipient.</a:t>
            </a:r>
          </a:p>
          <a:p>
            <a:pPr marL="171450" indent="-171450">
              <a:buFont typeface="Arial" panose="020B0604020202020204" pitchFamily="34" charset="0"/>
              <a:buChar char="•"/>
            </a:pPr>
            <a:r>
              <a:rPr lang="en-US" b="1" u="sng" dirty="0"/>
              <a:t>UDP is unreliable</a:t>
            </a:r>
            <a:r>
              <a:rPr lang="en-US" dirty="0"/>
              <a:t> in a sense that it allows some packets to be lost in transit. Some applications of UDP are found in movie streaming where you can actually afford to lose a frame and not jeopardize movie quality. UDP does not need binding between the two parties and is often looked at as a light alternative to TCP.</a:t>
            </a:r>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11</a:t>
            </a:fld>
            <a:endParaRPr lang="en-US"/>
          </a:p>
        </p:txBody>
      </p:sp>
    </p:spTree>
    <p:extLst>
      <p:ext uri="{BB962C8B-B14F-4D97-AF65-F5344CB8AC3E}">
        <p14:creationId xmlns:p14="http://schemas.microsoft.com/office/powerpoint/2010/main" val="1490271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02396CAB-8FFD-4E08-93DA-6F182B2BE334}" type="datetime1">
              <a:rPr lang="en-US"/>
              <a:pPr/>
              <a:t>3/5/2022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D1409A8-1732-45F7-8EC7-0711EC1F425F}"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9B477F5-73EB-4B8C-B45A-EAD833AA1D05}" type="datetime1">
              <a:rPr lang="en-US"/>
              <a:pPr/>
              <a:t>3/5/2022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700648C-A180-4B09-8B40-520630CADE5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98598FA0-BDD3-4966-8CDC-03097736F96F}" type="datetime1">
              <a:rPr lang="en-US"/>
              <a:pPr/>
              <a:t>3/5/2022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2BE9F86-9332-4A7F-BA9D-187D2BD6216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45F44D23-2AE7-4BB1-996B-150B4853B6B7}" type="datetime1">
              <a:rPr lang="en-US"/>
              <a:pPr/>
              <a:t>3/5/2022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98A21E8-9C14-403F-9D7D-499968E092D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A3F3F4BC-8BCE-4C29-AB32-21063FC0926D}" type="datetime1">
              <a:rPr lang="en-US"/>
              <a:pPr/>
              <a:t>3/5/2022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9ED98EF-837A-4559-AA60-8FD78D1353C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FD6CAFD9-F0A2-4481-9E9E-5D9348A8FFC3}" type="datetime1">
              <a:rPr lang="en-US"/>
              <a:pPr/>
              <a:t>3/5/2022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A3D95AB-D1B9-4899-94BE-F36515001A9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7ABAF607-B4A2-40E0-8721-CC037ABA4B7F}" type="datetime1">
              <a:rPr lang="en-US"/>
              <a:pPr/>
              <a:t>3/5/2022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4B85296-9426-444C-B0D5-8F329894F51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384CAA22-09D2-4DAD-9416-E937C454D1D7}" type="datetime1">
              <a:rPr lang="en-US"/>
              <a:pPr/>
              <a:t>3/5/2022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8D3C0DA-503D-4055-9C86-741473B9CE5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A20C32ED-49CF-46C8-B689-DFB3F90EA400}" type="datetime1">
              <a:rPr lang="en-US"/>
              <a:pPr/>
              <a:t>3/5/2022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90263A7-A457-4FCE-B0C2-9680AD02E10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819E7EDD-1434-404E-A083-44DD53F24E57}" type="datetime1">
              <a:rPr lang="en-US"/>
              <a:pPr/>
              <a:t>3/5/2022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9578AA4-1D31-4945-BC4A-9E3C4F5CE7A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B2FAF48F-9EBC-41EC-9200-22C24F468E03}" type="datetime1">
              <a:rPr lang="en-US"/>
              <a:pPr/>
              <a:t>3/5/2022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4A521B0-A68C-42CA-9511-65448596899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Date Placeholder 3"/>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rgbClr val="898989"/>
                </a:solidFill>
                <a:latin typeface="+mn-lt"/>
              </a:defRPr>
            </a:lvl1pPr>
          </a:lstStyle>
          <a:p>
            <a:fld id="{CEDFD9DF-527C-4AFD-B5B6-CA0E642F865C}" type="datetime1">
              <a:rPr lang="en-US"/>
              <a:pPr/>
              <a:t>3/5/2022</a:t>
            </a:fld>
            <a:endParaRPr lang="en-US"/>
          </a:p>
        </p:txBody>
      </p:sp>
      <p:sp>
        <p:nvSpPr>
          <p:cNvPr id="1029" name="Footer Placeholder 4"/>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200">
                <a:solidFill>
                  <a:srgbClr val="898989"/>
                </a:solidFill>
                <a:latin typeface="+mn-lt"/>
              </a:defRPr>
            </a:lvl1pPr>
          </a:lstStyle>
          <a:p>
            <a:endParaRPr lang="en-US"/>
          </a:p>
        </p:txBody>
      </p:sp>
      <p:sp>
        <p:nvSpPr>
          <p:cNvPr id="1030" name="Slide Number Placeholder 5"/>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mn-lt"/>
              </a:defRPr>
            </a:lvl1pPr>
          </a:lstStyle>
          <a:p>
            <a:fld id="{EB1EEC8C-8BC2-4B80-9106-E37C224345A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fontAlgn="base">
        <a:spcBef>
          <a:spcPct val="0"/>
        </a:spcBef>
        <a:spcAft>
          <a:spcPct val="0"/>
        </a:spcAft>
        <a:defRPr sz="44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a:solidFill>
            <a:schemeClr val="tx1"/>
          </a:solidFill>
          <a:latin typeface="+mn-lt"/>
        </a:defRPr>
      </a:lvl2pPr>
      <a:lvl3pPr marL="1143000" indent="-228600" algn="l" defTabSz="457200" rtl="0" fontAlgn="base">
        <a:spcBef>
          <a:spcPct val="20000"/>
        </a:spcBef>
        <a:spcAft>
          <a:spcPct val="0"/>
        </a:spcAft>
        <a:buFont typeface="Arial" pitchFamily="34" charset="0"/>
        <a:buChar char="•"/>
        <a:defRPr sz="2400">
          <a:solidFill>
            <a:schemeClr val="tx1"/>
          </a:solidFill>
          <a:latin typeface="+mn-lt"/>
        </a:defRPr>
      </a:lvl3pPr>
      <a:lvl4pPr marL="1600200" indent="-228600" algn="l" defTabSz="457200" rtl="0" fontAlgn="base">
        <a:spcBef>
          <a:spcPct val="20000"/>
        </a:spcBef>
        <a:spcAft>
          <a:spcPct val="0"/>
        </a:spcAft>
        <a:buFont typeface="Arial" pitchFamily="34" charset="0"/>
        <a:buChar char="–"/>
        <a:defRPr sz="2000">
          <a:solidFill>
            <a:schemeClr val="tx1"/>
          </a:solidFill>
          <a:latin typeface="+mn-lt"/>
        </a:defRPr>
      </a:lvl4pPr>
      <a:lvl5pPr marL="2057400" indent="-228600" algn="l" defTabSz="457200" rtl="0" fontAlgn="base">
        <a:spcBef>
          <a:spcPct val="20000"/>
        </a:spcBef>
        <a:spcAft>
          <a:spcPct val="0"/>
        </a:spcAft>
        <a:buFont typeface="Arial" pitchFamily="34" charset="0"/>
        <a:buChar char="»"/>
        <a:defRPr sz="2000">
          <a:solidFill>
            <a:schemeClr val="tx1"/>
          </a:solidFill>
          <a:latin typeface="+mn-lt"/>
        </a:defRPr>
      </a:lvl5pPr>
      <a:lvl6pPr marL="2514600" indent="-228600" algn="l" defTabSz="457200" rtl="0" fontAlgn="base">
        <a:spcBef>
          <a:spcPct val="20000"/>
        </a:spcBef>
        <a:spcAft>
          <a:spcPct val="0"/>
        </a:spcAft>
        <a:buFont typeface="Arial" pitchFamily="34" charset="0"/>
        <a:buChar char="»"/>
        <a:defRPr sz="2000">
          <a:solidFill>
            <a:schemeClr val="tx1"/>
          </a:solidFill>
          <a:latin typeface="+mn-lt"/>
        </a:defRPr>
      </a:lvl6pPr>
      <a:lvl7pPr marL="2971800" indent="-228600" algn="l" defTabSz="457200" rtl="0" fontAlgn="base">
        <a:spcBef>
          <a:spcPct val="20000"/>
        </a:spcBef>
        <a:spcAft>
          <a:spcPct val="0"/>
        </a:spcAft>
        <a:buFont typeface="Arial" pitchFamily="34" charset="0"/>
        <a:buChar char="»"/>
        <a:defRPr sz="2000">
          <a:solidFill>
            <a:schemeClr val="tx1"/>
          </a:solidFill>
          <a:latin typeface="+mn-lt"/>
        </a:defRPr>
      </a:lvl7pPr>
      <a:lvl8pPr marL="3429000" indent="-228600" algn="l" defTabSz="457200" rtl="0" fontAlgn="base">
        <a:spcBef>
          <a:spcPct val="20000"/>
        </a:spcBef>
        <a:spcAft>
          <a:spcPct val="0"/>
        </a:spcAft>
        <a:buFont typeface="Arial" pitchFamily="34" charset="0"/>
        <a:buChar char="»"/>
        <a:defRPr sz="2000">
          <a:solidFill>
            <a:schemeClr val="tx1"/>
          </a:solidFill>
          <a:latin typeface="+mn-lt"/>
        </a:defRPr>
      </a:lvl8pPr>
      <a:lvl9pPr marL="3886200" indent="-228600" algn="l" defTabSz="457200" rtl="0" fontAlgn="base">
        <a:spcBef>
          <a:spcPct val="20000"/>
        </a:spcBef>
        <a:spcAft>
          <a:spcPct val="0"/>
        </a:spcAft>
        <a:buFont typeface="Arial"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jpe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idx="4294967295"/>
          </p:nvPr>
        </p:nvSpPr>
        <p:spPr>
          <a:xfrm>
            <a:off x="745510" y="1872572"/>
            <a:ext cx="7772400" cy="1010083"/>
          </a:xfrm>
        </p:spPr>
        <p:txBody>
          <a:bodyPr/>
          <a:lstStyle/>
          <a:p>
            <a:r>
              <a:rPr lang="en-US" b="1" dirty="0"/>
              <a:t>Socket Programming in JAVA</a:t>
            </a:r>
            <a:endParaRPr lang="en-US" dirty="0"/>
          </a:p>
        </p:txBody>
      </p:sp>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endParaRPr lang="en-US" dirty="0">
              <a:solidFill>
                <a:srgbClr val="898989"/>
              </a:solidFill>
              <a:ea typeface="宋体" pitchFamily="2" charset="-122"/>
            </a:endParaRPr>
          </a:p>
          <a:p>
            <a:pPr marL="0" indent="0" algn="ctr">
              <a:buFont typeface="Arial" pitchFamily="34" charset="0"/>
              <a:buNone/>
            </a:pPr>
            <a:r>
              <a:rPr lang="en-US" dirty="0">
                <a:solidFill>
                  <a:srgbClr val="898989"/>
                </a:solidFill>
                <a:ea typeface="宋体" pitchFamily="2" charset="-122"/>
              </a:rPr>
              <a:t>Dr. Mohammed </a:t>
            </a:r>
            <a:r>
              <a:rPr lang="en-US" dirty="0" err="1">
                <a:solidFill>
                  <a:srgbClr val="898989"/>
                </a:solidFill>
                <a:ea typeface="宋体" pitchFamily="2" charset="-122"/>
              </a:rPr>
              <a:t>Abdalla</a:t>
            </a:r>
            <a:r>
              <a:rPr lang="en-US" dirty="0">
                <a:solidFill>
                  <a:srgbClr val="898989"/>
                </a:solidFill>
                <a:ea typeface="宋体" pitchFamily="2" charset="-122"/>
              </a:rPr>
              <a:t> </a:t>
            </a:r>
            <a:r>
              <a:rPr lang="en-US" dirty="0" err="1">
                <a:solidFill>
                  <a:srgbClr val="898989"/>
                </a:solidFill>
                <a:ea typeface="宋体" pitchFamily="2" charset="-122"/>
              </a:rPr>
              <a:t>Youssif</a:t>
            </a: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a:solidFill>
                  <a:srgbClr val="898989"/>
                </a:solidFill>
                <a:ea typeface="宋体" pitchFamily="2" charset="-122"/>
              </a:rPr>
              <a:t> </a:t>
            </a: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1</a:t>
            </a:fld>
            <a:endParaRPr lang="en-US" sz="1200">
              <a:solidFill>
                <a:srgbClr val="898989"/>
              </a:solidFill>
              <a:latin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 Port? A Port Number?</a:t>
            </a:r>
          </a:p>
        </p:txBody>
      </p:sp>
      <p:sp>
        <p:nvSpPr>
          <p:cNvPr id="3" name="Content Placeholder 2"/>
          <p:cNvSpPr>
            <a:spLocks noGrp="1"/>
          </p:cNvSpPr>
          <p:nvPr>
            <p:ph idx="1"/>
          </p:nvPr>
        </p:nvSpPr>
        <p:spPr/>
        <p:txBody>
          <a:bodyPr/>
          <a:lstStyle/>
          <a:p>
            <a:r>
              <a:rPr lang="en-US" dirty="0"/>
              <a:t>Port numbers are used to identify services on a host</a:t>
            </a:r>
          </a:p>
          <a:p>
            <a:r>
              <a:rPr lang="en-US" dirty="0"/>
              <a:t>– Port numbers can be:</a:t>
            </a:r>
          </a:p>
          <a:p>
            <a:pPr lvl="2"/>
            <a:r>
              <a:rPr lang="en-US" dirty="0"/>
              <a:t>well-known</a:t>
            </a:r>
          </a:p>
          <a:p>
            <a:pPr lvl="2"/>
            <a:r>
              <a:rPr lang="en-US" dirty="0"/>
              <a:t>dynamic or private</a:t>
            </a:r>
          </a:p>
          <a:p>
            <a:pPr lvl="2"/>
            <a:r>
              <a:rPr lang="en-US" dirty="0"/>
              <a:t>Clients usually use dynamic ports</a:t>
            </a:r>
          </a:p>
        </p:txBody>
      </p:sp>
    </p:spTree>
    <p:extLst>
      <p:ext uri="{BB962C8B-B14F-4D97-AF65-F5344CB8AC3E}">
        <p14:creationId xmlns:p14="http://schemas.microsoft.com/office/powerpoint/2010/main" val="1638407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Oval 2"/>
          <p:cNvSpPr>
            <a:spLocks noChangeArrowheads="1"/>
          </p:cNvSpPr>
          <p:nvPr/>
        </p:nvSpPr>
        <p:spPr bwMode="auto">
          <a:xfrm>
            <a:off x="3200400" y="3200400"/>
            <a:ext cx="431800" cy="641350"/>
          </a:xfrm>
          <a:prstGeom prst="ellipse">
            <a:avLst/>
          </a:prstGeom>
          <a:noFill/>
          <a:ln w="31750">
            <a:solidFill>
              <a:schemeClr val="tx1"/>
            </a:solidFill>
            <a:round/>
            <a:headEnd/>
            <a:tailEnd/>
          </a:ln>
          <a:effectLst/>
          <a:extLst>
            <a:ext uri="{909E8E84-426E-40DD-AFC4-6F175D3DCCD1}">
              <a14:hiddenFill xmlns:a14="http://schemas.microsoft.com/office/drawing/2010/main">
                <a:solidFill>
                  <a:srgbClr val="00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n-US"/>
              <a:t>1</a:t>
            </a:r>
          </a:p>
        </p:txBody>
      </p:sp>
      <p:sp>
        <p:nvSpPr>
          <p:cNvPr id="23555" name="Rectangle 3"/>
          <p:cNvSpPr>
            <a:spLocks noGrp="1" noChangeArrowheads="1"/>
          </p:cNvSpPr>
          <p:nvPr>
            <p:ph type="title"/>
          </p:nvPr>
        </p:nvSpPr>
        <p:spPr>
          <a:xfrm>
            <a:off x="533400" y="0"/>
            <a:ext cx="7772400" cy="1143000"/>
          </a:xfrm>
        </p:spPr>
        <p:txBody>
          <a:bodyPr/>
          <a:lstStyle/>
          <a:p>
            <a:r>
              <a:rPr lang="en-US" sz="3600" b="1" dirty="0"/>
              <a:t>Two essential types of sockets</a:t>
            </a:r>
          </a:p>
        </p:txBody>
      </p:sp>
      <p:sp>
        <p:nvSpPr>
          <p:cNvPr id="23556" name="Rectangle 4"/>
          <p:cNvSpPr>
            <a:spLocks noGrp="1" noChangeArrowheads="1"/>
          </p:cNvSpPr>
          <p:nvPr>
            <p:ph type="body" sz="half" idx="1"/>
          </p:nvPr>
        </p:nvSpPr>
        <p:spPr>
          <a:xfrm>
            <a:off x="304800" y="1066800"/>
            <a:ext cx="3810000" cy="4648200"/>
          </a:xfrm>
        </p:spPr>
        <p:txBody>
          <a:bodyPr/>
          <a:lstStyle/>
          <a:p>
            <a:r>
              <a:rPr lang="en-US" sz="2000">
                <a:latin typeface="Arial" panose="020B0604020202020204" pitchFamily="34" charset="0"/>
              </a:rPr>
              <a:t>STREAM</a:t>
            </a:r>
          </a:p>
          <a:p>
            <a:pPr lvl="1"/>
            <a:r>
              <a:rPr lang="en-US" sz="2000"/>
              <a:t>a.k.a. TCP</a:t>
            </a:r>
          </a:p>
          <a:p>
            <a:pPr lvl="1"/>
            <a:r>
              <a:rPr lang="en-US" sz="2000"/>
              <a:t>reliable delivery</a:t>
            </a:r>
          </a:p>
          <a:p>
            <a:pPr lvl="1"/>
            <a:r>
              <a:rPr lang="en-US" sz="2000"/>
              <a:t>in-order guaranteed</a:t>
            </a:r>
          </a:p>
          <a:p>
            <a:pPr lvl="1"/>
            <a:r>
              <a:rPr lang="en-US" sz="2000"/>
              <a:t>connection-oriented</a:t>
            </a:r>
          </a:p>
          <a:p>
            <a:pPr lvl="1"/>
            <a:r>
              <a:rPr lang="en-US" sz="2000"/>
              <a:t>bidirectional</a:t>
            </a:r>
          </a:p>
        </p:txBody>
      </p:sp>
      <p:pic>
        <p:nvPicPr>
          <p:cNvPr id="23557" name="Picture 5" descr="K:\Kutztown\CIS480\Power Point\ear2.jpeg"/>
          <p:cNvPicPr>
            <a:picLocks noChangeAspect="1" noChangeArrowheads="1"/>
          </p:cNvPicPr>
          <p:nvPr/>
        </p:nvPicPr>
        <p:blipFill>
          <a:blip r:embed="rId3">
            <a:clrChange>
              <a:clrFrom>
                <a:srgbClr val="E8E8E8"/>
              </a:clrFrom>
              <a:clrTo>
                <a:srgbClr val="E8E8E8">
                  <a:alpha val="0"/>
                </a:srgbClr>
              </a:clrTo>
            </a:clrChange>
            <a:extLst>
              <a:ext uri="{28A0092B-C50C-407E-A947-70E740481C1C}">
                <a14:useLocalDpi xmlns:a14="http://schemas.microsoft.com/office/drawing/2010/main" val="0"/>
              </a:ext>
            </a:extLst>
          </a:blip>
          <a:srcRect/>
          <a:stretch>
            <a:fillRect/>
          </a:stretch>
        </p:blipFill>
        <p:spPr bwMode="auto">
          <a:xfrm>
            <a:off x="5829300" y="2174875"/>
            <a:ext cx="1193800" cy="1562100"/>
          </a:xfrm>
          <a:prstGeom prst="rect">
            <a:avLst/>
          </a:prstGeom>
          <a:solidFill>
            <a:schemeClr val="bg1"/>
          </a:solidFill>
        </p:spPr>
      </p:pic>
      <p:sp>
        <p:nvSpPr>
          <p:cNvPr id="23558" name="Line 6"/>
          <p:cNvSpPr>
            <a:spLocks noChangeShapeType="1"/>
          </p:cNvSpPr>
          <p:nvPr/>
        </p:nvSpPr>
        <p:spPr bwMode="auto">
          <a:xfrm>
            <a:off x="5143500" y="2784475"/>
            <a:ext cx="609600" cy="76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endParaRPr lang="en-US"/>
          </a:p>
        </p:txBody>
      </p:sp>
      <p:sp>
        <p:nvSpPr>
          <p:cNvPr id="23559" name="Text Box 7"/>
          <p:cNvSpPr txBox="1">
            <a:spLocks noChangeArrowheads="1"/>
          </p:cNvSpPr>
          <p:nvPr/>
        </p:nvSpPr>
        <p:spPr bwMode="auto">
          <a:xfrm>
            <a:off x="3695700" y="2555875"/>
            <a:ext cx="1524000" cy="33655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eaLnBrk="0" hangingPunct="0">
              <a:spcBef>
                <a:spcPct val="50000"/>
              </a:spcBef>
            </a:pPr>
            <a:r>
              <a:rPr lang="en-US" sz="1600"/>
              <a:t>Service Request</a:t>
            </a:r>
          </a:p>
        </p:txBody>
      </p:sp>
      <p:sp>
        <p:nvSpPr>
          <p:cNvPr id="23560" name="Line 8"/>
          <p:cNvSpPr>
            <a:spLocks noChangeShapeType="1"/>
          </p:cNvSpPr>
          <p:nvPr/>
        </p:nvSpPr>
        <p:spPr bwMode="auto">
          <a:xfrm flipV="1">
            <a:off x="5143500" y="2936875"/>
            <a:ext cx="609600" cy="457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endParaRPr lang="en-US"/>
          </a:p>
        </p:txBody>
      </p:sp>
      <p:sp>
        <p:nvSpPr>
          <p:cNvPr id="23561" name="Text Box 9"/>
          <p:cNvSpPr txBox="1">
            <a:spLocks noChangeArrowheads="1"/>
          </p:cNvSpPr>
          <p:nvPr/>
        </p:nvSpPr>
        <p:spPr bwMode="auto">
          <a:xfrm>
            <a:off x="3695700" y="3165475"/>
            <a:ext cx="1524000" cy="33655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eaLnBrk="0" hangingPunct="0">
              <a:spcBef>
                <a:spcPct val="50000"/>
              </a:spcBef>
            </a:pPr>
            <a:r>
              <a:rPr lang="en-US" sz="1600"/>
              <a:t>Service Request</a:t>
            </a:r>
          </a:p>
        </p:txBody>
      </p:sp>
      <p:sp>
        <p:nvSpPr>
          <p:cNvPr id="23562" name="Line 10"/>
          <p:cNvSpPr>
            <a:spLocks noChangeShapeType="1"/>
          </p:cNvSpPr>
          <p:nvPr/>
        </p:nvSpPr>
        <p:spPr bwMode="auto">
          <a:xfrm flipV="1">
            <a:off x="5143500" y="3089275"/>
            <a:ext cx="609600" cy="838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endParaRPr lang="en-US"/>
          </a:p>
        </p:txBody>
      </p:sp>
      <p:sp>
        <p:nvSpPr>
          <p:cNvPr id="23563" name="Text Box 11"/>
          <p:cNvSpPr txBox="1">
            <a:spLocks noChangeArrowheads="1"/>
          </p:cNvSpPr>
          <p:nvPr/>
        </p:nvSpPr>
        <p:spPr bwMode="auto">
          <a:xfrm>
            <a:off x="3695700" y="3698875"/>
            <a:ext cx="1524000" cy="33655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eaLnBrk="0" hangingPunct="0">
              <a:spcBef>
                <a:spcPct val="50000"/>
              </a:spcBef>
            </a:pPr>
            <a:r>
              <a:rPr lang="en-US" sz="1600"/>
              <a:t>Service Request</a:t>
            </a:r>
          </a:p>
        </p:txBody>
      </p:sp>
      <p:sp>
        <p:nvSpPr>
          <p:cNvPr id="23564" name="Text Box 12"/>
          <p:cNvSpPr txBox="1">
            <a:spLocks noChangeArrowheads="1"/>
          </p:cNvSpPr>
          <p:nvPr/>
        </p:nvSpPr>
        <p:spPr bwMode="auto">
          <a:xfrm>
            <a:off x="3581400" y="1371600"/>
            <a:ext cx="2362200" cy="974725"/>
          </a:xfrm>
          <a:prstGeom prst="rect">
            <a:avLst/>
          </a:prstGeom>
          <a:noFill/>
          <a:ln w="31750">
            <a:solidFill>
              <a:schemeClr val="tx1"/>
            </a:solidFill>
            <a:miter lim="800000"/>
            <a:headEnd/>
            <a:tailEnd/>
          </a:ln>
          <a:effectLst/>
          <a:extLst>
            <a:ext uri="{909E8E84-426E-40DD-AFC4-6F175D3DCCD1}">
              <a14:hiddenFill xmlns:a14="http://schemas.microsoft.com/office/drawing/2010/main">
                <a:solidFill>
                  <a:srgbClr val="00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eaLnBrk="0" hangingPunct="0">
              <a:spcBef>
                <a:spcPct val="50000"/>
              </a:spcBef>
            </a:pPr>
            <a:r>
              <a:rPr lang="en-US" sz="1400">
                <a:latin typeface="Arial Black" panose="020B0A04020102020204" pitchFamily="34" charset="0"/>
              </a:rPr>
              <a:t>Limit on Number of Processes that can successfully request service at a time</a:t>
            </a:r>
          </a:p>
        </p:txBody>
      </p:sp>
      <p:pic>
        <p:nvPicPr>
          <p:cNvPr id="23565" name="Picture 13" descr="K:\Kutztown\CIS480\Power Point\plug and socket 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7900" y="3394075"/>
            <a:ext cx="1074738" cy="1098550"/>
          </a:xfrm>
          <a:prstGeom prst="rect">
            <a:avLst/>
          </a:prstGeom>
          <a:noFill/>
          <a:extLst>
            <a:ext uri="{909E8E84-426E-40DD-AFC4-6F175D3DCCD1}">
              <a14:hiddenFill xmlns:a14="http://schemas.microsoft.com/office/drawing/2010/main">
                <a:solidFill>
                  <a:srgbClr val="FFFFFF"/>
                </a:solidFill>
              </a14:hiddenFill>
            </a:ext>
          </a:extLst>
        </p:spPr>
      </p:pic>
      <p:sp>
        <p:nvSpPr>
          <p:cNvPr id="23566" name="Freeform 14"/>
          <p:cNvSpPr>
            <a:spLocks/>
          </p:cNvSpPr>
          <p:nvPr/>
        </p:nvSpPr>
        <p:spPr bwMode="auto">
          <a:xfrm>
            <a:off x="6896100" y="2924175"/>
            <a:ext cx="419100" cy="1524000"/>
          </a:xfrm>
          <a:custGeom>
            <a:avLst/>
            <a:gdLst>
              <a:gd name="T0" fmla="*/ 0 w 264"/>
              <a:gd name="T1" fmla="*/ 960 h 960"/>
              <a:gd name="T2" fmla="*/ 264 w 264"/>
              <a:gd name="T3" fmla="*/ 960 h 960"/>
              <a:gd name="T4" fmla="*/ 264 w 264"/>
              <a:gd name="T5" fmla="*/ 0 h 960"/>
              <a:gd name="T6" fmla="*/ 72 w 264"/>
              <a:gd name="T7" fmla="*/ 120 h 960"/>
            </a:gdLst>
            <a:ahLst/>
            <a:cxnLst>
              <a:cxn ang="0">
                <a:pos x="T0" y="T1"/>
              </a:cxn>
              <a:cxn ang="0">
                <a:pos x="T2" y="T3"/>
              </a:cxn>
              <a:cxn ang="0">
                <a:pos x="T4" y="T5"/>
              </a:cxn>
              <a:cxn ang="0">
                <a:pos x="T6" y="T7"/>
              </a:cxn>
            </a:cxnLst>
            <a:rect l="0" t="0" r="r" b="b"/>
            <a:pathLst>
              <a:path w="264" h="960">
                <a:moveTo>
                  <a:pt x="0" y="960"/>
                </a:moveTo>
                <a:lnTo>
                  <a:pt x="264" y="960"/>
                </a:lnTo>
                <a:lnTo>
                  <a:pt x="264" y="0"/>
                </a:lnTo>
                <a:lnTo>
                  <a:pt x="72" y="120"/>
                </a:lnTo>
              </a:path>
            </a:pathLst>
          </a:custGeom>
          <a:noFill/>
          <a:ln w="571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endParaRPr lang="en-US"/>
          </a:p>
        </p:txBody>
      </p:sp>
      <p:sp>
        <p:nvSpPr>
          <p:cNvPr id="23567" name="Text Box 15"/>
          <p:cNvSpPr txBox="1">
            <a:spLocks noChangeArrowheads="1"/>
          </p:cNvSpPr>
          <p:nvPr/>
        </p:nvSpPr>
        <p:spPr bwMode="auto">
          <a:xfrm>
            <a:off x="1600200" y="3733800"/>
            <a:ext cx="1147763" cy="488950"/>
          </a:xfrm>
          <a:prstGeom prst="rect">
            <a:avLst/>
          </a:prstGeom>
          <a:noFill/>
          <a:ln w="31750">
            <a:solidFill>
              <a:schemeClr val="tx1"/>
            </a:solidFill>
            <a:miter lim="800000"/>
            <a:headEnd/>
            <a:tailEnd/>
          </a:ln>
          <a:effectLst/>
          <a:extLst>
            <a:ext uri="{909E8E84-426E-40DD-AFC4-6F175D3DCCD1}">
              <a14:hiddenFill xmlns:a14="http://schemas.microsoft.com/office/drawing/2010/main">
                <a:solidFill>
                  <a:srgbClr val="00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eaLnBrk="0" hangingPunct="0"/>
            <a:r>
              <a:rPr lang="en-US"/>
              <a:t>Process</a:t>
            </a:r>
          </a:p>
        </p:txBody>
      </p:sp>
      <p:sp>
        <p:nvSpPr>
          <p:cNvPr id="23568" name="Line 16"/>
          <p:cNvSpPr>
            <a:spLocks noChangeShapeType="1"/>
          </p:cNvSpPr>
          <p:nvPr/>
        </p:nvSpPr>
        <p:spPr bwMode="auto">
          <a:xfrm>
            <a:off x="2743200" y="3886200"/>
            <a:ext cx="990600"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endParaRPr lang="en-US"/>
          </a:p>
        </p:txBody>
      </p:sp>
      <p:sp>
        <p:nvSpPr>
          <p:cNvPr id="23569" name="Text Box 17"/>
          <p:cNvSpPr txBox="1">
            <a:spLocks noChangeArrowheads="1"/>
          </p:cNvSpPr>
          <p:nvPr/>
        </p:nvSpPr>
        <p:spPr bwMode="auto">
          <a:xfrm>
            <a:off x="7315200" y="3317875"/>
            <a:ext cx="1382713" cy="822325"/>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eaLnBrk="0" hangingPunct="0"/>
            <a:r>
              <a:rPr lang="en-US"/>
              <a:t>Request Serviced</a:t>
            </a:r>
          </a:p>
        </p:txBody>
      </p:sp>
      <p:sp>
        <p:nvSpPr>
          <p:cNvPr id="23570" name="Oval 18"/>
          <p:cNvSpPr>
            <a:spLocks noChangeArrowheads="1"/>
          </p:cNvSpPr>
          <p:nvPr/>
        </p:nvSpPr>
        <p:spPr bwMode="auto">
          <a:xfrm>
            <a:off x="7594600" y="2841625"/>
            <a:ext cx="431800" cy="641350"/>
          </a:xfrm>
          <a:prstGeom prst="ellipse">
            <a:avLst/>
          </a:prstGeom>
          <a:noFill/>
          <a:ln w="31750">
            <a:solidFill>
              <a:schemeClr val="tx1"/>
            </a:solidFill>
            <a:round/>
            <a:headEnd/>
            <a:tailEnd/>
          </a:ln>
          <a:effectLst/>
          <a:extLst>
            <a:ext uri="{909E8E84-426E-40DD-AFC4-6F175D3DCCD1}">
              <a14:hiddenFill xmlns:a14="http://schemas.microsoft.com/office/drawing/2010/main">
                <a:solidFill>
                  <a:srgbClr val="00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t>2</a:t>
            </a:r>
          </a:p>
        </p:txBody>
      </p:sp>
      <p:sp>
        <p:nvSpPr>
          <p:cNvPr id="23571" name="Line 19"/>
          <p:cNvSpPr>
            <a:spLocks noChangeShapeType="1"/>
          </p:cNvSpPr>
          <p:nvPr/>
        </p:nvSpPr>
        <p:spPr bwMode="auto">
          <a:xfrm flipH="1" flipV="1">
            <a:off x="6553200" y="4114800"/>
            <a:ext cx="228600" cy="10668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endParaRPr lang="en-US"/>
          </a:p>
        </p:txBody>
      </p:sp>
      <p:sp>
        <p:nvSpPr>
          <p:cNvPr id="23572" name="Text Box 20"/>
          <p:cNvSpPr txBox="1">
            <a:spLocks noChangeArrowheads="1"/>
          </p:cNvSpPr>
          <p:nvPr/>
        </p:nvSpPr>
        <p:spPr bwMode="auto">
          <a:xfrm>
            <a:off x="6080125" y="5029200"/>
            <a:ext cx="1230313" cy="488950"/>
          </a:xfrm>
          <a:prstGeom prst="rect">
            <a:avLst/>
          </a:prstGeom>
          <a:solidFill>
            <a:schemeClr val="bg1"/>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eaLnBrk="0" hangingPunct="0"/>
            <a:r>
              <a:rPr lang="en-US"/>
              <a:t>Connect</a:t>
            </a:r>
          </a:p>
        </p:txBody>
      </p:sp>
      <p:sp>
        <p:nvSpPr>
          <p:cNvPr id="23573" name="Freeform 21"/>
          <p:cNvSpPr>
            <a:spLocks/>
          </p:cNvSpPr>
          <p:nvPr/>
        </p:nvSpPr>
        <p:spPr bwMode="auto">
          <a:xfrm>
            <a:off x="2895600" y="3886200"/>
            <a:ext cx="3352800" cy="825500"/>
          </a:xfrm>
          <a:custGeom>
            <a:avLst/>
            <a:gdLst>
              <a:gd name="T0" fmla="*/ 2112 w 2112"/>
              <a:gd name="T1" fmla="*/ 240 h 520"/>
              <a:gd name="T2" fmla="*/ 1808 w 2112"/>
              <a:gd name="T3" fmla="*/ 520 h 520"/>
              <a:gd name="T4" fmla="*/ 272 w 2112"/>
              <a:gd name="T5" fmla="*/ 520 h 520"/>
              <a:gd name="T6" fmla="*/ 0 w 2112"/>
              <a:gd name="T7" fmla="*/ 0 h 520"/>
            </a:gdLst>
            <a:ahLst/>
            <a:cxnLst>
              <a:cxn ang="0">
                <a:pos x="T0" y="T1"/>
              </a:cxn>
              <a:cxn ang="0">
                <a:pos x="T2" y="T3"/>
              </a:cxn>
              <a:cxn ang="0">
                <a:pos x="T4" y="T5"/>
              </a:cxn>
              <a:cxn ang="0">
                <a:pos x="T6" y="T7"/>
              </a:cxn>
            </a:cxnLst>
            <a:rect l="0" t="0" r="r" b="b"/>
            <a:pathLst>
              <a:path w="2112" h="520">
                <a:moveTo>
                  <a:pt x="2112" y="240"/>
                </a:moveTo>
                <a:lnTo>
                  <a:pt x="1808" y="520"/>
                </a:lnTo>
                <a:lnTo>
                  <a:pt x="272" y="520"/>
                </a:lnTo>
                <a:lnTo>
                  <a:pt x="0" y="0"/>
                </a:lnTo>
              </a:path>
            </a:pathLst>
          </a:custGeom>
          <a:noFill/>
          <a:ln w="57150"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endParaRPr lang="en-US"/>
          </a:p>
        </p:txBody>
      </p:sp>
      <p:sp>
        <p:nvSpPr>
          <p:cNvPr id="23574" name="Oval 22"/>
          <p:cNvSpPr>
            <a:spLocks noChangeArrowheads="1"/>
          </p:cNvSpPr>
          <p:nvPr/>
        </p:nvSpPr>
        <p:spPr bwMode="auto">
          <a:xfrm>
            <a:off x="3962400" y="4692650"/>
            <a:ext cx="431800" cy="641350"/>
          </a:xfrm>
          <a:prstGeom prst="ellipse">
            <a:avLst/>
          </a:prstGeom>
          <a:noFill/>
          <a:ln w="31750">
            <a:solidFill>
              <a:schemeClr val="tx1"/>
            </a:solidFill>
            <a:round/>
            <a:headEnd/>
            <a:tailEnd/>
          </a:ln>
          <a:effectLst/>
          <a:extLst>
            <a:ext uri="{909E8E84-426E-40DD-AFC4-6F175D3DCCD1}">
              <a14:hiddenFill xmlns:a14="http://schemas.microsoft.com/office/drawing/2010/main">
                <a:solidFill>
                  <a:srgbClr val="00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t>3</a:t>
            </a:r>
          </a:p>
        </p:txBody>
      </p:sp>
      <p:sp>
        <p:nvSpPr>
          <p:cNvPr id="23575" name="Text Box 23"/>
          <p:cNvSpPr txBox="1">
            <a:spLocks noChangeArrowheads="1"/>
          </p:cNvSpPr>
          <p:nvPr/>
        </p:nvSpPr>
        <p:spPr bwMode="auto">
          <a:xfrm>
            <a:off x="6858000" y="1752600"/>
            <a:ext cx="1597025" cy="581025"/>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lgn="ctr" eaLnBrk="0" hangingPunct="0"/>
            <a:r>
              <a:rPr lang="en-US" sz="1600" b="1"/>
              <a:t>“Listen” for service requests</a:t>
            </a:r>
          </a:p>
        </p:txBody>
      </p:sp>
    </p:spTree>
    <p:extLst>
      <p:ext uri="{BB962C8B-B14F-4D97-AF65-F5344CB8AC3E}">
        <p14:creationId xmlns:p14="http://schemas.microsoft.com/office/powerpoint/2010/main" val="424145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reeform 2"/>
          <p:cNvSpPr>
            <a:spLocks/>
          </p:cNvSpPr>
          <p:nvPr/>
        </p:nvSpPr>
        <p:spPr bwMode="auto">
          <a:xfrm>
            <a:off x="1371600" y="4800600"/>
            <a:ext cx="914400" cy="457200"/>
          </a:xfrm>
          <a:custGeom>
            <a:avLst/>
            <a:gdLst>
              <a:gd name="T0" fmla="*/ 0 w 576"/>
              <a:gd name="T1" fmla="*/ 288 h 288"/>
              <a:gd name="T2" fmla="*/ 360 w 576"/>
              <a:gd name="T3" fmla="*/ 280 h 288"/>
              <a:gd name="T4" fmla="*/ 576 w 576"/>
              <a:gd name="T5" fmla="*/ 0 h 288"/>
            </a:gdLst>
            <a:ahLst/>
            <a:cxnLst>
              <a:cxn ang="0">
                <a:pos x="T0" y="T1"/>
              </a:cxn>
              <a:cxn ang="0">
                <a:pos x="T2" y="T3"/>
              </a:cxn>
              <a:cxn ang="0">
                <a:pos x="T4" y="T5"/>
              </a:cxn>
            </a:cxnLst>
            <a:rect l="0" t="0" r="r" b="b"/>
            <a:pathLst>
              <a:path w="576" h="288">
                <a:moveTo>
                  <a:pt x="0" y="288"/>
                </a:moveTo>
                <a:lnTo>
                  <a:pt x="360" y="280"/>
                </a:lnTo>
                <a:lnTo>
                  <a:pt x="576" y="0"/>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endParaRPr lang="en-US"/>
          </a:p>
        </p:txBody>
      </p:sp>
      <p:sp>
        <p:nvSpPr>
          <p:cNvPr id="24579" name="Rectangle 3"/>
          <p:cNvSpPr>
            <a:spLocks noChangeArrowheads="1"/>
          </p:cNvSpPr>
          <p:nvPr/>
        </p:nvSpPr>
        <p:spPr bwMode="auto">
          <a:xfrm>
            <a:off x="304800" y="990600"/>
            <a:ext cx="4343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fontAlgn="base">
              <a:spcBef>
                <a:spcPct val="20000"/>
              </a:spcBef>
              <a:spcAft>
                <a:spcPct val="0"/>
              </a:spcAft>
              <a:buChar char="»"/>
              <a:defRPr sz="1600">
                <a:solidFill>
                  <a:schemeClr val="tx1"/>
                </a:solidFill>
                <a:latin typeface="Times New Roman" panose="02020603050405020304" pitchFamily="18" charset="0"/>
              </a:defRPr>
            </a:lvl6pPr>
            <a:lvl7pPr marL="2971800" indent="-228600" fontAlgn="base">
              <a:spcBef>
                <a:spcPct val="20000"/>
              </a:spcBef>
              <a:spcAft>
                <a:spcPct val="0"/>
              </a:spcAft>
              <a:buChar char="»"/>
              <a:defRPr sz="1600">
                <a:solidFill>
                  <a:schemeClr val="tx1"/>
                </a:solidFill>
                <a:latin typeface="Times New Roman" panose="02020603050405020304" pitchFamily="18" charset="0"/>
              </a:defRPr>
            </a:lvl7pPr>
            <a:lvl8pPr marL="3429000" indent="-228600" fontAlgn="base">
              <a:spcBef>
                <a:spcPct val="20000"/>
              </a:spcBef>
              <a:spcAft>
                <a:spcPct val="0"/>
              </a:spcAft>
              <a:buChar char="»"/>
              <a:defRPr sz="1600">
                <a:solidFill>
                  <a:schemeClr val="tx1"/>
                </a:solidFill>
                <a:latin typeface="Times New Roman" panose="02020603050405020304" pitchFamily="18" charset="0"/>
              </a:defRPr>
            </a:lvl8pPr>
            <a:lvl9pPr marL="3886200" indent="-228600" fontAlgn="base">
              <a:spcBef>
                <a:spcPct val="20000"/>
              </a:spcBef>
              <a:spcAft>
                <a:spcPct val="0"/>
              </a:spcAft>
              <a:buChar char="»"/>
              <a:defRPr sz="1600">
                <a:solidFill>
                  <a:schemeClr val="tx1"/>
                </a:solidFill>
                <a:latin typeface="Times New Roman" panose="02020603050405020304" pitchFamily="18" charset="0"/>
              </a:defRPr>
            </a:lvl9pPr>
          </a:lstStyle>
          <a:p>
            <a:r>
              <a:rPr lang="en-US" sz="2000" dirty="0">
                <a:latin typeface="Arial" panose="020B0604020202020204" pitchFamily="34" charset="0"/>
              </a:rPr>
              <a:t>DATAGRAM</a:t>
            </a:r>
          </a:p>
          <a:p>
            <a:pPr lvl="1"/>
            <a:r>
              <a:rPr lang="en-US" dirty="0"/>
              <a:t>a.k.a. UDP</a:t>
            </a:r>
          </a:p>
          <a:p>
            <a:pPr lvl="1"/>
            <a:r>
              <a:rPr lang="en-US" dirty="0"/>
              <a:t>unreliable delivery; data can be lost, although this is unusual</a:t>
            </a:r>
          </a:p>
          <a:p>
            <a:pPr lvl="1"/>
            <a:r>
              <a:rPr lang="en-US" dirty="0"/>
              <a:t>no order guarantees</a:t>
            </a:r>
          </a:p>
          <a:p>
            <a:pPr lvl="1"/>
            <a:r>
              <a:rPr lang="en-US" dirty="0"/>
              <a:t>no notion of “connection” – app indicates </a:t>
            </a:r>
            <a:r>
              <a:rPr lang="en-US" dirty="0" err="1"/>
              <a:t>dest</a:t>
            </a:r>
            <a:r>
              <a:rPr lang="en-US" dirty="0"/>
              <a:t>. for each packet</a:t>
            </a:r>
          </a:p>
          <a:p>
            <a:pPr lvl="1"/>
            <a:r>
              <a:rPr lang="en-US" dirty="0"/>
              <a:t>can send or receive</a:t>
            </a:r>
          </a:p>
        </p:txBody>
      </p:sp>
      <p:sp>
        <p:nvSpPr>
          <p:cNvPr id="24580" name="Rectangle 4"/>
          <p:cNvSpPr>
            <a:spLocks noGrp="1" noChangeArrowheads="1"/>
          </p:cNvSpPr>
          <p:nvPr>
            <p:ph type="title"/>
          </p:nvPr>
        </p:nvSpPr>
        <p:spPr>
          <a:xfrm>
            <a:off x="533400" y="0"/>
            <a:ext cx="7772400" cy="1143000"/>
          </a:xfrm>
          <a:noFill/>
          <a:ln/>
        </p:spPr>
        <p:txBody>
          <a:bodyPr/>
          <a:lstStyle/>
          <a:p>
            <a:r>
              <a:rPr lang="en-US" sz="3600" b="1" dirty="0"/>
              <a:t>Two essential types of sockets</a:t>
            </a:r>
          </a:p>
        </p:txBody>
      </p:sp>
      <p:pic>
        <p:nvPicPr>
          <p:cNvPr id="24581" name="Picture 5" descr="K:\Kutztown\CIS480\Power Point\megaphon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6313" y="3727450"/>
            <a:ext cx="1878012" cy="1522413"/>
          </a:xfrm>
          <a:prstGeom prst="rect">
            <a:avLst/>
          </a:prstGeom>
          <a:noFill/>
          <a:extLst>
            <a:ext uri="{909E8E84-426E-40DD-AFC4-6F175D3DCCD1}">
              <a14:hiddenFill xmlns:a14="http://schemas.microsoft.com/office/drawing/2010/main">
                <a:solidFill>
                  <a:srgbClr val="FFFFFF"/>
                </a:solidFill>
              </a14:hiddenFill>
            </a:ext>
          </a:extLst>
        </p:spPr>
      </p:pic>
      <p:pic>
        <p:nvPicPr>
          <p:cNvPr id="2458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5094288"/>
            <a:ext cx="941388" cy="1230312"/>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1143000"/>
            <a:ext cx="1771650" cy="222885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4" name="Picture 8" descr="K:\Kutztown\CIS480\Power Point\network-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4724400"/>
            <a:ext cx="2590800" cy="1547813"/>
          </a:xfrm>
          <a:prstGeom prst="rect">
            <a:avLst/>
          </a:prstGeom>
          <a:noFill/>
          <a:extLst>
            <a:ext uri="{909E8E84-426E-40DD-AFC4-6F175D3DCCD1}">
              <a14:hiddenFill xmlns:a14="http://schemas.microsoft.com/office/drawing/2010/main">
                <a:solidFill>
                  <a:srgbClr val="FFFFFF"/>
                </a:solidFill>
              </a14:hiddenFill>
            </a:ext>
          </a:extLst>
        </p:spPr>
      </p:pic>
      <p:sp>
        <p:nvSpPr>
          <p:cNvPr id="24585" name="Text Box 9"/>
          <p:cNvSpPr txBox="1">
            <a:spLocks noChangeArrowheads="1"/>
          </p:cNvSpPr>
          <p:nvPr/>
        </p:nvSpPr>
        <p:spPr bwMode="auto">
          <a:xfrm>
            <a:off x="288925" y="5029200"/>
            <a:ext cx="1147763" cy="488950"/>
          </a:xfrm>
          <a:prstGeom prst="rect">
            <a:avLst/>
          </a:prstGeom>
          <a:solidFill>
            <a:schemeClr val="bg1"/>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eaLnBrk="0" hangingPunct="0"/>
            <a:r>
              <a:rPr lang="en-US"/>
              <a:t>Process</a:t>
            </a:r>
          </a:p>
        </p:txBody>
      </p:sp>
      <p:sp>
        <p:nvSpPr>
          <p:cNvPr id="24586" name="Line 10"/>
          <p:cNvSpPr>
            <a:spLocks noChangeShapeType="1"/>
          </p:cNvSpPr>
          <p:nvPr/>
        </p:nvSpPr>
        <p:spPr bwMode="auto">
          <a:xfrm>
            <a:off x="1905000" y="5257800"/>
            <a:ext cx="9906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endParaRPr lang="en-US"/>
          </a:p>
        </p:txBody>
      </p:sp>
      <p:sp>
        <p:nvSpPr>
          <p:cNvPr id="24587" name="Line 11"/>
          <p:cNvSpPr>
            <a:spLocks noChangeShapeType="1"/>
          </p:cNvSpPr>
          <p:nvPr/>
        </p:nvSpPr>
        <p:spPr bwMode="auto">
          <a:xfrm>
            <a:off x="4038600" y="4267200"/>
            <a:ext cx="1905000" cy="9144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endParaRPr lang="en-US"/>
          </a:p>
        </p:txBody>
      </p:sp>
      <p:sp>
        <p:nvSpPr>
          <p:cNvPr id="24588" name="Line 12"/>
          <p:cNvSpPr>
            <a:spLocks noChangeShapeType="1"/>
          </p:cNvSpPr>
          <p:nvPr/>
        </p:nvSpPr>
        <p:spPr bwMode="auto">
          <a:xfrm flipH="1">
            <a:off x="4038600" y="5257800"/>
            <a:ext cx="1828800" cy="45720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endParaRPr lang="en-US"/>
          </a:p>
        </p:txBody>
      </p:sp>
      <p:sp>
        <p:nvSpPr>
          <p:cNvPr id="24589" name="Freeform 13"/>
          <p:cNvSpPr>
            <a:spLocks/>
          </p:cNvSpPr>
          <p:nvPr/>
        </p:nvSpPr>
        <p:spPr bwMode="auto">
          <a:xfrm>
            <a:off x="6515100" y="2730500"/>
            <a:ext cx="990600" cy="2057400"/>
          </a:xfrm>
          <a:custGeom>
            <a:avLst/>
            <a:gdLst>
              <a:gd name="T0" fmla="*/ 624 w 624"/>
              <a:gd name="T1" fmla="*/ 1296 h 1296"/>
              <a:gd name="T2" fmla="*/ 624 w 624"/>
              <a:gd name="T3" fmla="*/ 624 h 1296"/>
              <a:gd name="T4" fmla="*/ 0 w 624"/>
              <a:gd name="T5" fmla="*/ 0 h 1296"/>
              <a:gd name="T6" fmla="*/ 192 w 624"/>
              <a:gd name="T7" fmla="*/ 0 h 1296"/>
            </a:gdLst>
            <a:ahLst/>
            <a:cxnLst>
              <a:cxn ang="0">
                <a:pos x="T0" y="T1"/>
              </a:cxn>
              <a:cxn ang="0">
                <a:pos x="T2" y="T3"/>
              </a:cxn>
              <a:cxn ang="0">
                <a:pos x="T4" y="T5"/>
              </a:cxn>
              <a:cxn ang="0">
                <a:pos x="T6" y="T7"/>
              </a:cxn>
            </a:cxnLst>
            <a:rect l="0" t="0" r="r" b="b"/>
            <a:pathLst>
              <a:path w="624" h="1296">
                <a:moveTo>
                  <a:pt x="624" y="1296"/>
                </a:moveTo>
                <a:lnTo>
                  <a:pt x="624" y="624"/>
                </a:lnTo>
                <a:lnTo>
                  <a:pt x="0" y="0"/>
                </a:lnTo>
                <a:lnTo>
                  <a:pt x="192" y="0"/>
                </a:lnTo>
              </a:path>
            </a:pathLst>
          </a:custGeom>
          <a:noFill/>
          <a:ln w="3175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endParaRPr lang="en-US"/>
          </a:p>
        </p:txBody>
      </p:sp>
      <p:sp>
        <p:nvSpPr>
          <p:cNvPr id="24590" name="Freeform 14"/>
          <p:cNvSpPr>
            <a:spLocks/>
          </p:cNvSpPr>
          <p:nvPr/>
        </p:nvSpPr>
        <p:spPr bwMode="auto">
          <a:xfrm>
            <a:off x="6096000" y="1663700"/>
            <a:ext cx="1295400" cy="3086100"/>
          </a:xfrm>
          <a:custGeom>
            <a:avLst/>
            <a:gdLst>
              <a:gd name="T0" fmla="*/ 384 w 816"/>
              <a:gd name="T1" fmla="*/ 8 h 1944"/>
              <a:gd name="T2" fmla="*/ 0 w 816"/>
              <a:gd name="T3" fmla="*/ 0 h 1944"/>
              <a:gd name="T4" fmla="*/ 144 w 816"/>
              <a:gd name="T5" fmla="*/ 1032 h 1944"/>
              <a:gd name="T6" fmla="*/ 768 w 816"/>
              <a:gd name="T7" fmla="*/ 1536 h 1944"/>
              <a:gd name="T8" fmla="*/ 816 w 816"/>
              <a:gd name="T9" fmla="*/ 1944 h 1944"/>
            </a:gdLst>
            <a:ahLst/>
            <a:cxnLst>
              <a:cxn ang="0">
                <a:pos x="T0" y="T1"/>
              </a:cxn>
              <a:cxn ang="0">
                <a:pos x="T2" y="T3"/>
              </a:cxn>
              <a:cxn ang="0">
                <a:pos x="T4" y="T5"/>
              </a:cxn>
              <a:cxn ang="0">
                <a:pos x="T6" y="T7"/>
              </a:cxn>
              <a:cxn ang="0">
                <a:pos x="T8" y="T9"/>
              </a:cxn>
            </a:cxnLst>
            <a:rect l="0" t="0" r="r" b="b"/>
            <a:pathLst>
              <a:path w="816" h="1944">
                <a:moveTo>
                  <a:pt x="384" y="8"/>
                </a:moveTo>
                <a:lnTo>
                  <a:pt x="0" y="0"/>
                </a:lnTo>
                <a:lnTo>
                  <a:pt x="144" y="1032"/>
                </a:lnTo>
                <a:lnTo>
                  <a:pt x="768" y="1536"/>
                </a:lnTo>
                <a:lnTo>
                  <a:pt x="816" y="1944"/>
                </a:lnTo>
              </a:path>
            </a:pathLst>
          </a:custGeom>
          <a:noFill/>
          <a:ln w="3175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endParaRPr lang="en-US"/>
          </a:p>
        </p:txBody>
      </p:sp>
      <p:sp>
        <p:nvSpPr>
          <p:cNvPr id="24591" name="Text Box 15"/>
          <p:cNvSpPr txBox="1">
            <a:spLocks noChangeArrowheads="1"/>
          </p:cNvSpPr>
          <p:nvPr/>
        </p:nvSpPr>
        <p:spPr bwMode="auto">
          <a:xfrm>
            <a:off x="8077200" y="2743200"/>
            <a:ext cx="838200" cy="368300"/>
          </a:xfrm>
          <a:prstGeom prst="rect">
            <a:avLst/>
          </a:prstGeom>
          <a:solidFill>
            <a:schemeClr val="bg1"/>
          </a:solidFill>
          <a:ln w="317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eaLnBrk="0" hangingPunct="0"/>
            <a:r>
              <a:rPr lang="en-US" sz="1600"/>
              <a:t>Process</a:t>
            </a:r>
          </a:p>
        </p:txBody>
      </p:sp>
      <p:sp>
        <p:nvSpPr>
          <p:cNvPr id="24592" name="Freeform 16"/>
          <p:cNvSpPr>
            <a:spLocks/>
          </p:cNvSpPr>
          <p:nvPr/>
        </p:nvSpPr>
        <p:spPr bwMode="auto">
          <a:xfrm>
            <a:off x="8382000" y="1981200"/>
            <a:ext cx="342900" cy="762000"/>
          </a:xfrm>
          <a:custGeom>
            <a:avLst/>
            <a:gdLst>
              <a:gd name="T0" fmla="*/ 0 w 216"/>
              <a:gd name="T1" fmla="*/ 480 h 480"/>
              <a:gd name="T2" fmla="*/ 216 w 216"/>
              <a:gd name="T3" fmla="*/ 16 h 480"/>
              <a:gd name="T4" fmla="*/ 96 w 216"/>
              <a:gd name="T5" fmla="*/ 0 h 480"/>
            </a:gdLst>
            <a:ahLst/>
            <a:cxnLst>
              <a:cxn ang="0">
                <a:pos x="T0" y="T1"/>
              </a:cxn>
              <a:cxn ang="0">
                <a:pos x="T2" y="T3"/>
              </a:cxn>
              <a:cxn ang="0">
                <a:pos x="T4" y="T5"/>
              </a:cxn>
            </a:cxnLst>
            <a:rect l="0" t="0" r="r" b="b"/>
            <a:pathLst>
              <a:path w="216" h="480">
                <a:moveTo>
                  <a:pt x="0" y="480"/>
                </a:moveTo>
                <a:lnTo>
                  <a:pt x="216" y="16"/>
                </a:lnTo>
                <a:lnTo>
                  <a:pt x="96" y="0"/>
                </a:lnTo>
              </a:path>
            </a:pathLst>
          </a:custGeom>
          <a:noFill/>
          <a:ln w="317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endParaRPr lang="en-US"/>
          </a:p>
        </p:txBody>
      </p:sp>
      <p:sp>
        <p:nvSpPr>
          <p:cNvPr id="24593" name="Line 17"/>
          <p:cNvSpPr>
            <a:spLocks noChangeShapeType="1"/>
          </p:cNvSpPr>
          <p:nvPr/>
        </p:nvSpPr>
        <p:spPr bwMode="auto">
          <a:xfrm flipH="1">
            <a:off x="7772400" y="2438400"/>
            <a:ext cx="762000" cy="38100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endParaRPr lang="en-US"/>
          </a:p>
        </p:txBody>
      </p:sp>
      <p:sp>
        <p:nvSpPr>
          <p:cNvPr id="24594" name="Text Box 18"/>
          <p:cNvSpPr txBox="1">
            <a:spLocks noChangeArrowheads="1"/>
          </p:cNvSpPr>
          <p:nvPr/>
        </p:nvSpPr>
        <p:spPr bwMode="auto">
          <a:xfrm>
            <a:off x="4267200" y="4114800"/>
            <a:ext cx="1565275" cy="33655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eaLnBrk="0" hangingPunct="0"/>
            <a:r>
              <a:rPr lang="en-US" sz="1600"/>
              <a:t>Send to recipient</a:t>
            </a:r>
          </a:p>
        </p:txBody>
      </p:sp>
      <p:sp>
        <p:nvSpPr>
          <p:cNvPr id="24595" name="Text Box 19"/>
          <p:cNvSpPr txBox="1">
            <a:spLocks noChangeArrowheads="1"/>
          </p:cNvSpPr>
          <p:nvPr/>
        </p:nvSpPr>
        <p:spPr bwMode="auto">
          <a:xfrm>
            <a:off x="4038600" y="5683250"/>
            <a:ext cx="1903413" cy="33655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1">
            <a:spAutoFit/>
          </a:bodyPr>
          <a:lstStyle/>
          <a:p>
            <a:pPr eaLnBrk="0" hangingPunct="0"/>
            <a:r>
              <a:rPr lang="en-US" sz="1600"/>
              <a:t>Receive from Sender</a:t>
            </a:r>
          </a:p>
        </p:txBody>
      </p:sp>
      <p:sp>
        <p:nvSpPr>
          <p:cNvPr id="24596" name="Text Box 20"/>
          <p:cNvSpPr txBox="1">
            <a:spLocks noChangeArrowheads="1"/>
          </p:cNvSpPr>
          <p:nvPr/>
        </p:nvSpPr>
        <p:spPr bwMode="auto">
          <a:xfrm>
            <a:off x="5773738" y="4572000"/>
            <a:ext cx="1693862" cy="609600"/>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pPr algn="ctr" eaLnBrk="0" hangingPunct="0"/>
            <a:r>
              <a:rPr lang="en-US" sz="1700"/>
              <a:t>Indeterminate path</a:t>
            </a:r>
          </a:p>
        </p:txBody>
      </p:sp>
    </p:spTree>
    <p:extLst>
      <p:ext uri="{BB962C8B-B14F-4D97-AF65-F5344CB8AC3E}">
        <p14:creationId xmlns:p14="http://schemas.microsoft.com/office/powerpoint/2010/main" val="1098649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TCP Vs. UDP Socket programming</a:t>
            </a:r>
          </a:p>
        </p:txBody>
      </p:sp>
      <p:sp>
        <p:nvSpPr>
          <p:cNvPr id="3" name="Content Placeholder 2"/>
          <p:cNvSpPr>
            <a:spLocks noGrp="1"/>
          </p:cNvSpPr>
          <p:nvPr>
            <p:ph idx="1"/>
          </p:nvPr>
        </p:nvSpPr>
        <p:spPr/>
        <p:txBody>
          <a:bodyPr>
            <a:normAutofit fontScale="92500" lnSpcReduction="10000"/>
          </a:bodyPr>
          <a:lstStyle/>
          <a:p>
            <a:r>
              <a:rPr lang="en-US" dirty="0"/>
              <a:t>Sockets are a protocol independent method of creating a connection between processes. Sockets can be either</a:t>
            </a:r>
          </a:p>
          <a:p>
            <a:r>
              <a:rPr lang="en-US" b="1" dirty="0"/>
              <a:t>Connection based or Connectionless: </a:t>
            </a:r>
            <a:r>
              <a:rPr lang="en-US" dirty="0"/>
              <a:t>Is a connection established before communication or does each packet describe the destination?</a:t>
            </a:r>
          </a:p>
          <a:p>
            <a:r>
              <a:rPr lang="en-US" b="1" dirty="0"/>
              <a:t>Packet based or Streams based: </a:t>
            </a:r>
            <a:r>
              <a:rPr lang="en-US" dirty="0"/>
              <a:t>Are there message boundaries or is it one stream?</a:t>
            </a:r>
          </a:p>
          <a:p>
            <a:r>
              <a:rPr lang="en-US" b="1" dirty="0"/>
              <a:t>Reliable or Unreliable: </a:t>
            </a:r>
            <a:r>
              <a:rPr lang="en-US" dirty="0"/>
              <a:t>Can messages be lost, duplicated, reordered, or corrupted?</a:t>
            </a:r>
          </a:p>
        </p:txBody>
      </p:sp>
    </p:spTree>
    <p:extLst>
      <p:ext uri="{BB962C8B-B14F-4D97-AF65-F5344CB8AC3E}">
        <p14:creationId xmlns:p14="http://schemas.microsoft.com/office/powerpoint/2010/main" val="1647716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TCP Vs. UDP Socket programming</a:t>
            </a:r>
          </a:p>
        </p:txBody>
      </p:sp>
      <p:sp>
        <p:nvSpPr>
          <p:cNvPr id="3" name="Content Placeholder 2"/>
          <p:cNvSpPr>
            <a:spLocks noGrp="1"/>
          </p:cNvSpPr>
          <p:nvPr>
            <p:ph idx="1"/>
          </p:nvPr>
        </p:nvSpPr>
        <p:spPr/>
        <p:txBody>
          <a:bodyPr>
            <a:normAutofit/>
          </a:bodyPr>
          <a:lstStyle/>
          <a:p>
            <a:r>
              <a:rPr lang="en-US" sz="3200" b="1" dirty="0"/>
              <a:t>SOCK_STREAM</a:t>
            </a:r>
          </a:p>
          <a:p>
            <a:pPr lvl="1"/>
            <a:r>
              <a:rPr lang="en-US" sz="2800" dirty="0"/>
              <a:t> TCP</a:t>
            </a:r>
          </a:p>
          <a:p>
            <a:pPr lvl="1"/>
            <a:r>
              <a:rPr lang="en-US" sz="2800" dirty="0"/>
              <a:t> connection-oriented</a:t>
            </a:r>
          </a:p>
          <a:p>
            <a:pPr lvl="1"/>
            <a:r>
              <a:rPr lang="en-US" sz="2800" dirty="0"/>
              <a:t> reliable delivery</a:t>
            </a:r>
          </a:p>
          <a:p>
            <a:pPr lvl="1"/>
            <a:r>
              <a:rPr lang="en-US" sz="2800" dirty="0"/>
              <a:t> in-order guaranteed</a:t>
            </a:r>
          </a:p>
          <a:p>
            <a:pPr lvl="1"/>
            <a:r>
              <a:rPr lang="en-US" sz="2800" dirty="0"/>
              <a:t> bidirectional</a:t>
            </a:r>
          </a:p>
        </p:txBody>
      </p:sp>
    </p:spTree>
    <p:extLst>
      <p:ext uri="{BB962C8B-B14F-4D97-AF65-F5344CB8AC3E}">
        <p14:creationId xmlns:p14="http://schemas.microsoft.com/office/powerpoint/2010/main" val="1195221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Two essential types of sockets</a:t>
            </a:r>
          </a:p>
        </p:txBody>
      </p:sp>
      <p:sp>
        <p:nvSpPr>
          <p:cNvPr id="3" name="Content Placeholder 2"/>
          <p:cNvSpPr>
            <a:spLocks noGrp="1"/>
          </p:cNvSpPr>
          <p:nvPr>
            <p:ph idx="1"/>
          </p:nvPr>
        </p:nvSpPr>
        <p:spPr/>
        <p:txBody>
          <a:bodyPr>
            <a:normAutofit/>
          </a:bodyPr>
          <a:lstStyle/>
          <a:p>
            <a:r>
              <a:rPr lang="en-US" sz="2800" b="1" dirty="0"/>
              <a:t>SOCK_DGRAM</a:t>
            </a:r>
          </a:p>
          <a:p>
            <a:pPr lvl="1"/>
            <a:r>
              <a:rPr lang="en-US" sz="2400" dirty="0"/>
              <a:t> UDP</a:t>
            </a:r>
          </a:p>
          <a:p>
            <a:pPr lvl="1"/>
            <a:r>
              <a:rPr lang="en-US" sz="2400" dirty="0"/>
              <a:t> no notion of “connection” – app</a:t>
            </a:r>
          </a:p>
          <a:p>
            <a:pPr lvl="1"/>
            <a:r>
              <a:rPr lang="en-US" sz="2400" dirty="0"/>
              <a:t>indicates </a:t>
            </a:r>
            <a:r>
              <a:rPr lang="en-US" sz="2400" dirty="0" err="1"/>
              <a:t>dest</a:t>
            </a:r>
            <a:r>
              <a:rPr lang="en-US" sz="2400" dirty="0"/>
              <a:t>. for each packet</a:t>
            </a:r>
          </a:p>
          <a:p>
            <a:pPr lvl="1"/>
            <a:r>
              <a:rPr lang="en-US" sz="2400" dirty="0"/>
              <a:t> unreliable delivery</a:t>
            </a:r>
          </a:p>
          <a:p>
            <a:pPr lvl="1"/>
            <a:r>
              <a:rPr lang="en-US" sz="2400" dirty="0"/>
              <a:t> no order guarantees</a:t>
            </a:r>
          </a:p>
          <a:p>
            <a:pPr lvl="1"/>
            <a:r>
              <a:rPr lang="en-US" sz="2400" dirty="0"/>
              <a:t> can send or receive</a:t>
            </a:r>
          </a:p>
        </p:txBody>
      </p:sp>
    </p:spTree>
    <p:extLst>
      <p:ext uri="{BB962C8B-B14F-4D97-AF65-F5344CB8AC3E}">
        <p14:creationId xmlns:p14="http://schemas.microsoft.com/office/powerpoint/2010/main" val="3848010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UDP Connection</a:t>
            </a:r>
            <a:br>
              <a:rPr lang="en-US" b="1" dirty="0"/>
            </a:br>
            <a:endParaRPr lang="en-US" b="1"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7924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0788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TCP</a:t>
            </a:r>
          </a:p>
        </p:txBody>
      </p:sp>
      <p:sp>
        <p:nvSpPr>
          <p:cNvPr id="3" name="Content Placeholder 2"/>
          <p:cNvSpPr>
            <a:spLocks noGrp="1"/>
          </p:cNvSpPr>
          <p:nvPr>
            <p:ph idx="1"/>
          </p:nvPr>
        </p:nvSpPr>
        <p:spPr/>
        <p:txBody>
          <a:bodyPr>
            <a:normAutofit fontScale="77500" lnSpcReduction="20000"/>
          </a:bodyPr>
          <a:lstStyle/>
          <a:p>
            <a:r>
              <a:rPr lang="en-US" dirty="0"/>
              <a:t>Unlike UDP, TCP is a </a:t>
            </a:r>
            <a:r>
              <a:rPr lang="en-US" dirty="0">
                <a:solidFill>
                  <a:srgbClr val="FF0000"/>
                </a:solidFill>
              </a:rPr>
              <a:t>connection-oriented protocol</a:t>
            </a:r>
            <a:r>
              <a:rPr lang="en-US" dirty="0"/>
              <a:t>. This means that before the client and server can start to send data to each other, </a:t>
            </a:r>
            <a:r>
              <a:rPr lang="en-US" u="sng" dirty="0">
                <a:solidFill>
                  <a:srgbClr val="FF0000"/>
                </a:solidFill>
              </a:rPr>
              <a:t>they first need to handshake and establish a TCP connection</a:t>
            </a:r>
            <a:r>
              <a:rPr lang="en-US" dirty="0"/>
              <a:t>. </a:t>
            </a:r>
          </a:p>
          <a:p>
            <a:pPr algn="just"/>
            <a:r>
              <a:rPr lang="en-US" dirty="0"/>
              <a:t>When creating the </a:t>
            </a:r>
            <a:r>
              <a:rPr lang="en-US" b="1" u="sng" dirty="0"/>
              <a:t>TCP connection</a:t>
            </a:r>
            <a:r>
              <a:rPr lang="en-US" dirty="0"/>
              <a:t>, we associate with it </a:t>
            </a:r>
            <a:r>
              <a:rPr lang="en-US" b="1" u="sng" dirty="0"/>
              <a:t>the client socket address (IP address and port number) </a:t>
            </a:r>
            <a:r>
              <a:rPr lang="en-US" dirty="0"/>
              <a:t>and the server socket address (IP address and port number). </a:t>
            </a:r>
          </a:p>
          <a:p>
            <a:pPr algn="just"/>
            <a:r>
              <a:rPr lang="en-US" dirty="0"/>
              <a:t>With the </a:t>
            </a:r>
            <a:r>
              <a:rPr lang="en-US" b="1" u="sng" dirty="0"/>
              <a:t>TCP connection established</a:t>
            </a:r>
            <a:r>
              <a:rPr lang="en-US" dirty="0"/>
              <a:t>, when one side wants to send data to the other side, it just drops the data into the TCP connection via its socket. This is different from UDP, for which the server must attach a destination address to the packet before dropping it into the socket.</a:t>
            </a:r>
          </a:p>
          <a:p>
            <a:endParaRPr lang="en-US" dirty="0"/>
          </a:p>
        </p:txBody>
      </p:sp>
    </p:spTree>
    <p:extLst>
      <p:ext uri="{BB962C8B-B14F-4D97-AF65-F5344CB8AC3E}">
        <p14:creationId xmlns:p14="http://schemas.microsoft.com/office/powerpoint/2010/main" val="1273726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TCP Connection</a:t>
            </a:r>
          </a:p>
        </p:txBody>
      </p:sp>
      <p:sp>
        <p:nvSpPr>
          <p:cNvPr id="3" name="Content Placeholder 2"/>
          <p:cNvSpPr>
            <a:spLocks noGrp="1"/>
          </p:cNvSpPr>
          <p:nvPr>
            <p:ph idx="1"/>
          </p:nvPr>
        </p:nvSpPr>
        <p:spPr/>
        <p:txBody>
          <a:bodyPr/>
          <a:lstStyle/>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640" y="1600200"/>
            <a:ext cx="7548880" cy="501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5178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b="1" dirty="0"/>
              <a:t>Network Exceptions in Java</a:t>
            </a:r>
          </a:p>
        </p:txBody>
      </p:sp>
      <p:sp>
        <p:nvSpPr>
          <p:cNvPr id="6147" name="Rectangle 3"/>
          <p:cNvSpPr>
            <a:spLocks noGrp="1" noChangeArrowheads="1"/>
          </p:cNvSpPr>
          <p:nvPr>
            <p:ph type="body" idx="1"/>
          </p:nvPr>
        </p:nvSpPr>
        <p:spPr/>
        <p:txBody>
          <a:bodyPr/>
          <a:lstStyle/>
          <a:p>
            <a:r>
              <a:rPr lang="en-US" dirty="0" err="1"/>
              <a:t>BindException</a:t>
            </a:r>
            <a:endParaRPr lang="en-US" dirty="0"/>
          </a:p>
          <a:p>
            <a:r>
              <a:rPr lang="en-US" dirty="0" err="1"/>
              <a:t>ConnectException</a:t>
            </a:r>
            <a:endParaRPr lang="en-US" dirty="0"/>
          </a:p>
          <a:p>
            <a:r>
              <a:rPr lang="en-US" dirty="0" err="1"/>
              <a:t>MalformedURLException</a:t>
            </a:r>
            <a:endParaRPr lang="en-US" dirty="0"/>
          </a:p>
          <a:p>
            <a:r>
              <a:rPr lang="en-US" dirty="0" err="1"/>
              <a:t>NoRouteToHostException</a:t>
            </a:r>
            <a:endParaRPr lang="en-US" dirty="0"/>
          </a:p>
          <a:p>
            <a:r>
              <a:rPr lang="en-US" dirty="0" err="1"/>
              <a:t>ProtocolException</a:t>
            </a:r>
            <a:endParaRPr lang="en-US" dirty="0"/>
          </a:p>
          <a:p>
            <a:r>
              <a:rPr lang="en-US" dirty="0" err="1"/>
              <a:t>SocketException</a:t>
            </a:r>
            <a:endParaRPr lang="en-US" dirty="0"/>
          </a:p>
          <a:p>
            <a:r>
              <a:rPr lang="en-US" dirty="0" err="1"/>
              <a:t>UnknownHostException</a:t>
            </a:r>
            <a:endParaRPr lang="en-US" dirty="0"/>
          </a:p>
          <a:p>
            <a:r>
              <a:rPr lang="en-US" dirty="0" err="1"/>
              <a:t>UnknownServiceException</a:t>
            </a:r>
            <a:endParaRPr lang="en-US" dirty="0"/>
          </a:p>
        </p:txBody>
      </p:sp>
    </p:spTree>
    <p:extLst>
      <p:ext uri="{BB962C8B-B14F-4D97-AF65-F5344CB8AC3E}">
        <p14:creationId xmlns:p14="http://schemas.microsoft.com/office/powerpoint/2010/main" val="1296290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idx="4294967295"/>
          </p:nvPr>
        </p:nvSpPr>
        <p:spPr/>
        <p:txBody>
          <a:bodyPr/>
          <a:lstStyle/>
          <a:p>
            <a:r>
              <a:rPr lang="en-US" b="1" dirty="0"/>
              <a:t>OUTLINE</a:t>
            </a:r>
          </a:p>
        </p:txBody>
      </p:sp>
      <p:sp>
        <p:nvSpPr>
          <p:cNvPr id="4099" name="Content Placeholder 2"/>
          <p:cNvSpPr>
            <a:spLocks noGrp="1"/>
          </p:cNvSpPr>
          <p:nvPr>
            <p:ph idx="4294967295"/>
          </p:nvPr>
        </p:nvSpPr>
        <p:spPr>
          <a:xfrm>
            <a:off x="457200" y="1275080"/>
            <a:ext cx="8229600" cy="4525963"/>
          </a:xfrm>
        </p:spPr>
        <p:txBody>
          <a:bodyPr/>
          <a:lstStyle/>
          <a:p>
            <a:pPr>
              <a:lnSpc>
                <a:spcPct val="90000"/>
              </a:lnSpc>
            </a:pPr>
            <a:r>
              <a:rPr lang="en-US" sz="2400" b="1" dirty="0"/>
              <a:t>BACKGROUND</a:t>
            </a:r>
          </a:p>
          <a:p>
            <a:pPr>
              <a:lnSpc>
                <a:spcPct val="90000"/>
              </a:lnSpc>
            </a:pPr>
            <a:r>
              <a:rPr lang="en-US" sz="2400" b="1" dirty="0"/>
              <a:t>What Is a Socket?</a:t>
            </a:r>
          </a:p>
          <a:p>
            <a:pPr>
              <a:lnSpc>
                <a:spcPct val="90000"/>
              </a:lnSpc>
            </a:pPr>
            <a:r>
              <a:rPr lang="en-US" sz="2400" b="1" dirty="0"/>
              <a:t>Ports</a:t>
            </a:r>
          </a:p>
          <a:p>
            <a:pPr>
              <a:lnSpc>
                <a:spcPct val="90000"/>
              </a:lnSpc>
            </a:pPr>
            <a:r>
              <a:rPr lang="en-US" sz="2400" b="1" dirty="0"/>
              <a:t>Two essential types of sockets</a:t>
            </a:r>
          </a:p>
          <a:p>
            <a:pPr>
              <a:lnSpc>
                <a:spcPct val="90000"/>
              </a:lnSpc>
            </a:pPr>
            <a:r>
              <a:rPr lang="en-US" sz="2400" b="1" dirty="0"/>
              <a:t>Network Exceptions </a:t>
            </a:r>
          </a:p>
          <a:p>
            <a:pPr>
              <a:lnSpc>
                <a:spcPct val="90000"/>
              </a:lnSpc>
            </a:pPr>
            <a:r>
              <a:rPr lang="en-US" sz="2400" b="1" dirty="0"/>
              <a:t>Classes in Network programming</a:t>
            </a:r>
          </a:p>
          <a:p>
            <a:pPr>
              <a:lnSpc>
                <a:spcPct val="90000"/>
              </a:lnSpc>
            </a:pPr>
            <a:r>
              <a:rPr lang="en-US" sz="2400" b="1" dirty="0"/>
              <a:t>Set up input and output streams</a:t>
            </a:r>
          </a:p>
          <a:p>
            <a:pPr>
              <a:lnSpc>
                <a:spcPct val="90000"/>
              </a:lnSpc>
            </a:pPr>
            <a:r>
              <a:rPr lang="en-US" sz="2400" b="1" dirty="0"/>
              <a:t>TCP Sockets </a:t>
            </a:r>
          </a:p>
          <a:p>
            <a:pPr>
              <a:lnSpc>
                <a:spcPct val="90000"/>
              </a:lnSpc>
            </a:pPr>
            <a:r>
              <a:rPr lang="en-US" sz="2400" b="1" dirty="0"/>
              <a:t>Socket Client</a:t>
            </a:r>
          </a:p>
          <a:p>
            <a:pPr>
              <a:lnSpc>
                <a:spcPct val="90000"/>
              </a:lnSpc>
            </a:pPr>
            <a:r>
              <a:rPr lang="en-US" sz="2400" b="1" dirty="0"/>
              <a:t>Socket Server</a:t>
            </a:r>
          </a:p>
          <a:p>
            <a:pPr>
              <a:lnSpc>
                <a:spcPct val="90000"/>
              </a:lnSpc>
            </a:pPr>
            <a:r>
              <a:rPr lang="en-US" sz="2400" b="1" dirty="0"/>
              <a:t>How do I create an input stream?</a:t>
            </a:r>
          </a:p>
          <a:p>
            <a:pPr>
              <a:lnSpc>
                <a:spcPct val="90000"/>
              </a:lnSpc>
            </a:pPr>
            <a:r>
              <a:rPr lang="en-US" sz="2400" b="1" dirty="0"/>
              <a:t>How do I close sockets?</a:t>
            </a:r>
            <a:br>
              <a:rPr lang="en-US" sz="2400" b="1" dirty="0"/>
            </a:br>
            <a:endParaRPr lang="en-US" sz="2400" b="1" dirty="0"/>
          </a:p>
          <a:p>
            <a:pPr marL="0" indent="0">
              <a:lnSpc>
                <a:spcPct val="90000"/>
              </a:lnSpc>
              <a:buNone/>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p:txBody>
      </p:sp>
      <p:sp>
        <p:nvSpPr>
          <p:cNvPr id="4100"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EDE5A3B8-731A-4F65-A4C4-F973AD3A075C}" type="slidenum">
              <a:rPr lang="en-US" sz="1200">
                <a:solidFill>
                  <a:srgbClr val="898989"/>
                </a:solidFill>
                <a:latin typeface="Calibri" pitchFamily="34" charset="0"/>
              </a:rPr>
              <a:pPr algn="r"/>
              <a:t>2</a:t>
            </a:fld>
            <a:endParaRPr lang="en-US" sz="1200">
              <a:solidFill>
                <a:srgbClr val="898989"/>
              </a:solidFill>
              <a:latin typeface="Calibri"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b="1" dirty="0"/>
              <a:t>Classes in java.net</a:t>
            </a:r>
          </a:p>
        </p:txBody>
      </p:sp>
      <p:sp>
        <p:nvSpPr>
          <p:cNvPr id="3075" name="Rectangle 3"/>
          <p:cNvSpPr>
            <a:spLocks noGrp="1" noChangeArrowheads="1"/>
          </p:cNvSpPr>
          <p:nvPr>
            <p:ph type="body" idx="1"/>
          </p:nvPr>
        </p:nvSpPr>
        <p:spPr>
          <a:xfrm>
            <a:off x="685800" y="1143000"/>
            <a:ext cx="7772400" cy="5257800"/>
          </a:xfrm>
        </p:spPr>
        <p:txBody>
          <a:bodyPr/>
          <a:lstStyle/>
          <a:p>
            <a:pPr>
              <a:lnSpc>
                <a:spcPct val="90000"/>
              </a:lnSpc>
            </a:pPr>
            <a:r>
              <a:rPr lang="en-US" sz="2400" dirty="0"/>
              <a:t>The core package </a:t>
            </a:r>
            <a:r>
              <a:rPr lang="en-US" sz="2400" b="1" dirty="0"/>
              <a:t>java.net</a:t>
            </a:r>
            <a:r>
              <a:rPr lang="en-US" sz="2400" dirty="0"/>
              <a:t> contains a number of classes that allow programmers to carry out network programming</a:t>
            </a:r>
          </a:p>
          <a:p>
            <a:pPr lvl="1">
              <a:lnSpc>
                <a:spcPct val="90000"/>
              </a:lnSpc>
            </a:pPr>
            <a:r>
              <a:rPr lang="en-US" sz="2000" dirty="0" err="1"/>
              <a:t>ContentHandler</a:t>
            </a:r>
            <a:endParaRPr lang="en-US" sz="2000" dirty="0"/>
          </a:p>
          <a:p>
            <a:pPr lvl="1">
              <a:lnSpc>
                <a:spcPct val="90000"/>
              </a:lnSpc>
            </a:pPr>
            <a:r>
              <a:rPr lang="en-US" sz="2000" dirty="0" err="1"/>
              <a:t>DatagramPacket</a:t>
            </a:r>
            <a:endParaRPr lang="en-US" sz="2000" dirty="0"/>
          </a:p>
          <a:p>
            <a:pPr lvl="1">
              <a:lnSpc>
                <a:spcPct val="90000"/>
              </a:lnSpc>
            </a:pPr>
            <a:r>
              <a:rPr lang="en-US" sz="2000" dirty="0" err="1"/>
              <a:t>DatagramSocket</a:t>
            </a:r>
            <a:endParaRPr lang="en-US" sz="2000" dirty="0"/>
          </a:p>
          <a:p>
            <a:pPr lvl="1">
              <a:lnSpc>
                <a:spcPct val="90000"/>
              </a:lnSpc>
            </a:pPr>
            <a:r>
              <a:rPr lang="en-US" sz="2000" dirty="0" err="1"/>
              <a:t>DatagramSocketImplHttpURLConnection</a:t>
            </a:r>
            <a:endParaRPr lang="en-US" sz="2000" dirty="0"/>
          </a:p>
          <a:p>
            <a:pPr lvl="1">
              <a:lnSpc>
                <a:spcPct val="90000"/>
              </a:lnSpc>
            </a:pPr>
            <a:r>
              <a:rPr lang="en-US" sz="2000" b="1" dirty="0" err="1"/>
              <a:t>InetAddress</a:t>
            </a:r>
            <a:endParaRPr lang="en-US" sz="2000" b="1" dirty="0"/>
          </a:p>
          <a:p>
            <a:pPr lvl="1">
              <a:lnSpc>
                <a:spcPct val="90000"/>
              </a:lnSpc>
            </a:pPr>
            <a:r>
              <a:rPr lang="en-US" sz="2000" dirty="0" err="1"/>
              <a:t>MulticastSocket</a:t>
            </a:r>
            <a:endParaRPr lang="en-US" sz="2000" dirty="0"/>
          </a:p>
          <a:p>
            <a:pPr lvl="1">
              <a:lnSpc>
                <a:spcPct val="90000"/>
              </a:lnSpc>
            </a:pPr>
            <a:r>
              <a:rPr lang="en-US" sz="2000" dirty="0" err="1"/>
              <a:t>ServerSocket</a:t>
            </a:r>
            <a:endParaRPr lang="en-US" sz="2000" dirty="0"/>
          </a:p>
          <a:p>
            <a:pPr lvl="1">
              <a:lnSpc>
                <a:spcPct val="90000"/>
              </a:lnSpc>
            </a:pPr>
            <a:r>
              <a:rPr lang="en-US" sz="2000" dirty="0"/>
              <a:t>Socket</a:t>
            </a:r>
          </a:p>
          <a:p>
            <a:pPr lvl="1">
              <a:lnSpc>
                <a:spcPct val="90000"/>
              </a:lnSpc>
            </a:pPr>
            <a:r>
              <a:rPr lang="en-US" sz="2000" dirty="0" err="1"/>
              <a:t>SocketImpl</a:t>
            </a:r>
            <a:endParaRPr lang="en-US" sz="2000" dirty="0"/>
          </a:p>
          <a:p>
            <a:pPr lvl="1">
              <a:lnSpc>
                <a:spcPct val="90000"/>
              </a:lnSpc>
            </a:pPr>
            <a:r>
              <a:rPr lang="en-US" sz="2000" dirty="0"/>
              <a:t>URL</a:t>
            </a:r>
          </a:p>
          <a:p>
            <a:pPr lvl="1">
              <a:lnSpc>
                <a:spcPct val="90000"/>
              </a:lnSpc>
            </a:pPr>
            <a:r>
              <a:rPr lang="en-US" sz="2000" dirty="0" err="1"/>
              <a:t>URLConnection</a:t>
            </a:r>
            <a:endParaRPr lang="en-US" sz="2000" dirty="0"/>
          </a:p>
          <a:p>
            <a:pPr lvl="1">
              <a:lnSpc>
                <a:spcPct val="90000"/>
              </a:lnSpc>
            </a:pPr>
            <a:r>
              <a:rPr lang="en-US" sz="2000" dirty="0" err="1"/>
              <a:t>URLEncoder</a:t>
            </a:r>
            <a:endParaRPr lang="en-US" sz="2000" dirty="0"/>
          </a:p>
          <a:p>
            <a:pPr lvl="1">
              <a:lnSpc>
                <a:spcPct val="90000"/>
              </a:lnSpc>
            </a:pPr>
            <a:r>
              <a:rPr lang="en-US" sz="2000" dirty="0" err="1"/>
              <a:t>URLStreamHandler</a:t>
            </a:r>
            <a:endParaRPr lang="en-US" sz="2000" dirty="0"/>
          </a:p>
        </p:txBody>
      </p:sp>
    </p:spTree>
    <p:extLst>
      <p:ext uri="{BB962C8B-B14F-4D97-AF65-F5344CB8AC3E}">
        <p14:creationId xmlns:p14="http://schemas.microsoft.com/office/powerpoint/2010/main" val="1775266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b="1" dirty="0"/>
              <a:t>The </a:t>
            </a:r>
            <a:r>
              <a:rPr lang="en-US" b="1" dirty="0" err="1"/>
              <a:t>InetAddress</a:t>
            </a:r>
            <a:r>
              <a:rPr lang="en-US" b="1" dirty="0"/>
              <a:t> Class</a:t>
            </a:r>
          </a:p>
        </p:txBody>
      </p:sp>
      <p:sp>
        <p:nvSpPr>
          <p:cNvPr id="5123" name="Rectangle 3"/>
          <p:cNvSpPr>
            <a:spLocks noGrp="1" noChangeArrowheads="1"/>
          </p:cNvSpPr>
          <p:nvPr>
            <p:ph type="body" idx="1"/>
          </p:nvPr>
        </p:nvSpPr>
        <p:spPr>
          <a:xfrm>
            <a:off x="685800" y="1447800"/>
            <a:ext cx="7848600" cy="5105400"/>
          </a:xfrm>
        </p:spPr>
        <p:txBody>
          <a:bodyPr/>
          <a:lstStyle/>
          <a:p>
            <a:pPr>
              <a:lnSpc>
                <a:spcPct val="90000"/>
              </a:lnSpc>
            </a:pPr>
            <a:r>
              <a:rPr lang="en-US" sz="2400" dirty="0"/>
              <a:t>Handles Internet addresses both as host names and as IP addresses</a:t>
            </a:r>
          </a:p>
          <a:p>
            <a:pPr>
              <a:lnSpc>
                <a:spcPct val="90000"/>
              </a:lnSpc>
            </a:pPr>
            <a:r>
              <a:rPr lang="en-US" sz="2400" dirty="0"/>
              <a:t>Static Method </a:t>
            </a:r>
            <a:r>
              <a:rPr lang="en-US" sz="2400" b="1" dirty="0" err="1"/>
              <a:t>getByName</a:t>
            </a:r>
            <a:r>
              <a:rPr lang="en-US" sz="2400" dirty="0"/>
              <a:t> returns the IP address of a specified host name as an </a:t>
            </a:r>
            <a:r>
              <a:rPr lang="en-US" sz="2400" dirty="0" err="1"/>
              <a:t>InetAddress</a:t>
            </a:r>
            <a:r>
              <a:rPr lang="en-US" sz="2400" dirty="0"/>
              <a:t> object</a:t>
            </a:r>
          </a:p>
          <a:p>
            <a:pPr>
              <a:lnSpc>
                <a:spcPct val="90000"/>
              </a:lnSpc>
            </a:pPr>
            <a:r>
              <a:rPr lang="en-US" sz="2400" dirty="0"/>
              <a:t>Methods for address/name conversion:</a:t>
            </a:r>
          </a:p>
          <a:p>
            <a:pPr lvl="1">
              <a:lnSpc>
                <a:spcPct val="90000"/>
              </a:lnSpc>
              <a:buFontTx/>
              <a:buNone/>
            </a:pPr>
            <a:r>
              <a:rPr lang="en-US" sz="1600" dirty="0"/>
              <a:t>public static </a:t>
            </a:r>
            <a:r>
              <a:rPr lang="en-US" sz="1600" dirty="0" err="1"/>
              <a:t>InetAddress</a:t>
            </a:r>
            <a:r>
              <a:rPr lang="en-US" sz="1600" dirty="0"/>
              <a:t>   </a:t>
            </a:r>
            <a:r>
              <a:rPr lang="en-US" sz="1600" dirty="0" err="1"/>
              <a:t>getByName</a:t>
            </a:r>
            <a:r>
              <a:rPr lang="en-US" sz="1600" dirty="0"/>
              <a:t>(String host) throws </a:t>
            </a:r>
            <a:r>
              <a:rPr lang="en-US" sz="1600" dirty="0" err="1"/>
              <a:t>UnknownHostException</a:t>
            </a:r>
            <a:endParaRPr lang="en-US" sz="1600" dirty="0"/>
          </a:p>
          <a:p>
            <a:pPr lvl="1">
              <a:lnSpc>
                <a:spcPct val="90000"/>
              </a:lnSpc>
              <a:buFontTx/>
              <a:buNone/>
            </a:pPr>
            <a:r>
              <a:rPr lang="en-US" sz="1600" dirty="0"/>
              <a:t>public static </a:t>
            </a:r>
            <a:r>
              <a:rPr lang="en-US" sz="1600" dirty="0" err="1"/>
              <a:t>InetAddress</a:t>
            </a:r>
            <a:r>
              <a:rPr lang="en-US" sz="1600" dirty="0"/>
              <a:t>[] </a:t>
            </a:r>
            <a:r>
              <a:rPr lang="en-US" sz="1600" dirty="0" err="1"/>
              <a:t>getAllByName</a:t>
            </a:r>
            <a:r>
              <a:rPr lang="en-US" sz="1600" dirty="0"/>
              <a:t>(String host) throws </a:t>
            </a:r>
            <a:r>
              <a:rPr lang="en-US" sz="1600" dirty="0" err="1"/>
              <a:t>UnknownHostException</a:t>
            </a:r>
            <a:endParaRPr lang="en-US" sz="1600" dirty="0"/>
          </a:p>
          <a:p>
            <a:pPr lvl="1">
              <a:lnSpc>
                <a:spcPct val="90000"/>
              </a:lnSpc>
              <a:buFontTx/>
              <a:buNone/>
            </a:pPr>
            <a:r>
              <a:rPr lang="en-US" sz="1600" dirty="0"/>
              <a:t>public static </a:t>
            </a:r>
            <a:r>
              <a:rPr lang="en-US" sz="1600" dirty="0" err="1"/>
              <a:t>InetAddress</a:t>
            </a:r>
            <a:r>
              <a:rPr lang="en-US" sz="1600" dirty="0"/>
              <a:t>   </a:t>
            </a:r>
            <a:r>
              <a:rPr lang="en-US" sz="1600" dirty="0" err="1"/>
              <a:t>getLocalHost</a:t>
            </a:r>
            <a:r>
              <a:rPr lang="en-US" sz="1600" dirty="0"/>
              <a:t>() throws </a:t>
            </a:r>
            <a:r>
              <a:rPr lang="en-US" sz="1600" dirty="0" err="1"/>
              <a:t>UnknownHostException</a:t>
            </a:r>
            <a:endParaRPr lang="en-US" sz="1600" dirty="0"/>
          </a:p>
          <a:p>
            <a:pPr lvl="1">
              <a:lnSpc>
                <a:spcPct val="90000"/>
              </a:lnSpc>
              <a:buFontTx/>
              <a:buNone/>
            </a:pPr>
            <a:r>
              <a:rPr lang="en-US" sz="1600" dirty="0"/>
              <a:t>  </a:t>
            </a:r>
          </a:p>
          <a:p>
            <a:pPr lvl="1">
              <a:lnSpc>
                <a:spcPct val="90000"/>
              </a:lnSpc>
              <a:buFontTx/>
              <a:buNone/>
            </a:pPr>
            <a:r>
              <a:rPr lang="en-US" sz="1600" dirty="0"/>
              <a:t> public </a:t>
            </a:r>
            <a:r>
              <a:rPr lang="en-US" sz="1600" dirty="0" err="1"/>
              <a:t>boolean</a:t>
            </a:r>
            <a:r>
              <a:rPr lang="en-US" sz="1600" dirty="0"/>
              <a:t> </a:t>
            </a:r>
            <a:r>
              <a:rPr lang="en-US" sz="1600" dirty="0" err="1"/>
              <a:t>isMulticastAddress</a:t>
            </a:r>
            <a:r>
              <a:rPr lang="en-US" sz="1600" dirty="0"/>
              <a:t>()</a:t>
            </a:r>
          </a:p>
          <a:p>
            <a:pPr lvl="1">
              <a:lnSpc>
                <a:spcPct val="90000"/>
              </a:lnSpc>
              <a:buFontTx/>
              <a:buNone/>
            </a:pPr>
            <a:r>
              <a:rPr lang="en-US" sz="1600" dirty="0"/>
              <a:t> public String  </a:t>
            </a:r>
            <a:r>
              <a:rPr lang="en-US" sz="1600" dirty="0" err="1"/>
              <a:t>getHostName</a:t>
            </a:r>
            <a:r>
              <a:rPr lang="en-US" sz="1600" dirty="0"/>
              <a:t>()</a:t>
            </a:r>
          </a:p>
          <a:p>
            <a:pPr lvl="1">
              <a:lnSpc>
                <a:spcPct val="90000"/>
              </a:lnSpc>
              <a:buFontTx/>
              <a:buNone/>
            </a:pPr>
            <a:r>
              <a:rPr lang="en-US" sz="1600" dirty="0"/>
              <a:t> public byte[]  </a:t>
            </a:r>
            <a:r>
              <a:rPr lang="en-US" sz="1600" dirty="0" err="1"/>
              <a:t>getAddress</a:t>
            </a:r>
            <a:r>
              <a:rPr lang="en-US" sz="1600" dirty="0"/>
              <a:t>()</a:t>
            </a:r>
          </a:p>
          <a:p>
            <a:pPr lvl="1">
              <a:lnSpc>
                <a:spcPct val="90000"/>
              </a:lnSpc>
              <a:buFontTx/>
              <a:buNone/>
            </a:pPr>
            <a:r>
              <a:rPr lang="en-US" sz="1600" dirty="0"/>
              <a:t> public String  </a:t>
            </a:r>
            <a:r>
              <a:rPr lang="en-US" sz="1600" dirty="0" err="1"/>
              <a:t>getHostAddress</a:t>
            </a:r>
            <a:r>
              <a:rPr lang="en-US" sz="1600" dirty="0"/>
              <a:t>()</a:t>
            </a:r>
          </a:p>
          <a:p>
            <a:pPr lvl="1">
              <a:lnSpc>
                <a:spcPct val="90000"/>
              </a:lnSpc>
              <a:buFontTx/>
              <a:buNone/>
            </a:pPr>
            <a:r>
              <a:rPr lang="en-US" sz="1600" dirty="0"/>
              <a:t> public </a:t>
            </a:r>
            <a:r>
              <a:rPr lang="en-US" sz="1600" dirty="0" err="1"/>
              <a:t>int</a:t>
            </a:r>
            <a:r>
              <a:rPr lang="en-US" sz="1600" dirty="0"/>
              <a:t>     </a:t>
            </a:r>
            <a:r>
              <a:rPr lang="en-US" sz="1600" dirty="0" err="1"/>
              <a:t>hashCode</a:t>
            </a:r>
            <a:r>
              <a:rPr lang="en-US" sz="1600" dirty="0"/>
              <a:t>()</a:t>
            </a:r>
          </a:p>
          <a:p>
            <a:pPr lvl="1">
              <a:lnSpc>
                <a:spcPct val="90000"/>
              </a:lnSpc>
              <a:buFontTx/>
              <a:buNone/>
            </a:pPr>
            <a:r>
              <a:rPr lang="en-US" sz="1600" dirty="0"/>
              <a:t> public </a:t>
            </a:r>
            <a:r>
              <a:rPr lang="en-US" sz="1600" dirty="0" err="1"/>
              <a:t>boolean</a:t>
            </a:r>
            <a:r>
              <a:rPr lang="en-US" sz="1600" dirty="0"/>
              <a:t> equals(Object </a:t>
            </a:r>
            <a:r>
              <a:rPr lang="en-US" sz="1600" dirty="0" err="1"/>
              <a:t>obj</a:t>
            </a:r>
            <a:r>
              <a:rPr lang="en-US" sz="1600" dirty="0"/>
              <a:t>)</a:t>
            </a:r>
          </a:p>
          <a:p>
            <a:pPr lvl="1">
              <a:lnSpc>
                <a:spcPct val="90000"/>
              </a:lnSpc>
              <a:buFontTx/>
              <a:buNone/>
            </a:pPr>
            <a:r>
              <a:rPr lang="en-US" sz="1600" dirty="0"/>
              <a:t> public String  </a:t>
            </a:r>
            <a:r>
              <a:rPr lang="en-US" sz="1600" dirty="0" err="1"/>
              <a:t>toString</a:t>
            </a:r>
            <a:r>
              <a:rPr lang="en-US" sz="1600" dirty="0"/>
              <a:t>()</a:t>
            </a:r>
          </a:p>
        </p:txBody>
      </p:sp>
    </p:spTree>
    <p:extLst>
      <p:ext uri="{BB962C8B-B14F-4D97-AF65-F5344CB8AC3E}">
        <p14:creationId xmlns:p14="http://schemas.microsoft.com/office/powerpoint/2010/main" val="211264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152400"/>
            <a:ext cx="7772400" cy="533400"/>
          </a:xfrm>
        </p:spPr>
        <p:txBody>
          <a:bodyPr/>
          <a:lstStyle/>
          <a:p>
            <a:r>
              <a:rPr lang="en-US" sz="3600" b="1" dirty="0"/>
              <a:t>The </a:t>
            </a:r>
            <a:r>
              <a:rPr lang="en-US" sz="3600" b="1" dirty="0" err="1"/>
              <a:t>Java.net.Socket</a:t>
            </a:r>
            <a:r>
              <a:rPr lang="en-US" sz="3600" b="1" dirty="0"/>
              <a:t> Class</a:t>
            </a:r>
          </a:p>
        </p:txBody>
      </p:sp>
      <p:sp>
        <p:nvSpPr>
          <p:cNvPr id="17411" name="Rectangle 3"/>
          <p:cNvSpPr>
            <a:spLocks noGrp="1" noChangeArrowheads="1"/>
          </p:cNvSpPr>
          <p:nvPr>
            <p:ph type="body" idx="1"/>
          </p:nvPr>
        </p:nvSpPr>
        <p:spPr>
          <a:xfrm>
            <a:off x="533400" y="838200"/>
            <a:ext cx="8305800" cy="5562600"/>
          </a:xfrm>
        </p:spPr>
        <p:txBody>
          <a:bodyPr/>
          <a:lstStyle/>
          <a:p>
            <a:r>
              <a:rPr lang="en-US" dirty="0"/>
              <a:t>Connection is accomplished via construction. </a:t>
            </a:r>
          </a:p>
          <a:p>
            <a:pPr lvl="1"/>
            <a:r>
              <a:rPr lang="en-US" sz="3200" dirty="0"/>
              <a:t>Each Socket object is associated with exactly one remote host. </a:t>
            </a:r>
          </a:p>
          <a:p>
            <a:r>
              <a:rPr lang="en-US" u="sng" dirty="0"/>
              <a:t>Sending and receiving data </a:t>
            </a:r>
            <a:r>
              <a:rPr lang="en-US" dirty="0"/>
              <a:t>is accomplished with </a:t>
            </a:r>
            <a:r>
              <a:rPr lang="en-US" u="sng" dirty="0"/>
              <a:t>output and input streams</a:t>
            </a:r>
            <a:r>
              <a:rPr lang="en-US" dirty="0"/>
              <a:t>. </a:t>
            </a:r>
          </a:p>
          <a:p>
            <a:r>
              <a:rPr lang="en-US" dirty="0"/>
              <a:t>There are methods to get an input stream for a socket and an output stream for the socket. </a:t>
            </a:r>
          </a:p>
          <a:p>
            <a:endParaRPr lang="en-US" sz="1400" dirty="0"/>
          </a:p>
        </p:txBody>
      </p:sp>
    </p:spTree>
    <p:extLst>
      <p:ext uri="{BB962C8B-B14F-4D97-AF65-F5344CB8AC3E}">
        <p14:creationId xmlns:p14="http://schemas.microsoft.com/office/powerpoint/2010/main" val="1275006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152400"/>
            <a:ext cx="7772400" cy="533400"/>
          </a:xfrm>
        </p:spPr>
        <p:txBody>
          <a:bodyPr/>
          <a:lstStyle/>
          <a:p>
            <a:r>
              <a:rPr lang="en-US" sz="3600"/>
              <a:t>The Java.net.ServerSocket Class</a:t>
            </a:r>
          </a:p>
        </p:txBody>
      </p:sp>
      <p:sp>
        <p:nvSpPr>
          <p:cNvPr id="18435" name="Rectangle 3"/>
          <p:cNvSpPr>
            <a:spLocks noGrp="1" noChangeArrowheads="1"/>
          </p:cNvSpPr>
          <p:nvPr>
            <p:ph type="body" idx="1"/>
          </p:nvPr>
        </p:nvSpPr>
        <p:spPr>
          <a:xfrm>
            <a:off x="533400" y="838200"/>
            <a:ext cx="8305800" cy="5562600"/>
          </a:xfrm>
        </p:spPr>
        <p:txBody>
          <a:bodyPr/>
          <a:lstStyle/>
          <a:p>
            <a:r>
              <a:rPr lang="en-US" sz="2400" dirty="0"/>
              <a:t>The</a:t>
            </a:r>
            <a:r>
              <a:rPr lang="en-US" sz="2400" b="1" u="sng" dirty="0"/>
              <a:t> </a:t>
            </a:r>
            <a:r>
              <a:rPr lang="en-US" sz="2400" b="1" i="1" u="sng" dirty="0" err="1"/>
              <a:t>java.net.ServerSocket</a:t>
            </a:r>
            <a:r>
              <a:rPr lang="en-US" sz="2400" b="1" u="sng" dirty="0"/>
              <a:t> </a:t>
            </a:r>
            <a:r>
              <a:rPr lang="en-US" sz="2400" dirty="0"/>
              <a:t>class represents a server socket. </a:t>
            </a:r>
          </a:p>
          <a:p>
            <a:r>
              <a:rPr lang="en-US" sz="2400" dirty="0"/>
              <a:t>It is constructed on a particular port. </a:t>
            </a:r>
          </a:p>
          <a:p>
            <a:r>
              <a:rPr lang="en-US" sz="2400" b="1" u="sng" dirty="0"/>
              <a:t>Then it calls accept() to listen for incoming connections.</a:t>
            </a:r>
          </a:p>
          <a:p>
            <a:pPr lvl="1"/>
            <a:r>
              <a:rPr lang="en-US" sz="2000" dirty="0"/>
              <a:t>accept() blocks until a connection is detected. </a:t>
            </a:r>
          </a:p>
          <a:p>
            <a:pPr lvl="1"/>
            <a:r>
              <a:rPr lang="en-US" sz="2000" dirty="0"/>
              <a:t>Then </a:t>
            </a:r>
            <a:r>
              <a:rPr lang="en-US" sz="2000" b="1" u="sng" dirty="0"/>
              <a:t>accept() returns a </a:t>
            </a:r>
            <a:r>
              <a:rPr lang="en-US" sz="2000" b="1" u="sng" dirty="0" err="1"/>
              <a:t>java.net.Socket</a:t>
            </a:r>
            <a:r>
              <a:rPr lang="en-US" sz="2000" b="1" u="sng" dirty="0"/>
              <a:t> </a:t>
            </a:r>
            <a:r>
              <a:rPr lang="en-US" sz="2000" dirty="0"/>
              <a:t>object that is used to perform the actual communication with the client. </a:t>
            </a:r>
          </a:p>
          <a:p>
            <a:pPr lvl="2"/>
            <a:r>
              <a:rPr lang="en-US" sz="1800" dirty="0"/>
              <a:t>the “plug”</a:t>
            </a:r>
          </a:p>
          <a:p>
            <a:pPr lvl="1"/>
            <a:r>
              <a:rPr lang="en-US" sz="2000" b="1" u="sng" dirty="0"/>
              <a:t>backlog</a:t>
            </a:r>
            <a:r>
              <a:rPr lang="en-US" sz="2000" dirty="0"/>
              <a:t> is the maximum size of the queue of connection requests</a:t>
            </a:r>
          </a:p>
          <a:p>
            <a:pPr lvl="1"/>
            <a:endParaRPr lang="en-US" sz="2000" dirty="0"/>
          </a:p>
          <a:p>
            <a:pPr lvl="1">
              <a:buFontTx/>
              <a:buNone/>
            </a:pPr>
            <a:r>
              <a:rPr lang="en-US" sz="2000" dirty="0"/>
              <a:t>	</a:t>
            </a:r>
            <a:r>
              <a:rPr lang="en-US" sz="1600" dirty="0"/>
              <a:t>public </a:t>
            </a:r>
            <a:r>
              <a:rPr lang="en-US" sz="1600" dirty="0" err="1"/>
              <a:t>ServerSocket</a:t>
            </a:r>
            <a:r>
              <a:rPr lang="en-US" sz="1600" dirty="0"/>
              <a:t>(</a:t>
            </a:r>
            <a:r>
              <a:rPr lang="en-US" sz="1600" dirty="0" err="1"/>
              <a:t>int</a:t>
            </a:r>
            <a:r>
              <a:rPr lang="en-US" sz="1600" dirty="0"/>
              <a:t> port) throws </a:t>
            </a:r>
            <a:r>
              <a:rPr lang="en-US" sz="1600" dirty="0" err="1"/>
              <a:t>IOException</a:t>
            </a:r>
            <a:endParaRPr lang="en-US" sz="1600" dirty="0"/>
          </a:p>
          <a:p>
            <a:pPr lvl="1">
              <a:buFontTx/>
              <a:buNone/>
            </a:pPr>
            <a:r>
              <a:rPr lang="en-US" sz="1600" dirty="0"/>
              <a:t>	public </a:t>
            </a:r>
            <a:r>
              <a:rPr lang="en-US" sz="1600" dirty="0" err="1"/>
              <a:t>ServerSocket</a:t>
            </a:r>
            <a:r>
              <a:rPr lang="en-US" sz="1600" dirty="0"/>
              <a:t>(</a:t>
            </a:r>
            <a:r>
              <a:rPr lang="en-US" sz="1600" dirty="0" err="1"/>
              <a:t>int</a:t>
            </a:r>
            <a:r>
              <a:rPr lang="en-US" sz="1600" dirty="0"/>
              <a:t> port, </a:t>
            </a:r>
            <a:r>
              <a:rPr lang="en-US" sz="1600" dirty="0" err="1"/>
              <a:t>int</a:t>
            </a:r>
            <a:r>
              <a:rPr lang="en-US" sz="1600" dirty="0"/>
              <a:t> backlog) throws </a:t>
            </a:r>
            <a:r>
              <a:rPr lang="en-US" sz="1600" dirty="0" err="1"/>
              <a:t>IOException</a:t>
            </a:r>
            <a:endParaRPr lang="en-US" sz="1600" dirty="0"/>
          </a:p>
          <a:p>
            <a:pPr lvl="1">
              <a:buFontTx/>
              <a:buNone/>
            </a:pPr>
            <a:r>
              <a:rPr lang="en-US" sz="1600" dirty="0"/>
              <a:t>	public </a:t>
            </a:r>
            <a:r>
              <a:rPr lang="en-US" sz="1600" dirty="0" err="1"/>
              <a:t>ServerSocket</a:t>
            </a:r>
            <a:r>
              <a:rPr lang="en-US" sz="1600" dirty="0"/>
              <a:t>(</a:t>
            </a:r>
            <a:r>
              <a:rPr lang="en-US" sz="1600" dirty="0" err="1"/>
              <a:t>int</a:t>
            </a:r>
            <a:r>
              <a:rPr lang="en-US" sz="1600" dirty="0"/>
              <a:t> port, </a:t>
            </a:r>
            <a:r>
              <a:rPr lang="en-US" sz="1600" dirty="0" err="1"/>
              <a:t>int</a:t>
            </a:r>
            <a:r>
              <a:rPr lang="en-US" sz="1600" dirty="0"/>
              <a:t> backlog, </a:t>
            </a:r>
            <a:r>
              <a:rPr lang="en-US" sz="1600" dirty="0" err="1"/>
              <a:t>InetAddress</a:t>
            </a:r>
            <a:r>
              <a:rPr lang="en-US" sz="1600" dirty="0"/>
              <a:t> </a:t>
            </a:r>
            <a:r>
              <a:rPr lang="en-US" sz="1600" dirty="0" err="1"/>
              <a:t>bindAddr</a:t>
            </a:r>
            <a:r>
              <a:rPr lang="en-US" sz="1600" dirty="0"/>
              <a:t>) throws </a:t>
            </a:r>
            <a:r>
              <a:rPr lang="en-US" sz="1600" dirty="0" err="1"/>
              <a:t>IOException</a:t>
            </a:r>
            <a:endParaRPr lang="en-US" sz="1600" dirty="0"/>
          </a:p>
          <a:p>
            <a:pPr lvl="1">
              <a:buFontTx/>
              <a:buNone/>
            </a:pPr>
            <a:r>
              <a:rPr lang="en-US" sz="1600" dirty="0"/>
              <a:t>	</a:t>
            </a:r>
          </a:p>
          <a:p>
            <a:pPr lvl="1">
              <a:buFontTx/>
              <a:buNone/>
            </a:pPr>
            <a:r>
              <a:rPr lang="en-US" sz="1600" dirty="0"/>
              <a:t>	public Socket accept() throws </a:t>
            </a:r>
            <a:r>
              <a:rPr lang="en-US" sz="1600" dirty="0" err="1"/>
              <a:t>IOException</a:t>
            </a:r>
            <a:endParaRPr lang="en-US" sz="1600" dirty="0"/>
          </a:p>
          <a:p>
            <a:pPr lvl="1">
              <a:buFontTx/>
              <a:buNone/>
            </a:pPr>
            <a:r>
              <a:rPr lang="en-US" sz="1600" dirty="0"/>
              <a:t>	public void close() throws </a:t>
            </a:r>
            <a:r>
              <a:rPr lang="en-US" sz="1600" dirty="0" err="1"/>
              <a:t>IOException</a:t>
            </a:r>
            <a:endParaRPr lang="en-US" sz="1600" dirty="0"/>
          </a:p>
        </p:txBody>
      </p:sp>
    </p:spTree>
    <p:extLst>
      <p:ext uri="{BB962C8B-B14F-4D97-AF65-F5344CB8AC3E}">
        <p14:creationId xmlns:p14="http://schemas.microsoft.com/office/powerpoint/2010/main" val="4061394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b="1" dirty="0"/>
              <a:t>Set up input and output streams</a:t>
            </a:r>
          </a:p>
        </p:txBody>
      </p:sp>
      <p:sp>
        <p:nvSpPr>
          <p:cNvPr id="10243" name="Rectangle 3"/>
          <p:cNvSpPr>
            <a:spLocks noGrp="1" noChangeArrowheads="1"/>
          </p:cNvSpPr>
          <p:nvPr>
            <p:ph type="body" idx="1"/>
          </p:nvPr>
        </p:nvSpPr>
        <p:spPr>
          <a:xfrm>
            <a:off x="381000" y="1219200"/>
            <a:ext cx="8534400" cy="5029200"/>
          </a:xfrm>
        </p:spPr>
        <p:txBody>
          <a:bodyPr/>
          <a:lstStyle/>
          <a:p>
            <a:r>
              <a:rPr lang="en-US" dirty="0"/>
              <a:t>Once a socket has connected you send data to the server via an output stream. You receive data from the server via an input stream. </a:t>
            </a:r>
          </a:p>
          <a:p>
            <a:r>
              <a:rPr lang="en-US" sz="2800" dirty="0"/>
              <a:t>Methods</a:t>
            </a:r>
            <a:r>
              <a:rPr lang="en-US" sz="2800" i="1" dirty="0"/>
              <a:t> </a:t>
            </a:r>
            <a:r>
              <a:rPr lang="en-US" sz="2800" b="1" i="1" dirty="0" err="1"/>
              <a:t>getInputStream</a:t>
            </a:r>
            <a:r>
              <a:rPr lang="en-US" sz="2800" i="1" dirty="0"/>
              <a:t> </a:t>
            </a:r>
            <a:r>
              <a:rPr lang="en-US" sz="2800" dirty="0"/>
              <a:t>and</a:t>
            </a:r>
            <a:r>
              <a:rPr lang="en-US" sz="2800" i="1" dirty="0"/>
              <a:t> </a:t>
            </a:r>
            <a:r>
              <a:rPr lang="en-US" sz="2800" b="1" i="1" dirty="0" err="1"/>
              <a:t>getOutputStream</a:t>
            </a:r>
            <a:r>
              <a:rPr lang="en-US" sz="2800" i="1" dirty="0"/>
              <a:t> </a:t>
            </a:r>
            <a:r>
              <a:rPr lang="en-US" sz="2800" dirty="0"/>
              <a:t>of class</a:t>
            </a:r>
            <a:r>
              <a:rPr lang="en-US" sz="2800" i="1" dirty="0"/>
              <a:t> Socket:</a:t>
            </a:r>
          </a:p>
          <a:p>
            <a:pPr>
              <a:buFontTx/>
              <a:buNone/>
            </a:pPr>
            <a:r>
              <a:rPr lang="en-US" i="1" dirty="0"/>
              <a:t>	</a:t>
            </a:r>
            <a:r>
              <a:rPr lang="en-US" sz="2400" i="1" dirty="0" err="1"/>
              <a:t>BufferedReader</a:t>
            </a:r>
            <a:r>
              <a:rPr lang="en-US" sz="2400" i="1" dirty="0"/>
              <a:t> in =</a:t>
            </a:r>
            <a:br>
              <a:rPr lang="en-US" sz="2400" i="1" dirty="0"/>
            </a:br>
            <a:r>
              <a:rPr lang="en-US" sz="2400" i="1" dirty="0"/>
              <a:t>	new </a:t>
            </a:r>
            <a:r>
              <a:rPr lang="en-US" sz="2400" i="1" dirty="0" err="1"/>
              <a:t>BufferedReader</a:t>
            </a:r>
            <a:r>
              <a:rPr lang="en-US" sz="2400" i="1" dirty="0"/>
              <a:t>(</a:t>
            </a:r>
            <a:br>
              <a:rPr lang="en-US" sz="2400" i="1" dirty="0"/>
            </a:br>
            <a:r>
              <a:rPr lang="en-US" sz="2400" i="1" dirty="0"/>
              <a:t>	    new </a:t>
            </a:r>
            <a:r>
              <a:rPr lang="en-US" sz="2400" i="1" dirty="0" err="1"/>
              <a:t>InputStreamReader</a:t>
            </a:r>
            <a:r>
              <a:rPr lang="en-US" sz="2400" i="1" dirty="0"/>
              <a:t>(</a:t>
            </a:r>
            <a:r>
              <a:rPr lang="en-US" sz="2400" i="1" dirty="0" err="1"/>
              <a:t>link.getInputStream</a:t>
            </a:r>
            <a:r>
              <a:rPr lang="en-US" sz="2400" i="1" dirty="0"/>
              <a:t>()));</a:t>
            </a:r>
          </a:p>
          <a:p>
            <a:pPr>
              <a:buFontTx/>
              <a:buNone/>
            </a:pPr>
            <a:r>
              <a:rPr lang="en-US" sz="2400" i="1" dirty="0"/>
              <a:t>	</a:t>
            </a:r>
            <a:r>
              <a:rPr lang="en-US" sz="2400" i="1" dirty="0" err="1"/>
              <a:t>PrintWriter</a:t>
            </a:r>
            <a:r>
              <a:rPr lang="en-US" sz="2400" i="1" dirty="0"/>
              <a:t> out = </a:t>
            </a:r>
            <a:br>
              <a:rPr lang="en-US" sz="2400" i="1" dirty="0"/>
            </a:br>
            <a:r>
              <a:rPr lang="en-US" sz="2400" i="1" dirty="0"/>
              <a:t>	new </a:t>
            </a:r>
            <a:r>
              <a:rPr lang="en-US" sz="2400" i="1" dirty="0" err="1"/>
              <a:t>PrintWriter</a:t>
            </a:r>
            <a:r>
              <a:rPr lang="en-US" sz="2400" i="1" dirty="0"/>
              <a:t>(</a:t>
            </a:r>
            <a:r>
              <a:rPr lang="en-US" sz="2400" i="1" dirty="0" err="1"/>
              <a:t>link.getOutputStream</a:t>
            </a:r>
            <a:r>
              <a:rPr lang="en-US" sz="2400" i="1" dirty="0"/>
              <a:t>(),true);</a:t>
            </a:r>
          </a:p>
        </p:txBody>
      </p:sp>
    </p:spTree>
    <p:extLst>
      <p:ext uri="{BB962C8B-B14F-4D97-AF65-F5344CB8AC3E}">
        <p14:creationId xmlns:p14="http://schemas.microsoft.com/office/powerpoint/2010/main" val="3321975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304800"/>
            <a:ext cx="7772400" cy="457200"/>
          </a:xfrm>
        </p:spPr>
        <p:txBody>
          <a:bodyPr/>
          <a:lstStyle/>
          <a:p>
            <a:r>
              <a:rPr lang="en-US" b="1" dirty="0"/>
              <a:t>TCP Sockets </a:t>
            </a:r>
          </a:p>
        </p:txBody>
      </p:sp>
      <p:sp>
        <p:nvSpPr>
          <p:cNvPr id="11267" name="Rectangle 3"/>
          <p:cNvSpPr>
            <a:spLocks noGrp="1" noChangeArrowheads="1"/>
          </p:cNvSpPr>
          <p:nvPr>
            <p:ph type="body" idx="1"/>
          </p:nvPr>
        </p:nvSpPr>
        <p:spPr>
          <a:xfrm>
            <a:off x="685800" y="1066800"/>
            <a:ext cx="8153400" cy="5029200"/>
          </a:xfrm>
        </p:spPr>
        <p:txBody>
          <a:bodyPr/>
          <a:lstStyle/>
          <a:p>
            <a:pPr marL="533400" indent="-533400">
              <a:buFontTx/>
              <a:buNone/>
            </a:pPr>
            <a:r>
              <a:rPr lang="en-US" dirty="0"/>
              <a:t>Example:</a:t>
            </a:r>
            <a:r>
              <a:rPr lang="en-US" b="1" dirty="0"/>
              <a:t> SocketClient.java</a:t>
            </a:r>
            <a:endParaRPr lang="en-US" dirty="0"/>
          </a:p>
          <a:p>
            <a:pPr marL="533400" indent="-533400">
              <a:buFontTx/>
              <a:buNone/>
            </a:pPr>
            <a:r>
              <a:rPr lang="en-US" dirty="0"/>
              <a:t>CLIENT:</a:t>
            </a:r>
          </a:p>
          <a:p>
            <a:pPr marL="533400" indent="-533400">
              <a:buFontTx/>
              <a:buAutoNum type="arabicPeriod"/>
            </a:pPr>
            <a:r>
              <a:rPr lang="en-US" dirty="0"/>
              <a:t>Establish a connection to the server</a:t>
            </a:r>
            <a:br>
              <a:rPr lang="en-US" dirty="0"/>
            </a:br>
            <a:r>
              <a:rPr lang="en-US" i="1" dirty="0"/>
              <a:t>Socket link = </a:t>
            </a:r>
            <a:br>
              <a:rPr lang="en-US" i="1" dirty="0"/>
            </a:br>
            <a:r>
              <a:rPr lang="en-US" i="1" dirty="0"/>
              <a:t>	new Socket(&lt;server&gt;,&lt;port&gt;);</a:t>
            </a:r>
          </a:p>
          <a:p>
            <a:pPr marL="533400" indent="-533400">
              <a:buFontTx/>
              <a:buAutoNum type="arabicPeriod"/>
            </a:pPr>
            <a:r>
              <a:rPr lang="en-US" dirty="0"/>
              <a:t>Set up input and output streams</a:t>
            </a:r>
          </a:p>
          <a:p>
            <a:pPr marL="533400" indent="-533400">
              <a:buFontTx/>
              <a:buAutoNum type="arabicPeriod"/>
            </a:pPr>
            <a:r>
              <a:rPr lang="en-US" dirty="0"/>
              <a:t>Send and receive data</a:t>
            </a:r>
          </a:p>
          <a:p>
            <a:pPr marL="533400" indent="-533400">
              <a:buFontTx/>
              <a:buAutoNum type="arabicPeriod"/>
            </a:pPr>
            <a:r>
              <a:rPr lang="en-US" dirty="0"/>
              <a:t>Close the connection</a:t>
            </a:r>
            <a:br>
              <a:rPr lang="en-US" dirty="0"/>
            </a:br>
            <a:endParaRPr lang="en-US" dirty="0"/>
          </a:p>
        </p:txBody>
      </p:sp>
    </p:spTree>
    <p:extLst>
      <p:ext uri="{BB962C8B-B14F-4D97-AF65-F5344CB8AC3E}">
        <p14:creationId xmlns:p14="http://schemas.microsoft.com/office/powerpoint/2010/main" val="1458663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304800"/>
            <a:ext cx="7772400" cy="457200"/>
          </a:xfrm>
        </p:spPr>
        <p:txBody>
          <a:bodyPr/>
          <a:lstStyle/>
          <a:p>
            <a:r>
              <a:rPr lang="en-US" b="1" dirty="0"/>
              <a:t>Socket Client</a:t>
            </a:r>
          </a:p>
        </p:txBody>
      </p:sp>
      <p:sp>
        <p:nvSpPr>
          <p:cNvPr id="11267" name="Rectangle 3"/>
          <p:cNvSpPr>
            <a:spLocks noGrp="1" noChangeArrowheads="1"/>
          </p:cNvSpPr>
          <p:nvPr>
            <p:ph type="body" idx="1"/>
          </p:nvPr>
        </p:nvSpPr>
        <p:spPr>
          <a:xfrm>
            <a:off x="685800" y="1066800"/>
            <a:ext cx="8153400" cy="5029200"/>
          </a:xfrm>
        </p:spPr>
        <p:txBody>
          <a:bodyPr/>
          <a:lstStyle/>
          <a:p>
            <a:r>
              <a:rPr lang="en-US" dirty="0"/>
              <a:t> </a:t>
            </a:r>
          </a:p>
          <a:p>
            <a:endParaRPr lang="en-US" dirty="0"/>
          </a:p>
          <a:p>
            <a:endParaRPr lang="en-US" dirty="0"/>
          </a:p>
          <a:p>
            <a:r>
              <a:rPr lang="en-US" dirty="0"/>
              <a:t>Where Machine name is the machine you are trying to open a connection to, and </a:t>
            </a:r>
            <a:r>
              <a:rPr lang="en-US" dirty="0" err="1"/>
              <a:t>PortNumber</a:t>
            </a:r>
            <a:r>
              <a:rPr lang="en-US" dirty="0"/>
              <a:t> is the port (a number) on which the server you are trying to connect to is running. </a:t>
            </a:r>
          </a:p>
        </p:txBody>
      </p:sp>
      <p:pic>
        <p:nvPicPr>
          <p:cNvPr id="5" name="Picture 4"/>
          <p:cNvPicPr>
            <a:picLocks noChangeAspect="1"/>
          </p:cNvPicPr>
          <p:nvPr/>
        </p:nvPicPr>
        <p:blipFill>
          <a:blip r:embed="rId3"/>
          <a:stretch>
            <a:fillRect/>
          </a:stretch>
        </p:blipFill>
        <p:spPr>
          <a:xfrm>
            <a:off x="160156" y="924560"/>
            <a:ext cx="8887324" cy="1656080"/>
          </a:xfrm>
          <a:prstGeom prst="rect">
            <a:avLst/>
          </a:prstGeom>
        </p:spPr>
      </p:pic>
    </p:spTree>
    <p:extLst>
      <p:ext uri="{BB962C8B-B14F-4D97-AF65-F5344CB8AC3E}">
        <p14:creationId xmlns:p14="http://schemas.microsoft.com/office/powerpoint/2010/main" val="4153461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b="1" dirty="0"/>
              <a:t>TCP Sockets</a:t>
            </a:r>
          </a:p>
        </p:txBody>
      </p:sp>
      <p:sp>
        <p:nvSpPr>
          <p:cNvPr id="9219" name="Rectangle 3"/>
          <p:cNvSpPr>
            <a:spLocks noGrp="1" noChangeArrowheads="1"/>
          </p:cNvSpPr>
          <p:nvPr>
            <p:ph type="body" idx="1"/>
          </p:nvPr>
        </p:nvSpPr>
        <p:spPr>
          <a:xfrm>
            <a:off x="685800" y="1066800"/>
            <a:ext cx="7772400" cy="5334000"/>
          </a:xfrm>
        </p:spPr>
        <p:txBody>
          <a:bodyPr/>
          <a:lstStyle/>
          <a:p>
            <a:pPr marL="533400" indent="-533400">
              <a:lnSpc>
                <a:spcPct val="90000"/>
              </a:lnSpc>
              <a:buFontTx/>
              <a:buNone/>
            </a:pPr>
            <a:r>
              <a:rPr lang="en-US" sz="2400" dirty="0"/>
              <a:t>Example: </a:t>
            </a:r>
            <a:r>
              <a:rPr lang="en-US" sz="2400" b="1" dirty="0"/>
              <a:t>SocketServer.java</a:t>
            </a:r>
          </a:p>
          <a:p>
            <a:pPr marL="533400" indent="-533400">
              <a:lnSpc>
                <a:spcPct val="90000"/>
              </a:lnSpc>
              <a:buFontTx/>
              <a:buNone/>
            </a:pPr>
            <a:r>
              <a:rPr lang="en-US" sz="2400" dirty="0"/>
              <a:t>SERVER:</a:t>
            </a:r>
          </a:p>
          <a:p>
            <a:pPr marL="533400" indent="-533400">
              <a:lnSpc>
                <a:spcPct val="90000"/>
              </a:lnSpc>
              <a:buFontTx/>
              <a:buAutoNum type="arabicPeriod"/>
            </a:pPr>
            <a:r>
              <a:rPr lang="en-US" sz="2400" dirty="0"/>
              <a:t>Create a </a:t>
            </a:r>
            <a:r>
              <a:rPr lang="en-US" sz="2400" dirty="0" err="1"/>
              <a:t>ServerSocket</a:t>
            </a:r>
            <a:r>
              <a:rPr lang="en-US" sz="2400" dirty="0"/>
              <a:t> object</a:t>
            </a:r>
            <a:br>
              <a:rPr lang="en-US" sz="2400" dirty="0"/>
            </a:br>
            <a:r>
              <a:rPr lang="en-US" sz="2400" i="1" dirty="0" err="1"/>
              <a:t>ServerSocket</a:t>
            </a:r>
            <a:r>
              <a:rPr lang="en-US" sz="2400" i="1" dirty="0"/>
              <a:t> </a:t>
            </a:r>
            <a:r>
              <a:rPr lang="en-US" sz="2400" i="1" dirty="0" err="1"/>
              <a:t>servSocket</a:t>
            </a:r>
            <a:r>
              <a:rPr lang="en-US" sz="2400" i="1" dirty="0"/>
              <a:t> = new </a:t>
            </a:r>
            <a:r>
              <a:rPr lang="en-US" sz="2400" i="1" dirty="0" err="1"/>
              <a:t>ServerSocket</a:t>
            </a:r>
            <a:r>
              <a:rPr lang="en-US" sz="2400" i="1" dirty="0"/>
              <a:t>(1234);</a:t>
            </a:r>
          </a:p>
          <a:p>
            <a:pPr marL="533400" indent="-533400">
              <a:lnSpc>
                <a:spcPct val="90000"/>
              </a:lnSpc>
              <a:buFontTx/>
              <a:buAutoNum type="arabicPeriod"/>
            </a:pPr>
            <a:r>
              <a:rPr lang="en-US" sz="2400" dirty="0"/>
              <a:t>Put the server into a waiting state</a:t>
            </a:r>
            <a:br>
              <a:rPr lang="en-US" sz="2400" dirty="0"/>
            </a:br>
            <a:r>
              <a:rPr lang="en-US" sz="2400" i="1" dirty="0"/>
              <a:t>Socket link = </a:t>
            </a:r>
            <a:r>
              <a:rPr lang="en-US" sz="2400" i="1" dirty="0" err="1"/>
              <a:t>servSocket.accept</a:t>
            </a:r>
            <a:r>
              <a:rPr lang="en-US" sz="2400" i="1" dirty="0"/>
              <a:t>();</a:t>
            </a:r>
          </a:p>
          <a:p>
            <a:pPr marL="533400" indent="-533400">
              <a:lnSpc>
                <a:spcPct val="90000"/>
              </a:lnSpc>
              <a:buFontTx/>
              <a:buAutoNum type="arabicPeriod"/>
            </a:pPr>
            <a:r>
              <a:rPr lang="en-US" sz="2400" dirty="0"/>
              <a:t>Set up input and output streams</a:t>
            </a:r>
          </a:p>
          <a:p>
            <a:pPr marL="914400" lvl="1" indent="-457200">
              <a:lnSpc>
                <a:spcPct val="90000"/>
              </a:lnSpc>
              <a:buFontTx/>
              <a:buChar char="•"/>
            </a:pPr>
            <a:r>
              <a:rPr lang="en-US" dirty="0"/>
              <a:t>use thread to serve this client via </a:t>
            </a:r>
            <a:r>
              <a:rPr lang="en-US" i="1" dirty="0"/>
              <a:t>link</a:t>
            </a:r>
          </a:p>
          <a:p>
            <a:pPr marL="533400" indent="-533400">
              <a:lnSpc>
                <a:spcPct val="90000"/>
              </a:lnSpc>
              <a:buFontTx/>
              <a:buAutoNum type="arabicPeriod"/>
            </a:pPr>
            <a:r>
              <a:rPr lang="en-US" sz="2400" dirty="0"/>
              <a:t>Send and receive data</a:t>
            </a:r>
            <a:br>
              <a:rPr lang="en-US" sz="2400" dirty="0"/>
            </a:br>
            <a:r>
              <a:rPr lang="en-US" sz="2400" i="1" dirty="0" err="1"/>
              <a:t>out.println</a:t>
            </a:r>
            <a:r>
              <a:rPr lang="en-US" sz="2400" i="1" dirty="0"/>
              <a:t>(awaiting data…);</a:t>
            </a:r>
            <a:br>
              <a:rPr lang="en-US" sz="2400" i="1" dirty="0"/>
            </a:br>
            <a:r>
              <a:rPr lang="en-US" sz="2400" i="1" dirty="0"/>
              <a:t>String input = </a:t>
            </a:r>
            <a:r>
              <a:rPr lang="en-US" sz="2400" i="1" dirty="0" err="1"/>
              <a:t>in.readLine</a:t>
            </a:r>
            <a:r>
              <a:rPr lang="en-US" sz="2400" i="1" dirty="0"/>
              <a:t>();</a:t>
            </a:r>
          </a:p>
          <a:p>
            <a:pPr marL="533400" indent="-533400">
              <a:lnSpc>
                <a:spcPct val="90000"/>
              </a:lnSpc>
              <a:buFontTx/>
              <a:buAutoNum type="arabicPeriod"/>
            </a:pPr>
            <a:r>
              <a:rPr lang="en-US" sz="2400" dirty="0"/>
              <a:t>Close the connection</a:t>
            </a:r>
            <a:br>
              <a:rPr lang="en-US" sz="2400" dirty="0"/>
            </a:br>
            <a:r>
              <a:rPr lang="en-US" sz="2400" i="1" dirty="0" err="1"/>
              <a:t>link.close</a:t>
            </a:r>
            <a:r>
              <a:rPr lang="en-US" sz="2400" i="1" dirty="0"/>
              <a:t>()</a:t>
            </a:r>
          </a:p>
        </p:txBody>
      </p:sp>
    </p:spTree>
    <p:extLst>
      <p:ext uri="{BB962C8B-B14F-4D97-AF65-F5344CB8AC3E}">
        <p14:creationId xmlns:p14="http://schemas.microsoft.com/office/powerpoint/2010/main" val="2067260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304800"/>
            <a:ext cx="7772400" cy="457200"/>
          </a:xfrm>
        </p:spPr>
        <p:txBody>
          <a:bodyPr/>
          <a:lstStyle/>
          <a:p>
            <a:r>
              <a:rPr lang="en-US" b="1" dirty="0"/>
              <a:t>Socket Server</a:t>
            </a:r>
          </a:p>
        </p:txBody>
      </p:sp>
      <p:sp>
        <p:nvSpPr>
          <p:cNvPr id="11267" name="Rectangle 3"/>
          <p:cNvSpPr>
            <a:spLocks noGrp="1" noChangeArrowheads="1"/>
          </p:cNvSpPr>
          <p:nvPr>
            <p:ph type="body" idx="1"/>
          </p:nvPr>
        </p:nvSpPr>
        <p:spPr>
          <a:xfrm>
            <a:off x="685800" y="1066800"/>
            <a:ext cx="8153400" cy="5029200"/>
          </a:xfrm>
        </p:spPr>
        <p:txBody>
          <a:bodyPr/>
          <a:lstStyle/>
          <a:p>
            <a:r>
              <a:rPr lang="en-US" dirty="0"/>
              <a:t>If you are programming a server, then this is how you open a socket: </a:t>
            </a:r>
          </a:p>
          <a:p>
            <a:endParaRPr lang="en-US" dirty="0"/>
          </a:p>
          <a:p>
            <a:endParaRPr lang="en-US" dirty="0"/>
          </a:p>
          <a:p>
            <a:endParaRPr lang="en-US" dirty="0"/>
          </a:p>
          <a:p>
            <a:r>
              <a:rPr lang="en-US" dirty="0"/>
              <a:t> </a:t>
            </a:r>
          </a:p>
        </p:txBody>
      </p:sp>
      <p:pic>
        <p:nvPicPr>
          <p:cNvPr id="2" name="Picture 1"/>
          <p:cNvPicPr>
            <a:picLocks noChangeAspect="1"/>
          </p:cNvPicPr>
          <p:nvPr/>
        </p:nvPicPr>
        <p:blipFill>
          <a:blip r:embed="rId3"/>
          <a:stretch>
            <a:fillRect/>
          </a:stretch>
        </p:blipFill>
        <p:spPr>
          <a:xfrm>
            <a:off x="685800" y="2315844"/>
            <a:ext cx="7889239" cy="2723515"/>
          </a:xfrm>
          <a:prstGeom prst="rect">
            <a:avLst/>
          </a:prstGeom>
        </p:spPr>
      </p:pic>
    </p:spTree>
    <p:extLst>
      <p:ext uri="{BB962C8B-B14F-4D97-AF65-F5344CB8AC3E}">
        <p14:creationId xmlns:p14="http://schemas.microsoft.com/office/powerpoint/2010/main" val="2860156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304800"/>
            <a:ext cx="7772400" cy="457200"/>
          </a:xfrm>
        </p:spPr>
        <p:txBody>
          <a:bodyPr/>
          <a:lstStyle/>
          <a:p>
            <a:r>
              <a:rPr lang="en-US" b="1" dirty="0"/>
              <a:t>Socket Server</a:t>
            </a:r>
          </a:p>
        </p:txBody>
      </p:sp>
      <p:sp>
        <p:nvSpPr>
          <p:cNvPr id="11267" name="Rectangle 3"/>
          <p:cNvSpPr>
            <a:spLocks noGrp="1" noChangeArrowheads="1"/>
          </p:cNvSpPr>
          <p:nvPr>
            <p:ph type="body" idx="1"/>
          </p:nvPr>
        </p:nvSpPr>
        <p:spPr>
          <a:xfrm>
            <a:off x="685800" y="1066800"/>
            <a:ext cx="8153400" cy="5029200"/>
          </a:xfrm>
        </p:spPr>
        <p:txBody>
          <a:bodyPr/>
          <a:lstStyle/>
          <a:p>
            <a:r>
              <a:rPr lang="en-US" dirty="0"/>
              <a:t>When implementing a server you also need to create a socket object from the </a:t>
            </a:r>
            <a:r>
              <a:rPr lang="en-US" b="1" i="1" u="sng" dirty="0" err="1">
                <a:solidFill>
                  <a:srgbClr val="FF0000"/>
                </a:solidFill>
              </a:rPr>
              <a:t>ServerSocket</a:t>
            </a:r>
            <a:r>
              <a:rPr lang="en-US" dirty="0">
                <a:solidFill>
                  <a:srgbClr val="FF0000"/>
                </a:solidFill>
              </a:rPr>
              <a:t> </a:t>
            </a:r>
            <a:r>
              <a:rPr lang="en-US" dirty="0"/>
              <a:t>in order to listen for and accept connections from clients. </a:t>
            </a:r>
          </a:p>
          <a:p>
            <a:endParaRPr lang="en-US" dirty="0"/>
          </a:p>
          <a:p>
            <a:endParaRPr lang="en-US" dirty="0"/>
          </a:p>
          <a:p>
            <a:endParaRPr lang="en-US" dirty="0"/>
          </a:p>
          <a:p>
            <a:r>
              <a:rPr lang="en-US" dirty="0"/>
              <a:t> </a:t>
            </a:r>
          </a:p>
        </p:txBody>
      </p:sp>
      <p:pic>
        <p:nvPicPr>
          <p:cNvPr id="4" name="Picture 3"/>
          <p:cNvPicPr>
            <a:picLocks noChangeAspect="1"/>
          </p:cNvPicPr>
          <p:nvPr/>
        </p:nvPicPr>
        <p:blipFill>
          <a:blip r:embed="rId3"/>
          <a:stretch>
            <a:fillRect/>
          </a:stretch>
        </p:blipFill>
        <p:spPr>
          <a:xfrm>
            <a:off x="1023937" y="3429000"/>
            <a:ext cx="7434263" cy="2667000"/>
          </a:xfrm>
          <a:prstGeom prst="rect">
            <a:avLst/>
          </a:prstGeom>
        </p:spPr>
      </p:pic>
    </p:spTree>
    <p:extLst>
      <p:ext uri="{BB962C8B-B14F-4D97-AF65-F5344CB8AC3E}">
        <p14:creationId xmlns:p14="http://schemas.microsoft.com/office/powerpoint/2010/main" val="2623566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idx="4294967295"/>
          </p:nvPr>
        </p:nvSpPr>
        <p:spPr/>
        <p:txBody>
          <a:bodyPr/>
          <a:lstStyle/>
          <a:p>
            <a:r>
              <a:rPr lang="en-US" b="1" dirty="0"/>
              <a:t>BACKGROUND</a:t>
            </a:r>
          </a:p>
        </p:txBody>
      </p:sp>
      <p:sp>
        <p:nvSpPr>
          <p:cNvPr id="4099" name="Content Placeholder 2"/>
          <p:cNvSpPr>
            <a:spLocks noGrp="1"/>
          </p:cNvSpPr>
          <p:nvPr>
            <p:ph idx="4294967295"/>
          </p:nvPr>
        </p:nvSpPr>
        <p:spPr>
          <a:xfrm>
            <a:off x="457200" y="1275080"/>
            <a:ext cx="8229600" cy="4525963"/>
          </a:xfrm>
        </p:spPr>
        <p:txBody>
          <a:bodyPr/>
          <a:lstStyle/>
          <a:p>
            <a:pPr algn="just"/>
            <a:r>
              <a:rPr lang="en-US" dirty="0"/>
              <a:t>The communication that occurs between the client and the server must be reliable. </a:t>
            </a:r>
          </a:p>
          <a:p>
            <a:pPr algn="just"/>
            <a:r>
              <a:rPr lang="en-US" b="1" i="1" u="sng" dirty="0">
                <a:solidFill>
                  <a:srgbClr val="FF0000"/>
                </a:solidFill>
              </a:rPr>
              <a:t>reliable</a:t>
            </a:r>
            <a:r>
              <a:rPr lang="en-US" dirty="0">
                <a:solidFill>
                  <a:srgbClr val="FF0000"/>
                </a:solidFill>
              </a:rPr>
              <a:t> </a:t>
            </a:r>
            <a:r>
              <a:rPr lang="en-US" dirty="0"/>
              <a:t>means That is, no data can be dropped and must arrive on the client side in the same order in which the server sent it.</a:t>
            </a:r>
          </a:p>
          <a:p>
            <a:r>
              <a:rPr lang="en-US" dirty="0"/>
              <a:t>TCP provides a reliable, point-to-point communication channel that client-server applications.</a:t>
            </a:r>
            <a:r>
              <a:rPr lang="en-US" b="1" dirty="0"/>
              <a:t> </a:t>
            </a:r>
            <a:br>
              <a:rPr lang="en-US" sz="2400" b="1" dirty="0"/>
            </a:br>
            <a:endParaRPr lang="en-US" sz="2400" b="1" dirty="0"/>
          </a:p>
          <a:p>
            <a:pPr marL="0" indent="0">
              <a:lnSpc>
                <a:spcPct val="90000"/>
              </a:lnSpc>
              <a:buNone/>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p:txBody>
      </p:sp>
      <p:sp>
        <p:nvSpPr>
          <p:cNvPr id="4100"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EDE5A3B8-731A-4F65-A4C4-F973AD3A075C}" type="slidenum">
              <a:rPr lang="en-US" sz="1200">
                <a:solidFill>
                  <a:srgbClr val="898989"/>
                </a:solidFill>
                <a:latin typeface="Calibri" pitchFamily="34" charset="0"/>
              </a:rPr>
              <a:pPr algn="r"/>
              <a:t>3</a:t>
            </a:fld>
            <a:endParaRPr lang="en-US" sz="1200">
              <a:solidFill>
                <a:srgbClr val="898989"/>
              </a:solidFill>
              <a:latin typeface="Calibri" pitchFamily="34" charset="0"/>
            </a:endParaRPr>
          </a:p>
        </p:txBody>
      </p:sp>
    </p:spTree>
    <p:extLst>
      <p:ext uri="{BB962C8B-B14F-4D97-AF65-F5344CB8AC3E}">
        <p14:creationId xmlns:p14="http://schemas.microsoft.com/office/powerpoint/2010/main" val="856509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304800"/>
            <a:ext cx="7772400" cy="457200"/>
          </a:xfrm>
        </p:spPr>
        <p:txBody>
          <a:bodyPr/>
          <a:lstStyle/>
          <a:p>
            <a:r>
              <a:rPr lang="en-US" b="1" dirty="0"/>
              <a:t>How do I create an input stream?</a:t>
            </a:r>
          </a:p>
        </p:txBody>
      </p:sp>
      <p:sp>
        <p:nvSpPr>
          <p:cNvPr id="11267" name="Rectangle 3"/>
          <p:cNvSpPr>
            <a:spLocks noGrp="1" noChangeArrowheads="1"/>
          </p:cNvSpPr>
          <p:nvPr>
            <p:ph type="body" idx="1"/>
          </p:nvPr>
        </p:nvSpPr>
        <p:spPr>
          <a:xfrm>
            <a:off x="495300" y="1249680"/>
            <a:ext cx="8153400" cy="5029200"/>
          </a:xfrm>
        </p:spPr>
        <p:txBody>
          <a:bodyPr/>
          <a:lstStyle/>
          <a:p>
            <a:pPr algn="just"/>
            <a:r>
              <a:rPr lang="en-US" dirty="0"/>
              <a:t>On the client side, you can use the </a:t>
            </a:r>
            <a:r>
              <a:rPr lang="en-US" b="1" u="sng" dirty="0" err="1">
                <a:solidFill>
                  <a:srgbClr val="FF0000"/>
                </a:solidFill>
              </a:rPr>
              <a:t>DataInputStream</a:t>
            </a:r>
            <a:r>
              <a:rPr lang="en-US" dirty="0">
                <a:solidFill>
                  <a:srgbClr val="FF0000"/>
                </a:solidFill>
              </a:rPr>
              <a:t> </a:t>
            </a:r>
            <a:r>
              <a:rPr lang="en-US" dirty="0"/>
              <a:t>class to create an input stream to receive response from the server: </a:t>
            </a:r>
          </a:p>
          <a:p>
            <a:endParaRPr lang="en-US" dirty="0"/>
          </a:p>
          <a:p>
            <a:endParaRPr lang="en-US" dirty="0"/>
          </a:p>
          <a:p>
            <a:r>
              <a:rPr lang="en-US" dirty="0"/>
              <a:t> </a:t>
            </a:r>
          </a:p>
        </p:txBody>
      </p:sp>
      <p:pic>
        <p:nvPicPr>
          <p:cNvPr id="3" name="Picture 2"/>
          <p:cNvPicPr>
            <a:picLocks noChangeAspect="1"/>
          </p:cNvPicPr>
          <p:nvPr/>
        </p:nvPicPr>
        <p:blipFill>
          <a:blip r:embed="rId3"/>
          <a:stretch>
            <a:fillRect/>
          </a:stretch>
        </p:blipFill>
        <p:spPr>
          <a:xfrm>
            <a:off x="495300" y="2930842"/>
            <a:ext cx="8245587" cy="2941638"/>
          </a:xfrm>
          <a:prstGeom prst="rect">
            <a:avLst/>
          </a:prstGeom>
        </p:spPr>
      </p:pic>
    </p:spTree>
    <p:extLst>
      <p:ext uri="{BB962C8B-B14F-4D97-AF65-F5344CB8AC3E}">
        <p14:creationId xmlns:p14="http://schemas.microsoft.com/office/powerpoint/2010/main" val="42608920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304800"/>
            <a:ext cx="7772400" cy="457200"/>
          </a:xfrm>
        </p:spPr>
        <p:txBody>
          <a:bodyPr/>
          <a:lstStyle/>
          <a:p>
            <a:r>
              <a:rPr lang="en-US" b="1" dirty="0"/>
              <a:t>How do I close sockets?</a:t>
            </a:r>
          </a:p>
        </p:txBody>
      </p:sp>
      <p:sp>
        <p:nvSpPr>
          <p:cNvPr id="11267" name="Rectangle 3"/>
          <p:cNvSpPr>
            <a:spLocks noGrp="1" noChangeArrowheads="1"/>
          </p:cNvSpPr>
          <p:nvPr>
            <p:ph type="body" idx="1"/>
          </p:nvPr>
        </p:nvSpPr>
        <p:spPr>
          <a:xfrm>
            <a:off x="495300" y="1249680"/>
            <a:ext cx="8153400" cy="5029200"/>
          </a:xfrm>
        </p:spPr>
        <p:txBody>
          <a:bodyPr/>
          <a:lstStyle/>
          <a:p>
            <a:r>
              <a:rPr lang="en-US" dirty="0"/>
              <a:t>You should always close the output and input stream before you close the socket.</a:t>
            </a:r>
          </a:p>
          <a:p>
            <a:r>
              <a:rPr lang="en-US" b="1" dirty="0"/>
              <a:t>On the client side: </a:t>
            </a:r>
          </a:p>
          <a:p>
            <a:endParaRPr lang="en-US" dirty="0"/>
          </a:p>
          <a:p>
            <a:r>
              <a:rPr lang="en-US" dirty="0"/>
              <a:t> </a:t>
            </a:r>
          </a:p>
        </p:txBody>
      </p:sp>
      <p:pic>
        <p:nvPicPr>
          <p:cNvPr id="2" name="Picture 1"/>
          <p:cNvPicPr>
            <a:picLocks noChangeAspect="1"/>
          </p:cNvPicPr>
          <p:nvPr/>
        </p:nvPicPr>
        <p:blipFill>
          <a:blip r:embed="rId3"/>
          <a:stretch>
            <a:fillRect/>
          </a:stretch>
        </p:blipFill>
        <p:spPr>
          <a:xfrm>
            <a:off x="495300" y="3163570"/>
            <a:ext cx="6535420" cy="2851150"/>
          </a:xfrm>
          <a:prstGeom prst="rect">
            <a:avLst/>
          </a:prstGeom>
        </p:spPr>
      </p:pic>
    </p:spTree>
    <p:extLst>
      <p:ext uri="{BB962C8B-B14F-4D97-AF65-F5344CB8AC3E}">
        <p14:creationId xmlns:p14="http://schemas.microsoft.com/office/powerpoint/2010/main" val="21942771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304800"/>
            <a:ext cx="7772400" cy="457200"/>
          </a:xfrm>
        </p:spPr>
        <p:txBody>
          <a:bodyPr/>
          <a:lstStyle/>
          <a:p>
            <a:r>
              <a:rPr lang="en-US" b="1" dirty="0"/>
              <a:t>How do I close sockets?</a:t>
            </a:r>
          </a:p>
        </p:txBody>
      </p:sp>
      <p:sp>
        <p:nvSpPr>
          <p:cNvPr id="11267" name="Rectangle 3"/>
          <p:cNvSpPr>
            <a:spLocks noGrp="1" noChangeArrowheads="1"/>
          </p:cNvSpPr>
          <p:nvPr>
            <p:ph type="body" idx="1"/>
          </p:nvPr>
        </p:nvSpPr>
        <p:spPr>
          <a:xfrm>
            <a:off x="495300" y="1249680"/>
            <a:ext cx="8153400" cy="5029200"/>
          </a:xfrm>
        </p:spPr>
        <p:txBody>
          <a:bodyPr/>
          <a:lstStyle/>
          <a:p>
            <a:r>
              <a:rPr lang="en-US" b="1" dirty="0"/>
              <a:t>On the server side: </a:t>
            </a:r>
          </a:p>
          <a:p>
            <a:endParaRPr lang="en-US" dirty="0"/>
          </a:p>
          <a:p>
            <a:r>
              <a:rPr lang="en-US" dirty="0"/>
              <a:t> </a:t>
            </a:r>
          </a:p>
        </p:txBody>
      </p:sp>
      <p:pic>
        <p:nvPicPr>
          <p:cNvPr id="3" name="Picture 2"/>
          <p:cNvPicPr>
            <a:picLocks noChangeAspect="1"/>
          </p:cNvPicPr>
          <p:nvPr/>
        </p:nvPicPr>
        <p:blipFill>
          <a:blip r:embed="rId3"/>
          <a:stretch>
            <a:fillRect/>
          </a:stretch>
        </p:blipFill>
        <p:spPr>
          <a:xfrm>
            <a:off x="685800" y="2182494"/>
            <a:ext cx="6243320" cy="3181985"/>
          </a:xfrm>
          <a:prstGeom prst="rect">
            <a:avLst/>
          </a:prstGeom>
        </p:spPr>
      </p:pic>
    </p:spTree>
    <p:extLst>
      <p:ext uri="{BB962C8B-B14F-4D97-AF65-F5344CB8AC3E}">
        <p14:creationId xmlns:p14="http://schemas.microsoft.com/office/powerpoint/2010/main" val="2279524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idx="4294967295"/>
          </p:nvPr>
        </p:nvSpPr>
        <p:spPr/>
        <p:txBody>
          <a:bodyPr/>
          <a:lstStyle/>
          <a:p>
            <a:br>
              <a:rPr lang="en-US" b="1" dirty="0"/>
            </a:br>
            <a:br>
              <a:rPr lang="en-US" b="1" dirty="0"/>
            </a:br>
            <a:br>
              <a:rPr lang="en-US" b="1" dirty="0"/>
            </a:br>
            <a:br>
              <a:rPr lang="en-US" b="1" dirty="0"/>
            </a:br>
            <a:br>
              <a:rPr lang="en-US" b="1" dirty="0"/>
            </a:br>
            <a:br>
              <a:rPr lang="en-US" b="1" dirty="0"/>
            </a:br>
            <a:br>
              <a:rPr lang="en-US" dirty="0"/>
            </a:br>
            <a:br>
              <a:rPr lang="en-US" dirty="0"/>
            </a:br>
            <a:r>
              <a:rPr lang="en-US" b="1" dirty="0"/>
              <a:t>Questions</a:t>
            </a:r>
            <a:br>
              <a:rPr lang="en-US" dirty="0"/>
            </a:br>
            <a:br>
              <a:rPr lang="en-US" sz="1000" b="1" dirty="0"/>
            </a:br>
            <a:r>
              <a:rPr lang="en-US" sz="23900" b="1" dirty="0"/>
              <a:t>?</a:t>
            </a:r>
            <a:br>
              <a:rPr lang="en-US" dirty="0"/>
            </a:br>
            <a:br>
              <a:rPr lang="en-US" dirty="0"/>
            </a:br>
            <a:endParaRPr lang="en-US" dirty="0">
              <a:ea typeface="宋体" pitchFamily="2" charset="-122"/>
            </a:endParaRPr>
          </a:p>
        </p:txBody>
      </p:sp>
      <p:sp>
        <p:nvSpPr>
          <p:cNvPr id="4100"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EDE5A3B8-731A-4F65-A4C4-F973AD3A075C}" type="slidenum">
              <a:rPr lang="en-US" sz="1200">
                <a:solidFill>
                  <a:srgbClr val="898989"/>
                </a:solidFill>
                <a:latin typeface="Calibri" pitchFamily="34" charset="0"/>
              </a:rPr>
              <a:pPr algn="r"/>
              <a:t>33</a:t>
            </a:fld>
            <a:endParaRPr lang="en-US" sz="1200">
              <a:solidFill>
                <a:srgbClr val="898989"/>
              </a:solidFill>
              <a:latin typeface="Calibri" pitchFamily="34" charset="0"/>
            </a:endParaRPr>
          </a:p>
        </p:txBody>
      </p:sp>
    </p:spTree>
    <p:extLst>
      <p:ext uri="{BB962C8B-B14F-4D97-AF65-F5344CB8AC3E}">
        <p14:creationId xmlns:p14="http://schemas.microsoft.com/office/powerpoint/2010/main" val="3239023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idx="4294967295"/>
          </p:nvPr>
        </p:nvSpPr>
        <p:spPr/>
        <p:txBody>
          <a:bodyPr/>
          <a:lstStyle/>
          <a:p>
            <a:r>
              <a:rPr lang="en-US" b="1" dirty="0"/>
              <a:t>What Is a Socket?</a:t>
            </a:r>
          </a:p>
        </p:txBody>
      </p:sp>
      <p:sp>
        <p:nvSpPr>
          <p:cNvPr id="4099" name="Content Placeholder 2"/>
          <p:cNvSpPr>
            <a:spLocks noGrp="1"/>
          </p:cNvSpPr>
          <p:nvPr>
            <p:ph idx="4294967295"/>
          </p:nvPr>
        </p:nvSpPr>
        <p:spPr>
          <a:xfrm>
            <a:off x="457200" y="1275080"/>
            <a:ext cx="8229600" cy="4525963"/>
          </a:xfrm>
        </p:spPr>
        <p:txBody>
          <a:bodyPr/>
          <a:lstStyle/>
          <a:p>
            <a:pPr>
              <a:lnSpc>
                <a:spcPct val="90000"/>
              </a:lnSpc>
            </a:pPr>
            <a:r>
              <a:rPr lang="en-US" sz="2800" dirty="0"/>
              <a:t>A </a:t>
            </a:r>
            <a:r>
              <a:rPr lang="en-US" sz="2800" b="1" u="sng" dirty="0"/>
              <a:t>socket</a:t>
            </a:r>
            <a:r>
              <a:rPr lang="en-US" sz="2800" dirty="0"/>
              <a:t> is one end-point of a two-way communication link between two programs running on the network. </a:t>
            </a:r>
          </a:p>
          <a:p>
            <a:pPr>
              <a:lnSpc>
                <a:spcPct val="90000"/>
              </a:lnSpc>
            </a:pPr>
            <a:r>
              <a:rPr lang="en-US" sz="2800" b="1" u="sng" dirty="0"/>
              <a:t>Socket classes </a:t>
            </a:r>
            <a:r>
              <a:rPr lang="en-US" sz="2800" dirty="0"/>
              <a:t>are used to represent the connection between a client program and a server program. </a:t>
            </a:r>
          </a:p>
          <a:p>
            <a:pPr>
              <a:lnSpc>
                <a:spcPct val="90000"/>
              </a:lnSpc>
            </a:pPr>
            <a:r>
              <a:rPr lang="en-US" sz="2800" dirty="0"/>
              <a:t>The </a:t>
            </a:r>
            <a:r>
              <a:rPr lang="en-US" sz="2800" b="1" i="1" u="sng" dirty="0"/>
              <a:t>java.net</a:t>
            </a:r>
            <a:r>
              <a:rPr lang="en-US" sz="2800" dirty="0"/>
              <a:t> package provides two classes :</a:t>
            </a:r>
          </a:p>
          <a:p>
            <a:pPr lvl="1">
              <a:lnSpc>
                <a:spcPct val="90000"/>
              </a:lnSpc>
            </a:pPr>
            <a:r>
              <a:rPr lang="en-US" b="1" u="sng" dirty="0"/>
              <a:t>Socket</a:t>
            </a:r>
            <a:r>
              <a:rPr lang="en-US" dirty="0"/>
              <a:t> --that implement the client side of the connection</a:t>
            </a:r>
          </a:p>
          <a:p>
            <a:pPr lvl="1">
              <a:lnSpc>
                <a:spcPct val="90000"/>
              </a:lnSpc>
            </a:pPr>
            <a:r>
              <a:rPr lang="en-US" b="1" i="1" dirty="0" err="1"/>
              <a:t>ServerSocket</a:t>
            </a:r>
            <a:r>
              <a:rPr lang="en-US" dirty="0"/>
              <a:t> implement server side of the connection, respectively.</a:t>
            </a:r>
          </a:p>
          <a:p>
            <a:pPr>
              <a:lnSpc>
                <a:spcPct val="90000"/>
              </a:lnSpc>
            </a:pPr>
            <a:br>
              <a:rPr lang="en-US" sz="2800" b="1" dirty="0"/>
            </a:br>
            <a:endParaRPr lang="en-US" sz="2800" b="1" dirty="0"/>
          </a:p>
          <a:p>
            <a:pPr marL="0" indent="0">
              <a:lnSpc>
                <a:spcPct val="90000"/>
              </a:lnSpc>
              <a:buNone/>
            </a:pPr>
            <a:endParaRPr lang="en-US" sz="2800" dirty="0">
              <a:ea typeface="宋体" pitchFamily="2" charset="-122"/>
            </a:endParaRPr>
          </a:p>
          <a:p>
            <a:pPr>
              <a:lnSpc>
                <a:spcPct val="90000"/>
              </a:lnSpc>
            </a:pPr>
            <a:endParaRPr lang="en-US" sz="2800" dirty="0">
              <a:ea typeface="宋体" pitchFamily="2" charset="-122"/>
            </a:endParaRPr>
          </a:p>
          <a:p>
            <a:pPr>
              <a:lnSpc>
                <a:spcPct val="90000"/>
              </a:lnSpc>
            </a:pPr>
            <a:endParaRPr lang="en-US" sz="2800" dirty="0">
              <a:ea typeface="宋体" pitchFamily="2" charset="-122"/>
            </a:endParaRPr>
          </a:p>
          <a:p>
            <a:pPr>
              <a:lnSpc>
                <a:spcPct val="90000"/>
              </a:lnSpc>
            </a:pPr>
            <a:endParaRPr lang="en-US" sz="2800" dirty="0">
              <a:ea typeface="宋体" pitchFamily="2" charset="-122"/>
            </a:endParaRPr>
          </a:p>
        </p:txBody>
      </p:sp>
      <p:sp>
        <p:nvSpPr>
          <p:cNvPr id="4100"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EDE5A3B8-731A-4F65-A4C4-F973AD3A075C}" type="slidenum">
              <a:rPr lang="en-US" sz="1200">
                <a:solidFill>
                  <a:srgbClr val="898989"/>
                </a:solidFill>
                <a:latin typeface="Calibri" pitchFamily="34" charset="0"/>
              </a:rPr>
              <a:pPr algn="r"/>
              <a:t>4</a:t>
            </a:fld>
            <a:endParaRPr lang="en-US" sz="1200">
              <a:solidFill>
                <a:srgbClr val="898989"/>
              </a:solidFill>
              <a:latin typeface="Calibri" pitchFamily="34" charset="0"/>
            </a:endParaRPr>
          </a:p>
        </p:txBody>
      </p:sp>
    </p:spTree>
    <p:extLst>
      <p:ext uri="{BB962C8B-B14F-4D97-AF65-F5344CB8AC3E}">
        <p14:creationId xmlns:p14="http://schemas.microsoft.com/office/powerpoint/2010/main" val="3396516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idx="4294967295"/>
          </p:nvPr>
        </p:nvSpPr>
        <p:spPr/>
        <p:txBody>
          <a:bodyPr/>
          <a:lstStyle/>
          <a:p>
            <a:r>
              <a:rPr lang="en-US" b="1" dirty="0"/>
              <a:t>What Is a Socket?</a:t>
            </a:r>
          </a:p>
        </p:txBody>
      </p:sp>
      <p:sp>
        <p:nvSpPr>
          <p:cNvPr id="4099" name="Content Placeholder 2"/>
          <p:cNvSpPr>
            <a:spLocks noGrp="1"/>
          </p:cNvSpPr>
          <p:nvPr>
            <p:ph idx="4294967295"/>
          </p:nvPr>
        </p:nvSpPr>
        <p:spPr>
          <a:xfrm>
            <a:off x="457200" y="1275080"/>
            <a:ext cx="8229600" cy="4525963"/>
          </a:xfrm>
        </p:spPr>
        <p:txBody>
          <a:bodyPr/>
          <a:lstStyle/>
          <a:p>
            <a:pPr>
              <a:lnSpc>
                <a:spcPct val="90000"/>
              </a:lnSpc>
            </a:pPr>
            <a:r>
              <a:rPr lang="en-US" sz="2800" dirty="0"/>
              <a:t>A </a:t>
            </a:r>
            <a:r>
              <a:rPr lang="en-US" sz="2800" b="1" dirty="0"/>
              <a:t>socket</a:t>
            </a:r>
            <a:r>
              <a:rPr lang="en-US" sz="2800" dirty="0"/>
              <a:t> is bound to a port number so that the TCP layer can identify the application that data is destined to be sent to.</a:t>
            </a:r>
          </a:p>
          <a:p>
            <a:pPr>
              <a:lnSpc>
                <a:spcPct val="90000"/>
              </a:lnSpc>
            </a:pPr>
            <a:r>
              <a:rPr lang="en-US" sz="2800" dirty="0"/>
              <a:t>Normally, a </a:t>
            </a:r>
            <a:r>
              <a:rPr lang="en-US" sz="2800" b="1" u="sng" dirty="0"/>
              <a:t>server</a:t>
            </a:r>
            <a:r>
              <a:rPr lang="en-US" sz="2800" dirty="0"/>
              <a:t> runs on a </a:t>
            </a:r>
            <a:r>
              <a:rPr lang="en-US" sz="2800" b="1" u="sng" dirty="0"/>
              <a:t>specific computer </a:t>
            </a:r>
            <a:r>
              <a:rPr lang="en-US" sz="2800" dirty="0"/>
              <a:t>and </a:t>
            </a:r>
            <a:r>
              <a:rPr lang="en-US" sz="2800" u="sng" dirty="0"/>
              <a:t>has a socket that is bound to a specific port number</a:t>
            </a:r>
            <a:r>
              <a:rPr lang="en-US" sz="2800" dirty="0"/>
              <a:t>. </a:t>
            </a:r>
          </a:p>
          <a:p>
            <a:pPr>
              <a:lnSpc>
                <a:spcPct val="90000"/>
              </a:lnSpc>
            </a:pPr>
            <a:r>
              <a:rPr lang="en-US" sz="2800" dirty="0"/>
              <a:t>The </a:t>
            </a:r>
            <a:r>
              <a:rPr lang="en-US" sz="2800" b="1" dirty="0"/>
              <a:t>server</a:t>
            </a:r>
            <a:r>
              <a:rPr lang="en-US" sz="2800" dirty="0"/>
              <a:t> just waits, listening to the socket for a client to make a connection request.</a:t>
            </a:r>
            <a:endParaRPr lang="en-US" dirty="0"/>
          </a:p>
          <a:p>
            <a:pPr>
              <a:lnSpc>
                <a:spcPct val="90000"/>
              </a:lnSpc>
            </a:pPr>
            <a:r>
              <a:rPr lang="en-US" sz="2800" b="1" dirty="0"/>
              <a:t>On the client-side:</a:t>
            </a:r>
            <a:r>
              <a:rPr lang="en-US" sz="2800" dirty="0"/>
              <a:t> The client knows the hostname of the machine on which the server is running and the port number on which the server is listening.</a:t>
            </a:r>
            <a:br>
              <a:rPr lang="en-US" sz="2800" b="1" dirty="0"/>
            </a:br>
            <a:endParaRPr lang="en-US" sz="2800" b="1" dirty="0"/>
          </a:p>
          <a:p>
            <a:pPr marL="0" indent="0">
              <a:lnSpc>
                <a:spcPct val="90000"/>
              </a:lnSpc>
              <a:buNone/>
            </a:pPr>
            <a:endParaRPr lang="en-US" sz="2800" dirty="0">
              <a:ea typeface="宋体" pitchFamily="2" charset="-122"/>
            </a:endParaRPr>
          </a:p>
          <a:p>
            <a:pPr>
              <a:lnSpc>
                <a:spcPct val="90000"/>
              </a:lnSpc>
            </a:pPr>
            <a:endParaRPr lang="en-US" sz="2800" dirty="0">
              <a:ea typeface="宋体" pitchFamily="2" charset="-122"/>
            </a:endParaRPr>
          </a:p>
          <a:p>
            <a:pPr>
              <a:lnSpc>
                <a:spcPct val="90000"/>
              </a:lnSpc>
            </a:pPr>
            <a:endParaRPr lang="en-US" sz="2800" dirty="0">
              <a:ea typeface="宋体" pitchFamily="2" charset="-122"/>
            </a:endParaRPr>
          </a:p>
          <a:p>
            <a:pPr>
              <a:lnSpc>
                <a:spcPct val="90000"/>
              </a:lnSpc>
            </a:pPr>
            <a:endParaRPr lang="en-US" sz="2800" dirty="0">
              <a:ea typeface="宋体" pitchFamily="2" charset="-122"/>
            </a:endParaRPr>
          </a:p>
        </p:txBody>
      </p:sp>
      <p:sp>
        <p:nvSpPr>
          <p:cNvPr id="4100"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EDE5A3B8-731A-4F65-A4C4-F973AD3A075C}" type="slidenum">
              <a:rPr lang="en-US" sz="1200">
                <a:solidFill>
                  <a:srgbClr val="898989"/>
                </a:solidFill>
                <a:latin typeface="Calibri" pitchFamily="34" charset="0"/>
              </a:rPr>
              <a:pPr algn="r"/>
              <a:t>5</a:t>
            </a:fld>
            <a:endParaRPr lang="en-US" sz="1200">
              <a:solidFill>
                <a:srgbClr val="898989"/>
              </a:solidFill>
              <a:latin typeface="Calibri" pitchFamily="34" charset="0"/>
            </a:endParaRPr>
          </a:p>
        </p:txBody>
      </p:sp>
    </p:spTree>
    <p:extLst>
      <p:ext uri="{BB962C8B-B14F-4D97-AF65-F5344CB8AC3E}">
        <p14:creationId xmlns:p14="http://schemas.microsoft.com/office/powerpoint/2010/main" val="2526827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idx="4294967295"/>
          </p:nvPr>
        </p:nvSpPr>
        <p:spPr/>
        <p:txBody>
          <a:bodyPr/>
          <a:lstStyle/>
          <a:p>
            <a:r>
              <a:rPr lang="en-US" b="1" dirty="0"/>
              <a:t>What Is a Socket?</a:t>
            </a:r>
          </a:p>
        </p:txBody>
      </p:sp>
      <p:sp>
        <p:nvSpPr>
          <p:cNvPr id="4099" name="Content Placeholder 2"/>
          <p:cNvSpPr>
            <a:spLocks noGrp="1"/>
          </p:cNvSpPr>
          <p:nvPr>
            <p:ph idx="4294967295"/>
          </p:nvPr>
        </p:nvSpPr>
        <p:spPr>
          <a:xfrm>
            <a:off x="457200" y="1275080"/>
            <a:ext cx="8229600" cy="4525963"/>
          </a:xfrm>
        </p:spPr>
        <p:txBody>
          <a:bodyPr/>
          <a:lstStyle/>
          <a:p>
            <a:r>
              <a:rPr lang="en-US" sz="2800" dirty="0"/>
              <a:t>To make a connection request, the client tries to connect with the server on the server's machine and port. </a:t>
            </a:r>
          </a:p>
          <a:p>
            <a:r>
              <a:rPr lang="en-US" sz="2800" dirty="0"/>
              <a:t>The client also needs to identify itself to the server so it binds to a local port number that it will use during this connection. </a:t>
            </a:r>
          </a:p>
          <a:p>
            <a:pPr>
              <a:lnSpc>
                <a:spcPct val="90000"/>
              </a:lnSpc>
            </a:pPr>
            <a:endParaRPr lang="en-US" sz="2800" dirty="0"/>
          </a:p>
          <a:p>
            <a:pPr>
              <a:lnSpc>
                <a:spcPct val="90000"/>
              </a:lnSpc>
            </a:pPr>
            <a:br>
              <a:rPr lang="en-US" sz="2800" b="1" dirty="0"/>
            </a:br>
            <a:endParaRPr lang="en-US" sz="2800" b="1" dirty="0"/>
          </a:p>
          <a:p>
            <a:pPr marL="0" indent="0">
              <a:lnSpc>
                <a:spcPct val="90000"/>
              </a:lnSpc>
              <a:buNone/>
            </a:pPr>
            <a:endParaRPr lang="en-US" sz="2800" dirty="0">
              <a:ea typeface="宋体" pitchFamily="2" charset="-122"/>
            </a:endParaRPr>
          </a:p>
          <a:p>
            <a:pPr>
              <a:lnSpc>
                <a:spcPct val="90000"/>
              </a:lnSpc>
            </a:pPr>
            <a:endParaRPr lang="en-US" sz="2800" dirty="0">
              <a:ea typeface="宋体" pitchFamily="2" charset="-122"/>
            </a:endParaRPr>
          </a:p>
          <a:p>
            <a:pPr>
              <a:lnSpc>
                <a:spcPct val="90000"/>
              </a:lnSpc>
            </a:pPr>
            <a:endParaRPr lang="en-US" sz="2800" dirty="0">
              <a:ea typeface="宋体" pitchFamily="2" charset="-122"/>
            </a:endParaRPr>
          </a:p>
          <a:p>
            <a:pPr>
              <a:lnSpc>
                <a:spcPct val="90000"/>
              </a:lnSpc>
            </a:pPr>
            <a:endParaRPr lang="en-US" sz="2800" dirty="0">
              <a:ea typeface="宋体" pitchFamily="2" charset="-122"/>
            </a:endParaRPr>
          </a:p>
        </p:txBody>
      </p:sp>
      <p:sp>
        <p:nvSpPr>
          <p:cNvPr id="4100"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EDE5A3B8-731A-4F65-A4C4-F973AD3A075C}" type="slidenum">
              <a:rPr lang="en-US" sz="1200">
                <a:solidFill>
                  <a:srgbClr val="898989"/>
                </a:solidFill>
                <a:latin typeface="Calibri" pitchFamily="34" charset="0"/>
              </a:rPr>
              <a:pPr algn="r"/>
              <a:t>6</a:t>
            </a:fld>
            <a:endParaRPr lang="en-US" sz="1200">
              <a:solidFill>
                <a:srgbClr val="898989"/>
              </a:solidFill>
              <a:latin typeface="Calibri" pitchFamily="34" charset="0"/>
            </a:endParaRPr>
          </a:p>
        </p:txBody>
      </p:sp>
      <p:pic>
        <p:nvPicPr>
          <p:cNvPr id="5" name="Picture 4"/>
          <p:cNvPicPr/>
          <p:nvPr/>
        </p:nvPicPr>
        <p:blipFill>
          <a:blip r:embed="rId3"/>
          <a:stretch>
            <a:fillRect/>
          </a:stretch>
        </p:blipFill>
        <p:spPr>
          <a:xfrm>
            <a:off x="638174" y="4197123"/>
            <a:ext cx="6695687" cy="2159227"/>
          </a:xfrm>
          <a:prstGeom prst="rect">
            <a:avLst/>
          </a:prstGeom>
        </p:spPr>
      </p:pic>
    </p:spTree>
    <p:extLst>
      <p:ext uri="{BB962C8B-B14F-4D97-AF65-F5344CB8AC3E}">
        <p14:creationId xmlns:p14="http://schemas.microsoft.com/office/powerpoint/2010/main" val="952082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idx="4294967295"/>
          </p:nvPr>
        </p:nvSpPr>
        <p:spPr/>
        <p:txBody>
          <a:bodyPr/>
          <a:lstStyle/>
          <a:p>
            <a:r>
              <a:rPr lang="en-US" b="1" dirty="0"/>
              <a:t>What Is a Socket?</a:t>
            </a:r>
          </a:p>
        </p:txBody>
      </p:sp>
      <p:sp>
        <p:nvSpPr>
          <p:cNvPr id="4099" name="Content Placeholder 2"/>
          <p:cNvSpPr>
            <a:spLocks noGrp="1"/>
          </p:cNvSpPr>
          <p:nvPr>
            <p:ph idx="4294967295"/>
          </p:nvPr>
        </p:nvSpPr>
        <p:spPr>
          <a:xfrm>
            <a:off x="457200" y="1275080"/>
            <a:ext cx="8229600" cy="4525963"/>
          </a:xfrm>
        </p:spPr>
        <p:txBody>
          <a:bodyPr/>
          <a:lstStyle/>
          <a:p>
            <a:pPr>
              <a:lnSpc>
                <a:spcPct val="90000"/>
              </a:lnSpc>
            </a:pPr>
            <a:r>
              <a:rPr lang="en-US" sz="2800" dirty="0"/>
              <a:t>If everything goes well, the server </a:t>
            </a:r>
            <a:r>
              <a:rPr lang="en-US" sz="2800" b="1" u="sng" dirty="0"/>
              <a:t>accepts</a:t>
            </a:r>
            <a:r>
              <a:rPr lang="en-US" sz="2800" dirty="0"/>
              <a:t> the connection. </a:t>
            </a:r>
          </a:p>
          <a:p>
            <a:pPr>
              <a:lnSpc>
                <a:spcPct val="90000"/>
              </a:lnSpc>
            </a:pPr>
            <a:r>
              <a:rPr lang="en-US" sz="2800" dirty="0"/>
              <a:t>Upon acceptance, the server gets a new socket bound to the same local port and also has its remote endpoint set to the address and port of the client. </a:t>
            </a:r>
          </a:p>
          <a:p>
            <a:pPr>
              <a:lnSpc>
                <a:spcPct val="90000"/>
              </a:lnSpc>
            </a:pPr>
            <a:r>
              <a:rPr lang="en-US" sz="2800" b="1" u="sng" dirty="0"/>
              <a:t>On the client side</a:t>
            </a:r>
            <a:r>
              <a:rPr lang="en-US" sz="2800" dirty="0"/>
              <a:t>, if the connection is </a:t>
            </a:r>
            <a:r>
              <a:rPr lang="en-US" sz="2800" b="1" dirty="0"/>
              <a:t>accepted</a:t>
            </a:r>
            <a:r>
              <a:rPr lang="en-US" sz="2800" dirty="0"/>
              <a:t>, a socket is successfully created and the client can use the socket to communicate with the server.</a:t>
            </a:r>
          </a:p>
          <a:p>
            <a:pPr>
              <a:lnSpc>
                <a:spcPct val="90000"/>
              </a:lnSpc>
            </a:pPr>
            <a:endParaRPr lang="en-US" sz="2800" dirty="0"/>
          </a:p>
          <a:p>
            <a:pPr>
              <a:lnSpc>
                <a:spcPct val="90000"/>
              </a:lnSpc>
            </a:pPr>
            <a:br>
              <a:rPr lang="en-US" sz="2800" b="1" dirty="0"/>
            </a:br>
            <a:endParaRPr lang="en-US" sz="2800" b="1" dirty="0"/>
          </a:p>
          <a:p>
            <a:pPr marL="0" indent="0">
              <a:lnSpc>
                <a:spcPct val="90000"/>
              </a:lnSpc>
              <a:buNone/>
            </a:pPr>
            <a:endParaRPr lang="en-US" sz="2800" dirty="0">
              <a:ea typeface="宋体" pitchFamily="2" charset="-122"/>
            </a:endParaRPr>
          </a:p>
          <a:p>
            <a:pPr>
              <a:lnSpc>
                <a:spcPct val="90000"/>
              </a:lnSpc>
            </a:pPr>
            <a:endParaRPr lang="en-US" sz="2800" dirty="0">
              <a:ea typeface="宋体" pitchFamily="2" charset="-122"/>
            </a:endParaRPr>
          </a:p>
          <a:p>
            <a:pPr>
              <a:lnSpc>
                <a:spcPct val="90000"/>
              </a:lnSpc>
            </a:pPr>
            <a:endParaRPr lang="en-US" sz="2800" dirty="0">
              <a:ea typeface="宋体" pitchFamily="2" charset="-122"/>
            </a:endParaRPr>
          </a:p>
          <a:p>
            <a:pPr>
              <a:lnSpc>
                <a:spcPct val="90000"/>
              </a:lnSpc>
            </a:pPr>
            <a:endParaRPr lang="en-US" sz="2800" dirty="0">
              <a:ea typeface="宋体" pitchFamily="2" charset="-122"/>
            </a:endParaRPr>
          </a:p>
        </p:txBody>
      </p:sp>
      <p:sp>
        <p:nvSpPr>
          <p:cNvPr id="4100"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EDE5A3B8-731A-4F65-A4C4-F973AD3A075C}" type="slidenum">
              <a:rPr lang="en-US" sz="1200">
                <a:solidFill>
                  <a:srgbClr val="898989"/>
                </a:solidFill>
                <a:latin typeface="Calibri" pitchFamily="34" charset="0"/>
              </a:rPr>
              <a:pPr algn="r"/>
              <a:t>7</a:t>
            </a:fld>
            <a:endParaRPr lang="en-US" sz="1200">
              <a:solidFill>
                <a:srgbClr val="898989"/>
              </a:solidFill>
              <a:latin typeface="Calibri" pitchFamily="34" charset="0"/>
            </a:endParaRPr>
          </a:p>
        </p:txBody>
      </p:sp>
    </p:spTree>
    <p:extLst>
      <p:ext uri="{BB962C8B-B14F-4D97-AF65-F5344CB8AC3E}">
        <p14:creationId xmlns:p14="http://schemas.microsoft.com/office/powerpoint/2010/main" val="1459876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idx="4294967295"/>
          </p:nvPr>
        </p:nvSpPr>
        <p:spPr/>
        <p:txBody>
          <a:bodyPr/>
          <a:lstStyle/>
          <a:p>
            <a:r>
              <a:rPr lang="en-US" b="1" dirty="0"/>
              <a:t>What Is a Socket?</a:t>
            </a:r>
          </a:p>
        </p:txBody>
      </p:sp>
      <p:sp>
        <p:nvSpPr>
          <p:cNvPr id="4099" name="Content Placeholder 2"/>
          <p:cNvSpPr>
            <a:spLocks noGrp="1"/>
          </p:cNvSpPr>
          <p:nvPr>
            <p:ph idx="4294967295"/>
          </p:nvPr>
        </p:nvSpPr>
        <p:spPr>
          <a:xfrm>
            <a:off x="457200" y="1275080"/>
            <a:ext cx="8229600" cy="4525963"/>
          </a:xfrm>
        </p:spPr>
        <p:txBody>
          <a:bodyPr/>
          <a:lstStyle/>
          <a:p>
            <a:pPr>
              <a:lnSpc>
                <a:spcPct val="90000"/>
              </a:lnSpc>
            </a:pPr>
            <a:r>
              <a:rPr lang="en-US" sz="2800" dirty="0"/>
              <a:t>The client and server can now communicate by writing to or reading from their sockets.</a:t>
            </a:r>
          </a:p>
          <a:p>
            <a:pPr>
              <a:lnSpc>
                <a:spcPct val="90000"/>
              </a:lnSpc>
            </a:pPr>
            <a:r>
              <a:rPr lang="en-US" sz="2800" dirty="0"/>
              <a:t>An </a:t>
            </a:r>
            <a:r>
              <a:rPr lang="en-US" sz="2800" b="1" u="sng" dirty="0"/>
              <a:t>endpoint</a:t>
            </a:r>
            <a:r>
              <a:rPr lang="en-US" sz="2800" dirty="0"/>
              <a:t> is a combination of an IP address and a port number. </a:t>
            </a:r>
          </a:p>
          <a:p>
            <a:pPr>
              <a:lnSpc>
                <a:spcPct val="90000"/>
              </a:lnSpc>
            </a:pPr>
            <a:r>
              <a:rPr lang="en-US" sz="2800" dirty="0"/>
              <a:t>Every </a:t>
            </a:r>
            <a:r>
              <a:rPr lang="en-US" sz="2800" b="1" u="sng" dirty="0"/>
              <a:t>TCP connection </a:t>
            </a:r>
            <a:r>
              <a:rPr lang="en-US" sz="2800" dirty="0"/>
              <a:t>can be uniquely identified by its two endpoints. </a:t>
            </a:r>
          </a:p>
          <a:p>
            <a:pPr>
              <a:lnSpc>
                <a:spcPct val="90000"/>
              </a:lnSpc>
            </a:pPr>
            <a:r>
              <a:rPr lang="en-US" sz="2800" dirty="0"/>
              <a:t>That way you can have multiple connections between your host and the server.</a:t>
            </a:r>
          </a:p>
          <a:p>
            <a:pPr>
              <a:lnSpc>
                <a:spcPct val="90000"/>
              </a:lnSpc>
            </a:pPr>
            <a:endParaRPr lang="en-US" sz="2800" dirty="0"/>
          </a:p>
          <a:p>
            <a:pPr>
              <a:lnSpc>
                <a:spcPct val="90000"/>
              </a:lnSpc>
            </a:pPr>
            <a:endParaRPr lang="en-US" sz="2800" dirty="0"/>
          </a:p>
          <a:p>
            <a:pPr marL="0" indent="0">
              <a:lnSpc>
                <a:spcPct val="90000"/>
              </a:lnSpc>
              <a:buNone/>
            </a:pPr>
            <a:br>
              <a:rPr lang="en-US" sz="2800" b="1" dirty="0"/>
            </a:br>
            <a:endParaRPr lang="en-US" sz="2800" b="1" dirty="0"/>
          </a:p>
          <a:p>
            <a:pPr marL="0" indent="0">
              <a:lnSpc>
                <a:spcPct val="90000"/>
              </a:lnSpc>
              <a:buNone/>
            </a:pPr>
            <a:endParaRPr lang="en-US" sz="2800" dirty="0">
              <a:ea typeface="宋体" pitchFamily="2" charset="-122"/>
            </a:endParaRPr>
          </a:p>
          <a:p>
            <a:pPr>
              <a:lnSpc>
                <a:spcPct val="90000"/>
              </a:lnSpc>
            </a:pPr>
            <a:endParaRPr lang="en-US" sz="2800" dirty="0">
              <a:ea typeface="宋体" pitchFamily="2" charset="-122"/>
            </a:endParaRPr>
          </a:p>
          <a:p>
            <a:pPr>
              <a:lnSpc>
                <a:spcPct val="90000"/>
              </a:lnSpc>
            </a:pPr>
            <a:endParaRPr lang="en-US" sz="2800" dirty="0">
              <a:ea typeface="宋体" pitchFamily="2" charset="-122"/>
            </a:endParaRPr>
          </a:p>
          <a:p>
            <a:pPr>
              <a:lnSpc>
                <a:spcPct val="90000"/>
              </a:lnSpc>
            </a:pPr>
            <a:endParaRPr lang="en-US" sz="2800" dirty="0">
              <a:ea typeface="宋体" pitchFamily="2" charset="-122"/>
            </a:endParaRPr>
          </a:p>
        </p:txBody>
      </p:sp>
      <p:sp>
        <p:nvSpPr>
          <p:cNvPr id="4100"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EDE5A3B8-731A-4F65-A4C4-F973AD3A075C}" type="slidenum">
              <a:rPr lang="en-US" sz="1200">
                <a:solidFill>
                  <a:srgbClr val="898989"/>
                </a:solidFill>
                <a:latin typeface="Calibri" pitchFamily="34" charset="0"/>
              </a:rPr>
              <a:pPr algn="r"/>
              <a:t>8</a:t>
            </a:fld>
            <a:endParaRPr lang="en-US" sz="1200">
              <a:solidFill>
                <a:srgbClr val="898989"/>
              </a:solidFill>
              <a:latin typeface="Calibri" pitchFamily="34" charset="0"/>
            </a:endParaRPr>
          </a:p>
        </p:txBody>
      </p:sp>
    </p:spTree>
    <p:extLst>
      <p:ext uri="{BB962C8B-B14F-4D97-AF65-F5344CB8AC3E}">
        <p14:creationId xmlns:p14="http://schemas.microsoft.com/office/powerpoint/2010/main" val="3818186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b="1" dirty="0"/>
              <a:t>Ports</a:t>
            </a:r>
          </a:p>
        </p:txBody>
      </p:sp>
      <p:graphicFrame>
        <p:nvGraphicFramePr>
          <p:cNvPr id="25603" name="Object 3"/>
          <p:cNvGraphicFramePr>
            <a:graphicFrameLocks noGrp="1" noChangeAspect="1"/>
          </p:cNvGraphicFramePr>
          <p:nvPr>
            <p:ph type="body" idx="1"/>
          </p:nvPr>
        </p:nvGraphicFramePr>
        <p:xfrm>
          <a:off x="5638800" y="1295400"/>
          <a:ext cx="3124200" cy="2600325"/>
        </p:xfrm>
        <a:graphic>
          <a:graphicData uri="http://schemas.openxmlformats.org/presentationml/2006/ole">
            <mc:AlternateContent xmlns:mc="http://schemas.openxmlformats.org/markup-compatibility/2006">
              <mc:Choice xmlns:v="urn:schemas-microsoft-com:vml" Requires="v">
                <p:oleObj spid="_x0000_s1129" name="Clip" r:id="rId3" imgW="1305000" imgH="1085760" progId="MS_ClipArt_Gallery.5">
                  <p:embed/>
                </p:oleObj>
              </mc:Choice>
              <mc:Fallback>
                <p:oleObj name="Clip" r:id="rId3" imgW="1305000" imgH="1085760"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295400"/>
                        <a:ext cx="3124200" cy="2600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4" name="Text Box 4"/>
          <p:cNvSpPr txBox="1">
            <a:spLocks noChangeArrowheads="1"/>
          </p:cNvSpPr>
          <p:nvPr/>
        </p:nvSpPr>
        <p:spPr bwMode="auto">
          <a:xfrm>
            <a:off x="4648200" y="1752600"/>
            <a:ext cx="1600200" cy="401638"/>
          </a:xfrm>
          <a:prstGeom prst="rect">
            <a:avLst/>
          </a:prstGeom>
          <a:solidFill>
            <a:srgbClr val="FFFFFF"/>
          </a:solidFill>
          <a:ln w="349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latin typeface="Comic Sans MS" panose="030F0702030302020204" pitchFamily="66" charset="0"/>
              </a:rPr>
              <a:t>Port 0</a:t>
            </a:r>
          </a:p>
        </p:txBody>
      </p:sp>
      <p:sp>
        <p:nvSpPr>
          <p:cNvPr id="25605" name="Text Box 5"/>
          <p:cNvSpPr txBox="1">
            <a:spLocks noChangeArrowheads="1"/>
          </p:cNvSpPr>
          <p:nvPr/>
        </p:nvSpPr>
        <p:spPr bwMode="auto">
          <a:xfrm>
            <a:off x="4648200" y="2209800"/>
            <a:ext cx="1600200" cy="401638"/>
          </a:xfrm>
          <a:prstGeom prst="rect">
            <a:avLst/>
          </a:prstGeom>
          <a:solidFill>
            <a:srgbClr val="FFFFFF"/>
          </a:solidFill>
          <a:ln w="349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latin typeface="Comic Sans MS" panose="030F0702030302020204" pitchFamily="66" charset="0"/>
              </a:rPr>
              <a:t>Port 1</a:t>
            </a:r>
          </a:p>
        </p:txBody>
      </p:sp>
      <p:sp>
        <p:nvSpPr>
          <p:cNvPr id="25606" name="Text Box 6"/>
          <p:cNvSpPr txBox="1">
            <a:spLocks noChangeArrowheads="1"/>
          </p:cNvSpPr>
          <p:nvPr/>
        </p:nvSpPr>
        <p:spPr bwMode="auto">
          <a:xfrm>
            <a:off x="4648200" y="3124200"/>
            <a:ext cx="1524000" cy="401638"/>
          </a:xfrm>
          <a:prstGeom prst="rect">
            <a:avLst/>
          </a:prstGeom>
          <a:solidFill>
            <a:srgbClr val="FFFFFF"/>
          </a:solidFill>
          <a:ln w="349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latin typeface="Comic Sans MS" panose="030F0702030302020204" pitchFamily="66" charset="0"/>
              </a:rPr>
              <a:t>Port 65535</a:t>
            </a:r>
          </a:p>
        </p:txBody>
      </p:sp>
      <p:grpSp>
        <p:nvGrpSpPr>
          <p:cNvPr id="25607" name="Group 7"/>
          <p:cNvGrpSpPr>
            <a:grpSpLocks noChangeAspect="1"/>
          </p:cNvGrpSpPr>
          <p:nvPr/>
        </p:nvGrpSpPr>
        <p:grpSpPr bwMode="auto">
          <a:xfrm>
            <a:off x="5486400" y="2667000"/>
            <a:ext cx="92075" cy="369888"/>
            <a:chOff x="4656" y="1776"/>
            <a:chExt cx="96" cy="384"/>
          </a:xfrm>
        </p:grpSpPr>
        <p:sp>
          <p:nvSpPr>
            <p:cNvPr id="25608" name="Oval 8"/>
            <p:cNvSpPr>
              <a:spLocks noChangeAspect="1" noChangeArrowheads="1"/>
            </p:cNvSpPr>
            <p:nvPr/>
          </p:nvSpPr>
          <p:spPr bwMode="auto">
            <a:xfrm>
              <a:off x="4656" y="1776"/>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9" name="Oval 9"/>
            <p:cNvSpPr>
              <a:spLocks noChangeAspect="1" noChangeArrowheads="1"/>
            </p:cNvSpPr>
            <p:nvPr/>
          </p:nvSpPr>
          <p:spPr bwMode="auto">
            <a:xfrm>
              <a:off x="4656" y="1920"/>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0" name="Oval 10"/>
            <p:cNvSpPr>
              <a:spLocks noChangeAspect="1" noChangeArrowheads="1"/>
            </p:cNvSpPr>
            <p:nvPr/>
          </p:nvSpPr>
          <p:spPr bwMode="auto">
            <a:xfrm>
              <a:off x="4656" y="2064"/>
              <a:ext cx="96" cy="96"/>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611" name="Rectangle 11"/>
          <p:cNvSpPr>
            <a:spLocks noGrp="1" noChangeArrowheads="1"/>
          </p:cNvSpPr>
          <p:nvPr>
            <p:ph type="body" idx="1"/>
          </p:nvPr>
        </p:nvSpPr>
        <p:spPr>
          <a:xfrm>
            <a:off x="152400" y="1371600"/>
            <a:ext cx="4191000" cy="4800600"/>
          </a:xfrm>
        </p:spPr>
        <p:txBody>
          <a:bodyPr/>
          <a:lstStyle/>
          <a:p>
            <a:r>
              <a:rPr lang="en-US" dirty="0"/>
              <a:t>Each host has 65,536 ports</a:t>
            </a:r>
          </a:p>
          <a:p>
            <a:r>
              <a:rPr lang="en-US" dirty="0"/>
              <a:t>Some ports are </a:t>
            </a:r>
            <a:r>
              <a:rPr lang="en-US" i="1" dirty="0"/>
              <a:t>reserved for specific apps</a:t>
            </a:r>
          </a:p>
          <a:p>
            <a:pPr lvl="1"/>
            <a:r>
              <a:rPr lang="en-US" dirty="0"/>
              <a:t>20,21: FTP</a:t>
            </a:r>
          </a:p>
          <a:p>
            <a:pPr lvl="1"/>
            <a:r>
              <a:rPr lang="en-US" dirty="0"/>
              <a:t>23: Telnet</a:t>
            </a:r>
          </a:p>
          <a:p>
            <a:pPr lvl="1"/>
            <a:r>
              <a:rPr lang="en-US" dirty="0"/>
              <a:t>80: HTTP</a:t>
            </a:r>
          </a:p>
          <a:p>
            <a:pPr>
              <a:buFontTx/>
              <a:buNone/>
            </a:pPr>
            <a:endParaRPr lang="en-US" dirty="0"/>
          </a:p>
        </p:txBody>
      </p:sp>
      <p:sp>
        <p:nvSpPr>
          <p:cNvPr id="25612" name="Line 12"/>
          <p:cNvSpPr>
            <a:spLocks noChangeShapeType="1"/>
          </p:cNvSpPr>
          <p:nvPr/>
        </p:nvSpPr>
        <p:spPr bwMode="auto">
          <a:xfrm>
            <a:off x="4267200" y="1981200"/>
            <a:ext cx="0" cy="4111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25613" name="AutoShape 13"/>
          <p:cNvCxnSpPr>
            <a:cxnSpLocks noChangeShapeType="1"/>
            <a:stCxn id="25605" idx="1"/>
            <a:endCxn id="25612" idx="1"/>
          </p:cNvCxnSpPr>
          <p:nvPr/>
        </p:nvCxnSpPr>
        <p:spPr bwMode="auto">
          <a:xfrm flipH="1">
            <a:off x="4267200" y="2411413"/>
            <a:ext cx="363538" cy="0"/>
          </a:xfrm>
          <a:prstGeom prst="straightConnector1">
            <a:avLst/>
          </a:prstGeom>
          <a:noFill/>
          <a:ln w="349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14" name="Line 14"/>
          <p:cNvSpPr>
            <a:spLocks noChangeShapeType="1"/>
          </p:cNvSpPr>
          <p:nvPr/>
        </p:nvSpPr>
        <p:spPr bwMode="auto">
          <a:xfrm flipH="1">
            <a:off x="3886200" y="2413000"/>
            <a:ext cx="381000" cy="0"/>
          </a:xfrm>
          <a:prstGeom prst="line">
            <a:avLst/>
          </a:prstGeom>
          <a:noFill/>
          <a:ln w="349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5" name="Line 15"/>
          <p:cNvSpPr>
            <a:spLocks noChangeShapeType="1"/>
          </p:cNvSpPr>
          <p:nvPr/>
        </p:nvSpPr>
        <p:spPr bwMode="auto">
          <a:xfrm>
            <a:off x="4267200" y="2286000"/>
            <a:ext cx="0" cy="10048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6" name="Line 16"/>
          <p:cNvSpPr>
            <a:spLocks noChangeShapeType="1"/>
          </p:cNvSpPr>
          <p:nvPr/>
        </p:nvSpPr>
        <p:spPr bwMode="auto">
          <a:xfrm flipH="1">
            <a:off x="4267200" y="1981200"/>
            <a:ext cx="381000" cy="0"/>
          </a:xfrm>
          <a:prstGeom prst="line">
            <a:avLst/>
          </a:prstGeom>
          <a:noFill/>
          <a:ln w="349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7" name="Line 17"/>
          <p:cNvSpPr>
            <a:spLocks noChangeShapeType="1"/>
          </p:cNvSpPr>
          <p:nvPr/>
        </p:nvSpPr>
        <p:spPr bwMode="auto">
          <a:xfrm flipH="1">
            <a:off x="4267200" y="3276600"/>
            <a:ext cx="381000" cy="0"/>
          </a:xfrm>
          <a:prstGeom prst="line">
            <a:avLst/>
          </a:prstGeom>
          <a:noFill/>
          <a:ln w="349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8" name="Rectangle 18"/>
          <p:cNvSpPr>
            <a:spLocks noChangeArrowheads="1"/>
          </p:cNvSpPr>
          <p:nvPr/>
        </p:nvSpPr>
        <p:spPr bwMode="auto">
          <a:xfrm>
            <a:off x="3505200" y="3810000"/>
            <a:ext cx="52578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eaLnBrk="0" hangingPunct="0">
              <a:spcBef>
                <a:spcPct val="20000"/>
              </a:spcBef>
              <a:buClr>
                <a:schemeClr val="accent2"/>
              </a:buClr>
              <a:buSzPct val="85000"/>
              <a:buFont typeface="ZapfDingbats" pitchFamily="82" charset="2"/>
              <a:buNone/>
            </a:pPr>
            <a:endParaRPr lang="en-US" sz="2800">
              <a:latin typeface="Comic Sans MS" panose="030F0702030302020204" pitchFamily="66" charset="0"/>
            </a:endParaRPr>
          </a:p>
        </p:txBody>
      </p:sp>
      <p:sp>
        <p:nvSpPr>
          <p:cNvPr id="25619" name="Rectangle 19"/>
          <p:cNvSpPr>
            <a:spLocks noChangeArrowheads="1"/>
          </p:cNvSpPr>
          <p:nvPr/>
        </p:nvSpPr>
        <p:spPr bwMode="auto">
          <a:xfrm>
            <a:off x="3581400" y="3886200"/>
            <a:ext cx="5105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0000"/>
              </a:lnSpc>
              <a:spcBef>
                <a:spcPct val="20000"/>
              </a:spcBef>
              <a:buClr>
                <a:schemeClr val="accent2"/>
              </a:buClr>
              <a:buSzPct val="85000"/>
              <a:buFont typeface="ZapfDingbats" pitchFamily="82" charset="2"/>
              <a:buChar char="r"/>
            </a:pPr>
            <a:r>
              <a:rPr lang="en-US" dirty="0">
                <a:latin typeface="Comic Sans MS" panose="030F0702030302020204" pitchFamily="66" charset="0"/>
              </a:rPr>
              <a:t>A socket provides an interface to send data to/from the network through a port</a:t>
            </a:r>
          </a:p>
        </p:txBody>
      </p:sp>
    </p:spTree>
    <p:extLst>
      <p:ext uri="{BB962C8B-B14F-4D97-AF65-F5344CB8AC3E}">
        <p14:creationId xmlns:p14="http://schemas.microsoft.com/office/powerpoint/2010/main" val="973879063"/>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2.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3.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4.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5.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6.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7.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8.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3044</TotalTime>
  <Pages>0</Pages>
  <Words>2131</Words>
  <Characters>0</Characters>
  <Application>Microsoft Office PowerPoint</Application>
  <DocSecurity>0</DocSecurity>
  <PresentationFormat>On-screen Show (4:3)</PresentationFormat>
  <Lines>0</Lines>
  <Paragraphs>311</Paragraphs>
  <Slides>33</Slides>
  <Notes>18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1" baseType="lpstr">
      <vt:lpstr>Arial</vt:lpstr>
      <vt:lpstr>Arial Black</vt:lpstr>
      <vt:lpstr>Calibri</vt:lpstr>
      <vt:lpstr>Comic Sans MS</vt:lpstr>
      <vt:lpstr>Times New Roman</vt:lpstr>
      <vt:lpstr>ZapfDingbats</vt:lpstr>
      <vt:lpstr>Office Theme</vt:lpstr>
      <vt:lpstr>Clip</vt:lpstr>
      <vt:lpstr>Socket Programming in JAVA</vt:lpstr>
      <vt:lpstr>OUTLINE</vt:lpstr>
      <vt:lpstr>BACKGROUND</vt:lpstr>
      <vt:lpstr>What Is a Socket?</vt:lpstr>
      <vt:lpstr>What Is a Socket?</vt:lpstr>
      <vt:lpstr>What Is a Socket?</vt:lpstr>
      <vt:lpstr>What Is a Socket?</vt:lpstr>
      <vt:lpstr>What Is a Socket?</vt:lpstr>
      <vt:lpstr>Ports</vt:lpstr>
      <vt:lpstr>What is a Port? A Port Number?</vt:lpstr>
      <vt:lpstr>Two essential types of sockets</vt:lpstr>
      <vt:lpstr>Two essential types of sockets</vt:lpstr>
      <vt:lpstr>TCP Vs. UDP Socket programming</vt:lpstr>
      <vt:lpstr>TCP Vs. UDP Socket programming</vt:lpstr>
      <vt:lpstr>Two essential types of sockets</vt:lpstr>
      <vt:lpstr> UDP Connection </vt:lpstr>
      <vt:lpstr>TCP</vt:lpstr>
      <vt:lpstr>TCP Connection</vt:lpstr>
      <vt:lpstr>Network Exceptions in Java</vt:lpstr>
      <vt:lpstr>Classes in java.net</vt:lpstr>
      <vt:lpstr>The InetAddress Class</vt:lpstr>
      <vt:lpstr>The Java.net.Socket Class</vt:lpstr>
      <vt:lpstr>The Java.net.ServerSocket Class</vt:lpstr>
      <vt:lpstr>Set up input and output streams</vt:lpstr>
      <vt:lpstr>TCP Sockets </vt:lpstr>
      <vt:lpstr>Socket Client</vt:lpstr>
      <vt:lpstr>TCP Sockets</vt:lpstr>
      <vt:lpstr>Socket Server</vt:lpstr>
      <vt:lpstr>Socket Server</vt:lpstr>
      <vt:lpstr>How do I create an input stream?</vt:lpstr>
      <vt:lpstr>How do I close sockets?</vt:lpstr>
      <vt:lpstr>How do I close sockets?</vt:lpstr>
      <vt:lpstr>        Questions  ?  </vt:lpstr>
    </vt:vector>
  </TitlesOfParts>
  <Manager/>
  <Company>Yahoo</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Detection and Evaluation</dc:title>
  <dc:subject/>
  <dc:creator>Lei Tang</dc:creator>
  <cp:keywords/>
  <dc:description/>
  <cp:lastModifiedBy>Dr.Mohammed A.Youssi</cp:lastModifiedBy>
  <cp:revision>1011</cp:revision>
  <cp:lastPrinted>1899-12-30T00:00:00Z</cp:lastPrinted>
  <dcterms:created xsi:type="dcterms:W3CDTF">2010-12-29T02:53:50Z</dcterms:created>
  <dcterms:modified xsi:type="dcterms:W3CDTF">2022-03-05T17:34:37Z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2052-6.6.0.2699</vt:lpwstr>
  </property>
</Properties>
</file>