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3" r:id="rId4"/>
    <p:sldId id="274" r:id="rId5"/>
    <p:sldId id="275" r:id="rId6"/>
    <p:sldId id="276" r:id="rId7"/>
    <p:sldId id="277" r:id="rId8"/>
    <p:sldId id="278" r:id="rId9"/>
    <p:sldId id="279" r:id="rId10"/>
    <p:sldId id="272" r:id="rId11"/>
    <p:sldId id="280" r:id="rId12"/>
    <p:sldId id="281" r:id="rId13"/>
    <p:sldId id="282" r:id="rId14"/>
    <p:sldId id="283" r:id="rId15"/>
    <p:sldId id="284" r:id="rId16"/>
    <p:sldId id="285" r:id="rId17"/>
    <p:sldId id="286" r:id="rId18"/>
    <p:sldId id="287" r:id="rId19"/>
    <p:sldId id="288" r:id="rId20"/>
    <p:sldId id="28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429" autoAdjust="0"/>
  </p:normalViewPr>
  <p:slideViewPr>
    <p:cSldViewPr snapToGrid="0">
      <p:cViewPr varScale="1">
        <p:scale>
          <a:sx n="65" d="100"/>
          <a:sy n="65" d="100"/>
        </p:scale>
        <p:origin x="133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86900-0F26-4487-9EC5-5A6E784A8FC1}" type="datetimeFigureOut">
              <a:rPr lang="en-US" smtClean="0"/>
              <a:t>5/7/2021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F20780-171E-4D2B-92A6-B4F60A2E9D61}" type="slidenum">
              <a:rPr lang="en-US" smtClean="0"/>
              <a:t>‹#›</a:t>
            </a:fld>
            <a:endParaRPr lang="en-US"/>
          </a:p>
        </p:txBody>
      </p:sp>
    </p:spTree>
    <p:extLst>
      <p:ext uri="{BB962C8B-B14F-4D97-AF65-F5344CB8AC3E}">
        <p14:creationId xmlns:p14="http://schemas.microsoft.com/office/powerpoint/2010/main" val="3580943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F20780-171E-4D2B-92A6-B4F60A2E9D61}" type="slidenum">
              <a:rPr lang="en-US" smtClean="0"/>
              <a:t>2</a:t>
            </a:fld>
            <a:endParaRPr lang="en-US"/>
          </a:p>
        </p:txBody>
      </p:sp>
    </p:spTree>
    <p:extLst>
      <p:ext uri="{BB962C8B-B14F-4D97-AF65-F5344CB8AC3E}">
        <p14:creationId xmlns:p14="http://schemas.microsoft.com/office/powerpoint/2010/main" val="1938215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F20780-171E-4D2B-92A6-B4F60A2E9D61}" type="slidenum">
              <a:rPr lang="en-US" smtClean="0"/>
              <a:t>3</a:t>
            </a:fld>
            <a:endParaRPr lang="en-US"/>
          </a:p>
        </p:txBody>
      </p:sp>
    </p:spTree>
    <p:extLst>
      <p:ext uri="{BB962C8B-B14F-4D97-AF65-F5344CB8AC3E}">
        <p14:creationId xmlns:p14="http://schemas.microsoft.com/office/powerpoint/2010/main" val="323476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F20780-171E-4D2B-92A6-B4F60A2E9D61}" type="slidenum">
              <a:rPr lang="en-US" smtClean="0"/>
              <a:t>4</a:t>
            </a:fld>
            <a:endParaRPr lang="en-US"/>
          </a:p>
        </p:txBody>
      </p:sp>
    </p:spTree>
    <p:extLst>
      <p:ext uri="{BB962C8B-B14F-4D97-AF65-F5344CB8AC3E}">
        <p14:creationId xmlns:p14="http://schemas.microsoft.com/office/powerpoint/2010/main" val="972950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F20780-171E-4D2B-92A6-B4F60A2E9D61}" type="slidenum">
              <a:rPr lang="en-US" smtClean="0"/>
              <a:t>5</a:t>
            </a:fld>
            <a:endParaRPr lang="en-US"/>
          </a:p>
        </p:txBody>
      </p:sp>
    </p:spTree>
    <p:extLst>
      <p:ext uri="{BB962C8B-B14F-4D97-AF65-F5344CB8AC3E}">
        <p14:creationId xmlns:p14="http://schemas.microsoft.com/office/powerpoint/2010/main" val="1616081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F20780-171E-4D2B-92A6-B4F60A2E9D61}" type="slidenum">
              <a:rPr lang="en-US" smtClean="0"/>
              <a:t>6</a:t>
            </a:fld>
            <a:endParaRPr lang="en-US"/>
          </a:p>
        </p:txBody>
      </p:sp>
    </p:spTree>
    <p:extLst>
      <p:ext uri="{BB962C8B-B14F-4D97-AF65-F5344CB8AC3E}">
        <p14:creationId xmlns:p14="http://schemas.microsoft.com/office/powerpoint/2010/main" val="144713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F20780-171E-4D2B-92A6-B4F60A2E9D61}" type="slidenum">
              <a:rPr lang="en-US" smtClean="0"/>
              <a:t>7</a:t>
            </a:fld>
            <a:endParaRPr lang="en-US"/>
          </a:p>
        </p:txBody>
      </p:sp>
    </p:spTree>
    <p:extLst>
      <p:ext uri="{BB962C8B-B14F-4D97-AF65-F5344CB8AC3E}">
        <p14:creationId xmlns:p14="http://schemas.microsoft.com/office/powerpoint/2010/main" val="963540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F20780-171E-4D2B-92A6-B4F60A2E9D61}" type="slidenum">
              <a:rPr lang="en-US" smtClean="0"/>
              <a:t>8</a:t>
            </a:fld>
            <a:endParaRPr lang="en-US"/>
          </a:p>
        </p:txBody>
      </p:sp>
    </p:spTree>
    <p:extLst>
      <p:ext uri="{BB962C8B-B14F-4D97-AF65-F5344CB8AC3E}">
        <p14:creationId xmlns:p14="http://schemas.microsoft.com/office/powerpoint/2010/main" val="1137142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F20780-171E-4D2B-92A6-B4F60A2E9D61}" type="slidenum">
              <a:rPr lang="en-US" smtClean="0"/>
              <a:t>9</a:t>
            </a:fld>
            <a:endParaRPr lang="en-US"/>
          </a:p>
        </p:txBody>
      </p:sp>
    </p:spTree>
    <p:extLst>
      <p:ext uri="{BB962C8B-B14F-4D97-AF65-F5344CB8AC3E}">
        <p14:creationId xmlns:p14="http://schemas.microsoft.com/office/powerpoint/2010/main" val="1346683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829C47-6AC8-41FC-902D-2E94AF4F923F}"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08F06-65E4-4C76-B2FC-AD5047E36F4F}" type="slidenum">
              <a:rPr lang="en-US" smtClean="0"/>
              <a:t>‹#›</a:t>
            </a:fld>
            <a:endParaRPr lang="en-US"/>
          </a:p>
        </p:txBody>
      </p:sp>
    </p:spTree>
    <p:extLst>
      <p:ext uri="{BB962C8B-B14F-4D97-AF65-F5344CB8AC3E}">
        <p14:creationId xmlns:p14="http://schemas.microsoft.com/office/powerpoint/2010/main" val="159590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829C47-6AC8-41FC-902D-2E94AF4F923F}"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08F06-65E4-4C76-B2FC-AD5047E36F4F}" type="slidenum">
              <a:rPr lang="en-US" smtClean="0"/>
              <a:t>‹#›</a:t>
            </a:fld>
            <a:endParaRPr lang="en-US"/>
          </a:p>
        </p:txBody>
      </p:sp>
    </p:spTree>
    <p:extLst>
      <p:ext uri="{BB962C8B-B14F-4D97-AF65-F5344CB8AC3E}">
        <p14:creationId xmlns:p14="http://schemas.microsoft.com/office/powerpoint/2010/main" val="3722154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829C47-6AC8-41FC-902D-2E94AF4F923F}"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08F06-65E4-4C76-B2FC-AD5047E36F4F}" type="slidenum">
              <a:rPr lang="en-US" smtClean="0"/>
              <a:t>‹#›</a:t>
            </a:fld>
            <a:endParaRPr lang="en-US"/>
          </a:p>
        </p:txBody>
      </p:sp>
    </p:spTree>
    <p:extLst>
      <p:ext uri="{BB962C8B-B14F-4D97-AF65-F5344CB8AC3E}">
        <p14:creationId xmlns:p14="http://schemas.microsoft.com/office/powerpoint/2010/main" val="2628550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829C47-6AC8-41FC-902D-2E94AF4F923F}"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08F06-65E4-4C76-B2FC-AD5047E36F4F}" type="slidenum">
              <a:rPr lang="en-US" smtClean="0"/>
              <a:t>‹#›</a:t>
            </a:fld>
            <a:endParaRPr lang="en-US"/>
          </a:p>
        </p:txBody>
      </p:sp>
    </p:spTree>
    <p:extLst>
      <p:ext uri="{BB962C8B-B14F-4D97-AF65-F5344CB8AC3E}">
        <p14:creationId xmlns:p14="http://schemas.microsoft.com/office/powerpoint/2010/main" val="270022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829C47-6AC8-41FC-902D-2E94AF4F923F}"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08F06-65E4-4C76-B2FC-AD5047E36F4F}" type="slidenum">
              <a:rPr lang="en-US" smtClean="0"/>
              <a:t>‹#›</a:t>
            </a:fld>
            <a:endParaRPr lang="en-US"/>
          </a:p>
        </p:txBody>
      </p:sp>
    </p:spTree>
    <p:extLst>
      <p:ext uri="{BB962C8B-B14F-4D97-AF65-F5344CB8AC3E}">
        <p14:creationId xmlns:p14="http://schemas.microsoft.com/office/powerpoint/2010/main" val="2118472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829C47-6AC8-41FC-902D-2E94AF4F923F}"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08F06-65E4-4C76-B2FC-AD5047E36F4F}" type="slidenum">
              <a:rPr lang="en-US" smtClean="0"/>
              <a:t>‹#›</a:t>
            </a:fld>
            <a:endParaRPr lang="en-US"/>
          </a:p>
        </p:txBody>
      </p:sp>
    </p:spTree>
    <p:extLst>
      <p:ext uri="{BB962C8B-B14F-4D97-AF65-F5344CB8AC3E}">
        <p14:creationId xmlns:p14="http://schemas.microsoft.com/office/powerpoint/2010/main" val="1168781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829C47-6AC8-41FC-902D-2E94AF4F923F}" type="datetimeFigureOut">
              <a:rPr lang="en-US" smtClean="0"/>
              <a:t>5/7/2021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A08F06-65E4-4C76-B2FC-AD5047E36F4F}" type="slidenum">
              <a:rPr lang="en-US" smtClean="0"/>
              <a:t>‹#›</a:t>
            </a:fld>
            <a:endParaRPr lang="en-US"/>
          </a:p>
        </p:txBody>
      </p:sp>
    </p:spTree>
    <p:extLst>
      <p:ext uri="{BB962C8B-B14F-4D97-AF65-F5344CB8AC3E}">
        <p14:creationId xmlns:p14="http://schemas.microsoft.com/office/powerpoint/2010/main" val="1807160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829C47-6AC8-41FC-902D-2E94AF4F923F}" type="datetimeFigureOut">
              <a:rPr lang="en-US" smtClean="0"/>
              <a:t>5/7/2021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A08F06-65E4-4C76-B2FC-AD5047E36F4F}" type="slidenum">
              <a:rPr lang="en-US" smtClean="0"/>
              <a:t>‹#›</a:t>
            </a:fld>
            <a:endParaRPr lang="en-US"/>
          </a:p>
        </p:txBody>
      </p:sp>
    </p:spTree>
    <p:extLst>
      <p:ext uri="{BB962C8B-B14F-4D97-AF65-F5344CB8AC3E}">
        <p14:creationId xmlns:p14="http://schemas.microsoft.com/office/powerpoint/2010/main" val="3555652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829C47-6AC8-41FC-902D-2E94AF4F923F}" type="datetimeFigureOut">
              <a:rPr lang="en-US" smtClean="0"/>
              <a:t>5/7/2021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A08F06-65E4-4C76-B2FC-AD5047E36F4F}" type="slidenum">
              <a:rPr lang="en-US" smtClean="0"/>
              <a:t>‹#›</a:t>
            </a:fld>
            <a:endParaRPr lang="en-US"/>
          </a:p>
        </p:txBody>
      </p:sp>
    </p:spTree>
    <p:extLst>
      <p:ext uri="{BB962C8B-B14F-4D97-AF65-F5344CB8AC3E}">
        <p14:creationId xmlns:p14="http://schemas.microsoft.com/office/powerpoint/2010/main" val="3608618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829C47-6AC8-41FC-902D-2E94AF4F923F}"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08F06-65E4-4C76-B2FC-AD5047E36F4F}" type="slidenum">
              <a:rPr lang="en-US" smtClean="0"/>
              <a:t>‹#›</a:t>
            </a:fld>
            <a:endParaRPr lang="en-US"/>
          </a:p>
        </p:txBody>
      </p:sp>
    </p:spTree>
    <p:extLst>
      <p:ext uri="{BB962C8B-B14F-4D97-AF65-F5344CB8AC3E}">
        <p14:creationId xmlns:p14="http://schemas.microsoft.com/office/powerpoint/2010/main" val="2016685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829C47-6AC8-41FC-902D-2E94AF4F923F}"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08F06-65E4-4C76-B2FC-AD5047E36F4F}" type="slidenum">
              <a:rPr lang="en-US" smtClean="0"/>
              <a:t>‹#›</a:t>
            </a:fld>
            <a:endParaRPr lang="en-US"/>
          </a:p>
        </p:txBody>
      </p:sp>
    </p:spTree>
    <p:extLst>
      <p:ext uri="{BB962C8B-B14F-4D97-AF65-F5344CB8AC3E}">
        <p14:creationId xmlns:p14="http://schemas.microsoft.com/office/powerpoint/2010/main" val="188127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829C47-6AC8-41FC-902D-2E94AF4F923F}" type="datetimeFigureOut">
              <a:rPr lang="en-US" smtClean="0"/>
              <a:t>5/7/2021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A08F06-65E4-4C76-B2FC-AD5047E36F4F}" type="slidenum">
              <a:rPr lang="en-US" smtClean="0"/>
              <a:t>‹#›</a:t>
            </a:fld>
            <a:endParaRPr lang="en-US"/>
          </a:p>
        </p:txBody>
      </p:sp>
    </p:spTree>
    <p:extLst>
      <p:ext uri="{BB962C8B-B14F-4D97-AF65-F5344CB8AC3E}">
        <p14:creationId xmlns:p14="http://schemas.microsoft.com/office/powerpoint/2010/main" val="1388480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6</a:t>
            </a:r>
            <a:endParaRPr lang="en-US" dirty="0"/>
          </a:p>
        </p:txBody>
      </p:sp>
      <p:sp>
        <p:nvSpPr>
          <p:cNvPr id="3" name="Subtitle 2"/>
          <p:cNvSpPr>
            <a:spLocks noGrp="1"/>
          </p:cNvSpPr>
          <p:nvPr>
            <p:ph type="subTitle" idx="1"/>
          </p:nvPr>
        </p:nvSpPr>
        <p:spPr/>
        <p:txBody>
          <a:bodyPr/>
          <a:lstStyle/>
          <a:p>
            <a:r>
              <a:rPr lang="en-US" b="1" dirty="0"/>
              <a:t>RMI (Remote Method Invocation)</a:t>
            </a:r>
          </a:p>
          <a:p>
            <a:r>
              <a:rPr lang="en-US" dirty="0"/>
              <a:t/>
            </a:r>
            <a:br>
              <a:rPr lang="en-US" dirty="0"/>
            </a:br>
            <a:endParaRPr lang="en-US" dirty="0"/>
          </a:p>
        </p:txBody>
      </p:sp>
    </p:spTree>
    <p:extLst>
      <p:ext uri="{BB962C8B-B14F-4D97-AF65-F5344CB8AC3E}">
        <p14:creationId xmlns:p14="http://schemas.microsoft.com/office/powerpoint/2010/main" val="1681422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smtClean="0"/>
              <a:t/>
            </a:r>
            <a:br>
              <a:rPr lang="en-US" sz="5400" dirty="0" smtClean="0"/>
            </a:br>
            <a:r>
              <a:rPr lang="en-US" sz="5400" dirty="0" smtClean="0"/>
              <a:t>   </a:t>
            </a:r>
            <a:br>
              <a:rPr lang="en-US" sz="5400" dirty="0" smtClean="0"/>
            </a:br>
            <a:r>
              <a:rPr lang="en-US" sz="5400" dirty="0"/>
              <a:t> </a:t>
            </a:r>
            <a:r>
              <a:rPr lang="en-US" sz="5400" dirty="0" smtClean="0"/>
              <a:t>    </a:t>
            </a:r>
            <a:r>
              <a:rPr lang="en-US" sz="5400" b="1" dirty="0" smtClean="0"/>
              <a:t>1</a:t>
            </a:r>
            <a:r>
              <a:rPr lang="en-US" sz="5400" b="1" dirty="0"/>
              <a:t>) create the remote interface</a:t>
            </a:r>
            <a:r>
              <a:rPr lang="en-US" sz="5400" dirty="0"/>
              <a:t/>
            </a:r>
            <a:br>
              <a:rPr lang="en-US" sz="5400" dirty="0"/>
            </a:br>
            <a:r>
              <a:rPr lang="en-US" sz="5400" dirty="0"/>
              <a:t/>
            </a:r>
            <a:br>
              <a:rPr lang="en-US" sz="5400" dirty="0"/>
            </a:br>
            <a:endParaRPr lang="en-US" b="1"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pPr algn="just"/>
            <a:r>
              <a:rPr lang="en-US" dirty="0"/>
              <a:t>For creating the remote interface, extend the Remote interface and declare the </a:t>
            </a:r>
            <a:r>
              <a:rPr lang="en-US" dirty="0" err="1"/>
              <a:t>RemoteException</a:t>
            </a:r>
            <a:r>
              <a:rPr lang="en-US" dirty="0"/>
              <a:t> with all the methods of the remote interface. Here, we are creating a remote interface that extends the Remote interface. There is only one method named add() and it declares </a:t>
            </a:r>
            <a:r>
              <a:rPr lang="en-US" dirty="0" err="1"/>
              <a:t>RemoteException</a:t>
            </a:r>
            <a:r>
              <a:rPr lang="en-US" dirty="0"/>
              <a:t>.</a:t>
            </a:r>
            <a:endParaRPr lang="en-US" sz="3200" dirty="0"/>
          </a:p>
        </p:txBody>
      </p:sp>
      <p:pic>
        <p:nvPicPr>
          <p:cNvPr id="4" name="Picture 3"/>
          <p:cNvPicPr>
            <a:picLocks noChangeAspect="1"/>
          </p:cNvPicPr>
          <p:nvPr/>
        </p:nvPicPr>
        <p:blipFill>
          <a:blip r:embed="rId2"/>
          <a:stretch>
            <a:fillRect/>
          </a:stretch>
        </p:blipFill>
        <p:spPr>
          <a:xfrm>
            <a:off x="838200" y="4001294"/>
            <a:ext cx="10777538" cy="2092569"/>
          </a:xfrm>
          <a:prstGeom prst="rect">
            <a:avLst/>
          </a:prstGeom>
        </p:spPr>
      </p:pic>
    </p:spTree>
    <p:extLst>
      <p:ext uri="{BB962C8B-B14F-4D97-AF65-F5344CB8AC3E}">
        <p14:creationId xmlns:p14="http://schemas.microsoft.com/office/powerpoint/2010/main" val="3257607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dirty="0" smtClean="0"/>
              <a:t/>
            </a:r>
            <a:br>
              <a:rPr lang="en-US" sz="4800" dirty="0" smtClean="0"/>
            </a:br>
            <a:r>
              <a:rPr lang="en-US" sz="4800" dirty="0"/>
              <a:t/>
            </a:r>
            <a:br>
              <a:rPr lang="en-US" sz="4800" dirty="0"/>
            </a:br>
            <a:r>
              <a:rPr lang="en-US" sz="4800" b="1" dirty="0" smtClean="0"/>
              <a:t>  2</a:t>
            </a:r>
            <a:r>
              <a:rPr lang="en-US" sz="4800" b="1" dirty="0"/>
              <a:t>) Provide the implementation of the remote interface</a:t>
            </a:r>
            <a:r>
              <a:rPr lang="en-US" sz="4800" dirty="0"/>
              <a:t/>
            </a:r>
            <a:br>
              <a:rPr lang="en-US" sz="4800" dirty="0"/>
            </a:br>
            <a:r>
              <a:rPr lang="en-US" sz="4800" dirty="0"/>
              <a:t/>
            </a:r>
            <a:br>
              <a:rPr lang="en-US" sz="4800" dirty="0"/>
            </a:br>
            <a:endParaRPr lang="en-US" b="1"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r>
              <a:rPr lang="en-US" sz="2400" dirty="0" smtClean="0"/>
              <a:t> </a:t>
            </a:r>
            <a:r>
              <a:rPr lang="en-US" dirty="0"/>
              <a:t>Now provide the implementation of the remote interface. For providing the implementation of the Remote interface, we need to</a:t>
            </a:r>
          </a:p>
          <a:p>
            <a:pPr lvl="1"/>
            <a:r>
              <a:rPr lang="en-US" sz="2800" dirty="0"/>
              <a:t>Either extend the </a:t>
            </a:r>
            <a:r>
              <a:rPr lang="en-US" sz="2800" dirty="0" err="1"/>
              <a:t>UnicastRemoteObject</a:t>
            </a:r>
            <a:r>
              <a:rPr lang="en-US" sz="2800" dirty="0"/>
              <a:t> class,</a:t>
            </a:r>
          </a:p>
          <a:p>
            <a:pPr lvl="1"/>
            <a:r>
              <a:rPr lang="en-US" sz="2800" dirty="0"/>
              <a:t>or use the </a:t>
            </a:r>
            <a:r>
              <a:rPr lang="en-US" sz="2800" dirty="0" err="1"/>
              <a:t>exportObject</a:t>
            </a:r>
            <a:r>
              <a:rPr lang="en-US" sz="2800" dirty="0"/>
              <a:t>() method of the </a:t>
            </a:r>
            <a:r>
              <a:rPr lang="en-US" sz="2800" dirty="0" err="1"/>
              <a:t>UnicastRemoteObject</a:t>
            </a:r>
            <a:r>
              <a:rPr lang="en-US" sz="2800" dirty="0"/>
              <a:t> class</a:t>
            </a:r>
          </a:p>
          <a:p>
            <a:r>
              <a:rPr lang="en-US" dirty="0"/>
              <a:t>In case, you extend the </a:t>
            </a:r>
            <a:r>
              <a:rPr lang="en-US" dirty="0" err="1"/>
              <a:t>UnicastRemoteObject</a:t>
            </a:r>
            <a:r>
              <a:rPr lang="en-US" dirty="0"/>
              <a:t> class, you must define a constructor that declares </a:t>
            </a:r>
            <a:r>
              <a:rPr lang="en-US" dirty="0" err="1"/>
              <a:t>RemoteException</a:t>
            </a:r>
            <a:r>
              <a:rPr lang="en-US" dirty="0"/>
              <a:t>.</a:t>
            </a:r>
          </a:p>
        </p:txBody>
      </p:sp>
    </p:spTree>
    <p:extLst>
      <p:ext uri="{BB962C8B-B14F-4D97-AF65-F5344CB8AC3E}">
        <p14:creationId xmlns:p14="http://schemas.microsoft.com/office/powerpoint/2010/main" val="3680091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dirty="0" smtClean="0"/>
              <a:t/>
            </a:r>
            <a:br>
              <a:rPr lang="en-US" sz="4800" dirty="0" smtClean="0"/>
            </a:br>
            <a:r>
              <a:rPr lang="en-US" sz="4800" dirty="0"/>
              <a:t/>
            </a:r>
            <a:br>
              <a:rPr lang="en-US" sz="4800" dirty="0"/>
            </a:br>
            <a:r>
              <a:rPr lang="en-US" sz="4800" b="1" dirty="0" smtClean="0"/>
              <a:t>  2</a:t>
            </a:r>
            <a:r>
              <a:rPr lang="en-US" sz="4800" b="1" dirty="0"/>
              <a:t>) Provide the implementation of the remote interface</a:t>
            </a:r>
            <a:r>
              <a:rPr lang="en-US" sz="4800" dirty="0"/>
              <a:t/>
            </a:r>
            <a:br>
              <a:rPr lang="en-US" sz="4800" dirty="0"/>
            </a:br>
            <a:r>
              <a:rPr lang="en-US" sz="4800" dirty="0"/>
              <a:t/>
            </a:r>
            <a:br>
              <a:rPr lang="en-US" sz="4800" dirty="0"/>
            </a:br>
            <a:endParaRPr lang="en-US" b="1"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r>
              <a:rPr lang="en-US" sz="2400" dirty="0" smtClean="0"/>
              <a:t> </a:t>
            </a:r>
            <a:endParaRPr lang="en-US" dirty="0"/>
          </a:p>
        </p:txBody>
      </p:sp>
      <p:pic>
        <p:nvPicPr>
          <p:cNvPr id="4" name="Picture 3"/>
          <p:cNvPicPr>
            <a:picLocks noChangeAspect="1"/>
          </p:cNvPicPr>
          <p:nvPr/>
        </p:nvPicPr>
        <p:blipFill>
          <a:blip r:embed="rId2"/>
          <a:stretch>
            <a:fillRect/>
          </a:stretch>
        </p:blipFill>
        <p:spPr>
          <a:xfrm>
            <a:off x="838200" y="1896269"/>
            <a:ext cx="11049000" cy="2939500"/>
          </a:xfrm>
          <a:prstGeom prst="rect">
            <a:avLst/>
          </a:prstGeom>
        </p:spPr>
      </p:pic>
    </p:spTree>
    <p:extLst>
      <p:ext uri="{BB962C8B-B14F-4D97-AF65-F5344CB8AC3E}">
        <p14:creationId xmlns:p14="http://schemas.microsoft.com/office/powerpoint/2010/main" val="3770371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dirty="0" smtClean="0"/>
              <a:t/>
            </a:r>
            <a:br>
              <a:rPr lang="en-US" sz="4800" dirty="0" smtClean="0"/>
            </a:br>
            <a:r>
              <a:rPr lang="en-US" sz="4800" dirty="0"/>
              <a:t/>
            </a:r>
            <a:br>
              <a:rPr lang="en-US" sz="4800" dirty="0"/>
            </a:br>
            <a:r>
              <a:rPr lang="en-US" sz="4800" b="1" dirty="0" smtClean="0"/>
              <a:t>  </a:t>
            </a:r>
            <a:br>
              <a:rPr lang="en-US" sz="4800" b="1" dirty="0" smtClean="0"/>
            </a:br>
            <a:r>
              <a:rPr lang="en-US" sz="4800" b="1" dirty="0"/>
              <a:t/>
            </a:r>
            <a:br>
              <a:rPr lang="en-US" sz="4800" b="1" dirty="0"/>
            </a:br>
            <a:r>
              <a:rPr lang="en-US" sz="4800" b="1" dirty="0" smtClean="0"/>
              <a:t> </a:t>
            </a:r>
            <a:r>
              <a:rPr lang="en-US" b="1" dirty="0" smtClean="0"/>
              <a:t>3</a:t>
            </a:r>
            <a:r>
              <a:rPr lang="en-US" b="1" dirty="0"/>
              <a:t>) create the stub and skeleton objects using the </a:t>
            </a:r>
            <a:r>
              <a:rPr lang="en-US" b="1" dirty="0" err="1"/>
              <a:t>rmic</a:t>
            </a:r>
            <a:r>
              <a:rPr lang="en-US" b="1" dirty="0"/>
              <a:t> tool.</a:t>
            </a:r>
            <a:r>
              <a:rPr lang="en-US" dirty="0"/>
              <a:t/>
            </a:r>
            <a:br>
              <a:rPr lang="en-US" dirty="0"/>
            </a:br>
            <a:r>
              <a:rPr lang="en-US" dirty="0"/>
              <a:t/>
            </a:r>
            <a:br>
              <a:rPr lang="en-US" dirty="0"/>
            </a:br>
            <a:r>
              <a:rPr lang="en-US" sz="4800" dirty="0"/>
              <a:t/>
            </a:r>
            <a:br>
              <a:rPr lang="en-US" sz="4800" dirty="0"/>
            </a:br>
            <a:r>
              <a:rPr lang="en-US" sz="4800" dirty="0"/>
              <a:t/>
            </a:r>
            <a:br>
              <a:rPr lang="en-US" sz="4800" dirty="0"/>
            </a:br>
            <a:endParaRPr lang="en-US" b="1"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r>
              <a:rPr lang="en-US" sz="2400" dirty="0" smtClean="0"/>
              <a:t> </a:t>
            </a:r>
            <a:r>
              <a:rPr lang="en-US" dirty="0"/>
              <a:t>Next step is to create stub and skeleton objects using the </a:t>
            </a:r>
            <a:r>
              <a:rPr lang="en-US" dirty="0" err="1"/>
              <a:t>rmi</a:t>
            </a:r>
            <a:r>
              <a:rPr lang="en-US" dirty="0"/>
              <a:t> compiler. The </a:t>
            </a:r>
            <a:r>
              <a:rPr lang="en-US" dirty="0" err="1"/>
              <a:t>rmic</a:t>
            </a:r>
            <a:r>
              <a:rPr lang="en-US" dirty="0"/>
              <a:t> tool invokes the RMI compiler and creates stub and skeleton objects.</a:t>
            </a:r>
          </a:p>
          <a:p>
            <a:r>
              <a:rPr lang="en-US" dirty="0" err="1">
                <a:solidFill>
                  <a:srgbClr val="FF0000"/>
                </a:solidFill>
              </a:rPr>
              <a:t>rmic</a:t>
            </a:r>
            <a:r>
              <a:rPr lang="en-US" dirty="0">
                <a:solidFill>
                  <a:srgbClr val="FF0000"/>
                </a:solidFill>
              </a:rPr>
              <a:t> </a:t>
            </a:r>
            <a:r>
              <a:rPr lang="en-US" dirty="0" err="1">
                <a:solidFill>
                  <a:srgbClr val="FF0000"/>
                </a:solidFill>
              </a:rPr>
              <a:t>AdderRemote</a:t>
            </a:r>
            <a:r>
              <a:rPr lang="en-US" dirty="0">
                <a:solidFill>
                  <a:srgbClr val="FF0000"/>
                </a:solidFill>
              </a:rPr>
              <a:t>  </a:t>
            </a:r>
          </a:p>
          <a:p>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410669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smtClean="0"/>
              <a:t/>
            </a:r>
            <a:br>
              <a:rPr lang="en-US" sz="4800" b="1" dirty="0" smtClean="0"/>
            </a:br>
            <a:r>
              <a:rPr lang="en-US" sz="4800" b="1" dirty="0"/>
              <a:t/>
            </a:r>
            <a:br>
              <a:rPr lang="en-US" sz="4800" b="1" dirty="0"/>
            </a:br>
            <a:r>
              <a:rPr lang="en-US" sz="4800" b="1" dirty="0" smtClean="0"/>
              <a:t>  </a:t>
            </a:r>
            <a:br>
              <a:rPr lang="en-US" sz="4800" b="1" dirty="0" smtClean="0"/>
            </a:br>
            <a:r>
              <a:rPr lang="en-US" sz="4800" b="1" dirty="0"/>
              <a:t/>
            </a:r>
            <a:br>
              <a:rPr lang="en-US" sz="4800" b="1" dirty="0"/>
            </a:br>
            <a:r>
              <a:rPr lang="en-US" sz="4800" b="1" dirty="0" smtClean="0"/>
              <a:t/>
            </a:r>
            <a:br>
              <a:rPr lang="en-US" sz="4800" b="1" dirty="0" smtClean="0"/>
            </a:br>
            <a:r>
              <a:rPr lang="en-US" b="1" dirty="0" smtClean="0"/>
              <a:t>4</a:t>
            </a:r>
            <a:r>
              <a:rPr lang="en-US" b="1" dirty="0"/>
              <a:t>) Start the registry service by the </a:t>
            </a:r>
            <a:r>
              <a:rPr lang="en-US" b="1" dirty="0" err="1"/>
              <a:t>rmiregistry</a:t>
            </a:r>
            <a:r>
              <a:rPr lang="en-US" b="1" dirty="0"/>
              <a:t> tool</a:t>
            </a:r>
            <a:br>
              <a:rPr lang="en-US" b="1" dirty="0"/>
            </a:br>
            <a:r>
              <a:rPr lang="en-US" b="1" dirty="0"/>
              <a:t/>
            </a:r>
            <a:br>
              <a:rPr lang="en-US" b="1" dirty="0"/>
            </a:br>
            <a:r>
              <a:rPr lang="en-US" b="1" dirty="0"/>
              <a:t/>
            </a:r>
            <a:br>
              <a:rPr lang="en-US" b="1" dirty="0"/>
            </a:br>
            <a:r>
              <a:rPr lang="en-US" b="1" dirty="0"/>
              <a:t/>
            </a:r>
            <a:br>
              <a:rPr lang="en-US" b="1" dirty="0"/>
            </a:br>
            <a:r>
              <a:rPr lang="en-US" sz="4800" b="1" dirty="0"/>
              <a:t/>
            </a:r>
            <a:br>
              <a:rPr lang="en-US" sz="4800" b="1" dirty="0"/>
            </a:br>
            <a:r>
              <a:rPr lang="en-US" sz="4800" b="1" dirty="0"/>
              <a:t/>
            </a:r>
            <a:br>
              <a:rPr lang="en-US" sz="4800" b="1" dirty="0"/>
            </a:br>
            <a:endParaRPr lang="en-US" b="1"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r>
              <a:rPr lang="en-US" sz="2400" dirty="0" smtClean="0"/>
              <a:t> </a:t>
            </a:r>
            <a:r>
              <a:rPr lang="en-US" dirty="0"/>
              <a:t>Now start the registry service by using the </a:t>
            </a:r>
            <a:r>
              <a:rPr lang="en-US" b="1" dirty="0" err="1"/>
              <a:t>rmiregistry</a:t>
            </a:r>
            <a:r>
              <a:rPr lang="en-US" dirty="0"/>
              <a:t> tool. If you don't specify the port number, it uses a default port number. In this example, we are using the port number 5000.</a:t>
            </a:r>
          </a:p>
          <a:p>
            <a:r>
              <a:rPr lang="en-US" dirty="0" err="1">
                <a:solidFill>
                  <a:srgbClr val="FF0000"/>
                </a:solidFill>
              </a:rPr>
              <a:t>rmiregistry</a:t>
            </a:r>
            <a:r>
              <a:rPr lang="en-US" dirty="0">
                <a:solidFill>
                  <a:srgbClr val="FF0000"/>
                </a:solidFill>
              </a:rPr>
              <a:t> 5000 </a:t>
            </a:r>
            <a:r>
              <a:rPr lang="en-US" dirty="0"/>
              <a:t> </a:t>
            </a:r>
          </a:p>
          <a:p>
            <a:pPr marL="0" indent="0">
              <a:buNone/>
            </a:pPr>
            <a:r>
              <a:rPr lang="en-US" dirty="0"/>
              <a:t/>
            </a:r>
            <a:br>
              <a:rPr lang="en-US" dirty="0"/>
            </a:br>
            <a:r>
              <a:rPr lang="en-US" dirty="0"/>
              <a:t/>
            </a:r>
            <a:br>
              <a:rPr lang="en-US" dirty="0"/>
            </a:br>
            <a:endParaRPr lang="en-US" dirty="0">
              <a:solidFill>
                <a:srgbClr val="FF0000"/>
              </a:solidFill>
            </a:endParaRPr>
          </a:p>
          <a:p>
            <a:pPr marL="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315090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t>
            </a:r>
            <a:r>
              <a:rPr lang="en-US" b="1" dirty="0" smtClean="0"/>
              <a:t>    </a:t>
            </a:r>
            <a:br>
              <a:rPr lang="en-US" b="1" dirty="0" smtClean="0"/>
            </a:br>
            <a:r>
              <a:rPr lang="en-US" b="1" dirty="0"/>
              <a:t> </a:t>
            </a:r>
            <a:r>
              <a:rPr lang="en-US" b="1" dirty="0" smtClean="0"/>
              <a:t>          5</a:t>
            </a:r>
            <a:r>
              <a:rPr lang="en-US" b="1" dirty="0"/>
              <a:t>) Create and run the server application</a:t>
            </a:r>
            <a:br>
              <a:rPr lang="en-US" b="1" dirty="0"/>
            </a:br>
            <a:r>
              <a:rPr lang="en-US" b="1" dirty="0"/>
              <a:t/>
            </a:r>
            <a:br>
              <a:rPr lang="en-US" b="1" dirty="0"/>
            </a:br>
            <a:endParaRPr lang="en-US" b="1" dirty="0">
              <a:solidFill>
                <a:schemeClr val="tx1">
                  <a:lumMod val="75000"/>
                  <a:lumOff val="25000"/>
                </a:schemeClr>
              </a:solidFill>
            </a:endParaRPr>
          </a:p>
        </p:txBody>
      </p:sp>
      <p:sp>
        <p:nvSpPr>
          <p:cNvPr id="3" name="Content Placeholder 2"/>
          <p:cNvSpPr>
            <a:spLocks noGrp="1"/>
          </p:cNvSpPr>
          <p:nvPr>
            <p:ph idx="1"/>
          </p:nvPr>
        </p:nvSpPr>
        <p:spPr/>
        <p:txBody>
          <a:bodyPr>
            <a:normAutofit fontScale="92500" lnSpcReduction="10000"/>
          </a:bodyPr>
          <a:lstStyle/>
          <a:p>
            <a:r>
              <a:rPr lang="en-US" dirty="0" smtClean="0"/>
              <a:t>Now </a:t>
            </a:r>
            <a:r>
              <a:rPr lang="en-US" dirty="0" err="1"/>
              <a:t>rmi</a:t>
            </a:r>
            <a:r>
              <a:rPr lang="en-US" dirty="0"/>
              <a:t> services need to be hosted in a server process. </a:t>
            </a:r>
            <a:endParaRPr lang="en-US" dirty="0" smtClean="0"/>
          </a:p>
          <a:p>
            <a:r>
              <a:rPr lang="en-US" dirty="0" smtClean="0"/>
              <a:t>The </a:t>
            </a:r>
            <a:r>
              <a:rPr lang="en-US" dirty="0"/>
              <a:t>Naming class provides methods to get and store the remote object. The Naming class provides 5 methods.</a:t>
            </a:r>
          </a:p>
          <a:p>
            <a:pPr marL="0" indent="0">
              <a:buNone/>
            </a:pPr>
            <a:r>
              <a:rPr lang="en-US" dirty="0"/>
              <a:t/>
            </a:r>
            <a:br>
              <a:rPr lang="en-US" dirty="0"/>
            </a:br>
            <a:endParaRPr lang="en-US" dirty="0"/>
          </a:p>
          <a:p>
            <a:pPr marL="0" indent="0">
              <a:buNone/>
            </a:pPr>
            <a:r>
              <a:rPr lang="en-US" dirty="0"/>
              <a:t/>
            </a:r>
            <a:br>
              <a:rPr lang="en-US" dirty="0"/>
            </a:br>
            <a:r>
              <a:rPr lang="en-US" dirty="0"/>
              <a:t/>
            </a:r>
            <a:br>
              <a:rPr lang="en-US" dirty="0"/>
            </a:br>
            <a:endParaRPr lang="en-US" dirty="0">
              <a:solidFill>
                <a:srgbClr val="FF0000"/>
              </a:solidFill>
            </a:endParaRPr>
          </a:p>
          <a:p>
            <a:pPr marL="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929278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t>
            </a:r>
            <a:r>
              <a:rPr lang="en-US" b="1" dirty="0" smtClean="0"/>
              <a:t>    </a:t>
            </a:r>
            <a:br>
              <a:rPr lang="en-US" b="1" dirty="0" smtClean="0"/>
            </a:br>
            <a:r>
              <a:rPr lang="en-US" b="1" dirty="0"/>
              <a:t> </a:t>
            </a:r>
            <a:r>
              <a:rPr lang="en-US" b="1" dirty="0" smtClean="0"/>
              <a:t>          5</a:t>
            </a:r>
            <a:r>
              <a:rPr lang="en-US" b="1" dirty="0"/>
              <a:t>) Create and run the server application</a:t>
            </a:r>
            <a:br>
              <a:rPr lang="en-US" b="1" dirty="0"/>
            </a:br>
            <a:r>
              <a:rPr lang="en-US" b="1" dirty="0"/>
              <a:t/>
            </a:r>
            <a:br>
              <a:rPr lang="en-US" b="1" dirty="0"/>
            </a:br>
            <a:endParaRPr lang="en-US" b="1"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pPr marL="0" indent="0">
              <a:buNone/>
            </a:pPr>
            <a:r>
              <a:rPr lang="en-US" dirty="0"/>
              <a:t/>
            </a:r>
            <a:br>
              <a:rPr lang="en-US" dirty="0"/>
            </a:br>
            <a:endParaRPr lang="en-US" dirty="0"/>
          </a:p>
          <a:p>
            <a:pPr marL="0" indent="0">
              <a:buNone/>
            </a:pPr>
            <a:r>
              <a:rPr lang="en-US" dirty="0"/>
              <a:t/>
            </a:r>
            <a:br>
              <a:rPr lang="en-US" dirty="0"/>
            </a:br>
            <a:r>
              <a:rPr lang="en-US" dirty="0"/>
              <a:t/>
            </a:r>
            <a:br>
              <a:rPr lang="en-US" dirty="0"/>
            </a:br>
            <a:endParaRPr lang="en-US" dirty="0">
              <a:solidFill>
                <a:srgbClr val="FF0000"/>
              </a:solidFill>
            </a:endParaRPr>
          </a:p>
          <a:p>
            <a:pPr marL="0" indent="0">
              <a:buNone/>
            </a:pPr>
            <a:r>
              <a:rPr lang="en-US" dirty="0"/>
              <a:t/>
            </a:r>
            <a:br>
              <a:rPr lang="en-US" dirty="0"/>
            </a:b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838200" y="1690688"/>
            <a:ext cx="10861431" cy="4657358"/>
          </a:xfrm>
          <a:prstGeom prst="rect">
            <a:avLst/>
          </a:prstGeom>
        </p:spPr>
      </p:pic>
    </p:spTree>
    <p:extLst>
      <p:ext uri="{BB962C8B-B14F-4D97-AF65-F5344CB8AC3E}">
        <p14:creationId xmlns:p14="http://schemas.microsoft.com/office/powerpoint/2010/main" val="869357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t>
            </a:r>
            <a:r>
              <a:rPr lang="en-US" b="1" dirty="0" smtClean="0"/>
              <a:t>    </a:t>
            </a:r>
            <a:br>
              <a:rPr lang="en-US" b="1" dirty="0" smtClean="0"/>
            </a:br>
            <a:r>
              <a:rPr lang="en-US" b="1" dirty="0"/>
              <a:t> </a:t>
            </a:r>
            <a:r>
              <a:rPr lang="en-US" b="1" dirty="0" smtClean="0"/>
              <a:t>          5</a:t>
            </a:r>
            <a:r>
              <a:rPr lang="en-US" b="1" dirty="0"/>
              <a:t>) Create and run the server application</a:t>
            </a:r>
            <a:br>
              <a:rPr lang="en-US" b="1" dirty="0"/>
            </a:br>
            <a:r>
              <a:rPr lang="en-US" b="1" dirty="0"/>
              <a:t/>
            </a:r>
            <a:br>
              <a:rPr lang="en-US" b="1" dirty="0"/>
            </a:br>
            <a:endParaRPr lang="en-US" b="1" dirty="0">
              <a:solidFill>
                <a:schemeClr val="tx1">
                  <a:lumMod val="75000"/>
                  <a:lumOff val="25000"/>
                </a:schemeClr>
              </a:solidFill>
            </a:endParaRPr>
          </a:p>
        </p:txBody>
      </p:sp>
      <p:sp>
        <p:nvSpPr>
          <p:cNvPr id="3" name="Content Placeholder 2"/>
          <p:cNvSpPr>
            <a:spLocks noGrp="1"/>
          </p:cNvSpPr>
          <p:nvPr>
            <p:ph idx="1"/>
          </p:nvPr>
        </p:nvSpPr>
        <p:spPr/>
        <p:txBody>
          <a:bodyPr>
            <a:normAutofit/>
          </a:bodyPr>
          <a:lstStyle/>
          <a:p>
            <a:endParaRPr lang="en-US" dirty="0"/>
          </a:p>
          <a:p>
            <a:pPr marL="0" indent="0">
              <a:buNone/>
            </a:pPr>
            <a:r>
              <a:rPr lang="en-US" dirty="0"/>
              <a:t/>
            </a:r>
            <a:br>
              <a:rPr lang="en-US" dirty="0"/>
            </a:br>
            <a:endParaRPr lang="en-US" dirty="0"/>
          </a:p>
          <a:p>
            <a:pPr marL="0" indent="0">
              <a:buNone/>
            </a:pPr>
            <a:r>
              <a:rPr lang="en-US" dirty="0"/>
              <a:t/>
            </a:r>
            <a:br>
              <a:rPr lang="en-US" dirty="0"/>
            </a:br>
            <a:r>
              <a:rPr lang="en-US" dirty="0"/>
              <a:t/>
            </a:r>
            <a:br>
              <a:rPr lang="en-US" dirty="0"/>
            </a:br>
            <a:endParaRPr lang="en-US" dirty="0">
              <a:solidFill>
                <a:srgbClr val="FF0000"/>
              </a:solidFill>
            </a:endParaRPr>
          </a:p>
          <a:p>
            <a:pPr marL="0" indent="0">
              <a:buNone/>
            </a:pPr>
            <a:r>
              <a:rPr lang="en-US" dirty="0"/>
              <a:t/>
            </a:r>
            <a:br>
              <a:rPr lang="en-US" dirty="0"/>
            </a:b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913484" y="1784350"/>
            <a:ext cx="10365032" cy="4433888"/>
          </a:xfrm>
          <a:prstGeom prst="rect">
            <a:avLst/>
          </a:prstGeom>
        </p:spPr>
      </p:pic>
    </p:spTree>
    <p:extLst>
      <p:ext uri="{BB962C8B-B14F-4D97-AF65-F5344CB8AC3E}">
        <p14:creationId xmlns:p14="http://schemas.microsoft.com/office/powerpoint/2010/main" val="36978088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t>
            </a:r>
            <a:r>
              <a:rPr lang="en-US" b="1" dirty="0" smtClean="0"/>
              <a:t>  </a:t>
            </a:r>
            <a:br>
              <a:rPr lang="en-US" b="1" dirty="0" smtClean="0"/>
            </a:br>
            <a:r>
              <a:rPr lang="en-US" b="1" dirty="0"/>
              <a:t> </a:t>
            </a:r>
            <a:r>
              <a:rPr lang="en-US" b="1" dirty="0" smtClean="0"/>
              <a:t>         6</a:t>
            </a:r>
            <a:r>
              <a:rPr lang="en-US" b="1" dirty="0"/>
              <a:t>) Create and run the client application</a:t>
            </a:r>
            <a:br>
              <a:rPr lang="en-US" b="1" dirty="0"/>
            </a:br>
            <a:r>
              <a:rPr lang="en-US" b="1" dirty="0"/>
              <a:t/>
            </a:r>
            <a:br>
              <a:rPr lang="en-US" b="1" dirty="0"/>
            </a:br>
            <a:endParaRPr lang="en-US" b="1" dirty="0">
              <a:solidFill>
                <a:schemeClr val="tx1">
                  <a:lumMod val="75000"/>
                  <a:lumOff val="25000"/>
                </a:schemeClr>
              </a:solidFill>
            </a:endParaRPr>
          </a:p>
        </p:txBody>
      </p:sp>
      <p:sp>
        <p:nvSpPr>
          <p:cNvPr id="3" name="Content Placeholder 2"/>
          <p:cNvSpPr>
            <a:spLocks noGrp="1"/>
          </p:cNvSpPr>
          <p:nvPr>
            <p:ph idx="1"/>
          </p:nvPr>
        </p:nvSpPr>
        <p:spPr/>
        <p:txBody>
          <a:bodyPr>
            <a:noAutofit/>
          </a:bodyPr>
          <a:lstStyle/>
          <a:p>
            <a:pPr algn="just"/>
            <a:r>
              <a:rPr lang="en-US" dirty="0"/>
              <a:t> At the client we are getting the stub object by the lookup() method of the Naming class and invoking the method on this object. </a:t>
            </a:r>
            <a:endParaRPr lang="en-US" dirty="0" smtClean="0"/>
          </a:p>
          <a:p>
            <a:pPr algn="just"/>
            <a:r>
              <a:rPr lang="en-US" dirty="0" smtClean="0"/>
              <a:t>In </a:t>
            </a:r>
            <a:r>
              <a:rPr lang="en-US" dirty="0"/>
              <a:t>this example, we are running the server and client applications, in the same machine so we are using </a:t>
            </a:r>
            <a:r>
              <a:rPr lang="en-US" b="1" dirty="0" err="1"/>
              <a:t>localhost</a:t>
            </a:r>
            <a:r>
              <a:rPr lang="en-US" dirty="0"/>
              <a:t>. </a:t>
            </a:r>
            <a:endParaRPr lang="en-US" dirty="0" smtClean="0"/>
          </a:p>
          <a:p>
            <a:pPr algn="just"/>
            <a:r>
              <a:rPr lang="en-US" dirty="0" smtClean="0"/>
              <a:t>If </a:t>
            </a:r>
            <a:r>
              <a:rPr lang="en-US" dirty="0"/>
              <a:t>you want to access the remote object from another machine, change the </a:t>
            </a:r>
            <a:r>
              <a:rPr lang="en-US" b="1" dirty="0" err="1"/>
              <a:t>localhost</a:t>
            </a:r>
            <a:r>
              <a:rPr lang="en-US" dirty="0"/>
              <a:t> to the host name </a:t>
            </a:r>
            <a:r>
              <a:rPr lang="en-US" b="1" dirty="0"/>
              <a:t>(or IP address) </a:t>
            </a:r>
            <a:r>
              <a:rPr lang="en-US" dirty="0"/>
              <a:t>where the remote object is located.</a:t>
            </a:r>
          </a:p>
          <a:p>
            <a:pPr marL="0" indent="0" algn="just">
              <a:buNone/>
            </a:pPr>
            <a:r>
              <a:rPr lang="en-US" dirty="0"/>
              <a:t/>
            </a:r>
            <a:br>
              <a:rPr lang="en-US" dirty="0"/>
            </a:br>
            <a:endParaRPr lang="en-US" dirty="0"/>
          </a:p>
          <a:p>
            <a:pPr marL="0" indent="0" algn="just">
              <a:buNone/>
            </a:pPr>
            <a:r>
              <a:rPr lang="en-US" dirty="0"/>
              <a:t/>
            </a:r>
            <a:br>
              <a:rPr lang="en-US" dirty="0"/>
            </a:br>
            <a:endParaRPr lang="en-US" dirty="0"/>
          </a:p>
          <a:p>
            <a:pPr marL="0" indent="0" algn="just">
              <a:buNone/>
            </a:pPr>
            <a:r>
              <a:rPr lang="en-US" dirty="0"/>
              <a:t/>
            </a:r>
            <a:br>
              <a:rPr lang="en-US" dirty="0"/>
            </a:br>
            <a:r>
              <a:rPr lang="en-US" dirty="0"/>
              <a:t/>
            </a:r>
            <a:br>
              <a:rPr lang="en-US" dirty="0"/>
            </a:br>
            <a:endParaRPr lang="en-US" dirty="0">
              <a:solidFill>
                <a:srgbClr val="FF0000"/>
              </a:solidFill>
            </a:endParaRPr>
          </a:p>
          <a:p>
            <a:pPr marL="0" indent="0" algn="just">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7511074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t>
            </a:r>
            <a:r>
              <a:rPr lang="en-US" b="1" dirty="0" smtClean="0"/>
              <a:t>  </a:t>
            </a:r>
            <a:br>
              <a:rPr lang="en-US" b="1" dirty="0" smtClean="0"/>
            </a:br>
            <a:r>
              <a:rPr lang="en-US" b="1" dirty="0"/>
              <a:t> </a:t>
            </a:r>
            <a:r>
              <a:rPr lang="en-US" b="1" dirty="0" smtClean="0"/>
              <a:t>         6</a:t>
            </a:r>
            <a:r>
              <a:rPr lang="en-US" b="1" dirty="0"/>
              <a:t>) Create and run the client application</a:t>
            </a:r>
            <a:br>
              <a:rPr lang="en-US" b="1" dirty="0"/>
            </a:br>
            <a:r>
              <a:rPr lang="en-US" b="1" dirty="0"/>
              <a:t/>
            </a:r>
            <a:br>
              <a:rPr lang="en-US" b="1" dirty="0"/>
            </a:br>
            <a:endParaRPr lang="en-US" b="1" dirty="0">
              <a:solidFill>
                <a:schemeClr val="tx1">
                  <a:lumMod val="75000"/>
                  <a:lumOff val="25000"/>
                </a:schemeClr>
              </a:solidFill>
            </a:endParaRPr>
          </a:p>
        </p:txBody>
      </p:sp>
      <p:sp>
        <p:nvSpPr>
          <p:cNvPr id="3" name="Content Placeholder 2"/>
          <p:cNvSpPr>
            <a:spLocks noGrp="1"/>
          </p:cNvSpPr>
          <p:nvPr>
            <p:ph idx="1"/>
          </p:nvPr>
        </p:nvSpPr>
        <p:spPr/>
        <p:txBody>
          <a:bodyPr>
            <a:noAutofit/>
          </a:bodyPr>
          <a:lstStyle/>
          <a:p>
            <a:pPr algn="just"/>
            <a:r>
              <a:rPr lang="en-US" dirty="0" smtClean="0"/>
              <a:t> </a:t>
            </a:r>
            <a:endParaRPr lang="en-US" dirty="0"/>
          </a:p>
          <a:p>
            <a:pPr algn="just"/>
            <a:r>
              <a:rPr lang="en-US" dirty="0"/>
              <a:t/>
            </a:r>
            <a:br>
              <a:rPr lang="en-US" dirty="0"/>
            </a:br>
            <a:endParaRPr lang="en-US" dirty="0"/>
          </a:p>
          <a:p>
            <a:pPr marL="0" indent="0" algn="just">
              <a:buNone/>
            </a:pPr>
            <a:r>
              <a:rPr lang="en-US" dirty="0"/>
              <a:t/>
            </a:r>
            <a:br>
              <a:rPr lang="en-US" dirty="0"/>
            </a:br>
            <a:endParaRPr lang="en-US" dirty="0"/>
          </a:p>
          <a:p>
            <a:pPr marL="0" indent="0" algn="just">
              <a:buNone/>
            </a:pPr>
            <a:r>
              <a:rPr lang="en-US" dirty="0"/>
              <a:t/>
            </a:r>
            <a:br>
              <a:rPr lang="en-US" dirty="0"/>
            </a:br>
            <a:r>
              <a:rPr lang="en-US" dirty="0"/>
              <a:t/>
            </a:r>
            <a:br>
              <a:rPr lang="en-US" dirty="0"/>
            </a:br>
            <a:endParaRPr lang="en-US" dirty="0">
              <a:solidFill>
                <a:srgbClr val="FF0000"/>
              </a:solidFill>
            </a:endParaRPr>
          </a:p>
          <a:p>
            <a:pPr marL="0" indent="0" algn="just">
              <a:buNone/>
            </a:pPr>
            <a:r>
              <a:rPr lang="en-US" dirty="0"/>
              <a:t/>
            </a:r>
            <a:br>
              <a:rPr lang="en-US" dirty="0"/>
            </a:b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838200" y="1825625"/>
            <a:ext cx="10978662" cy="3836621"/>
          </a:xfrm>
          <a:prstGeom prst="rect">
            <a:avLst/>
          </a:prstGeom>
        </p:spPr>
      </p:pic>
    </p:spTree>
    <p:extLst>
      <p:ext uri="{BB962C8B-B14F-4D97-AF65-F5344CB8AC3E}">
        <p14:creationId xmlns:p14="http://schemas.microsoft.com/office/powerpoint/2010/main" val="1773291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RMI (Remote Method Invocation)</a:t>
            </a:r>
          </a:p>
        </p:txBody>
      </p:sp>
      <p:sp>
        <p:nvSpPr>
          <p:cNvPr id="3" name="Content Placeholder 2"/>
          <p:cNvSpPr>
            <a:spLocks noGrp="1"/>
          </p:cNvSpPr>
          <p:nvPr>
            <p:ph idx="1"/>
          </p:nvPr>
        </p:nvSpPr>
        <p:spPr/>
        <p:txBody>
          <a:bodyPr>
            <a:normAutofit/>
          </a:bodyPr>
          <a:lstStyle/>
          <a:p>
            <a:pPr algn="just" fontAlgn="base"/>
            <a:r>
              <a:rPr lang="en-US" dirty="0"/>
              <a:t>The </a:t>
            </a:r>
            <a:r>
              <a:rPr lang="en-US" b="1" dirty="0"/>
              <a:t>RMI</a:t>
            </a:r>
            <a:r>
              <a:rPr lang="en-US" dirty="0"/>
              <a:t> (Remote Method Invocation) is an API that provides a mechanism to create distributed application in java. The RMI allows an object to invoke methods on an object running in another JVM</a:t>
            </a:r>
            <a:r>
              <a:rPr lang="en-US" dirty="0" smtClean="0"/>
              <a:t>.</a:t>
            </a:r>
          </a:p>
          <a:p>
            <a:pPr algn="just" fontAlgn="base"/>
            <a:r>
              <a:rPr lang="en-US" dirty="0"/>
              <a:t>The RMI provides remote communication between the applications using two objects </a:t>
            </a:r>
            <a:r>
              <a:rPr lang="en-US" b="1" i="1" dirty="0"/>
              <a:t>stub</a:t>
            </a:r>
            <a:r>
              <a:rPr lang="en-US" dirty="0"/>
              <a:t> and </a:t>
            </a:r>
            <a:r>
              <a:rPr lang="en-US" b="1" i="1" dirty="0"/>
              <a:t>skeleton</a:t>
            </a:r>
            <a:r>
              <a:rPr lang="en-US" dirty="0"/>
              <a:t>.</a:t>
            </a:r>
            <a:endParaRPr lang="en-US" dirty="0" smtClean="0"/>
          </a:p>
          <a:p>
            <a:pPr algn="just" fontAlgn="base"/>
            <a:endParaRPr lang="en-US" b="1" dirty="0" smtClean="0"/>
          </a:p>
          <a:p>
            <a:pPr algn="just" fontAlgn="base"/>
            <a:endParaRPr lang="en-US" dirty="0"/>
          </a:p>
          <a:p>
            <a:endParaRPr lang="en-US" b="1" u="sng" dirty="0"/>
          </a:p>
        </p:txBody>
      </p:sp>
    </p:spTree>
    <p:extLst>
      <p:ext uri="{BB962C8B-B14F-4D97-AF65-F5344CB8AC3E}">
        <p14:creationId xmlns:p14="http://schemas.microsoft.com/office/powerpoint/2010/main" val="2957835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references</a:t>
            </a:r>
            <a:endParaRPr lang="en-US" b="1" dirty="0">
              <a:solidFill>
                <a:schemeClr val="tx1">
                  <a:lumMod val="75000"/>
                  <a:lumOff val="25000"/>
                </a:schemeClr>
              </a:solidFill>
            </a:endParaRPr>
          </a:p>
        </p:txBody>
      </p:sp>
      <p:sp>
        <p:nvSpPr>
          <p:cNvPr id="3" name="Content Placeholder 2"/>
          <p:cNvSpPr>
            <a:spLocks noGrp="1"/>
          </p:cNvSpPr>
          <p:nvPr>
            <p:ph idx="1"/>
          </p:nvPr>
        </p:nvSpPr>
        <p:spPr/>
        <p:txBody>
          <a:bodyPr>
            <a:noAutofit/>
          </a:bodyPr>
          <a:lstStyle/>
          <a:p>
            <a:pPr algn="just"/>
            <a:r>
              <a:rPr lang="en-US" dirty="0" smtClean="0"/>
              <a:t> </a:t>
            </a:r>
          </a:p>
          <a:p>
            <a:pPr algn="just"/>
            <a:r>
              <a:rPr lang="en-US" dirty="0" smtClean="0"/>
              <a:t/>
            </a:r>
            <a:br>
              <a:rPr lang="en-US" dirty="0" smtClean="0"/>
            </a:br>
            <a:endParaRPr lang="en-US" dirty="0" smtClean="0"/>
          </a:p>
          <a:p>
            <a:pPr marL="0" indent="0" algn="just">
              <a:buNone/>
            </a:pPr>
            <a:r>
              <a:rPr lang="en-US" dirty="0"/>
              <a:t/>
            </a:r>
            <a:br>
              <a:rPr lang="en-US" dirty="0"/>
            </a:br>
            <a:endParaRPr lang="en-US" dirty="0"/>
          </a:p>
          <a:p>
            <a:pPr marL="0" indent="0" algn="just">
              <a:buNone/>
            </a:pPr>
            <a:r>
              <a:rPr lang="en-US" dirty="0"/>
              <a:t/>
            </a:r>
            <a:br>
              <a:rPr lang="en-US" dirty="0"/>
            </a:br>
            <a:r>
              <a:rPr lang="en-US" dirty="0"/>
              <a:t/>
            </a:r>
            <a:br>
              <a:rPr lang="en-US" dirty="0"/>
            </a:br>
            <a:endParaRPr lang="en-US" dirty="0">
              <a:solidFill>
                <a:srgbClr val="FF0000"/>
              </a:solidFill>
            </a:endParaRPr>
          </a:p>
          <a:p>
            <a:pPr marL="0" indent="0" algn="just">
              <a:buNone/>
            </a:pPr>
            <a:r>
              <a:rPr lang="en-US" dirty="0"/>
              <a:t/>
            </a:r>
            <a:br>
              <a:rPr lang="en-US" dirty="0"/>
            </a:br>
            <a:r>
              <a:rPr lang="en-US" dirty="0"/>
              <a:t/>
            </a:r>
            <a:br>
              <a:rPr lang="en-US" dirty="0"/>
            </a:br>
            <a:endParaRPr lang="en-US" dirty="0"/>
          </a:p>
        </p:txBody>
      </p:sp>
      <p:sp>
        <p:nvSpPr>
          <p:cNvPr id="5" name="Rectangle 4"/>
          <p:cNvSpPr/>
          <p:nvPr/>
        </p:nvSpPr>
        <p:spPr>
          <a:xfrm>
            <a:off x="1359841" y="1825625"/>
            <a:ext cx="3317703" cy="369332"/>
          </a:xfrm>
          <a:prstGeom prst="rect">
            <a:avLst/>
          </a:prstGeom>
        </p:spPr>
        <p:txBody>
          <a:bodyPr wrap="none">
            <a:spAutoFit/>
          </a:bodyPr>
          <a:lstStyle/>
          <a:p>
            <a:r>
              <a:rPr lang="en-US" dirty="0"/>
              <a:t>https://www.javatpoint.com/RMI</a:t>
            </a:r>
          </a:p>
        </p:txBody>
      </p:sp>
    </p:spTree>
    <p:extLst>
      <p:ext uri="{BB962C8B-B14F-4D97-AF65-F5344CB8AC3E}">
        <p14:creationId xmlns:p14="http://schemas.microsoft.com/office/powerpoint/2010/main" val="2532608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a:t> </a:t>
            </a:r>
            <a:r>
              <a:rPr lang="en-US" dirty="0" smtClean="0"/>
              <a:t>  </a:t>
            </a:r>
            <a:br>
              <a:rPr lang="en-US" dirty="0" smtClean="0"/>
            </a:br>
            <a:r>
              <a:rPr lang="en-US" b="1" dirty="0"/>
              <a:t> </a:t>
            </a:r>
            <a:r>
              <a:rPr lang="en-US" b="1" dirty="0" smtClean="0"/>
              <a:t>       Understanding </a:t>
            </a:r>
            <a:r>
              <a:rPr lang="en-US" b="1" dirty="0"/>
              <a:t>stub and skeleton</a:t>
            </a:r>
            <a:r>
              <a:rPr lang="en-US" dirty="0"/>
              <a:t/>
            </a:r>
            <a:br>
              <a:rPr lang="en-US" dirty="0"/>
            </a:br>
            <a:r>
              <a:rPr lang="en-US" dirty="0"/>
              <a:t/>
            </a:r>
            <a:br>
              <a:rPr lang="en-US" dirty="0"/>
            </a:br>
            <a:endParaRPr lang="en-US" b="1" dirty="0"/>
          </a:p>
        </p:txBody>
      </p:sp>
      <p:sp>
        <p:nvSpPr>
          <p:cNvPr id="3" name="Content Placeholder 2"/>
          <p:cNvSpPr>
            <a:spLocks noGrp="1"/>
          </p:cNvSpPr>
          <p:nvPr>
            <p:ph idx="1"/>
          </p:nvPr>
        </p:nvSpPr>
        <p:spPr/>
        <p:txBody>
          <a:bodyPr>
            <a:noAutofit/>
          </a:bodyPr>
          <a:lstStyle/>
          <a:p>
            <a:pPr algn="just" fontAlgn="base"/>
            <a:r>
              <a:rPr lang="en-US" sz="2400" dirty="0" smtClean="0"/>
              <a:t>RMI </a:t>
            </a:r>
            <a:r>
              <a:rPr lang="en-US" sz="2400" dirty="0"/>
              <a:t>uses stub and skeleton object for communication with the remote object.</a:t>
            </a:r>
            <a:endParaRPr lang="en-US" sz="2400" dirty="0" smtClean="0"/>
          </a:p>
          <a:p>
            <a:r>
              <a:rPr lang="en-US" sz="2400" dirty="0"/>
              <a:t>A </a:t>
            </a:r>
            <a:r>
              <a:rPr lang="en-US" sz="2400" b="1" dirty="0"/>
              <a:t>remote object</a:t>
            </a:r>
            <a:r>
              <a:rPr lang="en-US" sz="2400" dirty="0"/>
              <a:t> is an object whose method can be invoked from another JVM. Let's understand the stub and skeleton objects:</a:t>
            </a:r>
          </a:p>
          <a:p>
            <a:pPr algn="just"/>
            <a:r>
              <a:rPr lang="en-US" sz="2400" b="1" dirty="0" smtClean="0"/>
              <a:t>Stub : </a:t>
            </a:r>
            <a:r>
              <a:rPr lang="en-US" sz="2400" dirty="0"/>
              <a:t>The stub is an object, acts as a gateway for the client side. All the outgoing requests are routed through it. It resides at the client side and represents the remote object. When the caller invokes method on the stub object, it does the following tasks:</a:t>
            </a:r>
            <a:endParaRPr lang="en-US" sz="2400" b="1" dirty="0"/>
          </a:p>
          <a:p>
            <a:pPr lvl="1"/>
            <a:r>
              <a:rPr lang="en-US" sz="2000" dirty="0"/>
              <a:t>It initiates a connection with remote Virtual Machine (JVM),</a:t>
            </a:r>
          </a:p>
          <a:p>
            <a:pPr lvl="1"/>
            <a:r>
              <a:rPr lang="en-US" sz="2000" dirty="0"/>
              <a:t>It writes and transmits (marshals) the parameters to the remote Virtual Machine (JVM),</a:t>
            </a:r>
          </a:p>
          <a:p>
            <a:pPr lvl="1"/>
            <a:r>
              <a:rPr lang="en-US" sz="2000" dirty="0"/>
              <a:t>It waits for the result</a:t>
            </a:r>
          </a:p>
          <a:p>
            <a:pPr lvl="1"/>
            <a:r>
              <a:rPr lang="en-US" sz="2000" dirty="0"/>
              <a:t>It reads (</a:t>
            </a:r>
            <a:r>
              <a:rPr lang="en-US" sz="2000" dirty="0" err="1"/>
              <a:t>unmarshals</a:t>
            </a:r>
            <a:r>
              <a:rPr lang="en-US" sz="2000" dirty="0"/>
              <a:t>) the return value or exception, and</a:t>
            </a:r>
          </a:p>
          <a:p>
            <a:pPr lvl="1"/>
            <a:r>
              <a:rPr lang="en-US" sz="2000" dirty="0"/>
              <a:t>It finally, returns the value to the caller.</a:t>
            </a:r>
          </a:p>
          <a:p>
            <a:pPr marL="0" indent="0">
              <a:buNone/>
            </a:pP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2400" b="1" dirty="0" smtClean="0"/>
          </a:p>
          <a:p>
            <a:pPr algn="just" fontAlgn="base"/>
            <a:endParaRPr lang="en-US" sz="2400" dirty="0"/>
          </a:p>
          <a:p>
            <a:endParaRPr lang="en-US" sz="2400" b="1" u="sng" dirty="0"/>
          </a:p>
        </p:txBody>
      </p:sp>
    </p:spTree>
    <p:extLst>
      <p:ext uri="{BB962C8B-B14F-4D97-AF65-F5344CB8AC3E}">
        <p14:creationId xmlns:p14="http://schemas.microsoft.com/office/powerpoint/2010/main" val="2807302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a:t> </a:t>
            </a:r>
            <a:r>
              <a:rPr lang="en-US" dirty="0" smtClean="0"/>
              <a:t>  </a:t>
            </a:r>
            <a:br>
              <a:rPr lang="en-US" dirty="0" smtClean="0"/>
            </a:br>
            <a:r>
              <a:rPr lang="en-US" b="1" dirty="0"/>
              <a:t> </a:t>
            </a:r>
            <a:r>
              <a:rPr lang="en-US" b="1" dirty="0" smtClean="0"/>
              <a:t>       Understanding </a:t>
            </a:r>
            <a:r>
              <a:rPr lang="en-US" b="1" dirty="0"/>
              <a:t>stub and skeleton</a:t>
            </a:r>
            <a:r>
              <a:rPr lang="en-US" dirty="0"/>
              <a:t/>
            </a:r>
            <a:br>
              <a:rPr lang="en-US" dirty="0"/>
            </a:br>
            <a:r>
              <a:rPr lang="en-US" dirty="0"/>
              <a:t/>
            </a:r>
            <a:br>
              <a:rPr lang="en-US" dirty="0"/>
            </a:br>
            <a:endParaRPr lang="en-US" b="1" dirty="0"/>
          </a:p>
        </p:txBody>
      </p:sp>
      <p:sp>
        <p:nvSpPr>
          <p:cNvPr id="3" name="Content Placeholder 2"/>
          <p:cNvSpPr>
            <a:spLocks noGrp="1"/>
          </p:cNvSpPr>
          <p:nvPr>
            <p:ph idx="1"/>
          </p:nvPr>
        </p:nvSpPr>
        <p:spPr/>
        <p:txBody>
          <a:bodyPr>
            <a:noAutofit/>
          </a:bodyPr>
          <a:lstStyle/>
          <a:p>
            <a:pPr algn="just" fontAlgn="base"/>
            <a:r>
              <a:rPr lang="en-US" sz="3200" dirty="0" smtClean="0"/>
              <a:t> </a:t>
            </a:r>
            <a:r>
              <a:rPr lang="en-US" b="1" dirty="0" smtClean="0"/>
              <a:t>skeleton : </a:t>
            </a:r>
            <a:r>
              <a:rPr lang="en-US" dirty="0"/>
              <a:t>The skeleton is an object, acts as a gateway for the server side object. All the incoming requests are routed through it. When the skeleton receives the incoming request, it does the following tasks</a:t>
            </a:r>
            <a:r>
              <a:rPr lang="en-US" dirty="0" smtClean="0"/>
              <a:t>:</a:t>
            </a:r>
          </a:p>
          <a:p>
            <a:pPr lvl="1"/>
            <a:r>
              <a:rPr lang="en-US" sz="2800" dirty="0"/>
              <a:t>It reads the parameter for the remote method</a:t>
            </a:r>
          </a:p>
          <a:p>
            <a:pPr lvl="1"/>
            <a:r>
              <a:rPr lang="en-US" sz="2800" dirty="0"/>
              <a:t>It invokes the method on the actual remote object, and</a:t>
            </a:r>
          </a:p>
          <a:p>
            <a:pPr lvl="1"/>
            <a:r>
              <a:rPr lang="en-US" sz="2800" dirty="0"/>
              <a:t>It writes and transmits (marshals) the result to the caller.</a:t>
            </a:r>
          </a:p>
          <a:p>
            <a:pPr marL="0" indent="0">
              <a:buNone/>
            </a:pPr>
            <a:r>
              <a:rPr lang="en-US" sz="3200" dirty="0"/>
              <a:t/>
            </a:r>
            <a:br>
              <a:rPr lang="en-US" sz="3200" dirty="0"/>
            </a:br>
            <a:r>
              <a:rPr lang="en-US" sz="3200" dirty="0"/>
              <a:t/>
            </a:r>
            <a:br>
              <a:rPr lang="en-US" sz="3200" dirty="0"/>
            </a:br>
            <a:r>
              <a:rPr lang="en-US" sz="3200" dirty="0"/>
              <a:t/>
            </a:r>
            <a:br>
              <a:rPr lang="en-US" sz="3200" dirty="0"/>
            </a:br>
            <a:endParaRPr lang="en-US" sz="1800" b="1" dirty="0" smtClean="0"/>
          </a:p>
          <a:p>
            <a:pPr algn="just" fontAlgn="base"/>
            <a:endParaRPr lang="en-US" sz="2400" dirty="0"/>
          </a:p>
          <a:p>
            <a:pPr marL="0" indent="0">
              <a:buNone/>
            </a:pP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b="1" dirty="0" smtClean="0"/>
          </a:p>
          <a:p>
            <a:pPr algn="just" fontAlgn="base"/>
            <a:endParaRPr lang="en-US" dirty="0"/>
          </a:p>
          <a:p>
            <a:endParaRPr lang="en-US" b="1" u="sng" dirty="0"/>
          </a:p>
        </p:txBody>
      </p:sp>
    </p:spTree>
    <p:extLst>
      <p:ext uri="{BB962C8B-B14F-4D97-AF65-F5344CB8AC3E}">
        <p14:creationId xmlns:p14="http://schemas.microsoft.com/office/powerpoint/2010/main" val="261061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a:t> </a:t>
            </a:r>
            <a:r>
              <a:rPr lang="en-US" dirty="0" smtClean="0"/>
              <a:t>  </a:t>
            </a:r>
            <a:br>
              <a:rPr lang="en-US" dirty="0" smtClean="0"/>
            </a:br>
            <a:r>
              <a:rPr lang="en-US" b="1" dirty="0"/>
              <a:t> </a:t>
            </a:r>
            <a:r>
              <a:rPr lang="en-US" b="1" dirty="0" smtClean="0"/>
              <a:t>       Understanding </a:t>
            </a:r>
            <a:r>
              <a:rPr lang="en-US" b="1" dirty="0"/>
              <a:t>stub and skeleton</a:t>
            </a:r>
            <a:r>
              <a:rPr lang="en-US" dirty="0"/>
              <a:t/>
            </a:r>
            <a:br>
              <a:rPr lang="en-US" dirty="0"/>
            </a:br>
            <a:r>
              <a:rPr lang="en-US" dirty="0"/>
              <a:t/>
            </a:r>
            <a:br>
              <a:rPr lang="en-US" dirty="0"/>
            </a:br>
            <a:endParaRPr lang="en-US" b="1" dirty="0"/>
          </a:p>
        </p:txBody>
      </p:sp>
      <p:sp>
        <p:nvSpPr>
          <p:cNvPr id="3" name="Content Placeholder 2"/>
          <p:cNvSpPr>
            <a:spLocks noGrp="1"/>
          </p:cNvSpPr>
          <p:nvPr>
            <p:ph idx="1"/>
          </p:nvPr>
        </p:nvSpPr>
        <p:spPr/>
        <p:txBody>
          <a:bodyPr>
            <a:noAutofit/>
          </a:bodyPr>
          <a:lstStyle/>
          <a:p>
            <a:pPr algn="just" fontAlgn="base"/>
            <a:r>
              <a:rPr lang="en-US" sz="3200" dirty="0" smtClean="0"/>
              <a:t> </a:t>
            </a:r>
            <a:endParaRPr lang="en-US" sz="2800" dirty="0"/>
          </a:p>
          <a:p>
            <a:pPr marL="0" indent="0">
              <a:buNone/>
            </a:pPr>
            <a:r>
              <a:rPr lang="en-US" sz="3200" dirty="0"/>
              <a:t/>
            </a:r>
            <a:br>
              <a:rPr lang="en-US" sz="3200" dirty="0"/>
            </a:br>
            <a:r>
              <a:rPr lang="en-US" sz="3200" dirty="0"/>
              <a:t/>
            </a:r>
            <a:br>
              <a:rPr lang="en-US" sz="3200" dirty="0"/>
            </a:br>
            <a:r>
              <a:rPr lang="en-US" sz="3200" dirty="0"/>
              <a:t/>
            </a:r>
            <a:br>
              <a:rPr lang="en-US" sz="3200" dirty="0"/>
            </a:br>
            <a:endParaRPr lang="en-US" sz="1800" b="1" dirty="0" smtClean="0"/>
          </a:p>
          <a:p>
            <a:pPr algn="just" fontAlgn="base"/>
            <a:endParaRPr lang="en-US" sz="2400" dirty="0"/>
          </a:p>
          <a:p>
            <a:pPr marL="0" indent="0">
              <a:buNone/>
            </a:pP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b="1" dirty="0" smtClean="0"/>
          </a:p>
          <a:p>
            <a:pPr algn="just" fontAlgn="base"/>
            <a:endParaRPr lang="en-US" dirty="0"/>
          </a:p>
          <a:p>
            <a:endParaRPr lang="en-US" b="1" u="sng" dirty="0"/>
          </a:p>
        </p:txBody>
      </p:sp>
      <p:pic>
        <p:nvPicPr>
          <p:cNvPr id="4" name="Picture 3"/>
          <p:cNvPicPr>
            <a:picLocks noChangeAspect="1"/>
          </p:cNvPicPr>
          <p:nvPr/>
        </p:nvPicPr>
        <p:blipFill>
          <a:blip r:embed="rId3"/>
          <a:stretch>
            <a:fillRect/>
          </a:stretch>
        </p:blipFill>
        <p:spPr>
          <a:xfrm>
            <a:off x="838200" y="1602276"/>
            <a:ext cx="8323385" cy="4798035"/>
          </a:xfrm>
          <a:prstGeom prst="rect">
            <a:avLst/>
          </a:prstGeom>
        </p:spPr>
      </p:pic>
    </p:spTree>
    <p:extLst>
      <p:ext uri="{BB962C8B-B14F-4D97-AF65-F5344CB8AC3E}">
        <p14:creationId xmlns:p14="http://schemas.microsoft.com/office/powerpoint/2010/main" val="93759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en-US" b="1" dirty="0"/>
              <a:t/>
            </a:r>
            <a:br>
              <a:rPr lang="en-US" b="1" dirty="0"/>
            </a:br>
            <a:r>
              <a:rPr lang="en-US" b="1" dirty="0" smtClean="0"/>
              <a:t>Understanding </a:t>
            </a:r>
            <a:r>
              <a:rPr lang="en-US" b="1" dirty="0"/>
              <a:t>requirements for the distributed applications</a:t>
            </a:r>
            <a:br>
              <a:rPr lang="en-US" b="1" dirty="0"/>
            </a:br>
            <a:r>
              <a:rPr lang="en-US" b="1" dirty="0"/>
              <a:t/>
            </a:r>
            <a:br>
              <a:rPr lang="en-US" b="1" dirty="0"/>
            </a:br>
            <a:endParaRPr lang="en-US" b="1" dirty="0"/>
          </a:p>
        </p:txBody>
      </p:sp>
      <p:sp>
        <p:nvSpPr>
          <p:cNvPr id="3" name="Content Placeholder 2"/>
          <p:cNvSpPr>
            <a:spLocks noGrp="1"/>
          </p:cNvSpPr>
          <p:nvPr>
            <p:ph idx="1"/>
          </p:nvPr>
        </p:nvSpPr>
        <p:spPr/>
        <p:txBody>
          <a:bodyPr>
            <a:noAutofit/>
          </a:bodyPr>
          <a:lstStyle/>
          <a:p>
            <a:pPr algn="just"/>
            <a:r>
              <a:rPr lang="en-US" sz="3200" dirty="0" smtClean="0"/>
              <a:t> </a:t>
            </a:r>
            <a:r>
              <a:rPr lang="en-US" dirty="0"/>
              <a:t>If any application performs these tasks, it can be distributed application.</a:t>
            </a:r>
          </a:p>
          <a:p>
            <a:pPr lvl="1" algn="just"/>
            <a:r>
              <a:rPr lang="en-US" sz="2800" dirty="0" smtClean="0"/>
              <a:t>The </a:t>
            </a:r>
            <a:r>
              <a:rPr lang="en-US" sz="2800" dirty="0"/>
              <a:t>application need to locate the remote method</a:t>
            </a:r>
          </a:p>
          <a:p>
            <a:pPr lvl="1" algn="just"/>
            <a:r>
              <a:rPr lang="en-US" sz="2800" dirty="0"/>
              <a:t>It need to provide the communication with the remote objects, and</a:t>
            </a:r>
          </a:p>
          <a:p>
            <a:pPr lvl="1" algn="just"/>
            <a:r>
              <a:rPr lang="en-US" sz="2800" dirty="0"/>
              <a:t>The application need to load the class definitions for the objects.</a:t>
            </a:r>
          </a:p>
          <a:p>
            <a:pPr algn="just"/>
            <a:r>
              <a:rPr lang="en-US" dirty="0"/>
              <a:t>The RMI application have all these features, so it is called the distributed application.</a:t>
            </a:r>
          </a:p>
          <a:p>
            <a:pPr algn="just" fontAlgn="base"/>
            <a:endParaRPr lang="en-US" sz="2800" dirty="0"/>
          </a:p>
          <a:p>
            <a:pPr marL="0" indent="0">
              <a:buNone/>
            </a:pPr>
            <a:r>
              <a:rPr lang="en-US" sz="3200" dirty="0"/>
              <a:t/>
            </a:r>
            <a:br>
              <a:rPr lang="en-US" sz="3200" dirty="0"/>
            </a:br>
            <a:r>
              <a:rPr lang="en-US" sz="3200" dirty="0"/>
              <a:t/>
            </a:r>
            <a:br>
              <a:rPr lang="en-US" sz="3200" dirty="0"/>
            </a:br>
            <a:r>
              <a:rPr lang="en-US" sz="3200" dirty="0"/>
              <a:t/>
            </a:r>
            <a:br>
              <a:rPr lang="en-US" sz="3200" dirty="0"/>
            </a:br>
            <a:endParaRPr lang="en-US" sz="1800" b="1" dirty="0" smtClean="0"/>
          </a:p>
          <a:p>
            <a:pPr algn="just" fontAlgn="base"/>
            <a:endParaRPr lang="en-US" sz="2400" dirty="0"/>
          </a:p>
          <a:p>
            <a:pPr marL="0" indent="0">
              <a:buNone/>
            </a:pP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b="1" dirty="0" smtClean="0"/>
          </a:p>
          <a:p>
            <a:pPr algn="just" fontAlgn="base"/>
            <a:endParaRPr lang="en-US" dirty="0"/>
          </a:p>
          <a:p>
            <a:endParaRPr lang="en-US" b="1" u="sng" dirty="0"/>
          </a:p>
        </p:txBody>
      </p:sp>
    </p:spTree>
    <p:extLst>
      <p:ext uri="{BB962C8B-B14F-4D97-AF65-F5344CB8AC3E}">
        <p14:creationId xmlns:p14="http://schemas.microsoft.com/office/powerpoint/2010/main" val="1356765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b="1" dirty="0" smtClean="0"/>
              <a:t>Java </a:t>
            </a:r>
            <a:r>
              <a:rPr lang="en-US" b="1" dirty="0"/>
              <a:t>RMI Example</a:t>
            </a:r>
            <a:br>
              <a:rPr lang="en-US" b="1" dirty="0"/>
            </a:br>
            <a:r>
              <a:rPr lang="en-US" b="1" dirty="0"/>
              <a:t/>
            </a:r>
            <a:br>
              <a:rPr lang="en-US" b="1" dirty="0"/>
            </a:br>
            <a:r>
              <a:rPr lang="en-US" b="1" dirty="0"/>
              <a:t/>
            </a:r>
            <a:br>
              <a:rPr lang="en-US" b="1" dirty="0"/>
            </a:br>
            <a:r>
              <a:rPr lang="en-US" b="1" dirty="0"/>
              <a:t/>
            </a:r>
            <a:br>
              <a:rPr lang="en-US" b="1" dirty="0"/>
            </a:br>
            <a:endParaRPr lang="en-US" b="1" dirty="0"/>
          </a:p>
        </p:txBody>
      </p:sp>
      <p:sp>
        <p:nvSpPr>
          <p:cNvPr id="3" name="Content Placeholder 2"/>
          <p:cNvSpPr>
            <a:spLocks noGrp="1"/>
          </p:cNvSpPr>
          <p:nvPr>
            <p:ph idx="1"/>
          </p:nvPr>
        </p:nvSpPr>
        <p:spPr/>
        <p:txBody>
          <a:bodyPr>
            <a:noAutofit/>
          </a:bodyPr>
          <a:lstStyle/>
          <a:p>
            <a:r>
              <a:rPr lang="en-US" sz="3200" dirty="0" smtClean="0"/>
              <a:t> </a:t>
            </a:r>
            <a:r>
              <a:rPr lang="en-US" sz="3200" dirty="0"/>
              <a:t>The is given the 6 steps to write the RMI program.</a:t>
            </a:r>
          </a:p>
          <a:p>
            <a:pPr lvl="1" algn="just"/>
            <a:r>
              <a:rPr lang="en-US" sz="3200" dirty="0"/>
              <a:t>Create the remote </a:t>
            </a:r>
            <a:r>
              <a:rPr lang="en-US" sz="3200" dirty="0" smtClean="0"/>
              <a:t>interface.</a:t>
            </a:r>
            <a:endParaRPr lang="en-US" sz="3200" dirty="0"/>
          </a:p>
          <a:p>
            <a:pPr lvl="1" algn="just"/>
            <a:r>
              <a:rPr lang="en-US" sz="3200" dirty="0"/>
              <a:t>Provide the implementation of the remote </a:t>
            </a:r>
            <a:r>
              <a:rPr lang="en-US" sz="3200" dirty="0" smtClean="0"/>
              <a:t>interface.</a:t>
            </a:r>
            <a:endParaRPr lang="en-US" sz="3200" dirty="0"/>
          </a:p>
          <a:p>
            <a:pPr lvl="1" algn="just"/>
            <a:r>
              <a:rPr lang="en-US" sz="3200" dirty="0"/>
              <a:t>Compile the implementation class and create the stub and skeleton objects using the </a:t>
            </a:r>
            <a:r>
              <a:rPr lang="en-US" sz="3200" b="1" dirty="0" err="1"/>
              <a:t>rmic</a:t>
            </a:r>
            <a:r>
              <a:rPr lang="en-US" sz="3200" dirty="0"/>
              <a:t> </a:t>
            </a:r>
            <a:r>
              <a:rPr lang="en-US" sz="3200" dirty="0" smtClean="0"/>
              <a:t>tool.</a:t>
            </a:r>
            <a:endParaRPr lang="en-US" sz="3200" dirty="0"/>
          </a:p>
          <a:p>
            <a:pPr lvl="1" algn="just"/>
            <a:r>
              <a:rPr lang="en-US" sz="3200" dirty="0"/>
              <a:t>Start the registry service by </a:t>
            </a:r>
            <a:r>
              <a:rPr lang="en-US" sz="3200" b="1" dirty="0" err="1"/>
              <a:t>rmiregistry</a:t>
            </a:r>
            <a:r>
              <a:rPr lang="en-US" sz="3200" dirty="0"/>
              <a:t> </a:t>
            </a:r>
            <a:r>
              <a:rPr lang="en-US" sz="3200" dirty="0" smtClean="0"/>
              <a:t>tool.</a:t>
            </a:r>
            <a:endParaRPr lang="en-US" sz="3200" dirty="0"/>
          </a:p>
          <a:p>
            <a:pPr lvl="1" algn="just"/>
            <a:r>
              <a:rPr lang="en-US" sz="3200" dirty="0"/>
              <a:t>Create and start the remote </a:t>
            </a:r>
            <a:r>
              <a:rPr lang="en-US" sz="3200" dirty="0" smtClean="0"/>
              <a:t>application.</a:t>
            </a:r>
            <a:endParaRPr lang="en-US" sz="3200" dirty="0"/>
          </a:p>
          <a:p>
            <a:pPr lvl="1" algn="just"/>
            <a:r>
              <a:rPr lang="en-US" sz="3200" dirty="0"/>
              <a:t>Create and start the client </a:t>
            </a:r>
            <a:r>
              <a:rPr lang="en-US" sz="3200" dirty="0" smtClean="0"/>
              <a:t>application.</a:t>
            </a:r>
            <a:endParaRPr lang="en-US" sz="3200" dirty="0"/>
          </a:p>
          <a:p>
            <a:pPr algn="just"/>
            <a:endParaRPr lang="en-US" dirty="0"/>
          </a:p>
          <a:p>
            <a:pPr algn="just" fontAlgn="base"/>
            <a:endParaRPr lang="en-US" sz="2800" dirty="0"/>
          </a:p>
          <a:p>
            <a:pPr marL="0" indent="0">
              <a:buNone/>
            </a:pPr>
            <a:r>
              <a:rPr lang="en-US" sz="3200" dirty="0"/>
              <a:t/>
            </a:r>
            <a:br>
              <a:rPr lang="en-US" sz="3200" dirty="0"/>
            </a:br>
            <a:r>
              <a:rPr lang="en-US" sz="3200" dirty="0"/>
              <a:t/>
            </a:r>
            <a:br>
              <a:rPr lang="en-US" sz="3200" dirty="0"/>
            </a:br>
            <a:r>
              <a:rPr lang="en-US" sz="3200" dirty="0"/>
              <a:t/>
            </a:r>
            <a:br>
              <a:rPr lang="en-US" sz="3200" dirty="0"/>
            </a:br>
            <a:endParaRPr lang="en-US" sz="1800" b="1" dirty="0" smtClean="0"/>
          </a:p>
          <a:p>
            <a:pPr algn="just" fontAlgn="base"/>
            <a:endParaRPr lang="en-US" sz="2400" dirty="0"/>
          </a:p>
          <a:p>
            <a:pPr marL="0" indent="0">
              <a:buNone/>
            </a:pP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b="1" dirty="0" smtClean="0"/>
          </a:p>
          <a:p>
            <a:pPr algn="just" fontAlgn="base"/>
            <a:endParaRPr lang="en-US" dirty="0"/>
          </a:p>
          <a:p>
            <a:endParaRPr lang="en-US" b="1" u="sng" dirty="0"/>
          </a:p>
        </p:txBody>
      </p:sp>
    </p:spTree>
    <p:extLst>
      <p:ext uri="{BB962C8B-B14F-4D97-AF65-F5344CB8AC3E}">
        <p14:creationId xmlns:p14="http://schemas.microsoft.com/office/powerpoint/2010/main" val="347977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RMI Example</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endParaRPr lang="en-US" b="1" dirty="0"/>
          </a:p>
        </p:txBody>
      </p:sp>
      <p:sp>
        <p:nvSpPr>
          <p:cNvPr id="3" name="Content Placeholder 2"/>
          <p:cNvSpPr>
            <a:spLocks noGrp="1"/>
          </p:cNvSpPr>
          <p:nvPr>
            <p:ph idx="1"/>
          </p:nvPr>
        </p:nvSpPr>
        <p:spPr>
          <a:xfrm>
            <a:off x="838200" y="1690688"/>
            <a:ext cx="10515600" cy="4351338"/>
          </a:xfrm>
        </p:spPr>
        <p:txBody>
          <a:bodyPr>
            <a:noAutofit/>
          </a:bodyPr>
          <a:lstStyle/>
          <a:p>
            <a:pPr algn="just"/>
            <a:r>
              <a:rPr lang="en-US" sz="3200" dirty="0" smtClean="0"/>
              <a:t> </a:t>
            </a:r>
            <a:r>
              <a:rPr lang="en-US" sz="3200" dirty="0"/>
              <a:t>In this example, we have followed all the 6 steps to create and run the </a:t>
            </a:r>
            <a:r>
              <a:rPr lang="en-US" sz="3200" dirty="0" err="1"/>
              <a:t>rmi</a:t>
            </a:r>
            <a:r>
              <a:rPr lang="en-US" sz="3200" dirty="0"/>
              <a:t> application. </a:t>
            </a:r>
            <a:endParaRPr lang="en-US" sz="3200" dirty="0" smtClean="0"/>
          </a:p>
          <a:p>
            <a:pPr algn="just"/>
            <a:r>
              <a:rPr lang="en-US" sz="3200" dirty="0" smtClean="0"/>
              <a:t>The </a:t>
            </a:r>
            <a:r>
              <a:rPr lang="en-US" sz="3200" dirty="0"/>
              <a:t>client application need only two files, remote interface and client application</a:t>
            </a:r>
            <a:r>
              <a:rPr lang="en-US" sz="3200" dirty="0" smtClean="0"/>
              <a:t>.</a:t>
            </a:r>
          </a:p>
          <a:p>
            <a:pPr algn="just"/>
            <a:r>
              <a:rPr lang="en-US" sz="3200" dirty="0" smtClean="0"/>
              <a:t> </a:t>
            </a:r>
            <a:r>
              <a:rPr lang="en-US" sz="3200" dirty="0"/>
              <a:t>In the </a:t>
            </a:r>
            <a:r>
              <a:rPr lang="en-US" sz="3200" dirty="0" err="1"/>
              <a:t>rmi</a:t>
            </a:r>
            <a:r>
              <a:rPr lang="en-US" sz="3200" dirty="0"/>
              <a:t> application, both client and server interacts with the remote interface. </a:t>
            </a:r>
            <a:endParaRPr lang="en-US" sz="3200" dirty="0" smtClean="0"/>
          </a:p>
          <a:p>
            <a:pPr algn="just"/>
            <a:r>
              <a:rPr lang="en-US" sz="3200" dirty="0" smtClean="0"/>
              <a:t>The </a:t>
            </a:r>
            <a:r>
              <a:rPr lang="en-US" sz="3200" dirty="0"/>
              <a:t>client application invokes methods on the proxy object, RMI sends the request to the remote JVM. The return value is sent back to the proxy object and then to the client application.</a:t>
            </a:r>
          </a:p>
          <a:p>
            <a:pPr algn="just"/>
            <a:endParaRPr lang="en-US" dirty="0"/>
          </a:p>
          <a:p>
            <a:pPr algn="just" fontAlgn="base"/>
            <a:endParaRPr lang="en-US" sz="2800" dirty="0"/>
          </a:p>
          <a:p>
            <a:pPr marL="0" indent="0">
              <a:buNone/>
            </a:pPr>
            <a:r>
              <a:rPr lang="en-US" sz="3200" dirty="0"/>
              <a:t/>
            </a:r>
            <a:br>
              <a:rPr lang="en-US" sz="3200" dirty="0"/>
            </a:br>
            <a:r>
              <a:rPr lang="en-US" sz="3200" dirty="0"/>
              <a:t/>
            </a:r>
            <a:br>
              <a:rPr lang="en-US" sz="3200" dirty="0"/>
            </a:br>
            <a:r>
              <a:rPr lang="en-US" sz="3200" dirty="0"/>
              <a:t/>
            </a:r>
            <a:br>
              <a:rPr lang="en-US" sz="3200" dirty="0"/>
            </a:br>
            <a:endParaRPr lang="en-US" sz="1800" b="1" dirty="0" smtClean="0"/>
          </a:p>
          <a:p>
            <a:pPr algn="just" fontAlgn="base"/>
            <a:endParaRPr lang="en-US" sz="2400" dirty="0"/>
          </a:p>
          <a:p>
            <a:pPr marL="0" indent="0">
              <a:buNone/>
            </a:pP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b="1" dirty="0" smtClean="0"/>
          </a:p>
          <a:p>
            <a:pPr algn="just" fontAlgn="base"/>
            <a:endParaRPr lang="en-US" dirty="0"/>
          </a:p>
          <a:p>
            <a:endParaRPr lang="en-US" b="1" u="sng" dirty="0"/>
          </a:p>
        </p:txBody>
      </p:sp>
    </p:spTree>
    <p:extLst>
      <p:ext uri="{BB962C8B-B14F-4D97-AF65-F5344CB8AC3E}">
        <p14:creationId xmlns:p14="http://schemas.microsoft.com/office/powerpoint/2010/main" val="4144634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RMI Example</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endParaRPr lang="en-US" b="1" dirty="0"/>
          </a:p>
        </p:txBody>
      </p:sp>
      <p:sp>
        <p:nvSpPr>
          <p:cNvPr id="3" name="Content Placeholder 2"/>
          <p:cNvSpPr>
            <a:spLocks noGrp="1"/>
          </p:cNvSpPr>
          <p:nvPr>
            <p:ph idx="1"/>
          </p:nvPr>
        </p:nvSpPr>
        <p:spPr>
          <a:xfrm>
            <a:off x="838200" y="1690688"/>
            <a:ext cx="10515600" cy="4351338"/>
          </a:xfrm>
        </p:spPr>
        <p:txBody>
          <a:bodyPr>
            <a:noAutofit/>
          </a:bodyPr>
          <a:lstStyle/>
          <a:p>
            <a:pPr algn="just"/>
            <a:endParaRPr lang="en-US" sz="3200" dirty="0"/>
          </a:p>
          <a:p>
            <a:pPr algn="just"/>
            <a:endParaRPr lang="en-US" dirty="0"/>
          </a:p>
          <a:p>
            <a:pPr algn="just" fontAlgn="base"/>
            <a:endParaRPr lang="en-US" sz="2800" dirty="0"/>
          </a:p>
          <a:p>
            <a:pPr marL="0" indent="0">
              <a:buNone/>
            </a:pPr>
            <a:r>
              <a:rPr lang="en-US" sz="3200" dirty="0"/>
              <a:t/>
            </a:r>
            <a:br>
              <a:rPr lang="en-US" sz="3200" dirty="0"/>
            </a:br>
            <a:r>
              <a:rPr lang="en-US" sz="3200" dirty="0"/>
              <a:t/>
            </a:r>
            <a:br>
              <a:rPr lang="en-US" sz="3200" dirty="0"/>
            </a:br>
            <a:r>
              <a:rPr lang="en-US" sz="3200" dirty="0"/>
              <a:t/>
            </a:r>
            <a:br>
              <a:rPr lang="en-US" sz="3200" dirty="0"/>
            </a:br>
            <a:endParaRPr lang="en-US" sz="1800" b="1" dirty="0" smtClean="0"/>
          </a:p>
          <a:p>
            <a:pPr algn="just" fontAlgn="base"/>
            <a:endParaRPr lang="en-US" sz="2400" dirty="0"/>
          </a:p>
          <a:p>
            <a:pPr marL="0" indent="0">
              <a:buNone/>
            </a:pP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b="1" dirty="0" smtClean="0"/>
          </a:p>
          <a:p>
            <a:pPr algn="just" fontAlgn="base"/>
            <a:endParaRPr lang="en-US" dirty="0"/>
          </a:p>
          <a:p>
            <a:endParaRPr lang="en-US" b="1" u="sng" dirty="0"/>
          </a:p>
        </p:txBody>
      </p:sp>
      <p:pic>
        <p:nvPicPr>
          <p:cNvPr id="4" name="Picture 3"/>
          <p:cNvPicPr>
            <a:picLocks noChangeAspect="1"/>
          </p:cNvPicPr>
          <p:nvPr/>
        </p:nvPicPr>
        <p:blipFill>
          <a:blip r:embed="rId3"/>
          <a:stretch>
            <a:fillRect/>
          </a:stretch>
        </p:blipFill>
        <p:spPr>
          <a:xfrm>
            <a:off x="2268416" y="1690688"/>
            <a:ext cx="7649308" cy="4745281"/>
          </a:xfrm>
          <a:prstGeom prst="rect">
            <a:avLst/>
          </a:prstGeom>
        </p:spPr>
      </p:pic>
    </p:spTree>
    <p:extLst>
      <p:ext uri="{BB962C8B-B14F-4D97-AF65-F5344CB8AC3E}">
        <p14:creationId xmlns:p14="http://schemas.microsoft.com/office/powerpoint/2010/main" val="39483019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620</Words>
  <Application>Microsoft Office PowerPoint</Application>
  <PresentationFormat>Widescreen</PresentationFormat>
  <Paragraphs>132</Paragraphs>
  <Slides>20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Lecture 6</vt:lpstr>
      <vt:lpstr>RMI (Remote Method Invocation)</vt:lpstr>
      <vt:lpstr>             Understanding stub and skeleton  </vt:lpstr>
      <vt:lpstr>             Understanding stub and skeleton  </vt:lpstr>
      <vt:lpstr>             Understanding stub and skeleton  </vt:lpstr>
      <vt:lpstr>  Understanding requirements for the distributed applications  </vt:lpstr>
      <vt:lpstr>    Java RMI Example    </vt:lpstr>
      <vt:lpstr>    RMI Example    </vt:lpstr>
      <vt:lpstr>    RMI Example    </vt:lpstr>
      <vt:lpstr>          1) create the remote interface  </vt:lpstr>
      <vt:lpstr>    2) Provide the implementation of the remote interface  </vt:lpstr>
      <vt:lpstr>    2) Provide the implementation of the remote interface  </vt:lpstr>
      <vt:lpstr>       3) create the stub and skeleton objects using the rmic tool.    </vt:lpstr>
      <vt:lpstr>       4) Start the registry service by the rmiregistry tool      </vt:lpstr>
      <vt:lpstr>                  5) Create and run the server application  </vt:lpstr>
      <vt:lpstr>                  5) Create and run the server application  </vt:lpstr>
      <vt:lpstr>                  5) Create and run the server application  </vt:lpstr>
      <vt:lpstr>               6) Create and run the client application  </vt:lpstr>
      <vt:lpstr>               6) Create and run the client application  </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1</dc:title>
  <dc:creator>mohamed mahmoud</dc:creator>
  <cp:lastModifiedBy>mohamed mahmoud</cp:lastModifiedBy>
  <cp:revision>145</cp:revision>
  <dcterms:created xsi:type="dcterms:W3CDTF">2017-02-27T21:26:38Z</dcterms:created>
  <dcterms:modified xsi:type="dcterms:W3CDTF">2021-05-07T13:02:31Z</dcterms:modified>
</cp:coreProperties>
</file>