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67" autoAdjust="0"/>
  </p:normalViewPr>
  <p:slideViewPr>
    <p:cSldViewPr snapToGrid="0">
      <p:cViewPr varScale="1">
        <p:scale>
          <a:sx n="71" d="100"/>
          <a:sy n="71" d="100"/>
        </p:scale>
        <p:origin x="110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3E99C-93A3-43F0-B4E9-297BE50F5D9F}" type="datetimeFigureOut">
              <a:rPr lang="en-US" smtClean="0"/>
              <a:t>3/26/2022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5D9B0-6F44-401A-9F72-01BD57B8859D}" type="slidenum">
              <a:rPr lang="en-US" smtClean="0"/>
              <a:t>‹#›</a:t>
            </a:fld>
            <a:endParaRPr lang="en-US"/>
          </a:p>
        </p:txBody>
      </p:sp>
    </p:spTree>
    <p:extLst>
      <p:ext uri="{BB962C8B-B14F-4D97-AF65-F5344CB8AC3E}">
        <p14:creationId xmlns:p14="http://schemas.microsoft.com/office/powerpoint/2010/main" val="1909166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a:t>يدعي</a:t>
            </a:r>
            <a:r>
              <a:rPr lang="en-US" dirty="0"/>
              <a:t>  claim to</a:t>
            </a:r>
          </a:p>
        </p:txBody>
      </p:sp>
      <p:sp>
        <p:nvSpPr>
          <p:cNvPr id="4" name="Slide Number Placeholder 3"/>
          <p:cNvSpPr>
            <a:spLocks noGrp="1"/>
          </p:cNvSpPr>
          <p:nvPr>
            <p:ph type="sldNum" sz="quarter" idx="5"/>
          </p:nvPr>
        </p:nvSpPr>
        <p:spPr/>
        <p:txBody>
          <a:bodyPr/>
          <a:lstStyle/>
          <a:p>
            <a:fld id="{4F35D9B0-6F44-401A-9F72-01BD57B8859D}" type="slidenum">
              <a:rPr lang="en-US" smtClean="0"/>
              <a:t>2</a:t>
            </a:fld>
            <a:endParaRPr lang="en-US"/>
          </a:p>
        </p:txBody>
      </p:sp>
    </p:spTree>
    <p:extLst>
      <p:ext uri="{BB962C8B-B14F-4D97-AF65-F5344CB8AC3E}">
        <p14:creationId xmlns:p14="http://schemas.microsoft.com/office/powerpoint/2010/main" val="212405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ar-EG" dirty="0"/>
              <a:t>الاتحاد</a:t>
            </a:r>
            <a:r>
              <a:rPr lang="en-US" dirty="0"/>
              <a:t> </a:t>
            </a:r>
            <a:r>
              <a:rPr lang="en-GB" b="1" dirty="0"/>
              <a:t>Federation</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11</a:t>
            </a:fld>
            <a:endParaRPr lang="en-US"/>
          </a:p>
        </p:txBody>
      </p:sp>
    </p:spTree>
    <p:extLst>
      <p:ext uri="{BB962C8B-B14F-4D97-AF65-F5344CB8AC3E}">
        <p14:creationId xmlns:p14="http://schemas.microsoft.com/office/powerpoint/2010/main" val="1896168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12</a:t>
            </a:fld>
            <a:endParaRPr lang="en-US"/>
          </a:p>
        </p:txBody>
      </p:sp>
    </p:spTree>
    <p:extLst>
      <p:ext uri="{BB962C8B-B14F-4D97-AF65-F5344CB8AC3E}">
        <p14:creationId xmlns:p14="http://schemas.microsoft.com/office/powerpoint/2010/main" val="4225566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13</a:t>
            </a:fld>
            <a:endParaRPr lang="en-US"/>
          </a:p>
        </p:txBody>
      </p:sp>
    </p:spTree>
    <p:extLst>
      <p:ext uri="{BB962C8B-B14F-4D97-AF65-F5344CB8AC3E}">
        <p14:creationId xmlns:p14="http://schemas.microsoft.com/office/powerpoint/2010/main" val="274666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14</a:t>
            </a:fld>
            <a:endParaRPr lang="en-US"/>
          </a:p>
        </p:txBody>
      </p:sp>
    </p:spTree>
    <p:extLst>
      <p:ext uri="{BB962C8B-B14F-4D97-AF65-F5344CB8AC3E}">
        <p14:creationId xmlns:p14="http://schemas.microsoft.com/office/powerpoint/2010/main" val="401935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15</a:t>
            </a:fld>
            <a:endParaRPr lang="en-US"/>
          </a:p>
        </p:txBody>
      </p:sp>
    </p:spTree>
    <p:extLst>
      <p:ext uri="{BB962C8B-B14F-4D97-AF65-F5344CB8AC3E}">
        <p14:creationId xmlns:p14="http://schemas.microsoft.com/office/powerpoint/2010/main" val="3314826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16</a:t>
            </a:fld>
            <a:endParaRPr lang="en-US"/>
          </a:p>
        </p:txBody>
      </p:sp>
    </p:spTree>
    <p:extLst>
      <p:ext uri="{BB962C8B-B14F-4D97-AF65-F5344CB8AC3E}">
        <p14:creationId xmlns:p14="http://schemas.microsoft.com/office/powerpoint/2010/main" val="3787849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17</a:t>
            </a:fld>
            <a:endParaRPr lang="en-US"/>
          </a:p>
        </p:txBody>
      </p:sp>
    </p:spTree>
    <p:extLst>
      <p:ext uri="{BB962C8B-B14F-4D97-AF65-F5344CB8AC3E}">
        <p14:creationId xmlns:p14="http://schemas.microsoft.com/office/powerpoint/2010/main" val="2047535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18</a:t>
            </a:fld>
            <a:endParaRPr lang="en-US"/>
          </a:p>
        </p:txBody>
      </p:sp>
    </p:spTree>
    <p:extLst>
      <p:ext uri="{BB962C8B-B14F-4D97-AF65-F5344CB8AC3E}">
        <p14:creationId xmlns:p14="http://schemas.microsoft.com/office/powerpoint/2010/main" val="3020245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Inherence </a:t>
            </a:r>
            <a:r>
              <a:rPr lang="ar-EG" dirty="0"/>
              <a:t>الميراث</a:t>
            </a:r>
            <a:endParaRPr lang="en-US" dirty="0"/>
          </a:p>
          <a:p>
            <a:endParaRPr lang="en-US" dirty="0"/>
          </a:p>
          <a:p>
            <a:r>
              <a:rPr lang="en-US" dirty="0"/>
              <a:t>Possession </a:t>
            </a:r>
            <a:r>
              <a:rPr lang="ar-EG" dirty="0"/>
              <a:t>تملك</a:t>
            </a:r>
            <a:endParaRPr lang="en-US" dirty="0"/>
          </a:p>
          <a:p>
            <a:endParaRPr lang="en-US" dirty="0"/>
          </a:p>
          <a:p>
            <a:pPr marL="0" marR="0">
              <a:spcBef>
                <a:spcPts val="0"/>
              </a:spcBef>
              <a:spcAft>
                <a:spcPts val="1500"/>
              </a:spcAft>
            </a:pPr>
            <a:r>
              <a:rPr lang="en-US" sz="1800" b="1" spc="15" dirty="0">
                <a:solidFill>
                  <a:srgbClr val="000000"/>
                </a:solidFill>
                <a:effectLst/>
                <a:latin typeface="Calibri" panose="020F0502020204030204" pitchFamily="34" charset="0"/>
                <a:ea typeface="Times New Roman" panose="02020603050405020304" pitchFamily="18" charset="0"/>
              </a:rPr>
              <a:t>MFA Examples</a:t>
            </a:r>
            <a:endParaRPr lang="en-US" sz="1800" b="1" dirty="0">
              <a:effectLst/>
              <a:latin typeface="Times New Roman" panose="02020603050405020304" pitchFamily="18" charset="0"/>
              <a:ea typeface="Times New Roman" panose="02020603050405020304" pitchFamily="18" charset="0"/>
            </a:endParaRPr>
          </a:p>
          <a:p>
            <a:pPr marL="0" marR="0">
              <a:spcBef>
                <a:spcPts val="0"/>
              </a:spcBef>
              <a:spcAft>
                <a:spcPts val="1125"/>
              </a:spcAft>
            </a:pPr>
            <a:r>
              <a:rPr lang="en-US" sz="1800" spc="15" dirty="0">
                <a:solidFill>
                  <a:srgbClr val="000000"/>
                </a:solidFill>
                <a:effectLst/>
                <a:latin typeface="Calibri" panose="020F0502020204030204" pitchFamily="34" charset="0"/>
                <a:ea typeface="Times New Roman" panose="02020603050405020304" pitchFamily="18" charset="0"/>
              </a:rPr>
              <a:t>Examples of Multi-Factor Authentication include using a combination of these elements to authenticate:</a:t>
            </a:r>
            <a:endParaRPr lang="en-US" sz="1800" dirty="0">
              <a:effectLst/>
              <a:latin typeface="Times New Roman" panose="02020603050405020304" pitchFamily="18" charset="0"/>
              <a:ea typeface="Times New Roman" panose="02020603050405020304" pitchFamily="18" charset="0"/>
            </a:endParaRPr>
          </a:p>
          <a:p>
            <a:pPr marL="0" marR="0" algn="l" rtl="0">
              <a:lnSpc>
                <a:spcPct val="115000"/>
              </a:lnSpc>
              <a:spcBef>
                <a:spcPts val="0"/>
              </a:spcBef>
              <a:spcAft>
                <a:spcPts val="1500"/>
              </a:spcAft>
            </a:pPr>
            <a:r>
              <a:rPr lang="en-US" sz="1800" b="1" cap="all" spc="12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KNOWLEDGE</a:t>
            </a:r>
            <a:endParaRPr lang="en-US" sz="18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marL="342900" marR="0" lvl="0" indent="-342900" algn="l" rtl="0">
              <a:lnSpc>
                <a:spcPct val="115000"/>
              </a:lnSpc>
              <a:spcBef>
                <a:spcPts val="0"/>
              </a:spcBef>
              <a:spcAft>
                <a:spcPts val="0"/>
              </a:spcAft>
              <a:buSzPts val="1000"/>
              <a:buFont typeface="Symbol" panose="05050102010706020507" pitchFamily="18" charset="2"/>
              <a:buChar char=""/>
              <a:tabLst>
                <a:tab pos="457200" algn="l"/>
              </a:tabLst>
            </a:pPr>
            <a:r>
              <a:rPr lang="en-US" sz="1800" spc="1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Answers to personal security questions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rtl="0">
              <a:lnSpc>
                <a:spcPct val="115000"/>
              </a:lnSpc>
              <a:spcBef>
                <a:spcPts val="0"/>
              </a:spcBef>
              <a:spcAft>
                <a:spcPts val="0"/>
              </a:spcAft>
              <a:buSzPts val="1000"/>
              <a:buFont typeface="Symbol" panose="05050102010706020507" pitchFamily="18" charset="2"/>
              <a:buChar char=""/>
              <a:tabLst>
                <a:tab pos="457200" algn="l"/>
              </a:tabLst>
            </a:pPr>
            <a:r>
              <a:rPr lang="en-US" sz="1800" spc="1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Password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rtl="0">
              <a:lnSpc>
                <a:spcPct val="115000"/>
              </a:lnSpc>
              <a:spcBef>
                <a:spcPts val="0"/>
              </a:spcBef>
              <a:spcAft>
                <a:spcPts val="0"/>
              </a:spcAft>
              <a:buSzPts val="1000"/>
              <a:buFont typeface="Symbol" panose="05050102010706020507" pitchFamily="18" charset="2"/>
              <a:buChar char=""/>
              <a:tabLst>
                <a:tab pos="457200" algn="l"/>
              </a:tabLst>
            </a:pPr>
            <a:r>
              <a:rPr lang="en-US" sz="1800" spc="1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OTPs (Can be both Knowledge and Possession - You know the OTP and you have to have something in your Possession to get it like your phone)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15000"/>
              </a:lnSpc>
              <a:spcBef>
                <a:spcPts val="0"/>
              </a:spcBef>
              <a:spcAft>
                <a:spcPts val="1500"/>
              </a:spcAft>
            </a:pPr>
            <a:r>
              <a:rPr lang="en-US" sz="1800" b="1" cap="all" spc="12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POSSESSION</a:t>
            </a:r>
            <a:endParaRPr lang="en-US" sz="18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marL="342900" marR="0" lvl="0" indent="-342900" algn="l" rtl="0">
              <a:lnSpc>
                <a:spcPct val="115000"/>
              </a:lnSpc>
              <a:spcBef>
                <a:spcPts val="0"/>
              </a:spcBef>
              <a:spcAft>
                <a:spcPts val="0"/>
              </a:spcAft>
              <a:buSzPts val="1000"/>
              <a:buFont typeface="Symbol" panose="05050102010706020507" pitchFamily="18" charset="2"/>
              <a:buChar char=""/>
              <a:tabLst>
                <a:tab pos="457200" algn="l"/>
              </a:tabLst>
            </a:pPr>
            <a:r>
              <a:rPr lang="en-US" sz="1800" spc="1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OTPs generated by smartphone apps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rtl="0">
              <a:lnSpc>
                <a:spcPct val="115000"/>
              </a:lnSpc>
              <a:spcBef>
                <a:spcPts val="0"/>
              </a:spcBef>
              <a:spcAft>
                <a:spcPts val="0"/>
              </a:spcAft>
              <a:buSzPts val="1000"/>
              <a:buFont typeface="Symbol" panose="05050102010706020507" pitchFamily="18" charset="2"/>
              <a:buChar char=""/>
              <a:tabLst>
                <a:tab pos="457200" algn="l"/>
              </a:tabLst>
            </a:pPr>
            <a:r>
              <a:rPr lang="en-US" sz="1800" spc="1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OTPs sent via text or email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rtl="0">
              <a:lnSpc>
                <a:spcPct val="115000"/>
              </a:lnSpc>
              <a:spcBef>
                <a:spcPts val="0"/>
              </a:spcBef>
              <a:spcAft>
                <a:spcPts val="0"/>
              </a:spcAft>
              <a:buSzPts val="1000"/>
              <a:buFont typeface="Symbol" panose="05050102010706020507" pitchFamily="18" charset="2"/>
              <a:buChar char=""/>
              <a:tabLst>
                <a:tab pos="457200" algn="l"/>
              </a:tabLst>
            </a:pPr>
            <a:r>
              <a:rPr lang="en-US" sz="1800" spc="1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Access badges, USB devices, Smart Cards or fobs or security keys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rtl="0">
              <a:lnSpc>
                <a:spcPct val="115000"/>
              </a:lnSpc>
              <a:spcBef>
                <a:spcPts val="0"/>
              </a:spcBef>
              <a:spcAft>
                <a:spcPts val="0"/>
              </a:spcAft>
              <a:buSzPts val="1000"/>
              <a:buFont typeface="Symbol" panose="05050102010706020507" pitchFamily="18" charset="2"/>
              <a:buChar char=""/>
              <a:tabLst>
                <a:tab pos="457200" algn="l"/>
              </a:tabLst>
            </a:pPr>
            <a:r>
              <a:rPr lang="en-US" sz="1800" spc="1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tokens and certificates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15000"/>
              </a:lnSpc>
              <a:spcBef>
                <a:spcPts val="0"/>
              </a:spcBef>
              <a:spcAft>
                <a:spcPts val="1500"/>
              </a:spcAft>
            </a:pPr>
            <a:r>
              <a:rPr lang="en-US" sz="1800" b="1" cap="all" spc="12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INHERENCE</a:t>
            </a:r>
            <a:endParaRPr lang="en-US" sz="18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marL="342900" marR="0" lvl="0" indent="-342900" algn="l" rtl="0">
              <a:lnSpc>
                <a:spcPct val="115000"/>
              </a:lnSpc>
              <a:spcBef>
                <a:spcPts val="0"/>
              </a:spcBef>
              <a:spcAft>
                <a:spcPts val="0"/>
              </a:spcAft>
              <a:buSzPts val="1000"/>
              <a:buFont typeface="Symbol" panose="05050102010706020507" pitchFamily="18" charset="2"/>
              <a:buChar char=""/>
              <a:tabLst>
                <a:tab pos="457200" algn="l"/>
              </a:tabLst>
            </a:pPr>
            <a:r>
              <a:rPr lang="en-US" sz="1800" spc="15"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Fingerprints, facial recognition, voice, retina or iris scanning or other Biometrics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spc="15" dirty="0">
                <a:solidFill>
                  <a:srgbClr val="000000"/>
                </a:solidFill>
                <a:effectLst/>
                <a:latin typeface="Calibri" panose="020F0502020204030204" pitchFamily="34" charset="0"/>
                <a:ea typeface="Calibri" panose="020F0502020204030204" pitchFamily="34" charset="0"/>
              </a:rPr>
              <a:t>Behavioral analysis</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19</a:t>
            </a:fld>
            <a:endParaRPr lang="en-US"/>
          </a:p>
        </p:txBody>
      </p:sp>
    </p:spTree>
    <p:extLst>
      <p:ext uri="{BB962C8B-B14F-4D97-AF65-F5344CB8AC3E}">
        <p14:creationId xmlns:p14="http://schemas.microsoft.com/office/powerpoint/2010/main" val="3209895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20</a:t>
            </a:fld>
            <a:endParaRPr lang="en-US"/>
          </a:p>
        </p:txBody>
      </p:sp>
    </p:spTree>
    <p:extLst>
      <p:ext uri="{BB962C8B-B14F-4D97-AF65-F5344CB8AC3E}">
        <p14:creationId xmlns:p14="http://schemas.microsoft.com/office/powerpoint/2010/main" val="224061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a:t>يدعي</a:t>
            </a:r>
            <a:r>
              <a:rPr lang="en-US" dirty="0"/>
              <a:t>  claim to</a:t>
            </a:r>
          </a:p>
        </p:txBody>
      </p:sp>
      <p:sp>
        <p:nvSpPr>
          <p:cNvPr id="4" name="Slide Number Placeholder 3"/>
          <p:cNvSpPr>
            <a:spLocks noGrp="1"/>
          </p:cNvSpPr>
          <p:nvPr>
            <p:ph type="sldNum" sz="quarter" idx="5"/>
          </p:nvPr>
        </p:nvSpPr>
        <p:spPr/>
        <p:txBody>
          <a:bodyPr/>
          <a:lstStyle/>
          <a:p>
            <a:fld id="{4F35D9B0-6F44-401A-9F72-01BD57B8859D}" type="slidenum">
              <a:rPr lang="en-US" smtClean="0"/>
              <a:t>3</a:t>
            </a:fld>
            <a:endParaRPr lang="en-US"/>
          </a:p>
        </p:txBody>
      </p:sp>
    </p:spTree>
    <p:extLst>
      <p:ext uri="{BB962C8B-B14F-4D97-AF65-F5344CB8AC3E}">
        <p14:creationId xmlns:p14="http://schemas.microsoft.com/office/powerpoint/2010/main" val="3935117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21</a:t>
            </a:fld>
            <a:endParaRPr lang="en-US"/>
          </a:p>
        </p:txBody>
      </p:sp>
    </p:spTree>
    <p:extLst>
      <p:ext uri="{BB962C8B-B14F-4D97-AF65-F5344CB8AC3E}">
        <p14:creationId xmlns:p14="http://schemas.microsoft.com/office/powerpoint/2010/main" val="1103091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22</a:t>
            </a:fld>
            <a:endParaRPr lang="en-US"/>
          </a:p>
        </p:txBody>
      </p:sp>
    </p:spTree>
    <p:extLst>
      <p:ext uri="{BB962C8B-B14F-4D97-AF65-F5344CB8AC3E}">
        <p14:creationId xmlns:p14="http://schemas.microsoft.com/office/powerpoint/2010/main" val="866066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23</a:t>
            </a:fld>
            <a:endParaRPr lang="en-US"/>
          </a:p>
        </p:txBody>
      </p:sp>
    </p:spTree>
    <p:extLst>
      <p:ext uri="{BB962C8B-B14F-4D97-AF65-F5344CB8AC3E}">
        <p14:creationId xmlns:p14="http://schemas.microsoft.com/office/powerpoint/2010/main" val="107904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Fatigue </a:t>
            </a:r>
            <a:r>
              <a:rPr lang="ar-EG" dirty="0"/>
              <a:t>إعياء</a:t>
            </a:r>
            <a:endParaRPr lang="en-US" dirty="0"/>
          </a:p>
          <a:p>
            <a:r>
              <a:rPr lang="en-US" dirty="0"/>
              <a:t>Tangential </a:t>
            </a:r>
            <a:r>
              <a:rPr lang="ar-EG" dirty="0"/>
              <a:t>تماسي</a:t>
            </a:r>
            <a:endParaRPr lang="en-US" dirty="0"/>
          </a:p>
          <a:p>
            <a:r>
              <a:rPr lang="en-US" dirty="0"/>
              <a:t>Incentive </a:t>
            </a:r>
            <a:r>
              <a:rPr lang="ar-EG" dirty="0"/>
              <a:t>حافز</a:t>
            </a:r>
            <a:endParaRPr lang="en-US" dirty="0"/>
          </a:p>
          <a:p>
            <a:r>
              <a:rPr lang="en-US" dirty="0"/>
              <a:t>Relinquish </a:t>
            </a:r>
            <a:r>
              <a:rPr lang="ar-EG" dirty="0"/>
              <a:t>يتخلى عن</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24</a:t>
            </a:fld>
            <a:endParaRPr lang="en-US"/>
          </a:p>
        </p:txBody>
      </p:sp>
    </p:spTree>
    <p:extLst>
      <p:ext uri="{BB962C8B-B14F-4D97-AF65-F5344CB8AC3E}">
        <p14:creationId xmlns:p14="http://schemas.microsoft.com/office/powerpoint/2010/main" val="587662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4F35D9B0-6F44-401A-9F72-01BD57B8859D}" type="slidenum">
              <a:rPr lang="en-US" smtClean="0"/>
              <a:t>25</a:t>
            </a:fld>
            <a:endParaRPr lang="en-US"/>
          </a:p>
        </p:txBody>
      </p:sp>
    </p:spTree>
    <p:extLst>
      <p:ext uri="{BB962C8B-B14F-4D97-AF65-F5344CB8AC3E}">
        <p14:creationId xmlns:p14="http://schemas.microsoft.com/office/powerpoint/2010/main" val="1162880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4F35D9B0-6F44-401A-9F72-01BD57B8859D}" type="slidenum">
              <a:rPr lang="en-US" smtClean="0"/>
              <a:t>26</a:t>
            </a:fld>
            <a:endParaRPr lang="en-US"/>
          </a:p>
        </p:txBody>
      </p:sp>
    </p:spTree>
    <p:extLst>
      <p:ext uri="{BB962C8B-B14F-4D97-AF65-F5344CB8AC3E}">
        <p14:creationId xmlns:p14="http://schemas.microsoft.com/office/powerpoint/2010/main" val="2381007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4F35D9B0-6F44-401A-9F72-01BD57B8859D}" type="slidenum">
              <a:rPr lang="en-US" smtClean="0"/>
              <a:t>27</a:t>
            </a:fld>
            <a:endParaRPr lang="en-US"/>
          </a:p>
        </p:txBody>
      </p:sp>
    </p:spTree>
    <p:extLst>
      <p:ext uri="{BB962C8B-B14F-4D97-AF65-F5344CB8AC3E}">
        <p14:creationId xmlns:p14="http://schemas.microsoft.com/office/powerpoint/2010/main" val="2459805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4F35D9B0-6F44-401A-9F72-01BD57B8859D}" type="slidenum">
              <a:rPr lang="en-US" smtClean="0"/>
              <a:t>28</a:t>
            </a:fld>
            <a:endParaRPr lang="en-US"/>
          </a:p>
        </p:txBody>
      </p:sp>
    </p:spTree>
    <p:extLst>
      <p:ext uri="{BB962C8B-B14F-4D97-AF65-F5344CB8AC3E}">
        <p14:creationId xmlns:p14="http://schemas.microsoft.com/office/powerpoint/2010/main" val="3897166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4F35D9B0-6F44-401A-9F72-01BD57B8859D}" type="slidenum">
              <a:rPr lang="en-US" smtClean="0"/>
              <a:t>29</a:t>
            </a:fld>
            <a:endParaRPr lang="en-US"/>
          </a:p>
        </p:txBody>
      </p:sp>
    </p:spTree>
    <p:extLst>
      <p:ext uri="{BB962C8B-B14F-4D97-AF65-F5344CB8AC3E}">
        <p14:creationId xmlns:p14="http://schemas.microsoft.com/office/powerpoint/2010/main" val="324072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4F35D9B0-6F44-401A-9F72-01BD57B8859D}" type="slidenum">
              <a:rPr lang="en-US" smtClean="0"/>
              <a:t>30</a:t>
            </a:fld>
            <a:endParaRPr lang="en-US"/>
          </a:p>
        </p:txBody>
      </p:sp>
    </p:spTree>
    <p:extLst>
      <p:ext uri="{BB962C8B-B14F-4D97-AF65-F5344CB8AC3E}">
        <p14:creationId xmlns:p14="http://schemas.microsoft.com/office/powerpoint/2010/main" val="2525947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on-premises </a:t>
            </a:r>
            <a:r>
              <a:rPr lang="ar-EG" dirty="0"/>
              <a:t>في أماكن العمل</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4</a:t>
            </a:fld>
            <a:endParaRPr lang="en-US"/>
          </a:p>
        </p:txBody>
      </p:sp>
    </p:spTree>
    <p:extLst>
      <p:ext uri="{BB962C8B-B14F-4D97-AF65-F5344CB8AC3E}">
        <p14:creationId xmlns:p14="http://schemas.microsoft.com/office/powerpoint/2010/main" val="35578542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4F35D9B0-6F44-401A-9F72-01BD57B8859D}" type="slidenum">
              <a:rPr lang="en-US" smtClean="0"/>
              <a:t>31</a:t>
            </a:fld>
            <a:endParaRPr lang="en-US"/>
          </a:p>
        </p:txBody>
      </p:sp>
    </p:spTree>
    <p:extLst>
      <p:ext uri="{BB962C8B-B14F-4D97-AF65-F5344CB8AC3E}">
        <p14:creationId xmlns:p14="http://schemas.microsoft.com/office/powerpoint/2010/main" val="2561386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5</a:t>
            </a:fld>
            <a:endParaRPr lang="en-US"/>
          </a:p>
        </p:txBody>
      </p:sp>
    </p:spTree>
    <p:extLst>
      <p:ext uri="{BB962C8B-B14F-4D97-AF65-F5344CB8AC3E}">
        <p14:creationId xmlns:p14="http://schemas.microsoft.com/office/powerpoint/2010/main" val="3697354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6</a:t>
            </a:fld>
            <a:endParaRPr lang="en-US"/>
          </a:p>
        </p:txBody>
      </p:sp>
    </p:spTree>
    <p:extLst>
      <p:ext uri="{BB962C8B-B14F-4D97-AF65-F5344CB8AC3E}">
        <p14:creationId xmlns:p14="http://schemas.microsoft.com/office/powerpoint/2010/main" val="3234596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a:t>يعطل</a:t>
            </a:r>
            <a:r>
              <a:rPr lang="en-GB" dirty="0"/>
              <a:t>disrupt</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7</a:t>
            </a:fld>
            <a:endParaRPr lang="en-US"/>
          </a:p>
        </p:txBody>
      </p:sp>
    </p:spTree>
    <p:extLst>
      <p:ext uri="{BB962C8B-B14F-4D97-AF65-F5344CB8AC3E}">
        <p14:creationId xmlns:p14="http://schemas.microsoft.com/office/powerpoint/2010/main" val="1332519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4F35D9B0-6F44-401A-9F72-01BD57B8859D}" type="slidenum">
              <a:rPr lang="en-US" smtClean="0"/>
              <a:t>8</a:t>
            </a:fld>
            <a:endParaRPr lang="en-US"/>
          </a:p>
        </p:txBody>
      </p:sp>
    </p:spTree>
    <p:extLst>
      <p:ext uri="{BB962C8B-B14F-4D97-AF65-F5344CB8AC3E}">
        <p14:creationId xmlns:p14="http://schemas.microsoft.com/office/powerpoint/2010/main" val="333465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versatile </a:t>
            </a:r>
            <a:r>
              <a:rPr lang="ar-EG"/>
              <a:t>متعدد الجوانب والاستعمالات</a:t>
            </a:r>
            <a:endParaRPr lang="en-US" dirty="0"/>
          </a:p>
        </p:txBody>
      </p:sp>
      <p:sp>
        <p:nvSpPr>
          <p:cNvPr id="4" name="Slide Number Placeholder 3"/>
          <p:cNvSpPr>
            <a:spLocks noGrp="1"/>
          </p:cNvSpPr>
          <p:nvPr>
            <p:ph type="sldNum" sz="quarter" idx="5"/>
          </p:nvPr>
        </p:nvSpPr>
        <p:spPr/>
        <p:txBody>
          <a:bodyPr/>
          <a:lstStyle/>
          <a:p>
            <a:fld id="{4F35D9B0-6F44-401A-9F72-01BD57B8859D}" type="slidenum">
              <a:rPr lang="en-US" smtClean="0"/>
              <a:t>9</a:t>
            </a:fld>
            <a:endParaRPr lang="en-US"/>
          </a:p>
        </p:txBody>
      </p:sp>
    </p:spTree>
    <p:extLst>
      <p:ext uri="{BB962C8B-B14F-4D97-AF65-F5344CB8AC3E}">
        <p14:creationId xmlns:p14="http://schemas.microsoft.com/office/powerpoint/2010/main" val="2637997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4F35D9B0-6F44-401A-9F72-01BD57B8859D}" type="slidenum">
              <a:rPr lang="en-US" smtClean="0"/>
              <a:t>10</a:t>
            </a:fld>
            <a:endParaRPr lang="en-US"/>
          </a:p>
        </p:txBody>
      </p:sp>
    </p:spTree>
    <p:extLst>
      <p:ext uri="{BB962C8B-B14F-4D97-AF65-F5344CB8AC3E}">
        <p14:creationId xmlns:p14="http://schemas.microsoft.com/office/powerpoint/2010/main" val="2958631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61E4-66A8-4E07-B220-8F66826321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A23496-1A45-4C2A-823C-441DC654D7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41ABAE-4E9A-4F07-84D2-6FBED03050EE}"/>
              </a:ext>
            </a:extLst>
          </p:cNvPr>
          <p:cNvSpPr>
            <a:spLocks noGrp="1"/>
          </p:cNvSpPr>
          <p:nvPr>
            <p:ph type="dt" sz="half" idx="10"/>
          </p:nvPr>
        </p:nvSpPr>
        <p:spPr/>
        <p:txBody>
          <a:bodyPr/>
          <a:lstStyle/>
          <a:p>
            <a:fld id="{1568D3B6-AB36-4BB2-82E6-DC6F4EDCF49B}" type="datetimeFigureOut">
              <a:rPr lang="en-US" smtClean="0"/>
              <a:t>3/26/2022</a:t>
            </a:fld>
            <a:endParaRPr lang="en-US"/>
          </a:p>
        </p:txBody>
      </p:sp>
      <p:sp>
        <p:nvSpPr>
          <p:cNvPr id="5" name="Footer Placeholder 4">
            <a:extLst>
              <a:ext uri="{FF2B5EF4-FFF2-40B4-BE49-F238E27FC236}">
                <a16:creationId xmlns:a16="http://schemas.microsoft.com/office/drawing/2014/main" id="{31D5CD4B-CA72-47A8-9B3F-9D2B90CF2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4FC52-FF9E-49FE-97BA-D3C824530195}"/>
              </a:ext>
            </a:extLst>
          </p:cNvPr>
          <p:cNvSpPr>
            <a:spLocks noGrp="1"/>
          </p:cNvSpPr>
          <p:nvPr>
            <p:ph type="sldNum" sz="quarter" idx="12"/>
          </p:nvPr>
        </p:nvSpPr>
        <p:spPr/>
        <p:txBody>
          <a:bodyPr/>
          <a:lstStyle/>
          <a:p>
            <a:fld id="{6BA49175-D1A5-4F89-B668-C1244E510767}" type="slidenum">
              <a:rPr lang="en-US" smtClean="0"/>
              <a:t>‹#›</a:t>
            </a:fld>
            <a:endParaRPr lang="en-US"/>
          </a:p>
        </p:txBody>
      </p:sp>
    </p:spTree>
    <p:extLst>
      <p:ext uri="{BB962C8B-B14F-4D97-AF65-F5344CB8AC3E}">
        <p14:creationId xmlns:p14="http://schemas.microsoft.com/office/powerpoint/2010/main" val="2445674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DDD1-6F4A-43FF-BDE5-E238CBEFED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7F5214-51C2-44CA-86F2-84AEEFD264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EB95E0-0632-499F-8A68-FD4F9AB513B8}"/>
              </a:ext>
            </a:extLst>
          </p:cNvPr>
          <p:cNvSpPr>
            <a:spLocks noGrp="1"/>
          </p:cNvSpPr>
          <p:nvPr>
            <p:ph type="dt" sz="half" idx="10"/>
          </p:nvPr>
        </p:nvSpPr>
        <p:spPr/>
        <p:txBody>
          <a:bodyPr/>
          <a:lstStyle/>
          <a:p>
            <a:fld id="{1568D3B6-AB36-4BB2-82E6-DC6F4EDCF49B}" type="datetimeFigureOut">
              <a:rPr lang="en-US" smtClean="0"/>
              <a:t>3/26/2022</a:t>
            </a:fld>
            <a:endParaRPr lang="en-US"/>
          </a:p>
        </p:txBody>
      </p:sp>
      <p:sp>
        <p:nvSpPr>
          <p:cNvPr id="5" name="Footer Placeholder 4">
            <a:extLst>
              <a:ext uri="{FF2B5EF4-FFF2-40B4-BE49-F238E27FC236}">
                <a16:creationId xmlns:a16="http://schemas.microsoft.com/office/drawing/2014/main" id="{258E771B-E808-4B9D-8D14-F39322381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F07F4-A130-445C-B1CA-CFD911CFB128}"/>
              </a:ext>
            </a:extLst>
          </p:cNvPr>
          <p:cNvSpPr>
            <a:spLocks noGrp="1"/>
          </p:cNvSpPr>
          <p:nvPr>
            <p:ph type="sldNum" sz="quarter" idx="12"/>
          </p:nvPr>
        </p:nvSpPr>
        <p:spPr/>
        <p:txBody>
          <a:bodyPr/>
          <a:lstStyle/>
          <a:p>
            <a:fld id="{6BA49175-D1A5-4F89-B668-C1244E510767}" type="slidenum">
              <a:rPr lang="en-US" smtClean="0"/>
              <a:t>‹#›</a:t>
            </a:fld>
            <a:endParaRPr lang="en-US"/>
          </a:p>
        </p:txBody>
      </p:sp>
    </p:spTree>
    <p:extLst>
      <p:ext uri="{BB962C8B-B14F-4D97-AF65-F5344CB8AC3E}">
        <p14:creationId xmlns:p14="http://schemas.microsoft.com/office/powerpoint/2010/main" val="1148064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EE96D0-2CC4-44EA-95BA-08B087275C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59AC22-AA78-4B7A-8C4A-1AF1B3A4CB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DA25F-2F09-4A57-A8F4-F98D13903140}"/>
              </a:ext>
            </a:extLst>
          </p:cNvPr>
          <p:cNvSpPr>
            <a:spLocks noGrp="1"/>
          </p:cNvSpPr>
          <p:nvPr>
            <p:ph type="dt" sz="half" idx="10"/>
          </p:nvPr>
        </p:nvSpPr>
        <p:spPr/>
        <p:txBody>
          <a:bodyPr/>
          <a:lstStyle/>
          <a:p>
            <a:fld id="{1568D3B6-AB36-4BB2-82E6-DC6F4EDCF49B}" type="datetimeFigureOut">
              <a:rPr lang="en-US" smtClean="0"/>
              <a:t>3/26/2022</a:t>
            </a:fld>
            <a:endParaRPr lang="en-US"/>
          </a:p>
        </p:txBody>
      </p:sp>
      <p:sp>
        <p:nvSpPr>
          <p:cNvPr id="5" name="Footer Placeholder 4">
            <a:extLst>
              <a:ext uri="{FF2B5EF4-FFF2-40B4-BE49-F238E27FC236}">
                <a16:creationId xmlns:a16="http://schemas.microsoft.com/office/drawing/2014/main" id="{4C999731-7091-40AC-B28F-E65AC03C9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DAD6B3-372F-48C9-9319-3C319E0F8160}"/>
              </a:ext>
            </a:extLst>
          </p:cNvPr>
          <p:cNvSpPr>
            <a:spLocks noGrp="1"/>
          </p:cNvSpPr>
          <p:nvPr>
            <p:ph type="sldNum" sz="quarter" idx="12"/>
          </p:nvPr>
        </p:nvSpPr>
        <p:spPr/>
        <p:txBody>
          <a:bodyPr/>
          <a:lstStyle/>
          <a:p>
            <a:fld id="{6BA49175-D1A5-4F89-B668-C1244E510767}" type="slidenum">
              <a:rPr lang="en-US" smtClean="0"/>
              <a:t>‹#›</a:t>
            </a:fld>
            <a:endParaRPr lang="en-US"/>
          </a:p>
        </p:txBody>
      </p:sp>
    </p:spTree>
    <p:extLst>
      <p:ext uri="{BB962C8B-B14F-4D97-AF65-F5344CB8AC3E}">
        <p14:creationId xmlns:p14="http://schemas.microsoft.com/office/powerpoint/2010/main" val="3701073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4BA3-1361-4595-8FD5-A8EAEE76EB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D0F98-7045-4711-809F-37EBCB80F1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907D6-6312-4ABA-8B00-5F7D5CE46B82}"/>
              </a:ext>
            </a:extLst>
          </p:cNvPr>
          <p:cNvSpPr>
            <a:spLocks noGrp="1"/>
          </p:cNvSpPr>
          <p:nvPr>
            <p:ph type="dt" sz="half" idx="10"/>
          </p:nvPr>
        </p:nvSpPr>
        <p:spPr/>
        <p:txBody>
          <a:bodyPr/>
          <a:lstStyle/>
          <a:p>
            <a:fld id="{1568D3B6-AB36-4BB2-82E6-DC6F4EDCF49B}" type="datetimeFigureOut">
              <a:rPr lang="en-US" smtClean="0"/>
              <a:t>3/26/2022</a:t>
            </a:fld>
            <a:endParaRPr lang="en-US"/>
          </a:p>
        </p:txBody>
      </p:sp>
      <p:sp>
        <p:nvSpPr>
          <p:cNvPr id="5" name="Footer Placeholder 4">
            <a:extLst>
              <a:ext uri="{FF2B5EF4-FFF2-40B4-BE49-F238E27FC236}">
                <a16:creationId xmlns:a16="http://schemas.microsoft.com/office/drawing/2014/main" id="{BC98355D-66BE-41A8-A7DD-C3B1DD06A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47CC3D-1973-4759-AD16-59A23892A510}"/>
              </a:ext>
            </a:extLst>
          </p:cNvPr>
          <p:cNvSpPr>
            <a:spLocks noGrp="1"/>
          </p:cNvSpPr>
          <p:nvPr>
            <p:ph type="sldNum" sz="quarter" idx="12"/>
          </p:nvPr>
        </p:nvSpPr>
        <p:spPr/>
        <p:txBody>
          <a:bodyPr/>
          <a:lstStyle/>
          <a:p>
            <a:fld id="{6BA49175-D1A5-4F89-B668-C1244E510767}" type="slidenum">
              <a:rPr lang="en-US" smtClean="0"/>
              <a:t>‹#›</a:t>
            </a:fld>
            <a:endParaRPr lang="en-US"/>
          </a:p>
        </p:txBody>
      </p:sp>
    </p:spTree>
    <p:extLst>
      <p:ext uri="{BB962C8B-B14F-4D97-AF65-F5344CB8AC3E}">
        <p14:creationId xmlns:p14="http://schemas.microsoft.com/office/powerpoint/2010/main" val="541133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75F14-685C-4431-A77A-1BEF394C6F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4F219A-846F-41BE-959E-7C7D34FC2C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0BDB3C-88B4-487D-B41F-A297FB68570F}"/>
              </a:ext>
            </a:extLst>
          </p:cNvPr>
          <p:cNvSpPr>
            <a:spLocks noGrp="1"/>
          </p:cNvSpPr>
          <p:nvPr>
            <p:ph type="dt" sz="half" idx="10"/>
          </p:nvPr>
        </p:nvSpPr>
        <p:spPr/>
        <p:txBody>
          <a:bodyPr/>
          <a:lstStyle/>
          <a:p>
            <a:fld id="{1568D3B6-AB36-4BB2-82E6-DC6F4EDCF49B}" type="datetimeFigureOut">
              <a:rPr lang="en-US" smtClean="0"/>
              <a:t>3/26/2022</a:t>
            </a:fld>
            <a:endParaRPr lang="en-US"/>
          </a:p>
        </p:txBody>
      </p:sp>
      <p:sp>
        <p:nvSpPr>
          <p:cNvPr id="5" name="Footer Placeholder 4">
            <a:extLst>
              <a:ext uri="{FF2B5EF4-FFF2-40B4-BE49-F238E27FC236}">
                <a16:creationId xmlns:a16="http://schemas.microsoft.com/office/drawing/2014/main" id="{DA0AF6F3-E43E-49FB-9499-DAFD796A89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FBBD4-3AE2-4F8B-AA51-2BAC7BFC4052}"/>
              </a:ext>
            </a:extLst>
          </p:cNvPr>
          <p:cNvSpPr>
            <a:spLocks noGrp="1"/>
          </p:cNvSpPr>
          <p:nvPr>
            <p:ph type="sldNum" sz="quarter" idx="12"/>
          </p:nvPr>
        </p:nvSpPr>
        <p:spPr/>
        <p:txBody>
          <a:bodyPr/>
          <a:lstStyle/>
          <a:p>
            <a:fld id="{6BA49175-D1A5-4F89-B668-C1244E510767}" type="slidenum">
              <a:rPr lang="en-US" smtClean="0"/>
              <a:t>‹#›</a:t>
            </a:fld>
            <a:endParaRPr lang="en-US"/>
          </a:p>
        </p:txBody>
      </p:sp>
    </p:spTree>
    <p:extLst>
      <p:ext uri="{BB962C8B-B14F-4D97-AF65-F5344CB8AC3E}">
        <p14:creationId xmlns:p14="http://schemas.microsoft.com/office/powerpoint/2010/main" val="1212539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563C-5680-4EA0-9C66-AE6F4C254E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12EDA8-8B8C-4FA7-A9A0-29A87A2F70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C56875-4629-4CBA-AD0B-2C153CDFD5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F4D2BB-4856-4BFC-A3D7-6031577FF7AF}"/>
              </a:ext>
            </a:extLst>
          </p:cNvPr>
          <p:cNvSpPr>
            <a:spLocks noGrp="1"/>
          </p:cNvSpPr>
          <p:nvPr>
            <p:ph type="dt" sz="half" idx="10"/>
          </p:nvPr>
        </p:nvSpPr>
        <p:spPr/>
        <p:txBody>
          <a:bodyPr/>
          <a:lstStyle/>
          <a:p>
            <a:fld id="{1568D3B6-AB36-4BB2-82E6-DC6F4EDCF49B}" type="datetimeFigureOut">
              <a:rPr lang="en-US" smtClean="0"/>
              <a:t>3/26/2022</a:t>
            </a:fld>
            <a:endParaRPr lang="en-US"/>
          </a:p>
        </p:txBody>
      </p:sp>
      <p:sp>
        <p:nvSpPr>
          <p:cNvPr id="6" name="Footer Placeholder 5">
            <a:extLst>
              <a:ext uri="{FF2B5EF4-FFF2-40B4-BE49-F238E27FC236}">
                <a16:creationId xmlns:a16="http://schemas.microsoft.com/office/drawing/2014/main" id="{CADD70DB-AB72-42E2-A2DB-8E60BBFFF2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7623A-7403-4BFF-9AEB-8517C0F31C4F}"/>
              </a:ext>
            </a:extLst>
          </p:cNvPr>
          <p:cNvSpPr>
            <a:spLocks noGrp="1"/>
          </p:cNvSpPr>
          <p:nvPr>
            <p:ph type="sldNum" sz="quarter" idx="12"/>
          </p:nvPr>
        </p:nvSpPr>
        <p:spPr/>
        <p:txBody>
          <a:bodyPr/>
          <a:lstStyle/>
          <a:p>
            <a:fld id="{6BA49175-D1A5-4F89-B668-C1244E510767}" type="slidenum">
              <a:rPr lang="en-US" smtClean="0"/>
              <a:t>‹#›</a:t>
            </a:fld>
            <a:endParaRPr lang="en-US"/>
          </a:p>
        </p:txBody>
      </p:sp>
    </p:spTree>
    <p:extLst>
      <p:ext uri="{BB962C8B-B14F-4D97-AF65-F5344CB8AC3E}">
        <p14:creationId xmlns:p14="http://schemas.microsoft.com/office/powerpoint/2010/main" val="3257206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5FE6-643D-48DC-A785-C6655D29B2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83C39B-4813-430A-A81E-BD29F2400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D23F78-AB23-4824-B00E-C4D48437D5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F4C635-8EC1-4B4D-A5C8-A6DE4EF92B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373912-F1CF-4D4F-BFD3-D920766132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FCDA5B-53D5-412E-A4FA-1C3498C2136D}"/>
              </a:ext>
            </a:extLst>
          </p:cNvPr>
          <p:cNvSpPr>
            <a:spLocks noGrp="1"/>
          </p:cNvSpPr>
          <p:nvPr>
            <p:ph type="dt" sz="half" idx="10"/>
          </p:nvPr>
        </p:nvSpPr>
        <p:spPr/>
        <p:txBody>
          <a:bodyPr/>
          <a:lstStyle/>
          <a:p>
            <a:fld id="{1568D3B6-AB36-4BB2-82E6-DC6F4EDCF49B}" type="datetimeFigureOut">
              <a:rPr lang="en-US" smtClean="0"/>
              <a:t>3/26/2022</a:t>
            </a:fld>
            <a:endParaRPr lang="en-US"/>
          </a:p>
        </p:txBody>
      </p:sp>
      <p:sp>
        <p:nvSpPr>
          <p:cNvPr id="8" name="Footer Placeholder 7">
            <a:extLst>
              <a:ext uri="{FF2B5EF4-FFF2-40B4-BE49-F238E27FC236}">
                <a16:creationId xmlns:a16="http://schemas.microsoft.com/office/drawing/2014/main" id="{DC8F093F-E48D-417B-905E-2CE2A31A11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854026-F92C-4CF5-8504-56532F952909}"/>
              </a:ext>
            </a:extLst>
          </p:cNvPr>
          <p:cNvSpPr>
            <a:spLocks noGrp="1"/>
          </p:cNvSpPr>
          <p:nvPr>
            <p:ph type="sldNum" sz="quarter" idx="12"/>
          </p:nvPr>
        </p:nvSpPr>
        <p:spPr/>
        <p:txBody>
          <a:bodyPr/>
          <a:lstStyle/>
          <a:p>
            <a:fld id="{6BA49175-D1A5-4F89-B668-C1244E510767}" type="slidenum">
              <a:rPr lang="en-US" smtClean="0"/>
              <a:t>‹#›</a:t>
            </a:fld>
            <a:endParaRPr lang="en-US"/>
          </a:p>
        </p:txBody>
      </p:sp>
    </p:spTree>
    <p:extLst>
      <p:ext uri="{BB962C8B-B14F-4D97-AF65-F5344CB8AC3E}">
        <p14:creationId xmlns:p14="http://schemas.microsoft.com/office/powerpoint/2010/main" val="1452510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15AE-AFCE-405A-9282-3416075AFF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5A4E1F-3B69-4E65-A93C-CAA8C81EDE7F}"/>
              </a:ext>
            </a:extLst>
          </p:cNvPr>
          <p:cNvSpPr>
            <a:spLocks noGrp="1"/>
          </p:cNvSpPr>
          <p:nvPr>
            <p:ph type="dt" sz="half" idx="10"/>
          </p:nvPr>
        </p:nvSpPr>
        <p:spPr/>
        <p:txBody>
          <a:bodyPr/>
          <a:lstStyle/>
          <a:p>
            <a:fld id="{1568D3B6-AB36-4BB2-82E6-DC6F4EDCF49B}" type="datetimeFigureOut">
              <a:rPr lang="en-US" smtClean="0"/>
              <a:t>3/26/2022</a:t>
            </a:fld>
            <a:endParaRPr lang="en-US"/>
          </a:p>
        </p:txBody>
      </p:sp>
      <p:sp>
        <p:nvSpPr>
          <p:cNvPr id="4" name="Footer Placeholder 3">
            <a:extLst>
              <a:ext uri="{FF2B5EF4-FFF2-40B4-BE49-F238E27FC236}">
                <a16:creationId xmlns:a16="http://schemas.microsoft.com/office/drawing/2014/main" id="{7C65EB62-9057-425E-88C9-BEBACF622C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C9D1CE-9769-45CE-A75C-CC28FC123E9A}"/>
              </a:ext>
            </a:extLst>
          </p:cNvPr>
          <p:cNvSpPr>
            <a:spLocks noGrp="1"/>
          </p:cNvSpPr>
          <p:nvPr>
            <p:ph type="sldNum" sz="quarter" idx="12"/>
          </p:nvPr>
        </p:nvSpPr>
        <p:spPr/>
        <p:txBody>
          <a:bodyPr/>
          <a:lstStyle/>
          <a:p>
            <a:fld id="{6BA49175-D1A5-4F89-B668-C1244E510767}" type="slidenum">
              <a:rPr lang="en-US" smtClean="0"/>
              <a:t>‹#›</a:t>
            </a:fld>
            <a:endParaRPr lang="en-US"/>
          </a:p>
        </p:txBody>
      </p:sp>
    </p:spTree>
    <p:extLst>
      <p:ext uri="{BB962C8B-B14F-4D97-AF65-F5344CB8AC3E}">
        <p14:creationId xmlns:p14="http://schemas.microsoft.com/office/powerpoint/2010/main" val="2776210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360A7-1FE5-49E0-B467-4BC9875DBC88}"/>
              </a:ext>
            </a:extLst>
          </p:cNvPr>
          <p:cNvSpPr>
            <a:spLocks noGrp="1"/>
          </p:cNvSpPr>
          <p:nvPr>
            <p:ph type="dt" sz="half" idx="10"/>
          </p:nvPr>
        </p:nvSpPr>
        <p:spPr/>
        <p:txBody>
          <a:bodyPr/>
          <a:lstStyle/>
          <a:p>
            <a:fld id="{1568D3B6-AB36-4BB2-82E6-DC6F4EDCF49B}" type="datetimeFigureOut">
              <a:rPr lang="en-US" smtClean="0"/>
              <a:t>3/26/2022</a:t>
            </a:fld>
            <a:endParaRPr lang="en-US"/>
          </a:p>
        </p:txBody>
      </p:sp>
      <p:sp>
        <p:nvSpPr>
          <p:cNvPr id="3" name="Footer Placeholder 2">
            <a:extLst>
              <a:ext uri="{FF2B5EF4-FFF2-40B4-BE49-F238E27FC236}">
                <a16:creationId xmlns:a16="http://schemas.microsoft.com/office/drawing/2014/main" id="{42EA2F1B-3687-4B4D-B868-030CB8095B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D47E45-A483-4BEC-983B-FC6807E6EE1C}"/>
              </a:ext>
            </a:extLst>
          </p:cNvPr>
          <p:cNvSpPr>
            <a:spLocks noGrp="1"/>
          </p:cNvSpPr>
          <p:nvPr>
            <p:ph type="sldNum" sz="quarter" idx="12"/>
          </p:nvPr>
        </p:nvSpPr>
        <p:spPr/>
        <p:txBody>
          <a:bodyPr/>
          <a:lstStyle/>
          <a:p>
            <a:fld id="{6BA49175-D1A5-4F89-B668-C1244E510767}" type="slidenum">
              <a:rPr lang="en-US" smtClean="0"/>
              <a:t>‹#›</a:t>
            </a:fld>
            <a:endParaRPr lang="en-US"/>
          </a:p>
        </p:txBody>
      </p:sp>
    </p:spTree>
    <p:extLst>
      <p:ext uri="{BB962C8B-B14F-4D97-AF65-F5344CB8AC3E}">
        <p14:creationId xmlns:p14="http://schemas.microsoft.com/office/powerpoint/2010/main" val="183235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C635-BAFA-424C-AF0A-A855A7FE9F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4D1CEC-8B6B-413B-A71D-9D8852CEE1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D05403-CD0B-4501-A493-3276875670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7608FA-58C4-4BB6-8D1D-5768DC41D348}"/>
              </a:ext>
            </a:extLst>
          </p:cNvPr>
          <p:cNvSpPr>
            <a:spLocks noGrp="1"/>
          </p:cNvSpPr>
          <p:nvPr>
            <p:ph type="dt" sz="half" idx="10"/>
          </p:nvPr>
        </p:nvSpPr>
        <p:spPr/>
        <p:txBody>
          <a:bodyPr/>
          <a:lstStyle/>
          <a:p>
            <a:fld id="{1568D3B6-AB36-4BB2-82E6-DC6F4EDCF49B}" type="datetimeFigureOut">
              <a:rPr lang="en-US" smtClean="0"/>
              <a:t>3/26/2022</a:t>
            </a:fld>
            <a:endParaRPr lang="en-US"/>
          </a:p>
        </p:txBody>
      </p:sp>
      <p:sp>
        <p:nvSpPr>
          <p:cNvPr id="6" name="Footer Placeholder 5">
            <a:extLst>
              <a:ext uri="{FF2B5EF4-FFF2-40B4-BE49-F238E27FC236}">
                <a16:creationId xmlns:a16="http://schemas.microsoft.com/office/drawing/2014/main" id="{52A9EC72-4106-483B-8771-BCBD0BF78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07B0EB-9D77-4C98-B319-14D3F977397E}"/>
              </a:ext>
            </a:extLst>
          </p:cNvPr>
          <p:cNvSpPr>
            <a:spLocks noGrp="1"/>
          </p:cNvSpPr>
          <p:nvPr>
            <p:ph type="sldNum" sz="quarter" idx="12"/>
          </p:nvPr>
        </p:nvSpPr>
        <p:spPr/>
        <p:txBody>
          <a:bodyPr/>
          <a:lstStyle/>
          <a:p>
            <a:fld id="{6BA49175-D1A5-4F89-B668-C1244E510767}" type="slidenum">
              <a:rPr lang="en-US" smtClean="0"/>
              <a:t>‹#›</a:t>
            </a:fld>
            <a:endParaRPr lang="en-US"/>
          </a:p>
        </p:txBody>
      </p:sp>
    </p:spTree>
    <p:extLst>
      <p:ext uri="{BB962C8B-B14F-4D97-AF65-F5344CB8AC3E}">
        <p14:creationId xmlns:p14="http://schemas.microsoft.com/office/powerpoint/2010/main" val="375100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B8CD2-0BF9-41AA-8A31-9DE485904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C719F4-E9CB-4FB4-9121-784882FAEB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474A4A-E386-4CB1-AC45-0B9B233F3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5C63F2-D893-425C-919B-F7418BD49E84}"/>
              </a:ext>
            </a:extLst>
          </p:cNvPr>
          <p:cNvSpPr>
            <a:spLocks noGrp="1"/>
          </p:cNvSpPr>
          <p:nvPr>
            <p:ph type="dt" sz="half" idx="10"/>
          </p:nvPr>
        </p:nvSpPr>
        <p:spPr/>
        <p:txBody>
          <a:bodyPr/>
          <a:lstStyle/>
          <a:p>
            <a:fld id="{1568D3B6-AB36-4BB2-82E6-DC6F4EDCF49B}" type="datetimeFigureOut">
              <a:rPr lang="en-US" smtClean="0"/>
              <a:t>3/26/2022</a:t>
            </a:fld>
            <a:endParaRPr lang="en-US"/>
          </a:p>
        </p:txBody>
      </p:sp>
      <p:sp>
        <p:nvSpPr>
          <p:cNvPr id="6" name="Footer Placeholder 5">
            <a:extLst>
              <a:ext uri="{FF2B5EF4-FFF2-40B4-BE49-F238E27FC236}">
                <a16:creationId xmlns:a16="http://schemas.microsoft.com/office/drawing/2014/main" id="{EC578777-495D-4DC0-8A3F-ACEDFBC04A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99D4E6-D0D9-40D2-8D99-2F8AD5F4DFE3}"/>
              </a:ext>
            </a:extLst>
          </p:cNvPr>
          <p:cNvSpPr>
            <a:spLocks noGrp="1"/>
          </p:cNvSpPr>
          <p:nvPr>
            <p:ph type="sldNum" sz="quarter" idx="12"/>
          </p:nvPr>
        </p:nvSpPr>
        <p:spPr/>
        <p:txBody>
          <a:bodyPr/>
          <a:lstStyle/>
          <a:p>
            <a:fld id="{6BA49175-D1A5-4F89-B668-C1244E510767}" type="slidenum">
              <a:rPr lang="en-US" smtClean="0"/>
              <a:t>‹#›</a:t>
            </a:fld>
            <a:endParaRPr lang="en-US"/>
          </a:p>
        </p:txBody>
      </p:sp>
    </p:spTree>
    <p:extLst>
      <p:ext uri="{BB962C8B-B14F-4D97-AF65-F5344CB8AC3E}">
        <p14:creationId xmlns:p14="http://schemas.microsoft.com/office/powerpoint/2010/main" val="3657778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E1C8BF-8985-4A87-8BD0-7B7E274CF3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02C1E2-484E-4154-97E4-B552678145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95812B-2B1B-441F-80AF-D65BDE80F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8D3B6-AB36-4BB2-82E6-DC6F4EDCF49B}" type="datetimeFigureOut">
              <a:rPr lang="en-US" smtClean="0"/>
              <a:t>3/26/2022</a:t>
            </a:fld>
            <a:endParaRPr lang="en-US"/>
          </a:p>
        </p:txBody>
      </p:sp>
      <p:sp>
        <p:nvSpPr>
          <p:cNvPr id="5" name="Footer Placeholder 4">
            <a:extLst>
              <a:ext uri="{FF2B5EF4-FFF2-40B4-BE49-F238E27FC236}">
                <a16:creationId xmlns:a16="http://schemas.microsoft.com/office/drawing/2014/main" id="{2B0A5D28-8AD8-40DF-BCA7-6C44161148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855B63-E858-4D39-B14E-B3DED6D70E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A49175-D1A5-4F89-B668-C1244E510767}" type="slidenum">
              <a:rPr lang="en-US" smtClean="0"/>
              <a:t>‹#›</a:t>
            </a:fld>
            <a:endParaRPr lang="en-US"/>
          </a:p>
        </p:txBody>
      </p:sp>
    </p:spTree>
    <p:extLst>
      <p:ext uri="{BB962C8B-B14F-4D97-AF65-F5344CB8AC3E}">
        <p14:creationId xmlns:p14="http://schemas.microsoft.com/office/powerpoint/2010/main" val="2017122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7A0F-09F2-48EB-B2C0-7025FAD66CF3}"/>
              </a:ext>
            </a:extLst>
          </p:cNvPr>
          <p:cNvSpPr>
            <a:spLocks noGrp="1"/>
          </p:cNvSpPr>
          <p:nvPr>
            <p:ph type="ctrTitle"/>
          </p:nvPr>
        </p:nvSpPr>
        <p:spPr/>
        <p:txBody>
          <a:bodyPr>
            <a:normAutofit/>
          </a:bodyPr>
          <a:lstStyle/>
          <a:p>
            <a:r>
              <a:rPr lang="en-US" b="1" dirty="0">
                <a:latin typeface="Calibri" panose="020F0502020204030204" pitchFamily="34" charset="0"/>
                <a:ea typeface="Calibri" panose="020F0502020204030204" pitchFamily="34" charset="0"/>
              </a:rPr>
              <a:t>Cloud </a:t>
            </a:r>
            <a:r>
              <a:rPr lang="en-US" b="1" dirty="0">
                <a:effectLst/>
                <a:latin typeface="Calibri" panose="020F0502020204030204" pitchFamily="34" charset="0"/>
                <a:ea typeface="Calibri" panose="020F0502020204030204" pitchFamily="34" charset="0"/>
              </a:rPr>
              <a:t>Identity Management</a:t>
            </a:r>
            <a:endParaRPr lang="en-US" dirty="0"/>
          </a:p>
        </p:txBody>
      </p:sp>
      <p:sp>
        <p:nvSpPr>
          <p:cNvPr id="3" name="Subtitle 2">
            <a:extLst>
              <a:ext uri="{FF2B5EF4-FFF2-40B4-BE49-F238E27FC236}">
                <a16:creationId xmlns:a16="http://schemas.microsoft.com/office/drawing/2014/main" id="{DFCB68F5-DDF2-45B5-9F9E-56FC0EF12924}"/>
              </a:ext>
            </a:extLst>
          </p:cNvPr>
          <p:cNvSpPr>
            <a:spLocks noGrp="1"/>
          </p:cNvSpPr>
          <p:nvPr>
            <p:ph type="subTitle" idx="1"/>
          </p:nvPr>
        </p:nvSpPr>
        <p:spPr>
          <a:xfrm>
            <a:off x="1524000" y="3926503"/>
            <a:ext cx="9144000" cy="1655762"/>
          </a:xfrm>
        </p:spPr>
        <p:txBody>
          <a:bodyPr/>
          <a:lstStyle/>
          <a:p>
            <a:endParaRPr lang="en-US" dirty="0"/>
          </a:p>
          <a:p>
            <a:r>
              <a:rPr lang="en-US" b="1" dirty="0"/>
              <a:t>Dr.Mohammed Abdalla </a:t>
            </a:r>
            <a:r>
              <a:rPr lang="en-US" b="1" dirty="0" err="1"/>
              <a:t>Youssif</a:t>
            </a:r>
            <a:endParaRPr lang="en-US" b="1" dirty="0"/>
          </a:p>
        </p:txBody>
      </p:sp>
    </p:spTree>
    <p:extLst>
      <p:ext uri="{BB962C8B-B14F-4D97-AF65-F5344CB8AC3E}">
        <p14:creationId xmlns:p14="http://schemas.microsoft.com/office/powerpoint/2010/main" val="683196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pPr algn="just"/>
            <a:r>
              <a:rPr lang="en-GB" b="1" dirty="0"/>
              <a:t>Certificate Services</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pPr algn="just"/>
            <a:r>
              <a:rPr lang="en-GB" dirty="0"/>
              <a:t> You can create, manage and share encryption certificates, which allow users to exchange information securely over the internet.</a:t>
            </a:r>
          </a:p>
          <a:p>
            <a:pPr algn="just"/>
            <a:endParaRPr lang="en-GB" dirty="0"/>
          </a:p>
          <a:p>
            <a:pPr algn="just"/>
            <a:endParaRPr lang="en-GB" dirty="0"/>
          </a:p>
          <a:p>
            <a:endParaRPr lang="en-US" dirty="0"/>
          </a:p>
        </p:txBody>
      </p:sp>
    </p:spTree>
    <p:extLst>
      <p:ext uri="{BB962C8B-B14F-4D97-AF65-F5344CB8AC3E}">
        <p14:creationId xmlns:p14="http://schemas.microsoft.com/office/powerpoint/2010/main" val="4269437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pPr algn="just"/>
            <a:r>
              <a:rPr lang="en-GB" b="1" dirty="0"/>
              <a:t>Active Directory Federation Services</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pPr algn="just"/>
            <a:r>
              <a:rPr lang="en-GB" dirty="0"/>
              <a:t> ADFS is a Single Sign-On (SSO) solution for AD which allows employees to access multiple applications with a single set of credentials, thus simplifying the user experience.</a:t>
            </a:r>
          </a:p>
          <a:p>
            <a:pPr algn="just"/>
            <a:endParaRPr lang="en-GB" dirty="0"/>
          </a:p>
          <a:p>
            <a:pPr algn="just"/>
            <a:endParaRPr lang="en-GB" dirty="0"/>
          </a:p>
          <a:p>
            <a:endParaRPr lang="en-US" dirty="0"/>
          </a:p>
        </p:txBody>
      </p:sp>
    </p:spTree>
    <p:extLst>
      <p:ext uri="{BB962C8B-B14F-4D97-AF65-F5344CB8AC3E}">
        <p14:creationId xmlns:p14="http://schemas.microsoft.com/office/powerpoint/2010/main" val="1318008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pPr algn="just"/>
            <a:r>
              <a:rPr lang="en-GB" b="1" dirty="0"/>
              <a:t>Rights Management Services</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pPr algn="just"/>
            <a:r>
              <a:rPr lang="en-GB" dirty="0"/>
              <a:t>AD RMS is a set of tools that assists with the management of security technologies that will help organizations keep their data secure. </a:t>
            </a:r>
          </a:p>
          <a:p>
            <a:pPr algn="just"/>
            <a:r>
              <a:rPr lang="en-GB" dirty="0"/>
              <a:t>Such technologies include encryption, certificates, and authentication, and cover a range of applications and content types, such as emails and Word documents.</a:t>
            </a:r>
          </a:p>
          <a:p>
            <a:pPr algn="just"/>
            <a:endParaRPr lang="en-GB" dirty="0"/>
          </a:p>
          <a:p>
            <a:endParaRPr lang="en-US" dirty="0"/>
          </a:p>
        </p:txBody>
      </p:sp>
    </p:spTree>
    <p:extLst>
      <p:ext uri="{BB962C8B-B14F-4D97-AF65-F5344CB8AC3E}">
        <p14:creationId xmlns:p14="http://schemas.microsoft.com/office/powerpoint/2010/main" val="3935006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pPr algn="just"/>
            <a:r>
              <a:rPr lang="en-GB" b="1" dirty="0"/>
              <a:t>Active Directory Disadvantages</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pPr algn="just"/>
            <a:r>
              <a:rPr lang="en-GB" b="1" dirty="0"/>
              <a:t>Planning</a:t>
            </a:r>
            <a:r>
              <a:rPr lang="en-GB" dirty="0"/>
              <a:t>: Active Directory needs proper planning to implement Active Directory infrastructure in an organization.</a:t>
            </a:r>
          </a:p>
          <a:p>
            <a:pPr algn="just"/>
            <a:r>
              <a:rPr lang="en-GB" b="1" dirty="0"/>
              <a:t>Windows-Only: </a:t>
            </a:r>
            <a:r>
              <a:rPr lang="en-GB" dirty="0"/>
              <a:t>Active Directory is a Windows-only solution. If Linux or Mac machines need to be managed, they will require (Lightweight Directory Access Protocol) clients instead of an Active directory.</a:t>
            </a:r>
          </a:p>
          <a:p>
            <a:pPr algn="just"/>
            <a:r>
              <a:rPr lang="en-GB" b="1" dirty="0"/>
              <a:t>Expensive</a:t>
            </a:r>
            <a:r>
              <a:rPr lang="en-GB" dirty="0"/>
              <a:t>: Active Directory can be very expensive depending on how many systems are being managed by Active Directory and what kind of volume is required out of Active Directory.</a:t>
            </a:r>
          </a:p>
          <a:p>
            <a:pPr algn="just"/>
            <a:endParaRPr lang="en-GB" dirty="0"/>
          </a:p>
          <a:p>
            <a:pPr algn="just"/>
            <a:endParaRPr lang="en-GB" dirty="0"/>
          </a:p>
          <a:p>
            <a:endParaRPr lang="en-US" dirty="0"/>
          </a:p>
        </p:txBody>
      </p:sp>
    </p:spTree>
    <p:extLst>
      <p:ext uri="{BB962C8B-B14F-4D97-AF65-F5344CB8AC3E}">
        <p14:creationId xmlns:p14="http://schemas.microsoft.com/office/powerpoint/2010/main" val="708524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pPr algn="just"/>
            <a:r>
              <a:rPr lang="en-GB" b="1" dirty="0"/>
              <a:t>Active Directory Disadvantages</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pPr algn="just"/>
            <a:r>
              <a:rPr lang="en-GB" b="1" dirty="0"/>
              <a:t>Replication</a:t>
            </a:r>
            <a:r>
              <a:rPr lang="en-GB" dirty="0"/>
              <a:t>: Active Directory uses a multi-master replication model where changes to the directory must be propagated between all domain controllers in order for information to remain accurate and up to date. This can cause conflicts when there are differences in data on different DC’s, such as an outdated password policy.</a:t>
            </a:r>
          </a:p>
          <a:p>
            <a:pPr algn="just"/>
            <a:r>
              <a:rPr lang="en-GB" b="1" dirty="0"/>
              <a:t>Performance</a:t>
            </a:r>
            <a:r>
              <a:rPr lang="en-GB" dirty="0"/>
              <a:t>: Active Directory can cause performance issues when used with larger networks or more DC’s than recommended by Microsoft.</a:t>
            </a:r>
          </a:p>
          <a:p>
            <a:pPr algn="just"/>
            <a:endParaRPr lang="en-GB" dirty="0"/>
          </a:p>
          <a:p>
            <a:pPr algn="just"/>
            <a:endParaRPr lang="en-GB" dirty="0"/>
          </a:p>
          <a:p>
            <a:endParaRPr lang="en-US" dirty="0"/>
          </a:p>
        </p:txBody>
      </p:sp>
    </p:spTree>
    <p:extLst>
      <p:ext uri="{BB962C8B-B14F-4D97-AF65-F5344CB8AC3E}">
        <p14:creationId xmlns:p14="http://schemas.microsoft.com/office/powerpoint/2010/main" val="2242515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pPr algn="just"/>
            <a:r>
              <a:rPr lang="en-GB" b="1" dirty="0"/>
              <a:t>Data redundancy in Basic and local identity access management</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pPr algn="just"/>
            <a:r>
              <a:rPr lang="en-GB" dirty="0"/>
              <a:t> Since you need to login to each application separately from other applications you may use the same data for authentication  like usernames and passwords more than once and this may cause data redundancy which leads to serve disadvantages like Data inconsistency, Inefficient Database, </a:t>
            </a:r>
            <a:r>
              <a:rPr lang="en-GB" dirty="0" err="1"/>
              <a:t>Superflow</a:t>
            </a:r>
            <a:r>
              <a:rPr lang="en-GB" dirty="0"/>
              <a:t> or excessive data, Complexity in data processing and Unnecessary larger database.</a:t>
            </a:r>
          </a:p>
          <a:p>
            <a:pPr algn="just"/>
            <a:endParaRPr lang="en-GB" dirty="0"/>
          </a:p>
          <a:p>
            <a:pPr algn="just"/>
            <a:endParaRPr lang="en-GB" dirty="0"/>
          </a:p>
          <a:p>
            <a:endParaRPr lang="en-US" dirty="0"/>
          </a:p>
        </p:txBody>
      </p:sp>
    </p:spTree>
    <p:extLst>
      <p:ext uri="{BB962C8B-B14F-4D97-AF65-F5344CB8AC3E}">
        <p14:creationId xmlns:p14="http://schemas.microsoft.com/office/powerpoint/2010/main" val="2081238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pPr algn="just"/>
            <a:r>
              <a:rPr lang="en-GB" b="1" dirty="0"/>
              <a:t>Multi-Factor Authentication</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pPr algn="just"/>
            <a:r>
              <a:rPr lang="en-GB" dirty="0"/>
              <a:t> Multi-factor Authentication (MFA) is an authentication method that requires the user to provide two or more verification factors to gain access to a resource such as an application, online account(bank account), or a VPN. </a:t>
            </a:r>
          </a:p>
          <a:p>
            <a:pPr algn="just"/>
            <a:r>
              <a:rPr lang="en-GB" dirty="0"/>
              <a:t>MFA is a core component of a strong identity and access management (IAM) policy. </a:t>
            </a:r>
          </a:p>
          <a:p>
            <a:pPr algn="just"/>
            <a:r>
              <a:rPr lang="en-GB" dirty="0"/>
              <a:t>Rather than just asking for a username and password, MFA requires one or more additional verification factors, which decreases the likelihood of a successful cyber attack.</a:t>
            </a:r>
          </a:p>
          <a:p>
            <a:pPr algn="just"/>
            <a:endParaRPr lang="en-GB" dirty="0"/>
          </a:p>
          <a:p>
            <a:pPr algn="just"/>
            <a:endParaRPr lang="en-GB" dirty="0"/>
          </a:p>
          <a:p>
            <a:endParaRPr lang="en-US" dirty="0"/>
          </a:p>
        </p:txBody>
      </p:sp>
    </p:spTree>
    <p:extLst>
      <p:ext uri="{BB962C8B-B14F-4D97-AF65-F5344CB8AC3E}">
        <p14:creationId xmlns:p14="http://schemas.microsoft.com/office/powerpoint/2010/main" val="1680069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pPr algn="just"/>
            <a:r>
              <a:rPr lang="en-GB" b="1" dirty="0"/>
              <a:t>Multi-Factor Authentication</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pPr algn="just"/>
            <a:r>
              <a:rPr lang="en-GB" dirty="0"/>
              <a:t> Multi-factor Authentication (MFA) is an authentication method that requires the user to provide two or more verification factors to gain access to a resource such as an application, online account(bank account), or a VPN. </a:t>
            </a:r>
          </a:p>
          <a:p>
            <a:pPr algn="just"/>
            <a:r>
              <a:rPr lang="en-GB" dirty="0"/>
              <a:t>MFA is a core component of a strong identity and access management (IAM) policy. </a:t>
            </a:r>
          </a:p>
          <a:p>
            <a:pPr algn="just"/>
            <a:r>
              <a:rPr lang="en-GB" dirty="0"/>
              <a:t>Rather than just asking for a username and password, MFA requires one or more additional verification factors, which decreases the likelihood of a successful cyber attack.</a:t>
            </a:r>
          </a:p>
          <a:p>
            <a:pPr algn="just"/>
            <a:endParaRPr lang="en-GB" dirty="0"/>
          </a:p>
          <a:p>
            <a:pPr algn="just"/>
            <a:endParaRPr lang="en-GB" dirty="0"/>
          </a:p>
          <a:p>
            <a:endParaRPr lang="en-US" dirty="0"/>
          </a:p>
        </p:txBody>
      </p:sp>
    </p:spTree>
    <p:extLst>
      <p:ext uri="{BB962C8B-B14F-4D97-AF65-F5344CB8AC3E}">
        <p14:creationId xmlns:p14="http://schemas.microsoft.com/office/powerpoint/2010/main" val="1871528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pPr algn="just"/>
            <a:r>
              <a:rPr lang="en-GB" b="1" dirty="0"/>
              <a:t>How Does Multi-Factor Authentication work?</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lnSpcReduction="10000"/>
          </a:bodyPr>
          <a:lstStyle/>
          <a:p>
            <a:pPr algn="just"/>
            <a:r>
              <a:rPr lang="en-GB" dirty="0"/>
              <a:t>MFA works by requiring additional verification information (factors). </a:t>
            </a:r>
          </a:p>
          <a:p>
            <a:pPr algn="just"/>
            <a:r>
              <a:rPr lang="en-GB" dirty="0"/>
              <a:t>One of the most common MFA factors that users encounter are one-time passwords (OTP). </a:t>
            </a:r>
          </a:p>
          <a:p>
            <a:pPr algn="just"/>
            <a:r>
              <a:rPr lang="en-GB" dirty="0"/>
              <a:t>OTPs are those 4-8 digit codes that you often receive via email, SMS or some sort of mobile app. </a:t>
            </a:r>
          </a:p>
          <a:p>
            <a:pPr algn="just"/>
            <a:r>
              <a:rPr lang="en-GB" dirty="0"/>
              <a:t>With OTPs a new code is generated periodically or each time an authentication request is submitted. </a:t>
            </a:r>
          </a:p>
          <a:p>
            <a:pPr algn="just"/>
            <a:r>
              <a:rPr lang="en-GB" dirty="0"/>
              <a:t>The code is generated based upon a seed value that is assigned to the user when they first register and some other factor which could simply be a counter that is incremented or a time value.</a:t>
            </a:r>
          </a:p>
          <a:p>
            <a:pPr algn="just"/>
            <a:endParaRPr lang="en-GB" dirty="0"/>
          </a:p>
          <a:p>
            <a:pPr algn="just"/>
            <a:endParaRPr lang="en-GB" dirty="0"/>
          </a:p>
          <a:p>
            <a:pPr algn="just"/>
            <a:endParaRPr lang="en-GB" dirty="0"/>
          </a:p>
          <a:p>
            <a:pPr algn="just"/>
            <a:endParaRPr lang="en-GB" dirty="0"/>
          </a:p>
          <a:p>
            <a:endParaRPr lang="en-US" dirty="0"/>
          </a:p>
        </p:txBody>
      </p:sp>
    </p:spTree>
    <p:extLst>
      <p:ext uri="{BB962C8B-B14F-4D97-AF65-F5344CB8AC3E}">
        <p14:creationId xmlns:p14="http://schemas.microsoft.com/office/powerpoint/2010/main" val="2055060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pPr algn="just"/>
            <a:r>
              <a:rPr lang="en-GB" b="1" dirty="0"/>
              <a:t>Three Main Types of MFA Authentication Methods</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pPr algn="just"/>
            <a:r>
              <a:rPr lang="en-GB" dirty="0"/>
              <a:t> Most MFA authentication methodology is based on one of three types of additional information:</a:t>
            </a:r>
          </a:p>
          <a:p>
            <a:pPr algn="just"/>
            <a:r>
              <a:rPr lang="en-GB" dirty="0"/>
              <a:t>Things you know (knowledge), such as a password or PIN</a:t>
            </a:r>
          </a:p>
          <a:p>
            <a:pPr algn="just"/>
            <a:r>
              <a:rPr lang="en-GB" dirty="0"/>
              <a:t>Things you have (possession), such as a badge or smartphone</a:t>
            </a:r>
          </a:p>
          <a:p>
            <a:pPr algn="just"/>
            <a:r>
              <a:rPr lang="en-GB" dirty="0"/>
              <a:t>Things you are (inherence), such as a biometric like fingerprints or voice recognition</a:t>
            </a:r>
          </a:p>
          <a:p>
            <a:pPr algn="just"/>
            <a:endParaRPr lang="en-GB" dirty="0"/>
          </a:p>
          <a:p>
            <a:pPr algn="just"/>
            <a:endParaRPr lang="en-GB" dirty="0"/>
          </a:p>
          <a:p>
            <a:pPr algn="just"/>
            <a:endParaRPr lang="en-GB" dirty="0"/>
          </a:p>
          <a:p>
            <a:pPr algn="just"/>
            <a:endParaRPr lang="en-GB" dirty="0"/>
          </a:p>
          <a:p>
            <a:pPr algn="just"/>
            <a:endParaRPr lang="en-GB" dirty="0"/>
          </a:p>
          <a:p>
            <a:endParaRPr lang="en-US" dirty="0"/>
          </a:p>
        </p:txBody>
      </p:sp>
    </p:spTree>
    <p:extLst>
      <p:ext uri="{BB962C8B-B14F-4D97-AF65-F5344CB8AC3E}">
        <p14:creationId xmlns:p14="http://schemas.microsoft.com/office/powerpoint/2010/main" val="87762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US" b="1" dirty="0"/>
              <a:t>Active Directory</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lnSpcReduction="10000"/>
          </a:bodyPr>
          <a:lstStyle/>
          <a:p>
            <a:pPr algn="just"/>
            <a:r>
              <a:rPr lang="en-GB" dirty="0">
                <a:solidFill>
                  <a:srgbClr val="00B050"/>
                </a:solidFill>
              </a:rPr>
              <a:t>Active Directory (AD) </a:t>
            </a:r>
            <a:r>
              <a:rPr lang="en-GB" dirty="0"/>
              <a:t>is a database and set of services that connect users with the network resources they need to get their work done. </a:t>
            </a:r>
          </a:p>
          <a:p>
            <a:pPr algn="just"/>
            <a:r>
              <a:rPr lang="en-GB" dirty="0"/>
              <a:t>The database (or directory) contains critical information about the environment, including what users and computers there are and who’s allowed to do what.</a:t>
            </a:r>
          </a:p>
          <a:p>
            <a:pPr algn="just"/>
            <a:r>
              <a:rPr lang="en-GB" dirty="0"/>
              <a:t>The services control much of the activity that goes on in your IT environment. </a:t>
            </a:r>
          </a:p>
          <a:p>
            <a:pPr algn="just"/>
            <a:r>
              <a:rPr lang="en-GB" dirty="0"/>
              <a:t>In particular, they make sure each person is who they claim to be (</a:t>
            </a:r>
            <a:r>
              <a:rPr lang="en-GB" b="1" dirty="0"/>
              <a:t>authentication</a:t>
            </a:r>
            <a:r>
              <a:rPr lang="en-GB" dirty="0"/>
              <a:t>), usually by checking the user ID and password they enter, and allow them to access only the data they’re allowed to use (</a:t>
            </a:r>
            <a:r>
              <a:rPr lang="en-GB" b="1" dirty="0"/>
              <a:t>authorization</a:t>
            </a:r>
            <a:r>
              <a:rPr lang="en-GB" dirty="0"/>
              <a:t>).</a:t>
            </a:r>
          </a:p>
          <a:p>
            <a:endParaRPr lang="en-US" dirty="0"/>
          </a:p>
        </p:txBody>
      </p:sp>
    </p:spTree>
    <p:extLst>
      <p:ext uri="{BB962C8B-B14F-4D97-AF65-F5344CB8AC3E}">
        <p14:creationId xmlns:p14="http://schemas.microsoft.com/office/powerpoint/2010/main" val="3299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pPr algn="just"/>
            <a:r>
              <a:rPr lang="en-GB" b="1" dirty="0"/>
              <a:t> Single sign-on</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pPr algn="just"/>
            <a:r>
              <a:rPr lang="en-GB" dirty="0"/>
              <a:t> Single sign-on (SSO) is an authentication method that enables users to securely authenticate with multiple applications and websites by using just one set of credentials.</a:t>
            </a:r>
          </a:p>
          <a:p>
            <a:pPr algn="just"/>
            <a:endParaRPr lang="en-GB" dirty="0"/>
          </a:p>
          <a:p>
            <a:pPr algn="just"/>
            <a:endParaRPr lang="en-GB" dirty="0"/>
          </a:p>
          <a:p>
            <a:pPr algn="just"/>
            <a:endParaRPr lang="en-GB" dirty="0"/>
          </a:p>
          <a:p>
            <a:pPr algn="just"/>
            <a:endParaRPr lang="en-GB" dirty="0"/>
          </a:p>
          <a:p>
            <a:pPr algn="just"/>
            <a:endParaRPr lang="en-GB" dirty="0"/>
          </a:p>
          <a:p>
            <a:endParaRPr lang="en-US" dirty="0"/>
          </a:p>
        </p:txBody>
      </p:sp>
    </p:spTree>
    <p:extLst>
      <p:ext uri="{BB962C8B-B14F-4D97-AF65-F5344CB8AC3E}">
        <p14:creationId xmlns:p14="http://schemas.microsoft.com/office/powerpoint/2010/main" val="1951493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pPr algn="just"/>
            <a:r>
              <a:rPr lang="en-GB" b="1" dirty="0"/>
              <a:t>How does SSO work?</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lnSpcReduction="10000"/>
          </a:bodyPr>
          <a:lstStyle/>
          <a:p>
            <a:pPr algn="just"/>
            <a:r>
              <a:rPr lang="en-GB" dirty="0"/>
              <a:t> SSO works based upon a trust relationship set up between an application, known as the service provider, and an identity provider, like OneLogin. </a:t>
            </a:r>
          </a:p>
          <a:p>
            <a:pPr algn="just"/>
            <a:r>
              <a:rPr lang="en-GB" dirty="0"/>
              <a:t>This trust relationship is often based upon a certificate that is exchanged between the identity provider and the service provider.</a:t>
            </a:r>
          </a:p>
          <a:p>
            <a:pPr algn="just"/>
            <a:r>
              <a:rPr lang="en-GB" dirty="0"/>
              <a:t> This certificate can be used to sign identity information that is being sent from the identity provider to the service provider so that the service provider knows it is coming from a trusted source. </a:t>
            </a:r>
          </a:p>
          <a:p>
            <a:pPr algn="just"/>
            <a:r>
              <a:rPr lang="en-GB" dirty="0"/>
              <a:t>In SSO, this identity data takes the form of tokens which contain identifying bits of information about the user like a user’s email address or a username.</a:t>
            </a:r>
          </a:p>
          <a:p>
            <a:pPr algn="just"/>
            <a:endParaRPr lang="en-GB" dirty="0"/>
          </a:p>
          <a:p>
            <a:pPr algn="just"/>
            <a:endParaRPr lang="en-GB" dirty="0"/>
          </a:p>
          <a:p>
            <a:pPr algn="just"/>
            <a:endParaRPr lang="en-GB" dirty="0"/>
          </a:p>
          <a:p>
            <a:pPr algn="just"/>
            <a:endParaRPr lang="en-GB" dirty="0"/>
          </a:p>
          <a:p>
            <a:pPr algn="just"/>
            <a:endParaRPr lang="en-GB" dirty="0"/>
          </a:p>
          <a:p>
            <a:endParaRPr lang="en-US" dirty="0"/>
          </a:p>
        </p:txBody>
      </p:sp>
    </p:spTree>
    <p:extLst>
      <p:ext uri="{BB962C8B-B14F-4D97-AF65-F5344CB8AC3E}">
        <p14:creationId xmlns:p14="http://schemas.microsoft.com/office/powerpoint/2010/main" val="221694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pPr algn="just"/>
            <a:r>
              <a:rPr lang="en-GB" b="1" dirty="0"/>
              <a:t>What is an SSO token?</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pPr algn="just"/>
            <a:r>
              <a:rPr lang="en-GB" dirty="0"/>
              <a:t> An SSO token is a collection of data or information that is passed from one system to another during the SSO process. </a:t>
            </a:r>
          </a:p>
          <a:p>
            <a:pPr algn="just"/>
            <a:r>
              <a:rPr lang="en-GB" dirty="0"/>
              <a:t>The data can simply be a user’s email address and information about which system is sending the token.</a:t>
            </a:r>
          </a:p>
          <a:p>
            <a:pPr algn="just"/>
            <a:r>
              <a:rPr lang="en-GB" dirty="0"/>
              <a:t>Tokens must be digitally signed for the token receiver to verify that the token is coming from a trusted source. </a:t>
            </a:r>
          </a:p>
          <a:p>
            <a:pPr algn="just"/>
            <a:r>
              <a:rPr lang="en-GB" dirty="0"/>
              <a:t>The certificate that is used for this digital signature is exchanged during the initial configuration process.</a:t>
            </a:r>
          </a:p>
          <a:p>
            <a:pPr algn="just"/>
            <a:endParaRPr lang="en-GB" dirty="0"/>
          </a:p>
          <a:p>
            <a:pPr algn="just"/>
            <a:endParaRPr lang="en-GB" dirty="0"/>
          </a:p>
          <a:p>
            <a:pPr algn="just"/>
            <a:endParaRPr lang="en-GB" dirty="0"/>
          </a:p>
          <a:p>
            <a:pPr algn="just"/>
            <a:endParaRPr lang="en-GB" dirty="0"/>
          </a:p>
          <a:p>
            <a:pPr algn="just"/>
            <a:endParaRPr lang="en-GB" dirty="0"/>
          </a:p>
          <a:p>
            <a:endParaRPr lang="en-US" dirty="0"/>
          </a:p>
        </p:txBody>
      </p:sp>
    </p:spTree>
    <p:extLst>
      <p:ext uri="{BB962C8B-B14F-4D97-AF65-F5344CB8AC3E}">
        <p14:creationId xmlns:p14="http://schemas.microsoft.com/office/powerpoint/2010/main" val="1427635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pPr algn="just"/>
            <a:r>
              <a:rPr lang="en-GB" b="1" dirty="0"/>
              <a:t>Different types of SSO</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pPr algn="just"/>
            <a:r>
              <a:rPr lang="en-GB" dirty="0"/>
              <a:t>Federated Identity Management (FIM)</a:t>
            </a:r>
          </a:p>
          <a:p>
            <a:pPr algn="just"/>
            <a:r>
              <a:rPr lang="en-GB" dirty="0"/>
              <a:t>OAuth (specifically OAuth 2.0 nowadays)</a:t>
            </a:r>
          </a:p>
          <a:p>
            <a:pPr algn="just"/>
            <a:r>
              <a:rPr lang="en-GB" dirty="0"/>
              <a:t>OpenID Connect (OIDC)</a:t>
            </a:r>
          </a:p>
          <a:p>
            <a:pPr algn="just"/>
            <a:r>
              <a:rPr lang="en-GB" dirty="0"/>
              <a:t>Security Access Markup Language (SAML)</a:t>
            </a:r>
          </a:p>
          <a:p>
            <a:pPr algn="just"/>
            <a:r>
              <a:rPr lang="en-GB" dirty="0"/>
              <a:t>Same Sign On (SSO)</a:t>
            </a:r>
          </a:p>
          <a:p>
            <a:pPr algn="just"/>
            <a:endParaRPr lang="en-GB" dirty="0"/>
          </a:p>
          <a:p>
            <a:pPr algn="just"/>
            <a:endParaRPr lang="en-GB" dirty="0"/>
          </a:p>
          <a:p>
            <a:pPr algn="just"/>
            <a:endParaRPr lang="en-GB" dirty="0"/>
          </a:p>
          <a:p>
            <a:pPr algn="just"/>
            <a:endParaRPr lang="en-GB" dirty="0"/>
          </a:p>
          <a:p>
            <a:pPr algn="just"/>
            <a:endParaRPr lang="en-GB" dirty="0"/>
          </a:p>
          <a:p>
            <a:endParaRPr lang="en-US" dirty="0"/>
          </a:p>
        </p:txBody>
      </p:sp>
    </p:spTree>
    <p:extLst>
      <p:ext uri="{BB962C8B-B14F-4D97-AF65-F5344CB8AC3E}">
        <p14:creationId xmlns:p14="http://schemas.microsoft.com/office/powerpoint/2010/main" val="256612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pPr algn="just"/>
            <a:r>
              <a:rPr lang="en-GB" b="1" dirty="0"/>
              <a:t>Advantages of SSO</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pPr algn="just"/>
            <a:r>
              <a:rPr lang="en-GB" b="1" dirty="0"/>
              <a:t> 1.Reduces password fatigue. </a:t>
            </a:r>
            <a:r>
              <a:rPr lang="en-GB" dirty="0"/>
              <a:t>Remembering one password instead of many makes users’ lives easier. As a tangential benefit, it gives users greater incentive to come up with strong passwords.</a:t>
            </a:r>
          </a:p>
          <a:p>
            <a:pPr algn="just"/>
            <a:r>
              <a:rPr lang="en-GB" b="1" dirty="0"/>
              <a:t>2.Simplifies username and password management</a:t>
            </a:r>
            <a:r>
              <a:rPr lang="en-GB" dirty="0"/>
              <a:t>. When changes of personnel take place, SSO reduces both IT effort and opportunities for mistakes. Employees leaving the organization relinquish their login privileges.</a:t>
            </a:r>
          </a:p>
          <a:p>
            <a:pPr algn="just"/>
            <a:r>
              <a:rPr lang="en-GB" b="1" dirty="0"/>
              <a:t>3.Improves identity protection</a:t>
            </a:r>
            <a:r>
              <a:rPr lang="en-GB" dirty="0"/>
              <a:t>. With SSO, companies can strengthen identity security with techniques such as two-factor authentication (2FA) and multifactor authentication (MFA).</a:t>
            </a:r>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endParaRPr lang="en-US" dirty="0"/>
          </a:p>
        </p:txBody>
      </p:sp>
    </p:spTree>
    <p:extLst>
      <p:ext uri="{BB962C8B-B14F-4D97-AF65-F5344CB8AC3E}">
        <p14:creationId xmlns:p14="http://schemas.microsoft.com/office/powerpoint/2010/main" val="3207320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pPr algn="just"/>
            <a:r>
              <a:rPr lang="en-GB" b="1" dirty="0"/>
              <a:t>OAuth2</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pPr algn="just"/>
            <a:r>
              <a:rPr lang="en-GB" dirty="0"/>
              <a:t>OAuth2 is an open-standard authorization protocol or framework that provides applications the ability for “secure designated </a:t>
            </a:r>
            <a:r>
              <a:rPr lang="en-GB" dirty="0" err="1"/>
              <a:t>acces</a:t>
            </a:r>
            <a:r>
              <a:rPr lang="en-GB" dirty="0"/>
              <a:t>”,it doesn’t share password data but instead uses authorization tokens to prove an identity between consumers and service providers. </a:t>
            </a:r>
          </a:p>
          <a:p>
            <a:pPr algn="just"/>
            <a:r>
              <a:rPr lang="en-GB" dirty="0"/>
              <a:t>OAuth is an authentication protocol that allows you to approve one application interacting with another on your behalf without giving away your password.</a:t>
            </a:r>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endParaRPr lang="en-US" dirty="0"/>
          </a:p>
        </p:txBody>
      </p:sp>
    </p:spTree>
    <p:extLst>
      <p:ext uri="{BB962C8B-B14F-4D97-AF65-F5344CB8AC3E}">
        <p14:creationId xmlns:p14="http://schemas.microsoft.com/office/powerpoint/2010/main" val="231035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pPr algn="just"/>
            <a:r>
              <a:rPr lang="en-GB" b="1" dirty="0"/>
              <a:t>OPENID</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pPr algn="just"/>
            <a:r>
              <a:rPr lang="en-GB" dirty="0"/>
              <a:t>OpenID Connect is built on top of OAuth 2.0.One problem OpenID Connect addresses is how application developers can easily provide users with a usable and secure authentication experience, without investing a lot of time into storing and managing passwords.</a:t>
            </a:r>
          </a:p>
          <a:p>
            <a:pPr algn="just"/>
            <a:r>
              <a:rPr lang="en-GB" dirty="0"/>
              <a:t> </a:t>
            </a:r>
            <a:r>
              <a:rPr lang="en-GB" b="1" dirty="0"/>
              <a:t>Components used in OpenID:</a:t>
            </a:r>
          </a:p>
          <a:p>
            <a:pPr lvl="1" algn="just"/>
            <a:r>
              <a:rPr lang="en-GB" b="1" dirty="0"/>
              <a:t>ID Token </a:t>
            </a:r>
            <a:r>
              <a:rPr lang="en-GB" dirty="0"/>
              <a:t>: Info about authenticated user.</a:t>
            </a:r>
          </a:p>
          <a:p>
            <a:pPr lvl="1" algn="just"/>
            <a:r>
              <a:rPr lang="en-GB" b="1" dirty="0" err="1"/>
              <a:t>UserInfo</a:t>
            </a:r>
            <a:r>
              <a:rPr lang="en-GB" b="1" dirty="0"/>
              <a:t> Endpoints </a:t>
            </a:r>
            <a:r>
              <a:rPr lang="en-GB" dirty="0"/>
              <a:t>: Contains Additional Info like Attributes and translates the Token.</a:t>
            </a:r>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endParaRPr lang="en-US" dirty="0"/>
          </a:p>
        </p:txBody>
      </p:sp>
    </p:spTree>
    <p:extLst>
      <p:ext uri="{BB962C8B-B14F-4D97-AF65-F5344CB8AC3E}">
        <p14:creationId xmlns:p14="http://schemas.microsoft.com/office/powerpoint/2010/main" val="3656787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pPr algn="just"/>
            <a:r>
              <a:rPr lang="en-GB" b="1" dirty="0"/>
              <a:t>SAML</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pPr algn="just"/>
            <a:r>
              <a:rPr lang="en-GB" dirty="0"/>
              <a:t> SAML is an acronym used to describe the Security Assertion Markup Language (SAML). Its primary role in online security is that it enables you to access multiple web applications using one set of login credentials. </a:t>
            </a:r>
          </a:p>
          <a:p>
            <a:pPr algn="just"/>
            <a:r>
              <a:rPr lang="en-GB" dirty="0"/>
              <a:t>It works by passing authentication information in a particular format between two parties, usually an identity provider (</a:t>
            </a:r>
            <a:r>
              <a:rPr lang="en-GB" dirty="0" err="1"/>
              <a:t>idP</a:t>
            </a:r>
            <a:r>
              <a:rPr lang="en-GB" dirty="0"/>
              <a:t>) and a service provider(</a:t>
            </a:r>
            <a:r>
              <a:rPr lang="en-GB" dirty="0" err="1"/>
              <a:t>sp</a:t>
            </a:r>
            <a:r>
              <a:rPr lang="en-GB" dirty="0"/>
              <a:t>).</a:t>
            </a:r>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endParaRPr lang="en-US" dirty="0"/>
          </a:p>
        </p:txBody>
      </p:sp>
    </p:spTree>
    <p:extLst>
      <p:ext uri="{BB962C8B-B14F-4D97-AF65-F5344CB8AC3E}">
        <p14:creationId xmlns:p14="http://schemas.microsoft.com/office/powerpoint/2010/main" val="2352770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pPr algn="just"/>
            <a:r>
              <a:rPr lang="en-GB" b="1" dirty="0"/>
              <a:t>The Differences Between the Standards</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pPr algn="just"/>
            <a:r>
              <a:rPr lang="en-GB" dirty="0"/>
              <a:t> The main differentiator between these three players is that OAuth 2.0 is a framework that controls authorization to a protected resource such as an application or a set of files, while OpenID Connect and SAML are both industry standards for federated authentication. </a:t>
            </a:r>
          </a:p>
          <a:p>
            <a:pPr algn="just"/>
            <a:r>
              <a:rPr lang="en-GB" dirty="0"/>
              <a:t>That means that OAuth 2.0 is used in fundamentally different situations than the other two standards ,and can be used simultaneously with either OpenID Connect or SAML. </a:t>
            </a:r>
          </a:p>
          <a:p>
            <a:pPr algn="just"/>
            <a:r>
              <a:rPr lang="en-GB" dirty="0"/>
              <a:t>You might have used OAuth when you let an application, say Trello, access your Gmail contacts. </a:t>
            </a:r>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endParaRPr lang="en-US" dirty="0"/>
          </a:p>
        </p:txBody>
      </p:sp>
    </p:spTree>
    <p:extLst>
      <p:ext uri="{BB962C8B-B14F-4D97-AF65-F5344CB8AC3E}">
        <p14:creationId xmlns:p14="http://schemas.microsoft.com/office/powerpoint/2010/main" val="3527557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pPr algn="just"/>
            <a:r>
              <a:rPr lang="en-GB" b="1" dirty="0"/>
              <a:t>The Differences Between the Standards</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pPr algn="just"/>
            <a:r>
              <a:rPr lang="en-GB" dirty="0"/>
              <a:t>In this situation, you are the user, Trello is the consumer and Gmail is the service provider. Gmail provides the tokens that allow Trello to access your contacts.</a:t>
            </a:r>
          </a:p>
          <a:p>
            <a:pPr algn="just"/>
            <a:r>
              <a:rPr lang="en-GB" dirty="0"/>
              <a:t>Using either OpenID Connect or SAML independently, enterprises can achieve user authentication and deploy single sign-on. Though they both deal with logins, they have different strengths and weaknesses.</a:t>
            </a:r>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endParaRPr lang="en-US" dirty="0"/>
          </a:p>
        </p:txBody>
      </p:sp>
    </p:spTree>
    <p:extLst>
      <p:ext uri="{BB962C8B-B14F-4D97-AF65-F5344CB8AC3E}">
        <p14:creationId xmlns:p14="http://schemas.microsoft.com/office/powerpoint/2010/main" val="199819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GB" b="1" dirty="0"/>
              <a:t>How does Active Directory work</a:t>
            </a:r>
            <a:endParaRPr lang="en-US" b="1" dirty="0"/>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pPr algn="just"/>
            <a:r>
              <a:rPr lang="en-GB" dirty="0"/>
              <a:t>The main Active Directory service is Active Directory Domain Services (AD DS), which is part of the Windows Server operating system. </a:t>
            </a:r>
          </a:p>
          <a:p>
            <a:pPr algn="just"/>
            <a:r>
              <a:rPr lang="en-GB" dirty="0"/>
              <a:t>The servers that run AD DS are called </a:t>
            </a:r>
            <a:r>
              <a:rPr lang="en-GB" b="1" dirty="0">
                <a:solidFill>
                  <a:srgbClr val="00B050"/>
                </a:solidFill>
              </a:rPr>
              <a:t>domain controllers (DCs). </a:t>
            </a:r>
          </a:p>
          <a:p>
            <a:pPr algn="just"/>
            <a:r>
              <a:rPr lang="en-GB" dirty="0"/>
              <a:t>Organizations normally have multiple DCs, and each one has a copy of the directory for the entire domain. </a:t>
            </a:r>
          </a:p>
          <a:p>
            <a:pPr algn="just"/>
            <a:r>
              <a:rPr lang="en-GB" dirty="0"/>
              <a:t>Changes made to the directory on one domain controller — such as </a:t>
            </a:r>
            <a:r>
              <a:rPr lang="en-GB" dirty="0">
                <a:solidFill>
                  <a:srgbClr val="00B050"/>
                </a:solidFill>
              </a:rPr>
              <a:t>password update or the deletion of a user account </a:t>
            </a:r>
            <a:r>
              <a:rPr lang="en-GB" dirty="0"/>
              <a:t>— are replicated to the other DCs so they all stay up to date. </a:t>
            </a:r>
          </a:p>
          <a:p>
            <a:pPr algn="just"/>
            <a:endParaRPr lang="en-GB" dirty="0"/>
          </a:p>
          <a:p>
            <a:endParaRPr lang="en-US" dirty="0"/>
          </a:p>
        </p:txBody>
      </p:sp>
    </p:spTree>
    <p:extLst>
      <p:ext uri="{BB962C8B-B14F-4D97-AF65-F5344CB8AC3E}">
        <p14:creationId xmlns:p14="http://schemas.microsoft.com/office/powerpoint/2010/main" val="3096585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pPr algn="just"/>
            <a:r>
              <a:rPr lang="en-GB" b="1" dirty="0"/>
              <a:t>The Differences Between the Standards</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fontScale="92500" lnSpcReduction="10000"/>
          </a:bodyPr>
          <a:lstStyle/>
          <a:p>
            <a:pPr algn="just"/>
            <a:r>
              <a:rPr lang="en-US" sz="2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OpenID</a:t>
            </a:r>
            <a:r>
              <a:rPr lang="en-US" sz="2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Connect is built on the OAuth 2.0 protocol and uses an additional JSON Web Token (JWT), called an ID token, to standardize areas that OAuth 2.0 leaves up to choice, such as scopes and endpoint discovery. </a:t>
            </a:r>
          </a:p>
          <a:p>
            <a:pPr algn="just"/>
            <a:r>
              <a:rPr lang="en-US" sz="2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 is specifically focused on user authentication and is widely used to enable user logins on consumer websites and mobile apps.</a:t>
            </a:r>
            <a:r>
              <a:rPr lang="en-US" sz="2800" dirty="0">
                <a:solidFill>
                  <a:srgbClr val="050505"/>
                </a:solidFill>
                <a:effectLst/>
                <a:latin typeface="Calibri" panose="020F0502020204030204" pitchFamily="34" charset="0"/>
                <a:ea typeface="Calibri" panose="020F0502020204030204" pitchFamily="34" charset="0"/>
                <a:cs typeface="Calibri" panose="020F0502020204030204" pitchFamily="34" charset="0"/>
              </a:rPr>
              <a:t> </a:t>
            </a:r>
          </a:p>
          <a:p>
            <a:pPr algn="just"/>
            <a:r>
              <a:rPr lang="en-US" sz="2800" dirty="0">
                <a:solidFill>
                  <a:srgbClr val="050505"/>
                </a:solidFill>
                <a:effectLst/>
                <a:latin typeface="Calibri" panose="020F0502020204030204" pitchFamily="34" charset="0"/>
                <a:ea typeface="Calibri" panose="020F0502020204030204" pitchFamily="34" charset="0"/>
                <a:cs typeface="Calibri" panose="020F0502020204030204" pitchFamily="34" charset="0"/>
              </a:rPr>
              <a:t>In the case of OpenID Connect, you’ve likely used it if you’ve authenticated your account in another application using Google or some other application. You sign in to Google ,which is the identity provider, to access the third-party application (e.g., </a:t>
            </a:r>
            <a:r>
              <a:rPr lang="en-US" sz="2800" dirty="0" err="1">
                <a:solidFill>
                  <a:srgbClr val="050505"/>
                </a:solidFill>
                <a:effectLst/>
                <a:latin typeface="Calibri" panose="020F0502020204030204" pitchFamily="34" charset="0"/>
                <a:ea typeface="Calibri" panose="020F0502020204030204" pitchFamily="34" charset="0"/>
                <a:cs typeface="Calibri" panose="020F0502020204030204" pitchFamily="34" charset="0"/>
              </a:rPr>
              <a:t>coursera</a:t>
            </a:r>
            <a:r>
              <a:rPr lang="en-US" sz="2800" dirty="0">
                <a:solidFill>
                  <a:srgbClr val="050505"/>
                </a:solidFill>
                <a:effectLst/>
                <a:latin typeface="Calibri" panose="020F0502020204030204" pitchFamily="34" charset="0"/>
                <a:ea typeface="Calibri" panose="020F0502020204030204" pitchFamily="34" charset="0"/>
                <a:cs typeface="Calibri" panose="020F0502020204030204" pitchFamily="34" charset="0"/>
              </a:rPr>
              <a:t>). </a:t>
            </a:r>
          </a:p>
          <a:p>
            <a:pPr algn="just"/>
            <a:r>
              <a:rPr lang="en-US" sz="2800" dirty="0">
                <a:solidFill>
                  <a:srgbClr val="050505"/>
                </a:solidFill>
                <a:effectLst/>
                <a:latin typeface="Calibri" panose="020F0502020204030204" pitchFamily="34" charset="0"/>
                <a:ea typeface="Calibri" panose="020F0502020204030204" pitchFamily="34" charset="0"/>
                <a:cs typeface="Calibri" panose="020F0502020204030204" pitchFamily="34" charset="0"/>
              </a:rPr>
              <a:t>You might have logged on to </a:t>
            </a:r>
            <a:r>
              <a:rPr lang="en-US" sz="2800" dirty="0" err="1">
                <a:solidFill>
                  <a:srgbClr val="050505"/>
                </a:solidFill>
                <a:effectLst/>
                <a:latin typeface="Calibri" panose="020F0502020204030204" pitchFamily="34" charset="0"/>
                <a:ea typeface="Calibri" panose="020F0502020204030204" pitchFamily="34" charset="0"/>
                <a:cs typeface="Calibri" panose="020F0502020204030204" pitchFamily="34" charset="0"/>
              </a:rPr>
              <a:t>coursera</a:t>
            </a:r>
            <a:r>
              <a:rPr lang="en-US" sz="2800" dirty="0">
                <a:solidFill>
                  <a:srgbClr val="050505"/>
                </a:solidFill>
                <a:effectLst/>
                <a:latin typeface="Calibri" panose="020F0502020204030204" pitchFamily="34" charset="0"/>
                <a:ea typeface="Calibri" panose="020F0502020204030204" pitchFamily="34" charset="0"/>
                <a:cs typeface="Calibri" panose="020F0502020204030204" pitchFamily="34" charset="0"/>
              </a:rPr>
              <a:t> but your credentials are stored safely within Google, safe from any potential threat in case </a:t>
            </a:r>
            <a:r>
              <a:rPr lang="en-US" sz="2800" dirty="0" err="1">
                <a:solidFill>
                  <a:srgbClr val="050505"/>
                </a:solidFill>
                <a:effectLst/>
                <a:latin typeface="Calibri" panose="020F0502020204030204" pitchFamily="34" charset="0"/>
                <a:ea typeface="Calibri" panose="020F0502020204030204" pitchFamily="34" charset="0"/>
                <a:cs typeface="Calibri" panose="020F0502020204030204" pitchFamily="34" charset="0"/>
              </a:rPr>
              <a:t>coursera</a:t>
            </a:r>
            <a:r>
              <a:rPr lang="en-US" sz="2800" dirty="0">
                <a:solidFill>
                  <a:srgbClr val="050505"/>
                </a:solidFill>
                <a:effectLst/>
                <a:latin typeface="Calibri" panose="020F0502020204030204" pitchFamily="34" charset="0"/>
                <a:ea typeface="Calibri" panose="020F0502020204030204" pitchFamily="34" charset="0"/>
                <a:cs typeface="Calibri" panose="020F0502020204030204" pitchFamily="34" charset="0"/>
              </a:rPr>
              <a:t> gets hacked.</a:t>
            </a:r>
            <a:endParaRPr lang="en-US" sz="2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endParaRPr lang="en-US" dirty="0"/>
          </a:p>
        </p:txBody>
      </p:sp>
    </p:spTree>
    <p:extLst>
      <p:ext uri="{BB962C8B-B14F-4D97-AF65-F5344CB8AC3E}">
        <p14:creationId xmlns:p14="http://schemas.microsoft.com/office/powerpoint/2010/main" val="2910290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pPr algn="just"/>
            <a:r>
              <a:rPr lang="en-GB" b="1" dirty="0"/>
              <a:t>The Differences Between the Standards</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pPr algn="just"/>
            <a:r>
              <a:rPr lang="en-GB" sz="2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SAML</a:t>
            </a:r>
            <a:r>
              <a:rPr lang="en-GB" sz="2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independent of OAuth, relying on an exchange of messages to authenticate in XML SAML format, as opposed to JWT. It is more commonly used in enterprises. </a:t>
            </a:r>
          </a:p>
          <a:p>
            <a:pPr algn="just"/>
            <a:r>
              <a:rPr lang="en-GB" sz="2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Many organizations use it for logging in users to internal networks.</a:t>
            </a:r>
          </a:p>
          <a:p>
            <a:pPr algn="just"/>
            <a:r>
              <a:rPr lang="en-GB" sz="2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Once you’ve logged on, you don’t need to enter your credentials to access applications within the network.</a:t>
            </a:r>
            <a:endParaRPr lang="en-US" sz="2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endParaRPr lang="en-US" dirty="0"/>
          </a:p>
        </p:txBody>
      </p:sp>
    </p:spTree>
    <p:extLst>
      <p:ext uri="{BB962C8B-B14F-4D97-AF65-F5344CB8AC3E}">
        <p14:creationId xmlns:p14="http://schemas.microsoft.com/office/powerpoint/2010/main" val="332908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GB" b="1" dirty="0"/>
              <a:t>How does Active Directory work</a:t>
            </a:r>
            <a:endParaRPr lang="en-US" b="1" dirty="0"/>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lnSpcReduction="10000"/>
          </a:bodyPr>
          <a:lstStyle/>
          <a:p>
            <a:pPr algn="just"/>
            <a:r>
              <a:rPr lang="en-GB" dirty="0"/>
              <a:t>A </a:t>
            </a:r>
            <a:r>
              <a:rPr lang="en-GB" b="1" dirty="0">
                <a:solidFill>
                  <a:srgbClr val="00B050"/>
                </a:solidFill>
              </a:rPr>
              <a:t>Global </a:t>
            </a:r>
            <a:r>
              <a:rPr lang="en-GB" b="1" dirty="0" err="1">
                <a:solidFill>
                  <a:srgbClr val="00B050"/>
                </a:solidFill>
              </a:rPr>
              <a:t>Catalog</a:t>
            </a:r>
            <a:r>
              <a:rPr lang="en-GB" b="1" dirty="0">
                <a:solidFill>
                  <a:srgbClr val="00B050"/>
                </a:solidFill>
              </a:rPr>
              <a:t> server</a:t>
            </a:r>
            <a:r>
              <a:rPr lang="en-GB" dirty="0"/>
              <a:t> is a DC that stores a complete copy of all objects in the directory of its domain and a partial copy of all objects of all other domains in the </a:t>
            </a:r>
            <a:r>
              <a:rPr lang="en-GB" dirty="0">
                <a:solidFill>
                  <a:srgbClr val="00B050"/>
                </a:solidFill>
              </a:rPr>
              <a:t>forest</a:t>
            </a:r>
            <a:r>
              <a:rPr lang="en-GB" dirty="0"/>
              <a:t>; this enables users and applications to </a:t>
            </a:r>
            <a:r>
              <a:rPr lang="en-GB" dirty="0">
                <a:solidFill>
                  <a:srgbClr val="00B050"/>
                </a:solidFill>
              </a:rPr>
              <a:t>find objects in any domain of their forest.</a:t>
            </a:r>
          </a:p>
          <a:p>
            <a:pPr algn="just"/>
            <a:r>
              <a:rPr lang="en-GB" dirty="0"/>
              <a:t>It’s important to understand that Active Directory is only for on-premises Microsoft environments. </a:t>
            </a:r>
          </a:p>
          <a:p>
            <a:pPr algn="just"/>
            <a:r>
              <a:rPr lang="en-GB" dirty="0"/>
              <a:t>Microsoft environments in the cloud use </a:t>
            </a:r>
            <a:r>
              <a:rPr lang="en-GB" dirty="0">
                <a:solidFill>
                  <a:srgbClr val="00B050"/>
                </a:solidFill>
              </a:rPr>
              <a:t>Azure Active Directory</a:t>
            </a:r>
            <a:r>
              <a:rPr lang="en-GB" dirty="0"/>
              <a:t>, which serves the same purposes as its on-prem namesake. </a:t>
            </a:r>
          </a:p>
          <a:p>
            <a:pPr algn="just"/>
            <a:r>
              <a:rPr lang="en-GB" dirty="0"/>
              <a:t>AD and Azure AD are separate but can work together to some degree if your organization has both on-premises and cloud IT environments (a hybrid deployment).</a:t>
            </a:r>
          </a:p>
          <a:p>
            <a:pPr algn="just"/>
            <a:endParaRPr lang="en-GB" dirty="0"/>
          </a:p>
          <a:p>
            <a:endParaRPr lang="en-US" dirty="0"/>
          </a:p>
        </p:txBody>
      </p:sp>
    </p:spTree>
    <p:extLst>
      <p:ext uri="{BB962C8B-B14F-4D97-AF65-F5344CB8AC3E}">
        <p14:creationId xmlns:p14="http://schemas.microsoft.com/office/powerpoint/2010/main" val="624686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GB" b="1" dirty="0"/>
              <a:t>How is Active Directory structured?</a:t>
            </a:r>
            <a:endParaRPr lang="en-US" b="1" dirty="0"/>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fontScale="92500" lnSpcReduction="20000"/>
          </a:bodyPr>
          <a:lstStyle/>
          <a:p>
            <a:pPr algn="just"/>
            <a:r>
              <a:rPr lang="en-GB" b="1" dirty="0"/>
              <a:t>AD has three main tiers</a:t>
            </a:r>
            <a:r>
              <a:rPr lang="en-GB" dirty="0"/>
              <a:t>: domains, trees and forests. </a:t>
            </a:r>
          </a:p>
          <a:p>
            <a:pPr algn="just"/>
            <a:r>
              <a:rPr lang="en-GB" dirty="0"/>
              <a:t>A </a:t>
            </a:r>
            <a:r>
              <a:rPr lang="en-GB" b="1" dirty="0"/>
              <a:t>domain</a:t>
            </a:r>
            <a:r>
              <a:rPr lang="en-GB" dirty="0"/>
              <a:t> is a group of related users, computers and other AD objects, such as all the AD objects for your company’s head office. </a:t>
            </a:r>
          </a:p>
          <a:p>
            <a:pPr algn="just"/>
            <a:r>
              <a:rPr lang="en-GB" dirty="0"/>
              <a:t>Multiple domains can be combined into a tree, and multiple trees can be grouped into a forest.</a:t>
            </a:r>
          </a:p>
          <a:p>
            <a:pPr algn="just"/>
            <a:r>
              <a:rPr lang="en-GB" dirty="0"/>
              <a:t>The objects for a given domain are stored in a single database and can be managed together. </a:t>
            </a:r>
          </a:p>
          <a:p>
            <a:pPr algn="just"/>
            <a:r>
              <a:rPr lang="en-GB" b="1" dirty="0"/>
              <a:t>A forest is a security boundary. </a:t>
            </a:r>
            <a:r>
              <a:rPr lang="en-GB" dirty="0"/>
              <a:t>Objects in different forests are not able to interact with each other unless the administrators of each forest create a trust between them.</a:t>
            </a:r>
          </a:p>
          <a:p>
            <a:pPr algn="just"/>
            <a:r>
              <a:rPr lang="en-GB" dirty="0"/>
              <a:t>For instance, if you have multiple disjointed business units, you probably want to create multiple forests. </a:t>
            </a:r>
          </a:p>
          <a:p>
            <a:pPr algn="just"/>
            <a:endParaRPr lang="en-GB" dirty="0"/>
          </a:p>
          <a:p>
            <a:endParaRPr lang="en-US" dirty="0"/>
          </a:p>
        </p:txBody>
      </p:sp>
    </p:spTree>
    <p:extLst>
      <p:ext uri="{BB962C8B-B14F-4D97-AF65-F5344CB8AC3E}">
        <p14:creationId xmlns:p14="http://schemas.microsoft.com/office/powerpoint/2010/main" val="1298411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GB" b="1" dirty="0"/>
              <a:t>What’s in the Active Directory database?</a:t>
            </a:r>
            <a:endParaRPr lang="en-US" b="1" dirty="0"/>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fontScale="85000" lnSpcReduction="20000"/>
          </a:bodyPr>
          <a:lstStyle/>
          <a:p>
            <a:pPr algn="just"/>
            <a:r>
              <a:rPr lang="en-GB" dirty="0"/>
              <a:t> The Active Directory database (directory) contains information about the AD objects in the domain. </a:t>
            </a:r>
            <a:r>
              <a:rPr lang="en-GB" dirty="0">
                <a:solidFill>
                  <a:srgbClr val="00B050"/>
                </a:solidFill>
              </a:rPr>
              <a:t>Common types of AD objects include users, computers, applications, printers and shared folders. </a:t>
            </a:r>
          </a:p>
          <a:p>
            <a:pPr algn="just"/>
            <a:r>
              <a:rPr lang="en-GB" dirty="0"/>
              <a:t>Some objects can contain other objects (which is why you’ll see AD described as “</a:t>
            </a:r>
            <a:r>
              <a:rPr lang="en-GB" b="1" dirty="0"/>
              <a:t>hierarchical</a:t>
            </a:r>
            <a:r>
              <a:rPr lang="en-GB" dirty="0"/>
              <a:t>”). </a:t>
            </a:r>
          </a:p>
          <a:p>
            <a:pPr algn="just"/>
            <a:r>
              <a:rPr lang="en-GB" dirty="0"/>
              <a:t>In particular, organizations often simplify administration by organizing AD objects into organizational units (OUs) and streamline security by putting users into groups. </a:t>
            </a:r>
          </a:p>
          <a:p>
            <a:pPr algn="just"/>
            <a:r>
              <a:rPr lang="en-GB" dirty="0"/>
              <a:t>These OUs and groups are themselves objects stored in the directory.</a:t>
            </a:r>
          </a:p>
          <a:p>
            <a:pPr algn="just"/>
            <a:r>
              <a:rPr lang="en-GB" b="1" u="sng" dirty="0"/>
              <a:t>Objects have attributes</a:t>
            </a:r>
            <a:r>
              <a:rPr lang="en-GB" dirty="0"/>
              <a:t>. Some attributes are obvious and some are more behind the scenes. For example, </a:t>
            </a:r>
            <a:r>
              <a:rPr lang="en-GB" b="1" dirty="0"/>
              <a:t>a user object typically has attributes </a:t>
            </a:r>
            <a:r>
              <a:rPr lang="en-GB" dirty="0"/>
              <a:t>like the person’s name, password, department and email address, but also attributes most people never see, such as its unique Globally Unique Identifier (GUID), Security Identifier (SID), last logon time and group membership.</a:t>
            </a:r>
          </a:p>
          <a:p>
            <a:pPr algn="just"/>
            <a:endParaRPr lang="en-GB" dirty="0"/>
          </a:p>
          <a:p>
            <a:pPr algn="just"/>
            <a:endParaRPr lang="en-GB" dirty="0"/>
          </a:p>
          <a:p>
            <a:endParaRPr lang="en-US" dirty="0"/>
          </a:p>
        </p:txBody>
      </p:sp>
    </p:spTree>
    <p:extLst>
      <p:ext uri="{BB962C8B-B14F-4D97-AF65-F5344CB8AC3E}">
        <p14:creationId xmlns:p14="http://schemas.microsoft.com/office/powerpoint/2010/main" val="4012210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GB" b="1" dirty="0"/>
              <a:t>What’s in the Active Directory database?</a:t>
            </a:r>
            <a:endParaRPr lang="en-US" b="1" dirty="0"/>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fontScale="92500" lnSpcReduction="10000"/>
          </a:bodyPr>
          <a:lstStyle/>
          <a:p>
            <a:pPr algn="just"/>
            <a:r>
              <a:rPr lang="en-GB" dirty="0"/>
              <a:t> Databases are structured, which means there is a design that determines what types of data they store and how that data is organized. </a:t>
            </a:r>
            <a:r>
              <a:rPr lang="en-GB" b="1" dirty="0"/>
              <a:t>This design is called a schema. </a:t>
            </a:r>
          </a:p>
          <a:p>
            <a:pPr algn="just"/>
            <a:r>
              <a:rPr lang="en-GB" dirty="0"/>
              <a:t>Active Directory is no exception: Its </a:t>
            </a:r>
            <a:r>
              <a:rPr lang="en-GB" dirty="0">
                <a:solidFill>
                  <a:srgbClr val="00B050"/>
                </a:solidFill>
              </a:rPr>
              <a:t>schema contains formal definitions of every object class that can be created in the Active Directory Forest and every attribute that can exist in an Active Directory object. </a:t>
            </a:r>
          </a:p>
          <a:p>
            <a:pPr algn="just"/>
            <a:r>
              <a:rPr lang="en-GB" dirty="0"/>
              <a:t>AD comes with a default schema, but </a:t>
            </a:r>
            <a:r>
              <a:rPr lang="en-GB" dirty="0">
                <a:solidFill>
                  <a:srgbClr val="00B050"/>
                </a:solidFill>
              </a:rPr>
              <a:t>administrators can modify it to suit business needs. </a:t>
            </a:r>
          </a:p>
          <a:p>
            <a:pPr algn="just"/>
            <a:r>
              <a:rPr lang="en-GB" dirty="0"/>
              <a:t>The key thing to know is that it’s best to plan the schema carefully up front; because of the central role AD plays in authentication and authorizations, changing the schema of the AD database later can dramatically disrupt your business.</a:t>
            </a:r>
          </a:p>
          <a:p>
            <a:pPr algn="just"/>
            <a:endParaRPr lang="en-GB" dirty="0"/>
          </a:p>
          <a:p>
            <a:pPr algn="just"/>
            <a:endParaRPr lang="en-GB" dirty="0"/>
          </a:p>
          <a:p>
            <a:pPr algn="just"/>
            <a:endParaRPr lang="en-GB" dirty="0"/>
          </a:p>
          <a:p>
            <a:endParaRPr lang="en-US" dirty="0"/>
          </a:p>
        </p:txBody>
      </p:sp>
    </p:spTree>
    <p:extLst>
      <p:ext uri="{BB962C8B-B14F-4D97-AF65-F5344CB8AC3E}">
        <p14:creationId xmlns:p14="http://schemas.microsoft.com/office/powerpoint/2010/main" val="2057654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r>
              <a:rPr lang="en-GB" b="1" dirty="0"/>
              <a:t>Active Directory Services</a:t>
            </a:r>
            <a:endParaRPr lang="en-US" b="1" dirty="0"/>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pPr algn="just"/>
            <a:r>
              <a:rPr lang="en-GB" dirty="0"/>
              <a:t>Lightweight Directory Services .</a:t>
            </a:r>
          </a:p>
          <a:p>
            <a:pPr algn="just"/>
            <a:r>
              <a:rPr lang="en-GB" dirty="0"/>
              <a:t>Certificate Services.</a:t>
            </a:r>
          </a:p>
          <a:p>
            <a:pPr algn="just"/>
            <a:r>
              <a:rPr lang="en-GB" dirty="0"/>
              <a:t>Active Directory Federation Services.</a:t>
            </a:r>
          </a:p>
          <a:p>
            <a:pPr algn="just"/>
            <a:r>
              <a:rPr lang="en-GB" dirty="0"/>
              <a:t>Rights Management Services.</a:t>
            </a:r>
          </a:p>
          <a:p>
            <a:pPr algn="just"/>
            <a:endParaRPr lang="en-GB" dirty="0"/>
          </a:p>
          <a:p>
            <a:pPr algn="just"/>
            <a:endParaRPr lang="en-GB" dirty="0"/>
          </a:p>
          <a:p>
            <a:pPr algn="just"/>
            <a:endParaRPr lang="en-GB" dirty="0"/>
          </a:p>
          <a:p>
            <a:endParaRPr lang="en-US" dirty="0"/>
          </a:p>
        </p:txBody>
      </p:sp>
    </p:spTree>
    <p:extLst>
      <p:ext uri="{BB962C8B-B14F-4D97-AF65-F5344CB8AC3E}">
        <p14:creationId xmlns:p14="http://schemas.microsoft.com/office/powerpoint/2010/main" val="475106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DD50-93CB-4C9A-A79F-74EDF781EBA8}"/>
              </a:ext>
            </a:extLst>
          </p:cNvPr>
          <p:cNvSpPr>
            <a:spLocks noGrp="1"/>
          </p:cNvSpPr>
          <p:nvPr>
            <p:ph type="title"/>
          </p:nvPr>
        </p:nvSpPr>
        <p:spPr/>
        <p:txBody>
          <a:bodyPr/>
          <a:lstStyle/>
          <a:p>
            <a:pPr algn="just"/>
            <a:r>
              <a:rPr lang="en-GB" b="1" dirty="0"/>
              <a:t>Lightweight Directory Services .</a:t>
            </a:r>
          </a:p>
        </p:txBody>
      </p:sp>
      <p:sp>
        <p:nvSpPr>
          <p:cNvPr id="3" name="Content Placeholder 2">
            <a:extLst>
              <a:ext uri="{FF2B5EF4-FFF2-40B4-BE49-F238E27FC236}">
                <a16:creationId xmlns:a16="http://schemas.microsoft.com/office/drawing/2014/main" id="{2F24BDA2-AC85-4CF2-AF07-3E986F251853}"/>
              </a:ext>
            </a:extLst>
          </p:cNvPr>
          <p:cNvSpPr>
            <a:spLocks noGrp="1"/>
          </p:cNvSpPr>
          <p:nvPr>
            <p:ph idx="1"/>
          </p:nvPr>
        </p:nvSpPr>
        <p:spPr/>
        <p:txBody>
          <a:bodyPr>
            <a:normAutofit/>
          </a:bodyPr>
          <a:lstStyle/>
          <a:p>
            <a:pPr algn="just"/>
            <a:r>
              <a:rPr lang="en-GB" dirty="0"/>
              <a:t>AD LDS is a Lightweight Directory Access Protocol (LDAP) directory service. </a:t>
            </a:r>
          </a:p>
          <a:p>
            <a:pPr algn="just"/>
            <a:r>
              <a:rPr lang="en-GB" dirty="0"/>
              <a:t>It provides only a subset of the AD DS features, which makes it more versatile in terms of where it can be run. </a:t>
            </a:r>
          </a:p>
          <a:p>
            <a:pPr algn="just"/>
            <a:r>
              <a:rPr lang="en-GB" dirty="0"/>
              <a:t>For example, it can be run as a stand-alone directory service without needing to be integrated with a full implementation of Active Directory.</a:t>
            </a:r>
          </a:p>
          <a:p>
            <a:pPr algn="just"/>
            <a:endParaRPr lang="en-GB" dirty="0"/>
          </a:p>
          <a:p>
            <a:pPr algn="just"/>
            <a:endParaRPr lang="en-GB" dirty="0"/>
          </a:p>
          <a:p>
            <a:endParaRPr lang="en-US" dirty="0"/>
          </a:p>
        </p:txBody>
      </p:sp>
    </p:spTree>
    <p:extLst>
      <p:ext uri="{BB962C8B-B14F-4D97-AF65-F5344CB8AC3E}">
        <p14:creationId xmlns:p14="http://schemas.microsoft.com/office/powerpoint/2010/main" val="2463443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2682</Words>
  <Application>Microsoft Office PowerPoint</Application>
  <PresentationFormat>Widescreen</PresentationFormat>
  <Paragraphs>286</Paragraphs>
  <Slides>31</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Cambria</vt:lpstr>
      <vt:lpstr>Symbol</vt:lpstr>
      <vt:lpstr>Times New Roman</vt:lpstr>
      <vt:lpstr>Office Theme</vt:lpstr>
      <vt:lpstr>Cloud Identity Management</vt:lpstr>
      <vt:lpstr>Active Directory</vt:lpstr>
      <vt:lpstr>How does Active Directory work</vt:lpstr>
      <vt:lpstr>How does Active Directory work</vt:lpstr>
      <vt:lpstr>How is Active Directory structured?</vt:lpstr>
      <vt:lpstr>What’s in the Active Directory database?</vt:lpstr>
      <vt:lpstr>What’s in the Active Directory database?</vt:lpstr>
      <vt:lpstr>Active Directory Services</vt:lpstr>
      <vt:lpstr>Lightweight Directory Services .</vt:lpstr>
      <vt:lpstr>Certificate Services</vt:lpstr>
      <vt:lpstr>Active Directory Federation Services</vt:lpstr>
      <vt:lpstr>Rights Management Services</vt:lpstr>
      <vt:lpstr>Active Directory Disadvantages</vt:lpstr>
      <vt:lpstr>Active Directory Disadvantages</vt:lpstr>
      <vt:lpstr>Data redundancy in Basic and local identity access management</vt:lpstr>
      <vt:lpstr>Multi-Factor Authentication</vt:lpstr>
      <vt:lpstr>Multi-Factor Authentication</vt:lpstr>
      <vt:lpstr>How Does Multi-Factor Authentication work?</vt:lpstr>
      <vt:lpstr>Three Main Types of MFA Authentication Methods</vt:lpstr>
      <vt:lpstr> Single sign-on</vt:lpstr>
      <vt:lpstr>How does SSO work?</vt:lpstr>
      <vt:lpstr>What is an SSO token?</vt:lpstr>
      <vt:lpstr>Different types of SSO</vt:lpstr>
      <vt:lpstr>Advantages of SSO</vt:lpstr>
      <vt:lpstr>OAuth2</vt:lpstr>
      <vt:lpstr>OPENID</vt:lpstr>
      <vt:lpstr>SAML</vt:lpstr>
      <vt:lpstr>The Differences Between the Standards</vt:lpstr>
      <vt:lpstr>The Differences Between the Standards</vt:lpstr>
      <vt:lpstr>The Differences Between the Standards</vt:lpstr>
      <vt:lpstr>The Differences Between the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Identity Management</dc:title>
  <dc:creator>Dr.Mohammed A.Youssi</dc:creator>
  <cp:lastModifiedBy>Dr.Mohammed A.Youssi</cp:lastModifiedBy>
  <cp:revision>29</cp:revision>
  <dcterms:created xsi:type="dcterms:W3CDTF">2022-02-22T19:48:19Z</dcterms:created>
  <dcterms:modified xsi:type="dcterms:W3CDTF">2022-03-26T11:52:08Z</dcterms:modified>
</cp:coreProperties>
</file>