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24" autoAdjust="0"/>
  </p:normalViewPr>
  <p:slideViewPr>
    <p:cSldViewPr snapToGrid="0">
      <p:cViewPr varScale="1">
        <p:scale>
          <a:sx n="63" d="100"/>
          <a:sy n="63" d="100"/>
        </p:scale>
        <p:origin x="14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3E99C-93A3-43F0-B4E9-297BE50F5D9F}"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5D9B0-6F44-401A-9F72-01BD57B8859D}" type="slidenum">
              <a:rPr lang="en-US" smtClean="0"/>
              <a:t>‹#›</a:t>
            </a:fld>
            <a:endParaRPr lang="en-US"/>
          </a:p>
        </p:txBody>
      </p:sp>
    </p:spTree>
    <p:extLst>
      <p:ext uri="{BB962C8B-B14F-4D97-AF65-F5344CB8AC3E}">
        <p14:creationId xmlns:p14="http://schemas.microsoft.com/office/powerpoint/2010/main" val="1909166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a:t>
            </a:fld>
            <a:endParaRPr lang="en-US"/>
          </a:p>
        </p:txBody>
      </p:sp>
    </p:spTree>
    <p:extLst>
      <p:ext uri="{BB962C8B-B14F-4D97-AF65-F5344CB8AC3E}">
        <p14:creationId xmlns:p14="http://schemas.microsoft.com/office/powerpoint/2010/main" val="21240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11</a:t>
            </a:fld>
            <a:endParaRPr lang="en-US"/>
          </a:p>
        </p:txBody>
      </p:sp>
    </p:spTree>
    <p:extLst>
      <p:ext uri="{BB962C8B-B14F-4D97-AF65-F5344CB8AC3E}">
        <p14:creationId xmlns:p14="http://schemas.microsoft.com/office/powerpoint/2010/main" val="392665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12</a:t>
            </a:fld>
            <a:endParaRPr lang="en-US"/>
          </a:p>
        </p:txBody>
      </p:sp>
    </p:spTree>
    <p:extLst>
      <p:ext uri="{BB962C8B-B14F-4D97-AF65-F5344CB8AC3E}">
        <p14:creationId xmlns:p14="http://schemas.microsoft.com/office/powerpoint/2010/main" val="310770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13</a:t>
            </a:fld>
            <a:endParaRPr lang="en-US"/>
          </a:p>
        </p:txBody>
      </p:sp>
    </p:spTree>
    <p:extLst>
      <p:ext uri="{BB962C8B-B14F-4D97-AF65-F5344CB8AC3E}">
        <p14:creationId xmlns:p14="http://schemas.microsoft.com/office/powerpoint/2010/main" val="3825958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14</a:t>
            </a:fld>
            <a:endParaRPr lang="en-US"/>
          </a:p>
        </p:txBody>
      </p:sp>
    </p:spTree>
    <p:extLst>
      <p:ext uri="{BB962C8B-B14F-4D97-AF65-F5344CB8AC3E}">
        <p14:creationId xmlns:p14="http://schemas.microsoft.com/office/powerpoint/2010/main" val="315789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15</a:t>
            </a:fld>
            <a:endParaRPr lang="en-US"/>
          </a:p>
        </p:txBody>
      </p:sp>
    </p:spTree>
    <p:extLst>
      <p:ext uri="{BB962C8B-B14F-4D97-AF65-F5344CB8AC3E}">
        <p14:creationId xmlns:p14="http://schemas.microsoft.com/office/powerpoint/2010/main" val="3398510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16</a:t>
            </a:fld>
            <a:endParaRPr lang="en-US"/>
          </a:p>
        </p:txBody>
      </p:sp>
    </p:spTree>
    <p:extLst>
      <p:ext uri="{BB962C8B-B14F-4D97-AF65-F5344CB8AC3E}">
        <p14:creationId xmlns:p14="http://schemas.microsoft.com/office/powerpoint/2010/main" val="463764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Arbitrary </a:t>
            </a:r>
            <a:r>
              <a:rPr lang="ar-EG" dirty="0"/>
              <a:t>اعتباطيا</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17</a:t>
            </a:fld>
            <a:endParaRPr lang="en-US"/>
          </a:p>
        </p:txBody>
      </p:sp>
    </p:spTree>
    <p:extLst>
      <p:ext uri="{BB962C8B-B14F-4D97-AF65-F5344CB8AC3E}">
        <p14:creationId xmlns:p14="http://schemas.microsoft.com/office/powerpoint/2010/main" val="4099230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18</a:t>
            </a:fld>
            <a:endParaRPr lang="en-US"/>
          </a:p>
        </p:txBody>
      </p:sp>
    </p:spTree>
    <p:extLst>
      <p:ext uri="{BB962C8B-B14F-4D97-AF65-F5344CB8AC3E}">
        <p14:creationId xmlns:p14="http://schemas.microsoft.com/office/powerpoint/2010/main" val="3797769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19</a:t>
            </a:fld>
            <a:endParaRPr lang="en-US"/>
          </a:p>
        </p:txBody>
      </p:sp>
    </p:spTree>
    <p:extLst>
      <p:ext uri="{BB962C8B-B14F-4D97-AF65-F5344CB8AC3E}">
        <p14:creationId xmlns:p14="http://schemas.microsoft.com/office/powerpoint/2010/main" val="2832362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20</a:t>
            </a:fld>
            <a:endParaRPr lang="en-US"/>
          </a:p>
        </p:txBody>
      </p:sp>
    </p:spTree>
    <p:extLst>
      <p:ext uri="{BB962C8B-B14F-4D97-AF65-F5344CB8AC3E}">
        <p14:creationId xmlns:p14="http://schemas.microsoft.com/office/powerpoint/2010/main" val="149047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don’t always perform all these steps. For instance, if the default setup for a particular kind of URL is acceptable, </a:t>
            </a:r>
            <a:r>
              <a:rPr lang="en-GB" b="1" dirty="0"/>
              <a:t>you can skip step 3. </a:t>
            </a:r>
            <a:r>
              <a:rPr lang="en-GB" dirty="0"/>
              <a:t>If you only want the data from the server and don’t care about any metainformation, or if the protocol doesn’t provide any met‐ </a:t>
            </a:r>
            <a:r>
              <a:rPr lang="en-GB" dirty="0" err="1"/>
              <a:t>ainformation</a:t>
            </a:r>
            <a:r>
              <a:rPr lang="en-GB" dirty="0"/>
              <a:t>, </a:t>
            </a:r>
            <a:r>
              <a:rPr lang="en-GB" b="1" dirty="0"/>
              <a:t>you can skip step 4</a:t>
            </a:r>
            <a:r>
              <a:rPr lang="en-GB" dirty="0"/>
              <a:t>. If you only want to receive data from the server but not send data to the server, you’ll </a:t>
            </a:r>
            <a:r>
              <a:rPr lang="en-GB" b="1" dirty="0"/>
              <a:t>skip step 6</a:t>
            </a:r>
            <a:r>
              <a:rPr lang="en-GB" dirty="0"/>
              <a:t>. Depending on the protocol, </a:t>
            </a:r>
            <a:r>
              <a:rPr lang="en-GB" b="1" dirty="0"/>
              <a:t>steps 5 and 6 </a:t>
            </a:r>
            <a:r>
              <a:rPr lang="en-GB" dirty="0"/>
              <a:t>may be reversed or interlaced.</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3</a:t>
            </a:fld>
            <a:endParaRPr lang="en-US"/>
          </a:p>
        </p:txBody>
      </p:sp>
    </p:spTree>
    <p:extLst>
      <p:ext uri="{BB962C8B-B14F-4D97-AF65-F5344CB8AC3E}">
        <p14:creationId xmlns:p14="http://schemas.microsoft.com/office/powerpoint/2010/main" val="1943969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21</a:t>
            </a:fld>
            <a:endParaRPr lang="en-US"/>
          </a:p>
        </p:txBody>
      </p:sp>
    </p:spTree>
    <p:extLst>
      <p:ext uri="{BB962C8B-B14F-4D97-AF65-F5344CB8AC3E}">
        <p14:creationId xmlns:p14="http://schemas.microsoft.com/office/powerpoint/2010/main" val="1861706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fine grained </a:t>
            </a:r>
            <a:r>
              <a:rPr lang="ar-EG" dirty="0"/>
              <a:t>بالغة الدقة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22</a:t>
            </a:fld>
            <a:endParaRPr lang="en-US"/>
          </a:p>
        </p:txBody>
      </p:sp>
    </p:spTree>
    <p:extLst>
      <p:ext uri="{BB962C8B-B14F-4D97-AF65-F5344CB8AC3E}">
        <p14:creationId xmlns:p14="http://schemas.microsoft.com/office/powerpoint/2010/main" val="1766528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client can take advantage of this information:</a:t>
            </a:r>
            <a:endParaRPr lang="ar-EG" dirty="0"/>
          </a:p>
          <a:p>
            <a:r>
              <a:rPr lang="en-GB" dirty="0"/>
              <a:t> • If a representation of the resource is available in the local cache, and its expiry date has not arrived, just use it. Don’t even bother talking to the server.</a:t>
            </a:r>
            <a:endParaRPr lang="ar-EG" dirty="0"/>
          </a:p>
          <a:p>
            <a:r>
              <a:rPr lang="en-GB" dirty="0"/>
              <a:t> • If a representation of the resource is available in the local cache, but </a:t>
            </a:r>
            <a:r>
              <a:rPr lang="en-GB" dirty="0">
                <a:solidFill>
                  <a:schemeClr val="accent6"/>
                </a:solidFill>
              </a:rPr>
              <a:t>the expiry date has arrived, check the server with HEAD to see if the resource has changed before performing a full GET.</a:t>
            </a:r>
            <a:endParaRPr lang="en-US" dirty="0">
              <a:solidFill>
                <a:schemeClr val="accent6"/>
              </a:solidFill>
            </a:endParaRPr>
          </a:p>
        </p:txBody>
      </p:sp>
      <p:sp>
        <p:nvSpPr>
          <p:cNvPr id="4" name="Slide Number Placeholder 3"/>
          <p:cNvSpPr>
            <a:spLocks noGrp="1"/>
          </p:cNvSpPr>
          <p:nvPr>
            <p:ph type="sldNum" sz="quarter" idx="5"/>
          </p:nvPr>
        </p:nvSpPr>
        <p:spPr/>
        <p:txBody>
          <a:bodyPr/>
          <a:lstStyle/>
          <a:p>
            <a:fld id="{4F35D9B0-6F44-401A-9F72-01BD57B8859D}" type="slidenum">
              <a:rPr lang="en-US" smtClean="0"/>
              <a:t>23</a:t>
            </a:fld>
            <a:endParaRPr lang="en-US"/>
          </a:p>
        </p:txBody>
      </p:sp>
    </p:spTree>
    <p:extLst>
      <p:ext uri="{BB962C8B-B14F-4D97-AF65-F5344CB8AC3E}">
        <p14:creationId xmlns:p14="http://schemas.microsoft.com/office/powerpoint/2010/main" val="1041180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24</a:t>
            </a:fld>
            <a:endParaRPr lang="en-US"/>
          </a:p>
        </p:txBody>
      </p:sp>
    </p:spTree>
    <p:extLst>
      <p:ext uri="{BB962C8B-B14F-4D97-AF65-F5344CB8AC3E}">
        <p14:creationId xmlns:p14="http://schemas.microsoft.com/office/powerpoint/2010/main" val="428018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25</a:t>
            </a:fld>
            <a:endParaRPr lang="en-US"/>
          </a:p>
        </p:txBody>
      </p:sp>
    </p:spTree>
    <p:extLst>
      <p:ext uri="{BB962C8B-B14F-4D97-AF65-F5344CB8AC3E}">
        <p14:creationId xmlns:p14="http://schemas.microsoft.com/office/powerpoint/2010/main" val="4274114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26</a:t>
            </a:fld>
            <a:endParaRPr lang="en-US"/>
          </a:p>
        </p:txBody>
      </p:sp>
    </p:spTree>
    <p:extLst>
      <p:ext uri="{BB962C8B-B14F-4D97-AF65-F5344CB8AC3E}">
        <p14:creationId xmlns:p14="http://schemas.microsoft.com/office/powerpoint/2010/main" val="2743273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27</a:t>
            </a:fld>
            <a:endParaRPr lang="en-US"/>
          </a:p>
        </p:txBody>
      </p:sp>
    </p:spTree>
    <p:extLst>
      <p:ext uri="{BB962C8B-B14F-4D97-AF65-F5344CB8AC3E}">
        <p14:creationId xmlns:p14="http://schemas.microsoft.com/office/powerpoint/2010/main" val="1581185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28</a:t>
            </a:fld>
            <a:endParaRPr lang="en-US"/>
          </a:p>
        </p:txBody>
      </p:sp>
    </p:spTree>
    <p:extLst>
      <p:ext uri="{BB962C8B-B14F-4D97-AF65-F5344CB8AC3E}">
        <p14:creationId xmlns:p14="http://schemas.microsoft.com/office/powerpoint/2010/main" val="2221385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method argument should be one of these seven case-sensitive strings:</a:t>
            </a:r>
          </a:p>
          <a:p>
            <a:r>
              <a:rPr lang="en-GB" dirty="0"/>
              <a:t>• GET • POST • HEAD • PUT • DELETE • OPTIONS • TRACE</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29</a:t>
            </a:fld>
            <a:endParaRPr lang="en-US"/>
          </a:p>
        </p:txBody>
      </p:sp>
    </p:spTree>
    <p:extLst>
      <p:ext uri="{BB962C8B-B14F-4D97-AF65-F5344CB8AC3E}">
        <p14:creationId xmlns:p14="http://schemas.microsoft.com/office/powerpoint/2010/main" val="1833242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30</a:t>
            </a:fld>
            <a:endParaRPr lang="en-US"/>
          </a:p>
        </p:txBody>
      </p:sp>
    </p:spTree>
    <p:extLst>
      <p:ext uri="{BB962C8B-B14F-4D97-AF65-F5344CB8AC3E}">
        <p14:creationId xmlns:p14="http://schemas.microsoft.com/office/powerpoint/2010/main" val="431979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4</a:t>
            </a:fld>
            <a:endParaRPr lang="en-US"/>
          </a:p>
        </p:txBody>
      </p:sp>
    </p:spTree>
    <p:extLst>
      <p:ext uri="{BB962C8B-B14F-4D97-AF65-F5344CB8AC3E}">
        <p14:creationId xmlns:p14="http://schemas.microsoft.com/office/powerpoint/2010/main" val="2797954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31</a:t>
            </a:fld>
            <a:endParaRPr lang="en-US"/>
          </a:p>
        </p:txBody>
      </p:sp>
    </p:spTree>
    <p:extLst>
      <p:ext uri="{BB962C8B-B14F-4D97-AF65-F5344CB8AC3E}">
        <p14:creationId xmlns:p14="http://schemas.microsoft.com/office/powerpoint/2010/main" val="2230196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32</a:t>
            </a:fld>
            <a:endParaRPr lang="en-US"/>
          </a:p>
        </p:txBody>
      </p:sp>
    </p:spTree>
    <p:extLst>
      <p:ext uri="{BB962C8B-B14F-4D97-AF65-F5344CB8AC3E}">
        <p14:creationId xmlns:p14="http://schemas.microsoft.com/office/powerpoint/2010/main" val="179908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5</a:t>
            </a:fld>
            <a:endParaRPr lang="en-US"/>
          </a:p>
        </p:txBody>
      </p:sp>
    </p:spTree>
    <p:extLst>
      <p:ext uri="{BB962C8B-B14F-4D97-AF65-F5344CB8AC3E}">
        <p14:creationId xmlns:p14="http://schemas.microsoft.com/office/powerpoint/2010/main" val="417233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6</a:t>
            </a:fld>
            <a:endParaRPr lang="en-US"/>
          </a:p>
        </p:txBody>
      </p:sp>
    </p:spTree>
    <p:extLst>
      <p:ext uri="{BB962C8B-B14F-4D97-AF65-F5344CB8AC3E}">
        <p14:creationId xmlns:p14="http://schemas.microsoft.com/office/powerpoint/2010/main" val="78779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7</a:t>
            </a:fld>
            <a:endParaRPr lang="en-US"/>
          </a:p>
        </p:txBody>
      </p:sp>
    </p:spTree>
    <p:extLst>
      <p:ext uri="{BB962C8B-B14F-4D97-AF65-F5344CB8AC3E}">
        <p14:creationId xmlns:p14="http://schemas.microsoft.com/office/powerpoint/2010/main" val="1024618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8</a:t>
            </a:fld>
            <a:endParaRPr lang="en-US"/>
          </a:p>
        </p:txBody>
      </p:sp>
    </p:spTree>
    <p:extLst>
      <p:ext uri="{BB962C8B-B14F-4D97-AF65-F5344CB8AC3E}">
        <p14:creationId xmlns:p14="http://schemas.microsoft.com/office/powerpoint/2010/main" val="2341828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9</a:t>
            </a:fld>
            <a:endParaRPr lang="en-US"/>
          </a:p>
        </p:txBody>
      </p:sp>
    </p:spTree>
    <p:extLst>
      <p:ext uri="{BB962C8B-B14F-4D97-AF65-F5344CB8AC3E}">
        <p14:creationId xmlns:p14="http://schemas.microsoft.com/office/powerpoint/2010/main" val="3412899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lot of information there. In general, an HTTP header may include </a:t>
            </a:r>
            <a:r>
              <a:rPr lang="en-GB" b="1" u="sng" dirty="0"/>
              <a:t>the content type of the requested document, the length of the document in bytes, the character set in which the content is encoded, the date and time, the date the content expires, and the date the content was last modified</a:t>
            </a:r>
            <a:r>
              <a:rPr lang="en-GB" dirty="0"/>
              <a:t>. However, </a:t>
            </a:r>
            <a:r>
              <a:rPr lang="en-GB" u="sng" dirty="0"/>
              <a:t>the information depends on the server</a:t>
            </a:r>
            <a:r>
              <a:rPr lang="en-GB" dirty="0"/>
              <a:t>; some servers send all this information for each request, others send some information, and a few don’t send anything. The methods of this section allow you to query a URL Connection to find out what metadata the server has provided</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10</a:t>
            </a:fld>
            <a:endParaRPr lang="en-US"/>
          </a:p>
        </p:txBody>
      </p:sp>
    </p:spTree>
    <p:extLst>
      <p:ext uri="{BB962C8B-B14F-4D97-AF65-F5344CB8AC3E}">
        <p14:creationId xmlns:p14="http://schemas.microsoft.com/office/powerpoint/2010/main" val="2836707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61E4-66A8-4E07-B220-8F6682632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23496-1A45-4C2A-823C-441DC654D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41ABAE-4E9A-4F07-84D2-6FBED03050EE}"/>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5" name="Footer Placeholder 4">
            <a:extLst>
              <a:ext uri="{FF2B5EF4-FFF2-40B4-BE49-F238E27FC236}">
                <a16:creationId xmlns:a16="http://schemas.microsoft.com/office/drawing/2014/main" id="{31D5CD4B-CA72-47A8-9B3F-9D2B90CF2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4FC52-FF9E-49FE-97BA-D3C824530195}"/>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244567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DDD1-6F4A-43FF-BDE5-E238CBEFED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F5214-51C2-44CA-86F2-84AEEFD26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B95E0-0632-499F-8A68-FD4F9AB513B8}"/>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5" name="Footer Placeholder 4">
            <a:extLst>
              <a:ext uri="{FF2B5EF4-FFF2-40B4-BE49-F238E27FC236}">
                <a16:creationId xmlns:a16="http://schemas.microsoft.com/office/drawing/2014/main" id="{258E771B-E808-4B9D-8D14-F39322381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F07F4-A130-445C-B1CA-CFD911CFB128}"/>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114806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E96D0-2CC4-44EA-95BA-08B087275C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59AC22-AA78-4B7A-8C4A-1AF1B3A4C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DA25F-2F09-4A57-A8F4-F98D13903140}"/>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5" name="Footer Placeholder 4">
            <a:extLst>
              <a:ext uri="{FF2B5EF4-FFF2-40B4-BE49-F238E27FC236}">
                <a16:creationId xmlns:a16="http://schemas.microsoft.com/office/drawing/2014/main" id="{4C999731-7091-40AC-B28F-E65AC03C9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AD6B3-372F-48C9-9319-3C319E0F8160}"/>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370107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4BA3-1361-4595-8FD5-A8EAEE76E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D0F98-7045-4711-809F-37EBCB80F1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907D6-6312-4ABA-8B00-5F7D5CE46B82}"/>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5" name="Footer Placeholder 4">
            <a:extLst>
              <a:ext uri="{FF2B5EF4-FFF2-40B4-BE49-F238E27FC236}">
                <a16:creationId xmlns:a16="http://schemas.microsoft.com/office/drawing/2014/main" id="{BC98355D-66BE-41A8-A7DD-C3B1DD06A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7CC3D-1973-4759-AD16-59A23892A510}"/>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54113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5F14-685C-4431-A77A-1BEF394C6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4F219A-846F-41BE-959E-7C7D34FC2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BDB3C-88B4-487D-B41F-A297FB68570F}"/>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5" name="Footer Placeholder 4">
            <a:extLst>
              <a:ext uri="{FF2B5EF4-FFF2-40B4-BE49-F238E27FC236}">
                <a16:creationId xmlns:a16="http://schemas.microsoft.com/office/drawing/2014/main" id="{DA0AF6F3-E43E-49FB-9499-DAFD796A8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FBBD4-3AE2-4F8B-AA51-2BAC7BFC4052}"/>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121253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563C-5680-4EA0-9C66-AE6F4C254E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2EDA8-8B8C-4FA7-A9A0-29A87A2F7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56875-4629-4CBA-AD0B-2C153CDFD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F4D2BB-4856-4BFC-A3D7-6031577FF7AF}"/>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6" name="Footer Placeholder 5">
            <a:extLst>
              <a:ext uri="{FF2B5EF4-FFF2-40B4-BE49-F238E27FC236}">
                <a16:creationId xmlns:a16="http://schemas.microsoft.com/office/drawing/2014/main" id="{CADD70DB-AB72-42E2-A2DB-8E60BBFFF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7623A-7403-4BFF-9AEB-8517C0F31C4F}"/>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325720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FE6-643D-48DC-A785-C6655D29B2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83C39B-4813-430A-A81E-BD29F2400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D23F78-AB23-4824-B00E-C4D48437D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F4C635-8EC1-4B4D-A5C8-A6DE4EF92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373912-F1CF-4D4F-BFD3-D92076613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FCDA5B-53D5-412E-A4FA-1C3498C2136D}"/>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8" name="Footer Placeholder 7">
            <a:extLst>
              <a:ext uri="{FF2B5EF4-FFF2-40B4-BE49-F238E27FC236}">
                <a16:creationId xmlns:a16="http://schemas.microsoft.com/office/drawing/2014/main" id="{DC8F093F-E48D-417B-905E-2CE2A31A11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854026-F92C-4CF5-8504-56532F952909}"/>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1452510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15AE-AFCE-405A-9282-3416075AF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5A4E1F-3B69-4E65-A93C-CAA8C81EDE7F}"/>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4" name="Footer Placeholder 3">
            <a:extLst>
              <a:ext uri="{FF2B5EF4-FFF2-40B4-BE49-F238E27FC236}">
                <a16:creationId xmlns:a16="http://schemas.microsoft.com/office/drawing/2014/main" id="{7C65EB62-9057-425E-88C9-BEBACF622C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C9D1CE-9769-45CE-A75C-CC28FC123E9A}"/>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277621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360A7-1FE5-49E0-B467-4BC9875DBC88}"/>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3" name="Footer Placeholder 2">
            <a:extLst>
              <a:ext uri="{FF2B5EF4-FFF2-40B4-BE49-F238E27FC236}">
                <a16:creationId xmlns:a16="http://schemas.microsoft.com/office/drawing/2014/main" id="{42EA2F1B-3687-4B4D-B868-030CB8095B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D47E45-A483-4BEC-983B-FC6807E6EE1C}"/>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183235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C635-BAFA-424C-AF0A-A855A7FE9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D1CEC-8B6B-413B-A71D-9D8852CEE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D05403-CD0B-4501-A493-327687567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608FA-58C4-4BB6-8D1D-5768DC41D348}"/>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6" name="Footer Placeholder 5">
            <a:extLst>
              <a:ext uri="{FF2B5EF4-FFF2-40B4-BE49-F238E27FC236}">
                <a16:creationId xmlns:a16="http://schemas.microsoft.com/office/drawing/2014/main" id="{52A9EC72-4106-483B-8771-BCBD0BF78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7B0EB-9D77-4C98-B319-14D3F977397E}"/>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37510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8CD2-0BF9-41AA-8A31-9DE485904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719F4-E9CB-4FB4-9121-784882FAE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74A4A-E386-4CB1-AC45-0B9B233F3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C63F2-D893-425C-919B-F7418BD49E84}"/>
              </a:ext>
            </a:extLst>
          </p:cNvPr>
          <p:cNvSpPr>
            <a:spLocks noGrp="1"/>
          </p:cNvSpPr>
          <p:nvPr>
            <p:ph type="dt" sz="half" idx="10"/>
          </p:nvPr>
        </p:nvSpPr>
        <p:spPr/>
        <p:txBody>
          <a:bodyPr/>
          <a:lstStyle/>
          <a:p>
            <a:fld id="{1568D3B6-AB36-4BB2-82E6-DC6F4EDCF49B}" type="datetimeFigureOut">
              <a:rPr lang="en-US" smtClean="0"/>
              <a:t>5/14/2022</a:t>
            </a:fld>
            <a:endParaRPr lang="en-US"/>
          </a:p>
        </p:txBody>
      </p:sp>
      <p:sp>
        <p:nvSpPr>
          <p:cNvPr id="6" name="Footer Placeholder 5">
            <a:extLst>
              <a:ext uri="{FF2B5EF4-FFF2-40B4-BE49-F238E27FC236}">
                <a16:creationId xmlns:a16="http://schemas.microsoft.com/office/drawing/2014/main" id="{EC578777-495D-4DC0-8A3F-ACEDFBC04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9D4E6-D0D9-40D2-8D99-2F8AD5F4DFE3}"/>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365777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E1C8BF-8985-4A87-8BD0-7B7E274CF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2C1E2-484E-4154-97E4-B55267814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5812B-2B1B-441F-80AF-D65BDE80F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8D3B6-AB36-4BB2-82E6-DC6F4EDCF49B}" type="datetimeFigureOut">
              <a:rPr lang="en-US" smtClean="0"/>
              <a:t>5/14/2022</a:t>
            </a:fld>
            <a:endParaRPr lang="en-US"/>
          </a:p>
        </p:txBody>
      </p:sp>
      <p:sp>
        <p:nvSpPr>
          <p:cNvPr id="5" name="Footer Placeholder 4">
            <a:extLst>
              <a:ext uri="{FF2B5EF4-FFF2-40B4-BE49-F238E27FC236}">
                <a16:creationId xmlns:a16="http://schemas.microsoft.com/office/drawing/2014/main" id="{2B0A5D28-8AD8-40DF-BCA7-6C4416114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855B63-E858-4D39-B14E-B3DED6D70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49175-D1A5-4F89-B668-C1244E510767}" type="slidenum">
              <a:rPr lang="en-US" smtClean="0"/>
              <a:t>‹#›</a:t>
            </a:fld>
            <a:endParaRPr lang="en-US"/>
          </a:p>
        </p:txBody>
      </p:sp>
    </p:spTree>
    <p:extLst>
      <p:ext uri="{BB962C8B-B14F-4D97-AF65-F5344CB8AC3E}">
        <p14:creationId xmlns:p14="http://schemas.microsoft.com/office/powerpoint/2010/main" val="2017122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7A0F-09F2-48EB-B2C0-7025FAD66CF3}"/>
              </a:ext>
            </a:extLst>
          </p:cNvPr>
          <p:cNvSpPr>
            <a:spLocks noGrp="1"/>
          </p:cNvSpPr>
          <p:nvPr>
            <p:ph type="ctrTitle"/>
          </p:nvPr>
        </p:nvSpPr>
        <p:spPr/>
        <p:txBody>
          <a:bodyPr>
            <a:normAutofit/>
          </a:bodyPr>
          <a:lstStyle/>
          <a:p>
            <a:r>
              <a:rPr lang="en-US" b="1" dirty="0" err="1"/>
              <a:t>URLConnections</a:t>
            </a:r>
            <a:endParaRPr lang="en-US" b="1" dirty="0"/>
          </a:p>
        </p:txBody>
      </p:sp>
      <p:sp>
        <p:nvSpPr>
          <p:cNvPr id="3" name="Subtitle 2">
            <a:extLst>
              <a:ext uri="{FF2B5EF4-FFF2-40B4-BE49-F238E27FC236}">
                <a16:creationId xmlns:a16="http://schemas.microsoft.com/office/drawing/2014/main" id="{DFCB68F5-DDF2-45B5-9F9E-56FC0EF12924}"/>
              </a:ext>
            </a:extLst>
          </p:cNvPr>
          <p:cNvSpPr>
            <a:spLocks noGrp="1"/>
          </p:cNvSpPr>
          <p:nvPr>
            <p:ph type="subTitle" idx="1"/>
          </p:nvPr>
        </p:nvSpPr>
        <p:spPr>
          <a:xfrm>
            <a:off x="1524000" y="3926503"/>
            <a:ext cx="9144000" cy="1655762"/>
          </a:xfrm>
        </p:spPr>
        <p:txBody>
          <a:bodyPr>
            <a:normAutofit lnSpcReduction="10000"/>
          </a:bodyPr>
          <a:lstStyle/>
          <a:p>
            <a:endParaRPr lang="en-US" dirty="0"/>
          </a:p>
          <a:p>
            <a:r>
              <a:rPr lang="en-US" b="1" dirty="0"/>
              <a:t>Dr.Mohammed Abdalla Mahmoud </a:t>
            </a:r>
            <a:r>
              <a:rPr lang="en-US" b="1" dirty="0" err="1"/>
              <a:t>Youssif</a:t>
            </a:r>
            <a:endParaRPr lang="en-US" b="1" dirty="0"/>
          </a:p>
          <a:p>
            <a:r>
              <a:rPr lang="en-US" b="1" dirty="0"/>
              <a:t>Network Programming</a:t>
            </a:r>
          </a:p>
          <a:p>
            <a:r>
              <a:rPr lang="en-GB" b="0" i="0" dirty="0">
                <a:solidFill>
                  <a:srgbClr val="505050"/>
                </a:solidFill>
                <a:effectLst/>
                <a:latin typeface="NexusSansWebPro"/>
              </a:rPr>
              <a:t>Beni-</a:t>
            </a:r>
            <a:r>
              <a:rPr lang="en-GB" b="0" i="0" dirty="0" err="1">
                <a:solidFill>
                  <a:srgbClr val="505050"/>
                </a:solidFill>
                <a:effectLst/>
                <a:latin typeface="NexusSansWebPro"/>
              </a:rPr>
              <a:t>Suef</a:t>
            </a:r>
            <a:r>
              <a:rPr lang="en-GB" b="0" i="0" dirty="0">
                <a:solidFill>
                  <a:srgbClr val="505050"/>
                </a:solidFill>
                <a:effectLst/>
                <a:latin typeface="NexusSansWebPro"/>
              </a:rPr>
              <a:t> University - Faculty of Computers and Artificial Intelligence</a:t>
            </a:r>
            <a:endParaRPr lang="en-US" b="1" dirty="0"/>
          </a:p>
        </p:txBody>
      </p:sp>
    </p:spTree>
    <p:extLst>
      <p:ext uri="{BB962C8B-B14F-4D97-AF65-F5344CB8AC3E}">
        <p14:creationId xmlns:p14="http://schemas.microsoft.com/office/powerpoint/2010/main" val="683196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Reading the Header</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dirty="0"/>
              <a:t> HTTP servers provide a substantial amount of information in the header that precedes each response. For example, here’s a typical HTTP header returned by an Apache web server:</a:t>
            </a:r>
          </a:p>
          <a:p>
            <a:endParaRPr lang="en-US" dirty="0"/>
          </a:p>
        </p:txBody>
      </p:sp>
      <p:pic>
        <p:nvPicPr>
          <p:cNvPr id="5" name="Picture 4">
            <a:extLst>
              <a:ext uri="{FF2B5EF4-FFF2-40B4-BE49-F238E27FC236}">
                <a16:creationId xmlns:a16="http://schemas.microsoft.com/office/drawing/2014/main" id="{C208230D-196F-4DAB-9EC4-3C5EF33951D8}"/>
              </a:ext>
            </a:extLst>
          </p:cNvPr>
          <p:cNvPicPr>
            <a:picLocks noChangeAspect="1"/>
          </p:cNvPicPr>
          <p:nvPr/>
        </p:nvPicPr>
        <p:blipFill>
          <a:blip r:embed="rId3"/>
          <a:stretch>
            <a:fillRect/>
          </a:stretch>
        </p:blipFill>
        <p:spPr>
          <a:xfrm>
            <a:off x="1762125" y="3161683"/>
            <a:ext cx="4333875" cy="1438275"/>
          </a:xfrm>
          <a:prstGeom prst="rect">
            <a:avLst/>
          </a:prstGeom>
        </p:spPr>
      </p:pic>
      <p:pic>
        <p:nvPicPr>
          <p:cNvPr id="7" name="Picture 6">
            <a:extLst>
              <a:ext uri="{FF2B5EF4-FFF2-40B4-BE49-F238E27FC236}">
                <a16:creationId xmlns:a16="http://schemas.microsoft.com/office/drawing/2014/main" id="{70ED9110-E1FE-470F-8C44-5C7F31511CD0}"/>
              </a:ext>
            </a:extLst>
          </p:cNvPr>
          <p:cNvPicPr>
            <a:picLocks noChangeAspect="1"/>
          </p:cNvPicPr>
          <p:nvPr/>
        </p:nvPicPr>
        <p:blipFill>
          <a:blip r:embed="rId4"/>
          <a:stretch>
            <a:fillRect/>
          </a:stretch>
        </p:blipFill>
        <p:spPr>
          <a:xfrm>
            <a:off x="1863370" y="4500114"/>
            <a:ext cx="4829175" cy="676275"/>
          </a:xfrm>
          <a:prstGeom prst="rect">
            <a:avLst/>
          </a:prstGeom>
        </p:spPr>
      </p:pic>
    </p:spTree>
    <p:extLst>
      <p:ext uri="{BB962C8B-B14F-4D97-AF65-F5344CB8AC3E}">
        <p14:creationId xmlns:p14="http://schemas.microsoft.com/office/powerpoint/2010/main" val="135746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Specific Header Fields </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dirty="0"/>
              <a:t>The first six methods request specific, particularly common fields from the header. </a:t>
            </a:r>
          </a:p>
          <a:p>
            <a:r>
              <a:rPr lang="en-GB" dirty="0"/>
              <a:t>These are: </a:t>
            </a:r>
          </a:p>
          <a:p>
            <a:pPr marL="457200" lvl="1" indent="0">
              <a:buNone/>
            </a:pPr>
            <a:r>
              <a:rPr lang="en-GB" dirty="0"/>
              <a:t>• Content-type </a:t>
            </a:r>
          </a:p>
          <a:p>
            <a:pPr marL="457200" lvl="1" indent="0">
              <a:buNone/>
            </a:pPr>
            <a:r>
              <a:rPr lang="en-GB" dirty="0"/>
              <a:t>• Content-length </a:t>
            </a:r>
          </a:p>
          <a:p>
            <a:pPr marL="457200" lvl="1" indent="0">
              <a:buNone/>
            </a:pPr>
            <a:r>
              <a:rPr lang="en-GB" dirty="0"/>
              <a:t>• Content-encoding </a:t>
            </a:r>
          </a:p>
          <a:p>
            <a:pPr marL="457200" lvl="1" indent="0">
              <a:buNone/>
            </a:pPr>
            <a:r>
              <a:rPr lang="en-GB" dirty="0"/>
              <a:t>• Date </a:t>
            </a:r>
          </a:p>
          <a:p>
            <a:pPr marL="457200" lvl="1" indent="0">
              <a:buNone/>
            </a:pPr>
            <a:r>
              <a:rPr lang="en-GB" dirty="0"/>
              <a:t>• Last-modified </a:t>
            </a:r>
          </a:p>
          <a:p>
            <a:pPr marL="457200" lvl="1" indent="0">
              <a:buNone/>
            </a:pPr>
            <a:r>
              <a:rPr lang="en-GB" dirty="0"/>
              <a:t>• Expires</a:t>
            </a:r>
            <a:endParaRPr lang="en-US" dirty="0"/>
          </a:p>
        </p:txBody>
      </p:sp>
    </p:spTree>
    <p:extLst>
      <p:ext uri="{BB962C8B-B14F-4D97-AF65-F5344CB8AC3E}">
        <p14:creationId xmlns:p14="http://schemas.microsoft.com/office/powerpoint/2010/main" val="159361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Specific Header Fields (Methods)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92500"/>
          </a:bodyPr>
          <a:lstStyle/>
          <a:p>
            <a:r>
              <a:rPr lang="en-GB" b="1" u="sng" dirty="0"/>
              <a:t>public String </a:t>
            </a:r>
            <a:r>
              <a:rPr lang="en-GB" b="1" u="sng" dirty="0" err="1"/>
              <a:t>getContentType</a:t>
            </a:r>
            <a:r>
              <a:rPr lang="en-GB" b="1" u="sng" dirty="0"/>
              <a:t>()</a:t>
            </a:r>
          </a:p>
          <a:p>
            <a:r>
              <a:rPr lang="en-GB" dirty="0"/>
              <a:t>The </a:t>
            </a:r>
            <a:r>
              <a:rPr lang="en-GB" dirty="0" err="1"/>
              <a:t>getContentType</a:t>
            </a:r>
            <a:r>
              <a:rPr lang="en-GB" dirty="0"/>
              <a:t>() method returns the </a:t>
            </a:r>
            <a:r>
              <a:rPr lang="en-GB" dirty="0">
                <a:solidFill>
                  <a:schemeClr val="accent6"/>
                </a:solidFill>
              </a:rPr>
              <a:t>MIME media type </a:t>
            </a:r>
            <a:r>
              <a:rPr lang="en-GB" dirty="0"/>
              <a:t>of the response body. </a:t>
            </a:r>
          </a:p>
          <a:p>
            <a:r>
              <a:rPr lang="en-GB" dirty="0"/>
              <a:t>It relies on the web server to send a valid content type.</a:t>
            </a:r>
          </a:p>
          <a:p>
            <a:r>
              <a:rPr lang="en-GB" dirty="0"/>
              <a:t> It throws no exceptions and returns null if the content type isn’t available.</a:t>
            </a:r>
          </a:p>
          <a:p>
            <a:r>
              <a:rPr lang="en-GB" dirty="0"/>
              <a:t>Other commonly used types include : </a:t>
            </a:r>
            <a:r>
              <a:rPr lang="en-GB" dirty="0">
                <a:solidFill>
                  <a:schemeClr val="accent6"/>
                </a:solidFill>
              </a:rPr>
              <a:t>text/plain, image/gif, application/xml, and image/jpeg.</a:t>
            </a:r>
          </a:p>
          <a:p>
            <a:r>
              <a:rPr lang="en-GB" dirty="0"/>
              <a:t>If the content type is some form of text, this header may also contain a character set part identifying the document’s character encoding. For example: </a:t>
            </a:r>
            <a:r>
              <a:rPr lang="en-GB" dirty="0">
                <a:solidFill>
                  <a:schemeClr val="accent6"/>
                </a:solidFill>
              </a:rPr>
              <a:t>Content-type: text/html; charset=UTF-8</a:t>
            </a:r>
          </a:p>
          <a:p>
            <a:endParaRPr lang="en-US" dirty="0"/>
          </a:p>
        </p:txBody>
      </p:sp>
    </p:spTree>
    <p:extLst>
      <p:ext uri="{BB962C8B-B14F-4D97-AF65-F5344CB8AC3E}">
        <p14:creationId xmlns:p14="http://schemas.microsoft.com/office/powerpoint/2010/main" val="79875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Specific Header Fields (Methods)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77500" lnSpcReduction="20000"/>
          </a:bodyPr>
          <a:lstStyle/>
          <a:p>
            <a:r>
              <a:rPr lang="en-GB" b="1" u="sng" dirty="0"/>
              <a:t> </a:t>
            </a:r>
            <a:r>
              <a:rPr lang="en-GB" b="1" dirty="0"/>
              <a:t>public int </a:t>
            </a:r>
            <a:r>
              <a:rPr lang="en-GB" b="1" dirty="0" err="1"/>
              <a:t>getContentLength</a:t>
            </a:r>
            <a:r>
              <a:rPr lang="en-GB" b="1" dirty="0"/>
              <a:t>()</a:t>
            </a:r>
          </a:p>
          <a:p>
            <a:r>
              <a:rPr lang="en-GB" dirty="0"/>
              <a:t>The </a:t>
            </a:r>
            <a:r>
              <a:rPr lang="en-GB" dirty="0" err="1"/>
              <a:t>getContentLength</a:t>
            </a:r>
            <a:r>
              <a:rPr lang="en-GB" dirty="0"/>
              <a:t>() method </a:t>
            </a:r>
            <a:r>
              <a:rPr lang="en-GB" u="sng" dirty="0">
                <a:solidFill>
                  <a:schemeClr val="accent6"/>
                </a:solidFill>
              </a:rPr>
              <a:t>tells you how many bytes there are in the content. </a:t>
            </a:r>
          </a:p>
          <a:p>
            <a:r>
              <a:rPr lang="en-GB" dirty="0"/>
              <a:t>If there is no Content-length header, </a:t>
            </a:r>
            <a:r>
              <a:rPr lang="en-GB" dirty="0" err="1">
                <a:solidFill>
                  <a:schemeClr val="accent6"/>
                </a:solidFill>
              </a:rPr>
              <a:t>getContentLength</a:t>
            </a:r>
            <a:r>
              <a:rPr lang="en-GB" dirty="0">
                <a:solidFill>
                  <a:schemeClr val="accent6"/>
                </a:solidFill>
              </a:rPr>
              <a:t>() returns –1.</a:t>
            </a:r>
          </a:p>
          <a:p>
            <a:r>
              <a:rPr lang="en-GB" dirty="0"/>
              <a:t>The method throws no exceptions.</a:t>
            </a:r>
            <a:endParaRPr lang="en-US" dirty="0"/>
          </a:p>
          <a:p>
            <a:r>
              <a:rPr lang="en-GB" dirty="0"/>
              <a:t> It is used when you need to know exactly how many bytes to read or when you need to create a buffer large enough to hold the data in advance.</a:t>
            </a:r>
          </a:p>
          <a:p>
            <a:r>
              <a:rPr lang="en-GB" dirty="0"/>
              <a:t>As networks get faster and files get bigger, it is actually possible to find resources whose</a:t>
            </a:r>
          </a:p>
          <a:p>
            <a:pPr marL="0" indent="0">
              <a:buNone/>
            </a:pPr>
            <a:r>
              <a:rPr lang="en-GB" dirty="0"/>
              <a:t>size exceeds the maximum int value (about 2.1 billion bytes). In this case, </a:t>
            </a:r>
            <a:r>
              <a:rPr lang="en-GB" dirty="0" err="1"/>
              <a:t>getContentLength</a:t>
            </a:r>
            <a:r>
              <a:rPr lang="en-GB" dirty="0"/>
              <a:t>() returns –1. </a:t>
            </a:r>
          </a:p>
          <a:p>
            <a:r>
              <a:rPr lang="en-GB" b="1" u="sng" dirty="0"/>
              <a:t>Java 7</a:t>
            </a:r>
            <a:r>
              <a:rPr lang="en-GB" dirty="0"/>
              <a:t> adds a </a:t>
            </a:r>
            <a:r>
              <a:rPr lang="en-GB" b="1" dirty="0" err="1">
                <a:solidFill>
                  <a:schemeClr val="accent6"/>
                </a:solidFill>
              </a:rPr>
              <a:t>getContentLengthLong</a:t>
            </a:r>
            <a:r>
              <a:rPr lang="en-GB" b="1" dirty="0">
                <a:solidFill>
                  <a:schemeClr val="accent6"/>
                </a:solidFill>
              </a:rPr>
              <a:t>() </a:t>
            </a:r>
            <a:r>
              <a:rPr lang="en-GB" dirty="0"/>
              <a:t>method that works just like </a:t>
            </a:r>
            <a:r>
              <a:rPr lang="en-GB" b="1" dirty="0" err="1">
                <a:solidFill>
                  <a:schemeClr val="accent6"/>
                </a:solidFill>
              </a:rPr>
              <a:t>getContentLength</a:t>
            </a:r>
            <a:r>
              <a:rPr lang="en-GB" b="1" dirty="0">
                <a:solidFill>
                  <a:schemeClr val="accent6"/>
                </a:solidFill>
              </a:rPr>
              <a:t>() </a:t>
            </a:r>
            <a:r>
              <a:rPr lang="en-GB" dirty="0"/>
              <a:t>except that it returns a long instead of an int and thus can handle much larger resources: public int </a:t>
            </a:r>
            <a:r>
              <a:rPr lang="en-GB" dirty="0" err="1"/>
              <a:t>getContentLengthLong</a:t>
            </a:r>
            <a:r>
              <a:rPr lang="en-GB" dirty="0"/>
              <a:t>() // Java 7</a:t>
            </a:r>
          </a:p>
          <a:p>
            <a:endParaRPr lang="en-GB" dirty="0"/>
          </a:p>
          <a:p>
            <a:endParaRPr lang="en-GB" dirty="0"/>
          </a:p>
          <a:p>
            <a:endParaRPr lang="en-US" dirty="0"/>
          </a:p>
        </p:txBody>
      </p:sp>
    </p:spTree>
    <p:extLst>
      <p:ext uri="{BB962C8B-B14F-4D97-AF65-F5344CB8AC3E}">
        <p14:creationId xmlns:p14="http://schemas.microsoft.com/office/powerpoint/2010/main" val="341640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Specific Header Fields (Methods)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b="1" u="sng" dirty="0"/>
              <a:t>public String </a:t>
            </a:r>
            <a:r>
              <a:rPr lang="en-GB" b="1" u="sng" dirty="0" err="1"/>
              <a:t>getContentEncoding</a:t>
            </a:r>
            <a:r>
              <a:rPr lang="en-GB" b="1" u="sng" dirty="0"/>
              <a:t>()</a:t>
            </a:r>
          </a:p>
          <a:p>
            <a:r>
              <a:rPr lang="en-GB" dirty="0"/>
              <a:t>The </a:t>
            </a:r>
            <a:r>
              <a:rPr lang="en-GB" dirty="0" err="1"/>
              <a:t>getContentEncoding</a:t>
            </a:r>
            <a:r>
              <a:rPr lang="en-GB" dirty="0"/>
              <a:t>() method returns a String that tells you how the content is encoded. </a:t>
            </a:r>
          </a:p>
          <a:p>
            <a:r>
              <a:rPr lang="en-GB" dirty="0"/>
              <a:t>If the content is sent unencoded (as is commonly the case with HTTP servers), this method returns null. It throws no exceptions.</a:t>
            </a:r>
          </a:p>
          <a:p>
            <a:endParaRPr lang="en-GB" dirty="0"/>
          </a:p>
          <a:p>
            <a:endParaRPr lang="en-GB" dirty="0"/>
          </a:p>
          <a:p>
            <a:endParaRPr lang="en-US" dirty="0"/>
          </a:p>
        </p:txBody>
      </p:sp>
    </p:spTree>
    <p:extLst>
      <p:ext uri="{BB962C8B-B14F-4D97-AF65-F5344CB8AC3E}">
        <p14:creationId xmlns:p14="http://schemas.microsoft.com/office/powerpoint/2010/main" val="1507157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Specific Header Fields (Methods)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92500"/>
          </a:bodyPr>
          <a:lstStyle/>
          <a:p>
            <a:r>
              <a:rPr lang="en-GB" b="1" u="sng" dirty="0"/>
              <a:t>public long </a:t>
            </a:r>
            <a:r>
              <a:rPr lang="en-GB" b="1" u="sng" dirty="0" err="1"/>
              <a:t>getDate</a:t>
            </a:r>
            <a:r>
              <a:rPr lang="en-GB" b="1" u="sng" dirty="0"/>
              <a:t>()</a:t>
            </a:r>
          </a:p>
          <a:p>
            <a:pPr lvl="1"/>
            <a:r>
              <a:rPr lang="en-GB" dirty="0"/>
              <a:t>The </a:t>
            </a:r>
            <a:r>
              <a:rPr lang="en-GB" dirty="0" err="1"/>
              <a:t>getDate</a:t>
            </a:r>
            <a:r>
              <a:rPr lang="en-GB" dirty="0"/>
              <a:t>() method </a:t>
            </a:r>
            <a:r>
              <a:rPr lang="en-GB" dirty="0">
                <a:solidFill>
                  <a:schemeClr val="accent6"/>
                </a:solidFill>
              </a:rPr>
              <a:t>returns a long </a:t>
            </a:r>
            <a:r>
              <a:rPr lang="en-GB" dirty="0"/>
              <a:t>that tells you when the document was sent, in</a:t>
            </a:r>
          </a:p>
          <a:p>
            <a:pPr lvl="1"/>
            <a:r>
              <a:rPr lang="en-GB" dirty="0"/>
              <a:t>milliseconds since midnight, Greenwich Mean Time (GMT), January 1, 1970.</a:t>
            </a:r>
          </a:p>
          <a:p>
            <a:r>
              <a:rPr lang="en-GB" b="1" u="sng" dirty="0"/>
              <a:t> public long </a:t>
            </a:r>
            <a:r>
              <a:rPr lang="en-GB" b="1" u="sng" dirty="0" err="1"/>
              <a:t>getExpiration</a:t>
            </a:r>
            <a:r>
              <a:rPr lang="en-GB" b="1" u="sng" dirty="0"/>
              <a:t>()</a:t>
            </a:r>
          </a:p>
          <a:p>
            <a:pPr lvl="1"/>
            <a:r>
              <a:rPr lang="en-GB" dirty="0"/>
              <a:t>Some documents have server-based expiration dates that indicate when the document </a:t>
            </a:r>
            <a:r>
              <a:rPr lang="en-GB" dirty="0">
                <a:solidFill>
                  <a:schemeClr val="accent6"/>
                </a:solidFill>
              </a:rPr>
              <a:t>should be deleted from the cache and reloaded from the server</a:t>
            </a:r>
            <a:r>
              <a:rPr lang="en-GB" dirty="0"/>
              <a:t>.</a:t>
            </a:r>
          </a:p>
          <a:p>
            <a:pPr lvl="1"/>
            <a:r>
              <a:rPr lang="en-GB" dirty="0"/>
              <a:t> </a:t>
            </a:r>
            <a:r>
              <a:rPr lang="en-GB" b="1" dirty="0" err="1">
                <a:solidFill>
                  <a:schemeClr val="accent6"/>
                </a:solidFill>
              </a:rPr>
              <a:t>getExpiration</a:t>
            </a:r>
            <a:r>
              <a:rPr lang="en-GB" dirty="0">
                <a:solidFill>
                  <a:schemeClr val="accent6"/>
                </a:solidFill>
              </a:rPr>
              <a:t>()</a:t>
            </a:r>
            <a:r>
              <a:rPr lang="en-GB" dirty="0"/>
              <a:t> is very similar to </a:t>
            </a:r>
            <a:r>
              <a:rPr lang="en-GB" dirty="0" err="1"/>
              <a:t>getDate</a:t>
            </a:r>
            <a:r>
              <a:rPr lang="en-GB" dirty="0"/>
              <a:t>(), differing only in how the return value is interpreted. It returns a long indicating the number of milliseconds after 12:00 A.M., GMT, January 1, 1970, at which the document expires. If the HTTP header does not include an Expiration field,</a:t>
            </a:r>
          </a:p>
          <a:p>
            <a:pPr lvl="1"/>
            <a:r>
              <a:rPr lang="en-GB" b="1" dirty="0" err="1">
                <a:solidFill>
                  <a:schemeClr val="accent6"/>
                </a:solidFill>
              </a:rPr>
              <a:t>getExpiration</a:t>
            </a:r>
            <a:r>
              <a:rPr lang="en-GB" b="1" dirty="0">
                <a:solidFill>
                  <a:schemeClr val="accent6"/>
                </a:solidFill>
              </a:rPr>
              <a:t>() returns 0</a:t>
            </a:r>
            <a:r>
              <a:rPr lang="en-GB" dirty="0"/>
              <a:t>, which means that the document does not expire and can remain in the cache indefinitely</a:t>
            </a:r>
          </a:p>
          <a:p>
            <a:endParaRPr lang="en-GB" dirty="0"/>
          </a:p>
          <a:p>
            <a:endParaRPr lang="en-GB" dirty="0"/>
          </a:p>
          <a:p>
            <a:endParaRPr lang="en-US" dirty="0"/>
          </a:p>
        </p:txBody>
      </p:sp>
    </p:spTree>
    <p:extLst>
      <p:ext uri="{BB962C8B-B14F-4D97-AF65-F5344CB8AC3E}">
        <p14:creationId xmlns:p14="http://schemas.microsoft.com/office/powerpoint/2010/main" val="78432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Specific Header Fields (Methods)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b="1" u="sng" dirty="0"/>
              <a:t>public long </a:t>
            </a:r>
            <a:r>
              <a:rPr lang="en-GB" b="1" u="sng" dirty="0" err="1"/>
              <a:t>getLastModified</a:t>
            </a:r>
            <a:r>
              <a:rPr lang="en-GB" b="1" u="sng" dirty="0"/>
              <a:t>()</a:t>
            </a:r>
          </a:p>
          <a:p>
            <a:r>
              <a:rPr lang="en-GB" dirty="0"/>
              <a:t>The final date method, </a:t>
            </a:r>
            <a:r>
              <a:rPr lang="en-GB" b="1" dirty="0" err="1">
                <a:solidFill>
                  <a:schemeClr val="accent6"/>
                </a:solidFill>
              </a:rPr>
              <a:t>getLastModified</a:t>
            </a:r>
            <a:r>
              <a:rPr lang="en-GB" dirty="0">
                <a:solidFill>
                  <a:schemeClr val="accent6"/>
                </a:solidFill>
              </a:rPr>
              <a:t>()</a:t>
            </a:r>
            <a:r>
              <a:rPr lang="en-GB" dirty="0"/>
              <a:t>, returns the date on which the document was last modified. </a:t>
            </a:r>
          </a:p>
          <a:p>
            <a:r>
              <a:rPr lang="en-GB" dirty="0"/>
              <a:t>Again, the date is given as the number of milliseconds since midnight, GMT, January 1, 1970. </a:t>
            </a:r>
          </a:p>
          <a:p>
            <a:r>
              <a:rPr lang="en-GB" dirty="0"/>
              <a:t>If the HTTP header does not include a Last-modified field (and many don’t), this method returns 0.</a:t>
            </a:r>
          </a:p>
          <a:p>
            <a:endParaRPr lang="en-GB" dirty="0"/>
          </a:p>
          <a:p>
            <a:endParaRPr lang="en-GB" dirty="0"/>
          </a:p>
          <a:p>
            <a:endParaRPr lang="en-US" dirty="0"/>
          </a:p>
        </p:txBody>
      </p:sp>
    </p:spTree>
    <p:extLst>
      <p:ext uri="{BB962C8B-B14F-4D97-AF65-F5344CB8AC3E}">
        <p14:creationId xmlns:p14="http://schemas.microsoft.com/office/powerpoint/2010/main" val="59132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Arbitrary Header Fields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b="1" u="sng" dirty="0"/>
              <a:t> </a:t>
            </a:r>
            <a:r>
              <a:rPr lang="en-GB" dirty="0"/>
              <a:t>The last six methods requested specific fields from the header, but there’s no theoretical limit to the number of header fields a message can contain. </a:t>
            </a:r>
          </a:p>
          <a:p>
            <a:r>
              <a:rPr lang="en-GB" dirty="0"/>
              <a:t>The next five methods inspect arbitrary fields in a header.</a:t>
            </a:r>
          </a:p>
          <a:p>
            <a:r>
              <a:rPr lang="en-GB" b="1" dirty="0"/>
              <a:t>public String </a:t>
            </a:r>
            <a:r>
              <a:rPr lang="en-GB" b="1" dirty="0" err="1"/>
              <a:t>getHeaderField</a:t>
            </a:r>
            <a:r>
              <a:rPr lang="en-GB" b="1" dirty="0"/>
              <a:t>(String name)</a:t>
            </a:r>
          </a:p>
          <a:p>
            <a:r>
              <a:rPr lang="en-GB" dirty="0"/>
              <a:t>The </a:t>
            </a:r>
            <a:r>
              <a:rPr lang="en-GB" dirty="0" err="1"/>
              <a:t>getHeaderField</a:t>
            </a:r>
            <a:r>
              <a:rPr lang="en-GB" dirty="0"/>
              <a:t>() method returns the value of a named header field. The name of the header is not case sensitive and does not include a closing colon.</a:t>
            </a:r>
          </a:p>
          <a:p>
            <a:endParaRPr lang="en-US" dirty="0"/>
          </a:p>
        </p:txBody>
      </p:sp>
      <p:pic>
        <p:nvPicPr>
          <p:cNvPr id="5" name="Picture 4">
            <a:extLst>
              <a:ext uri="{FF2B5EF4-FFF2-40B4-BE49-F238E27FC236}">
                <a16:creationId xmlns:a16="http://schemas.microsoft.com/office/drawing/2014/main" id="{ED794019-6083-4A1F-BB40-C965F27BDE31}"/>
              </a:ext>
            </a:extLst>
          </p:cNvPr>
          <p:cNvPicPr>
            <a:picLocks noChangeAspect="1"/>
          </p:cNvPicPr>
          <p:nvPr/>
        </p:nvPicPr>
        <p:blipFill>
          <a:blip r:embed="rId3"/>
          <a:stretch>
            <a:fillRect/>
          </a:stretch>
        </p:blipFill>
        <p:spPr>
          <a:xfrm>
            <a:off x="1897716" y="5452614"/>
            <a:ext cx="7105650" cy="600075"/>
          </a:xfrm>
          <a:prstGeom prst="rect">
            <a:avLst/>
          </a:prstGeom>
        </p:spPr>
      </p:pic>
    </p:spTree>
    <p:extLst>
      <p:ext uri="{BB962C8B-B14F-4D97-AF65-F5344CB8AC3E}">
        <p14:creationId xmlns:p14="http://schemas.microsoft.com/office/powerpoint/2010/main" val="712743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Arbitrary Header Fields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b="1" u="sng" dirty="0"/>
              <a:t> </a:t>
            </a:r>
            <a:endParaRPr lang="en-GB" dirty="0"/>
          </a:p>
          <a:p>
            <a:endParaRPr lang="en-US" dirty="0"/>
          </a:p>
        </p:txBody>
      </p:sp>
      <p:pic>
        <p:nvPicPr>
          <p:cNvPr id="6" name="Picture 5">
            <a:extLst>
              <a:ext uri="{FF2B5EF4-FFF2-40B4-BE49-F238E27FC236}">
                <a16:creationId xmlns:a16="http://schemas.microsoft.com/office/drawing/2014/main" id="{69DC2F5E-8F2C-47B6-BBC8-76685F8881E8}"/>
              </a:ext>
            </a:extLst>
          </p:cNvPr>
          <p:cNvPicPr>
            <a:picLocks noChangeAspect="1"/>
          </p:cNvPicPr>
          <p:nvPr/>
        </p:nvPicPr>
        <p:blipFill>
          <a:blip r:embed="rId3"/>
          <a:stretch>
            <a:fillRect/>
          </a:stretch>
        </p:blipFill>
        <p:spPr>
          <a:xfrm>
            <a:off x="838200" y="1795024"/>
            <a:ext cx="10298412" cy="2609215"/>
          </a:xfrm>
          <a:prstGeom prst="rect">
            <a:avLst/>
          </a:prstGeom>
        </p:spPr>
      </p:pic>
      <p:pic>
        <p:nvPicPr>
          <p:cNvPr id="8" name="Picture 7">
            <a:extLst>
              <a:ext uri="{FF2B5EF4-FFF2-40B4-BE49-F238E27FC236}">
                <a16:creationId xmlns:a16="http://schemas.microsoft.com/office/drawing/2014/main" id="{5926AA93-D339-4262-AB3C-0485220BA500}"/>
              </a:ext>
            </a:extLst>
          </p:cNvPr>
          <p:cNvPicPr>
            <a:picLocks noChangeAspect="1"/>
          </p:cNvPicPr>
          <p:nvPr/>
        </p:nvPicPr>
        <p:blipFill>
          <a:blip r:embed="rId4"/>
          <a:stretch>
            <a:fillRect/>
          </a:stretch>
        </p:blipFill>
        <p:spPr>
          <a:xfrm>
            <a:off x="838200" y="4434840"/>
            <a:ext cx="9448800" cy="2162175"/>
          </a:xfrm>
          <a:prstGeom prst="rect">
            <a:avLst/>
          </a:prstGeom>
        </p:spPr>
      </p:pic>
    </p:spTree>
    <p:extLst>
      <p:ext uri="{BB962C8B-B14F-4D97-AF65-F5344CB8AC3E}">
        <p14:creationId xmlns:p14="http://schemas.microsoft.com/office/powerpoint/2010/main" val="343984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Arbitrary Header Fields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b="1" u="sng" dirty="0"/>
              <a:t> </a:t>
            </a:r>
            <a:endParaRPr lang="en-GB" dirty="0"/>
          </a:p>
          <a:p>
            <a:endParaRPr lang="en-US" dirty="0"/>
          </a:p>
        </p:txBody>
      </p:sp>
      <p:pic>
        <p:nvPicPr>
          <p:cNvPr id="5" name="Picture 4">
            <a:extLst>
              <a:ext uri="{FF2B5EF4-FFF2-40B4-BE49-F238E27FC236}">
                <a16:creationId xmlns:a16="http://schemas.microsoft.com/office/drawing/2014/main" id="{83C57A9A-590F-4C8C-92F3-F8529CF69A48}"/>
              </a:ext>
            </a:extLst>
          </p:cNvPr>
          <p:cNvPicPr>
            <a:picLocks noChangeAspect="1"/>
          </p:cNvPicPr>
          <p:nvPr/>
        </p:nvPicPr>
        <p:blipFill>
          <a:blip r:embed="rId3"/>
          <a:stretch>
            <a:fillRect/>
          </a:stretch>
        </p:blipFill>
        <p:spPr>
          <a:xfrm>
            <a:off x="838200" y="1790663"/>
            <a:ext cx="9210675" cy="1095375"/>
          </a:xfrm>
          <a:prstGeom prst="rect">
            <a:avLst/>
          </a:prstGeom>
        </p:spPr>
      </p:pic>
      <p:pic>
        <p:nvPicPr>
          <p:cNvPr id="9" name="Picture 8">
            <a:extLst>
              <a:ext uri="{FF2B5EF4-FFF2-40B4-BE49-F238E27FC236}">
                <a16:creationId xmlns:a16="http://schemas.microsoft.com/office/drawing/2014/main" id="{D3A3025F-360E-476B-A75F-C1AEDB99A96D}"/>
              </a:ext>
            </a:extLst>
          </p:cNvPr>
          <p:cNvPicPr>
            <a:picLocks noChangeAspect="1"/>
          </p:cNvPicPr>
          <p:nvPr/>
        </p:nvPicPr>
        <p:blipFill>
          <a:blip r:embed="rId4"/>
          <a:stretch>
            <a:fillRect/>
          </a:stretch>
        </p:blipFill>
        <p:spPr>
          <a:xfrm>
            <a:off x="3149805" y="3358356"/>
            <a:ext cx="5591175" cy="1285875"/>
          </a:xfrm>
          <a:prstGeom prst="rect">
            <a:avLst/>
          </a:prstGeom>
        </p:spPr>
      </p:pic>
    </p:spTree>
    <p:extLst>
      <p:ext uri="{BB962C8B-B14F-4D97-AF65-F5344CB8AC3E}">
        <p14:creationId xmlns:p14="http://schemas.microsoft.com/office/powerpoint/2010/main" val="91033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b="1" dirty="0" err="1"/>
              <a:t>URLConnection</a:t>
            </a:r>
            <a:r>
              <a:rPr lang="en-GB" dirty="0"/>
              <a:t> is an abstract class that represents an active connection to a resource specified by a URL. </a:t>
            </a:r>
          </a:p>
          <a:p>
            <a:pPr algn="just"/>
            <a:r>
              <a:rPr lang="en-GB" dirty="0"/>
              <a:t>It is rare to instantiate </a:t>
            </a:r>
            <a:r>
              <a:rPr lang="en-GB" dirty="0" err="1"/>
              <a:t>URLConnection</a:t>
            </a:r>
            <a:r>
              <a:rPr lang="en-GB" dirty="0"/>
              <a:t> objects directly in your source code; instead, the runtime environment creates these objects as needed, depending on the protocol in use. </a:t>
            </a:r>
            <a:endParaRPr lang="en-US" dirty="0"/>
          </a:p>
          <a:p>
            <a:pPr algn="just"/>
            <a:r>
              <a:rPr lang="en-GB" dirty="0"/>
              <a:t>The class (which is unknown at compile time) is then instantiated using the </a:t>
            </a:r>
            <a:r>
              <a:rPr lang="en-GB" b="1" dirty="0" err="1"/>
              <a:t>forName</a:t>
            </a:r>
            <a:r>
              <a:rPr lang="en-GB" b="1" dirty="0"/>
              <a:t>() </a:t>
            </a:r>
            <a:r>
              <a:rPr lang="en-GB" dirty="0"/>
              <a:t>and </a:t>
            </a:r>
            <a:r>
              <a:rPr lang="en-GB" b="1" dirty="0" err="1"/>
              <a:t>newInstance</a:t>
            </a:r>
            <a:r>
              <a:rPr lang="en-GB" b="1" dirty="0"/>
              <a:t>() </a:t>
            </a:r>
            <a:r>
              <a:rPr lang="en-GB" dirty="0"/>
              <a:t>methods of the </a:t>
            </a:r>
            <a:r>
              <a:rPr lang="en-GB" dirty="0" err="1"/>
              <a:t>java.lang.Class</a:t>
            </a:r>
            <a:r>
              <a:rPr lang="en-GB" dirty="0"/>
              <a:t> class.</a:t>
            </a:r>
            <a:endParaRPr lang="en-US" dirty="0"/>
          </a:p>
        </p:txBody>
      </p:sp>
    </p:spTree>
    <p:extLst>
      <p:ext uri="{BB962C8B-B14F-4D97-AF65-F5344CB8AC3E}">
        <p14:creationId xmlns:p14="http://schemas.microsoft.com/office/powerpoint/2010/main" val="3299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Retrieving Arbitrary Header Fields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b="1" u="sng" dirty="0"/>
              <a:t> </a:t>
            </a:r>
            <a:endParaRPr lang="en-GB" dirty="0"/>
          </a:p>
          <a:p>
            <a:endParaRPr lang="en-US" dirty="0"/>
          </a:p>
        </p:txBody>
      </p:sp>
      <p:pic>
        <p:nvPicPr>
          <p:cNvPr id="6" name="Picture 5">
            <a:extLst>
              <a:ext uri="{FF2B5EF4-FFF2-40B4-BE49-F238E27FC236}">
                <a16:creationId xmlns:a16="http://schemas.microsoft.com/office/drawing/2014/main" id="{BDC6612B-01F1-4EB5-8183-BAA89C23F569}"/>
              </a:ext>
            </a:extLst>
          </p:cNvPr>
          <p:cNvPicPr>
            <a:picLocks noChangeAspect="1"/>
          </p:cNvPicPr>
          <p:nvPr/>
        </p:nvPicPr>
        <p:blipFill>
          <a:blip r:embed="rId3"/>
          <a:stretch>
            <a:fillRect/>
          </a:stretch>
        </p:blipFill>
        <p:spPr>
          <a:xfrm>
            <a:off x="838200" y="1581541"/>
            <a:ext cx="9248775" cy="5114925"/>
          </a:xfrm>
          <a:prstGeom prst="rect">
            <a:avLst/>
          </a:prstGeom>
        </p:spPr>
      </p:pic>
    </p:spTree>
    <p:extLst>
      <p:ext uri="{BB962C8B-B14F-4D97-AF65-F5344CB8AC3E}">
        <p14:creationId xmlns:p14="http://schemas.microsoft.com/office/powerpoint/2010/main" val="3753601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Caches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92500" lnSpcReduction="10000"/>
          </a:bodyPr>
          <a:lstStyle/>
          <a:p>
            <a:r>
              <a:rPr lang="en-GB" dirty="0"/>
              <a:t>Web browsers have been caching pages and images for years. </a:t>
            </a:r>
          </a:p>
          <a:p>
            <a:pPr algn="just"/>
            <a:r>
              <a:rPr lang="en-GB" dirty="0"/>
              <a:t>If a logo is repeated on every page of a site, the browser normally loads it from the remote server only once, </a:t>
            </a:r>
            <a:r>
              <a:rPr lang="en-GB" dirty="0">
                <a:solidFill>
                  <a:schemeClr val="accent6"/>
                </a:solidFill>
              </a:rPr>
              <a:t>stores it in its cache</a:t>
            </a:r>
            <a:r>
              <a:rPr lang="en-GB" dirty="0"/>
              <a:t>, and reloads it from the cache whenever it’s needed rather than requesting it from the remote server every time the logo is encountered. </a:t>
            </a:r>
          </a:p>
          <a:p>
            <a:pPr algn="just"/>
            <a:r>
              <a:rPr lang="en-GB" dirty="0"/>
              <a:t>Several HTTP headers, including </a:t>
            </a:r>
            <a:r>
              <a:rPr lang="en-GB" u="sng" dirty="0">
                <a:solidFill>
                  <a:schemeClr val="accent6"/>
                </a:solidFill>
              </a:rPr>
              <a:t>Expires and Cache-control, can control caching.</a:t>
            </a:r>
          </a:p>
          <a:p>
            <a:pPr algn="just"/>
            <a:r>
              <a:rPr lang="en-GB" dirty="0"/>
              <a:t>By default, </a:t>
            </a:r>
            <a:r>
              <a:rPr lang="en-GB" dirty="0">
                <a:solidFill>
                  <a:schemeClr val="accent6"/>
                </a:solidFill>
              </a:rPr>
              <a:t>the assumption is that a page accessed with </a:t>
            </a:r>
            <a:r>
              <a:rPr lang="en-GB" b="1" u="sng" dirty="0">
                <a:solidFill>
                  <a:schemeClr val="accent6"/>
                </a:solidFill>
              </a:rPr>
              <a:t>GET</a:t>
            </a:r>
            <a:r>
              <a:rPr lang="en-GB" dirty="0">
                <a:solidFill>
                  <a:schemeClr val="accent6"/>
                </a:solidFill>
              </a:rPr>
              <a:t> over HTTP </a:t>
            </a:r>
            <a:r>
              <a:rPr lang="en-GB" dirty="0"/>
              <a:t>can and should be cached. </a:t>
            </a:r>
          </a:p>
          <a:p>
            <a:pPr algn="just"/>
            <a:r>
              <a:rPr lang="en-GB" dirty="0">
                <a:solidFill>
                  <a:schemeClr val="accent6"/>
                </a:solidFill>
              </a:rPr>
              <a:t>A page accessed with HTTPS or POST usually shouldn’t be</a:t>
            </a:r>
            <a:r>
              <a:rPr lang="en-GB" dirty="0"/>
              <a:t>. However, HTTP headers can adjust this:</a:t>
            </a:r>
          </a:p>
          <a:p>
            <a:endParaRPr lang="en-US" dirty="0"/>
          </a:p>
        </p:txBody>
      </p:sp>
    </p:spTree>
    <p:extLst>
      <p:ext uri="{BB962C8B-B14F-4D97-AF65-F5344CB8AC3E}">
        <p14:creationId xmlns:p14="http://schemas.microsoft.com/office/powerpoint/2010/main" val="4020446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Caches</a:t>
            </a:r>
          </a:p>
        </p:txBody>
      </p:sp>
      <p:pic>
        <p:nvPicPr>
          <p:cNvPr id="5" name="Content Placeholder 4">
            <a:extLst>
              <a:ext uri="{FF2B5EF4-FFF2-40B4-BE49-F238E27FC236}">
                <a16:creationId xmlns:a16="http://schemas.microsoft.com/office/drawing/2014/main" id="{6F93B4AA-3358-47C8-9BF7-AEA5D33BE68F}"/>
              </a:ext>
            </a:extLst>
          </p:cNvPr>
          <p:cNvPicPr>
            <a:picLocks noGrp="1" noChangeAspect="1"/>
          </p:cNvPicPr>
          <p:nvPr>
            <p:ph idx="1"/>
          </p:nvPr>
        </p:nvPicPr>
        <p:blipFill>
          <a:blip r:embed="rId3"/>
          <a:stretch>
            <a:fillRect/>
          </a:stretch>
        </p:blipFill>
        <p:spPr>
          <a:xfrm>
            <a:off x="838200" y="1486291"/>
            <a:ext cx="8929744" cy="4802187"/>
          </a:xfrm>
        </p:spPr>
      </p:pic>
    </p:spTree>
    <p:extLst>
      <p:ext uri="{BB962C8B-B14F-4D97-AF65-F5344CB8AC3E}">
        <p14:creationId xmlns:p14="http://schemas.microsoft.com/office/powerpoint/2010/main" val="3787216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Caches</a:t>
            </a:r>
          </a:p>
        </p:txBody>
      </p:sp>
      <p:pic>
        <p:nvPicPr>
          <p:cNvPr id="7" name="Picture 6">
            <a:extLst>
              <a:ext uri="{FF2B5EF4-FFF2-40B4-BE49-F238E27FC236}">
                <a16:creationId xmlns:a16="http://schemas.microsoft.com/office/drawing/2014/main" id="{4F138498-A605-4FD5-95FE-63F77BE4C229}"/>
              </a:ext>
            </a:extLst>
          </p:cNvPr>
          <p:cNvPicPr>
            <a:picLocks noChangeAspect="1"/>
          </p:cNvPicPr>
          <p:nvPr/>
        </p:nvPicPr>
        <p:blipFill>
          <a:blip r:embed="rId3"/>
          <a:stretch>
            <a:fillRect/>
          </a:stretch>
        </p:blipFill>
        <p:spPr>
          <a:xfrm>
            <a:off x="538667" y="1496209"/>
            <a:ext cx="9544050" cy="4876800"/>
          </a:xfrm>
          <a:prstGeom prst="rect">
            <a:avLst/>
          </a:prstGeom>
        </p:spPr>
      </p:pic>
    </p:spTree>
    <p:extLst>
      <p:ext uri="{BB962C8B-B14F-4D97-AF65-F5344CB8AC3E}">
        <p14:creationId xmlns:p14="http://schemas.microsoft.com/office/powerpoint/2010/main" val="2196817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a:xfrm>
            <a:off x="838200" y="365125"/>
            <a:ext cx="10515600" cy="846987"/>
          </a:xfrm>
        </p:spPr>
        <p:txBody>
          <a:bodyPr/>
          <a:lstStyle/>
          <a:p>
            <a:r>
              <a:rPr lang="en-US" b="1" dirty="0"/>
              <a:t>Timeouts</a:t>
            </a:r>
          </a:p>
        </p:txBody>
      </p:sp>
      <p:pic>
        <p:nvPicPr>
          <p:cNvPr id="4" name="Picture 3">
            <a:extLst>
              <a:ext uri="{FF2B5EF4-FFF2-40B4-BE49-F238E27FC236}">
                <a16:creationId xmlns:a16="http://schemas.microsoft.com/office/drawing/2014/main" id="{8B7355D1-0159-433C-ADEE-F6545E308095}"/>
              </a:ext>
            </a:extLst>
          </p:cNvPr>
          <p:cNvPicPr>
            <a:picLocks noChangeAspect="1"/>
          </p:cNvPicPr>
          <p:nvPr/>
        </p:nvPicPr>
        <p:blipFill>
          <a:blip r:embed="rId3"/>
          <a:stretch>
            <a:fillRect/>
          </a:stretch>
        </p:blipFill>
        <p:spPr>
          <a:xfrm>
            <a:off x="838200" y="1393754"/>
            <a:ext cx="9298909" cy="5368554"/>
          </a:xfrm>
          <a:prstGeom prst="rect">
            <a:avLst/>
          </a:prstGeom>
        </p:spPr>
      </p:pic>
    </p:spTree>
    <p:extLst>
      <p:ext uri="{BB962C8B-B14F-4D97-AF65-F5344CB8AC3E}">
        <p14:creationId xmlns:p14="http://schemas.microsoft.com/office/powerpoint/2010/main" val="3605971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a:xfrm>
            <a:off x="838200" y="365125"/>
            <a:ext cx="10515600" cy="846987"/>
          </a:xfrm>
        </p:spPr>
        <p:txBody>
          <a:bodyPr/>
          <a:lstStyle/>
          <a:p>
            <a:r>
              <a:rPr lang="en-GB" b="1" dirty="0"/>
              <a:t>Writing Data to a Server</a:t>
            </a:r>
            <a:endParaRPr lang="en-US" b="1" dirty="0"/>
          </a:p>
        </p:txBody>
      </p:sp>
      <p:pic>
        <p:nvPicPr>
          <p:cNvPr id="5" name="Picture 4">
            <a:extLst>
              <a:ext uri="{FF2B5EF4-FFF2-40B4-BE49-F238E27FC236}">
                <a16:creationId xmlns:a16="http://schemas.microsoft.com/office/drawing/2014/main" id="{96BC4551-F30F-49CF-B96E-BB4EB8271635}"/>
              </a:ext>
            </a:extLst>
          </p:cNvPr>
          <p:cNvPicPr>
            <a:picLocks noChangeAspect="1"/>
          </p:cNvPicPr>
          <p:nvPr/>
        </p:nvPicPr>
        <p:blipFill>
          <a:blip r:embed="rId3"/>
          <a:stretch>
            <a:fillRect/>
          </a:stretch>
        </p:blipFill>
        <p:spPr>
          <a:xfrm>
            <a:off x="753139" y="1212112"/>
            <a:ext cx="9239250" cy="3543300"/>
          </a:xfrm>
          <a:prstGeom prst="rect">
            <a:avLst/>
          </a:prstGeom>
        </p:spPr>
      </p:pic>
      <p:sp>
        <p:nvSpPr>
          <p:cNvPr id="7" name="TextBox 6">
            <a:extLst>
              <a:ext uri="{FF2B5EF4-FFF2-40B4-BE49-F238E27FC236}">
                <a16:creationId xmlns:a16="http://schemas.microsoft.com/office/drawing/2014/main" id="{264E00FC-ABA4-4C8E-AB79-1570B7262924}"/>
              </a:ext>
            </a:extLst>
          </p:cNvPr>
          <p:cNvSpPr txBox="1"/>
          <p:nvPr/>
        </p:nvSpPr>
        <p:spPr>
          <a:xfrm>
            <a:off x="753139" y="4871040"/>
            <a:ext cx="11070266" cy="923330"/>
          </a:xfrm>
          <a:prstGeom prst="rect">
            <a:avLst/>
          </a:prstGeom>
          <a:noFill/>
        </p:spPr>
        <p:txBody>
          <a:bodyPr wrap="square">
            <a:spAutoFit/>
          </a:bodyPr>
          <a:lstStyle/>
          <a:p>
            <a:r>
              <a:rPr lang="en-GB" dirty="0"/>
              <a:t>However, GET should be limited to safe operations, such as search requests or page navigation, and not used for unsafe operations that create or modify a resource, such as posting a comment on a web page or ordering a pizza. Safe operations can be bookmarked, cached, </a:t>
            </a:r>
            <a:r>
              <a:rPr lang="en-GB" dirty="0" err="1"/>
              <a:t>spidered</a:t>
            </a:r>
            <a:r>
              <a:rPr lang="en-GB" dirty="0"/>
              <a:t>, prefetched, and so on. Unsafe operations should not be</a:t>
            </a:r>
            <a:endParaRPr lang="en-US" dirty="0"/>
          </a:p>
        </p:txBody>
      </p:sp>
      <p:sp>
        <p:nvSpPr>
          <p:cNvPr id="9" name="TextBox 8">
            <a:extLst>
              <a:ext uri="{FF2B5EF4-FFF2-40B4-BE49-F238E27FC236}">
                <a16:creationId xmlns:a16="http://schemas.microsoft.com/office/drawing/2014/main" id="{72C0C718-7585-4347-875B-F785D8E6A831}"/>
              </a:ext>
            </a:extLst>
          </p:cNvPr>
          <p:cNvSpPr txBox="1"/>
          <p:nvPr/>
        </p:nvSpPr>
        <p:spPr>
          <a:xfrm>
            <a:off x="838200" y="5909998"/>
            <a:ext cx="10889512" cy="923330"/>
          </a:xfrm>
          <a:prstGeom prst="rect">
            <a:avLst/>
          </a:prstGeom>
          <a:noFill/>
        </p:spPr>
        <p:txBody>
          <a:bodyPr wrap="square">
            <a:spAutoFit/>
          </a:bodyPr>
          <a:lstStyle/>
          <a:p>
            <a:r>
              <a:rPr lang="en-GB" dirty="0"/>
              <a:t>Once you have an </a:t>
            </a:r>
            <a:r>
              <a:rPr lang="en-GB" dirty="0" err="1"/>
              <a:t>OutputStream</a:t>
            </a:r>
            <a:r>
              <a:rPr lang="en-GB" dirty="0"/>
              <a:t>, buffer it by chaining it to a </a:t>
            </a:r>
            <a:r>
              <a:rPr lang="en-GB" dirty="0" err="1"/>
              <a:t>BufferedOutputStream</a:t>
            </a:r>
            <a:r>
              <a:rPr lang="en-GB" dirty="0"/>
              <a:t> or a </a:t>
            </a:r>
            <a:r>
              <a:rPr lang="en-GB" dirty="0" err="1"/>
              <a:t>BufferedWriter</a:t>
            </a:r>
            <a:r>
              <a:rPr lang="en-GB" dirty="0"/>
              <a:t>. You may also chain it to a </a:t>
            </a:r>
            <a:r>
              <a:rPr lang="en-GB" dirty="0" err="1"/>
              <a:t>DataOutputStream</a:t>
            </a:r>
            <a:r>
              <a:rPr lang="en-GB" dirty="0"/>
              <a:t>, an </a:t>
            </a:r>
            <a:r>
              <a:rPr lang="en-GB" dirty="0" err="1"/>
              <a:t>OutputStream</a:t>
            </a:r>
            <a:r>
              <a:rPr lang="en-GB" dirty="0"/>
              <a:t> Writer, or some other class that’s more convenient to use than a raw </a:t>
            </a:r>
            <a:r>
              <a:rPr lang="en-GB" dirty="0" err="1"/>
              <a:t>OutputStream</a:t>
            </a:r>
            <a:r>
              <a:rPr lang="en-GB" dirty="0"/>
              <a:t>. </a:t>
            </a:r>
            <a:endParaRPr lang="en-US" dirty="0"/>
          </a:p>
        </p:txBody>
      </p:sp>
    </p:spTree>
    <p:extLst>
      <p:ext uri="{BB962C8B-B14F-4D97-AF65-F5344CB8AC3E}">
        <p14:creationId xmlns:p14="http://schemas.microsoft.com/office/powerpoint/2010/main" val="2715751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a:xfrm>
            <a:off x="838200" y="365125"/>
            <a:ext cx="10515600" cy="846987"/>
          </a:xfrm>
        </p:spPr>
        <p:txBody>
          <a:bodyPr/>
          <a:lstStyle/>
          <a:p>
            <a:r>
              <a:rPr lang="en-GB" b="1" dirty="0"/>
              <a:t>Writing Data to a Server</a:t>
            </a:r>
            <a:endParaRPr lang="en-US" b="1" dirty="0"/>
          </a:p>
        </p:txBody>
      </p:sp>
      <p:pic>
        <p:nvPicPr>
          <p:cNvPr id="4" name="Picture 3">
            <a:extLst>
              <a:ext uri="{FF2B5EF4-FFF2-40B4-BE49-F238E27FC236}">
                <a16:creationId xmlns:a16="http://schemas.microsoft.com/office/drawing/2014/main" id="{5BF824C5-0050-4A38-B43D-718A4D67F6DD}"/>
              </a:ext>
            </a:extLst>
          </p:cNvPr>
          <p:cNvPicPr>
            <a:picLocks noChangeAspect="1"/>
          </p:cNvPicPr>
          <p:nvPr/>
        </p:nvPicPr>
        <p:blipFill>
          <a:blip r:embed="rId3"/>
          <a:stretch>
            <a:fillRect/>
          </a:stretch>
        </p:blipFill>
        <p:spPr>
          <a:xfrm>
            <a:off x="673284" y="1466850"/>
            <a:ext cx="7953375" cy="3924300"/>
          </a:xfrm>
          <a:prstGeom prst="rect">
            <a:avLst/>
          </a:prstGeom>
        </p:spPr>
      </p:pic>
      <p:sp>
        <p:nvSpPr>
          <p:cNvPr id="10" name="TextBox 9">
            <a:extLst>
              <a:ext uri="{FF2B5EF4-FFF2-40B4-BE49-F238E27FC236}">
                <a16:creationId xmlns:a16="http://schemas.microsoft.com/office/drawing/2014/main" id="{77BA1567-0129-4C95-8048-E8009993AC10}"/>
              </a:ext>
            </a:extLst>
          </p:cNvPr>
          <p:cNvSpPr txBox="1"/>
          <p:nvPr/>
        </p:nvSpPr>
        <p:spPr>
          <a:xfrm>
            <a:off x="673284" y="5591253"/>
            <a:ext cx="11155326" cy="923330"/>
          </a:xfrm>
          <a:prstGeom prst="rect">
            <a:avLst/>
          </a:prstGeom>
          <a:noFill/>
        </p:spPr>
        <p:txBody>
          <a:bodyPr wrap="square">
            <a:spAutoFit/>
          </a:bodyPr>
          <a:lstStyle/>
          <a:p>
            <a:r>
              <a:rPr lang="en-GB" dirty="0"/>
              <a:t>The post() method actually sends the data to the server by opening a </a:t>
            </a:r>
            <a:r>
              <a:rPr lang="en-GB" dirty="0" err="1"/>
              <a:t>URLConnection</a:t>
            </a:r>
            <a:r>
              <a:rPr lang="en-GB" dirty="0"/>
              <a:t> to the specified URL, setting its </a:t>
            </a:r>
            <a:r>
              <a:rPr lang="en-GB" dirty="0" err="1"/>
              <a:t>doOutput</a:t>
            </a:r>
            <a:r>
              <a:rPr lang="en-GB" dirty="0"/>
              <a:t> field to true, and writing the query string on the output stream. It then returns the input stream containing the server’s response.</a:t>
            </a:r>
            <a:endParaRPr lang="en-US" dirty="0"/>
          </a:p>
        </p:txBody>
      </p:sp>
    </p:spTree>
    <p:extLst>
      <p:ext uri="{BB962C8B-B14F-4D97-AF65-F5344CB8AC3E}">
        <p14:creationId xmlns:p14="http://schemas.microsoft.com/office/powerpoint/2010/main" val="341223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a:xfrm>
            <a:off x="838200" y="365125"/>
            <a:ext cx="10515600" cy="846987"/>
          </a:xfrm>
        </p:spPr>
        <p:txBody>
          <a:bodyPr/>
          <a:lstStyle/>
          <a:p>
            <a:r>
              <a:rPr lang="en-GB" b="1" dirty="0"/>
              <a:t>Writing Data to a Server</a:t>
            </a:r>
            <a:endParaRPr lang="en-US" b="1" dirty="0"/>
          </a:p>
        </p:txBody>
      </p:sp>
      <p:sp>
        <p:nvSpPr>
          <p:cNvPr id="11" name="TextBox 10">
            <a:extLst>
              <a:ext uri="{FF2B5EF4-FFF2-40B4-BE49-F238E27FC236}">
                <a16:creationId xmlns:a16="http://schemas.microsoft.com/office/drawing/2014/main" id="{44F79C43-100C-4611-A126-6A9CC2D4CF45}"/>
              </a:ext>
            </a:extLst>
          </p:cNvPr>
          <p:cNvSpPr txBox="1"/>
          <p:nvPr/>
        </p:nvSpPr>
        <p:spPr>
          <a:xfrm>
            <a:off x="954272" y="1434866"/>
            <a:ext cx="10592686" cy="2031325"/>
          </a:xfrm>
          <a:prstGeom prst="rect">
            <a:avLst/>
          </a:prstGeom>
          <a:noFill/>
        </p:spPr>
        <p:txBody>
          <a:bodyPr wrap="square">
            <a:spAutoFit/>
          </a:bodyPr>
          <a:lstStyle/>
          <a:p>
            <a:r>
              <a:rPr lang="en-GB" u="sng" dirty="0"/>
              <a:t>To summarize, posting data to a form requires these steps: </a:t>
            </a:r>
          </a:p>
          <a:p>
            <a:endParaRPr lang="en-GB" u="sng" dirty="0"/>
          </a:p>
          <a:p>
            <a:pPr marL="342900" indent="-342900">
              <a:buAutoNum type="arabicPeriod"/>
            </a:pPr>
            <a:r>
              <a:rPr lang="en-GB" dirty="0"/>
              <a:t>Decide what name-value pairs you’ll send to the server-side program. </a:t>
            </a:r>
          </a:p>
          <a:p>
            <a:pPr marL="342900" indent="-342900">
              <a:buAutoNum type="arabicPeriod"/>
            </a:pPr>
            <a:r>
              <a:rPr lang="en-GB" dirty="0"/>
              <a:t>Write the server-side program that will accept and process the request. If it doesn’t use any custom data encoding, you can test this program using a regular HTML form and a web browser. </a:t>
            </a:r>
          </a:p>
          <a:p>
            <a:pPr marL="342900" indent="-342900">
              <a:buAutoNum type="arabicPeriod"/>
            </a:pPr>
            <a:r>
              <a:rPr lang="en-GB" dirty="0"/>
              <a:t>Create a query string in your Java program. The string should look like this: name1=value1&amp;name2=value2&amp;name3=value3</a:t>
            </a:r>
            <a:endParaRPr lang="en-US" dirty="0"/>
          </a:p>
        </p:txBody>
      </p:sp>
      <p:sp>
        <p:nvSpPr>
          <p:cNvPr id="12" name="TextBox 11">
            <a:extLst>
              <a:ext uri="{FF2B5EF4-FFF2-40B4-BE49-F238E27FC236}">
                <a16:creationId xmlns:a16="http://schemas.microsoft.com/office/drawing/2014/main" id="{FC97E3DC-26A5-493D-B040-A273EE91B5C2}"/>
              </a:ext>
            </a:extLst>
          </p:cNvPr>
          <p:cNvSpPr txBox="1"/>
          <p:nvPr/>
        </p:nvSpPr>
        <p:spPr>
          <a:xfrm>
            <a:off x="954272" y="3466191"/>
            <a:ext cx="10592686" cy="1754326"/>
          </a:xfrm>
          <a:prstGeom prst="rect">
            <a:avLst/>
          </a:prstGeom>
          <a:noFill/>
        </p:spPr>
        <p:txBody>
          <a:bodyPr wrap="square">
            <a:spAutoFit/>
          </a:bodyPr>
          <a:lstStyle/>
          <a:p>
            <a:r>
              <a:rPr lang="en-GB" dirty="0"/>
              <a:t>Pass each name and value in the query string to </a:t>
            </a:r>
            <a:r>
              <a:rPr lang="en-GB" dirty="0" err="1"/>
              <a:t>URLEncoder.encode</a:t>
            </a:r>
            <a:r>
              <a:rPr lang="en-GB" dirty="0"/>
              <a:t>() before adding it to the query string. </a:t>
            </a:r>
          </a:p>
          <a:p>
            <a:r>
              <a:rPr lang="en-GB" dirty="0"/>
              <a:t>4. Open a </a:t>
            </a:r>
            <a:r>
              <a:rPr lang="en-GB" dirty="0" err="1"/>
              <a:t>URLConnection</a:t>
            </a:r>
            <a:r>
              <a:rPr lang="en-GB" dirty="0"/>
              <a:t> to the URL of the program that will accept the data. </a:t>
            </a:r>
          </a:p>
          <a:p>
            <a:r>
              <a:rPr lang="en-GB" dirty="0"/>
              <a:t>5. Set </a:t>
            </a:r>
            <a:r>
              <a:rPr lang="en-GB" dirty="0" err="1"/>
              <a:t>doOutput</a:t>
            </a:r>
            <a:r>
              <a:rPr lang="en-GB" dirty="0"/>
              <a:t> to true by invoking </a:t>
            </a:r>
            <a:r>
              <a:rPr lang="en-GB" dirty="0" err="1"/>
              <a:t>setDoOutput</a:t>
            </a:r>
            <a:r>
              <a:rPr lang="en-GB" dirty="0"/>
              <a:t>(true). </a:t>
            </a:r>
          </a:p>
          <a:p>
            <a:r>
              <a:rPr lang="en-GB" dirty="0"/>
              <a:t>6. Write the query string onto the </a:t>
            </a:r>
            <a:r>
              <a:rPr lang="en-GB" dirty="0" err="1"/>
              <a:t>URLConnection’s</a:t>
            </a:r>
            <a:r>
              <a:rPr lang="en-GB" dirty="0"/>
              <a:t> </a:t>
            </a:r>
            <a:r>
              <a:rPr lang="en-GB" dirty="0" err="1"/>
              <a:t>OutputStream</a:t>
            </a:r>
            <a:r>
              <a:rPr lang="en-GB" dirty="0"/>
              <a:t>. </a:t>
            </a:r>
          </a:p>
          <a:p>
            <a:r>
              <a:rPr lang="en-GB" dirty="0"/>
              <a:t>7. Close the </a:t>
            </a:r>
            <a:r>
              <a:rPr lang="en-GB" dirty="0" err="1"/>
              <a:t>URLConnection’s</a:t>
            </a:r>
            <a:r>
              <a:rPr lang="en-GB" dirty="0"/>
              <a:t> </a:t>
            </a:r>
            <a:r>
              <a:rPr lang="en-GB" dirty="0" err="1"/>
              <a:t>OutputStream</a:t>
            </a:r>
            <a:r>
              <a:rPr lang="en-GB" dirty="0"/>
              <a:t>. </a:t>
            </a:r>
          </a:p>
          <a:p>
            <a:r>
              <a:rPr lang="en-GB" dirty="0"/>
              <a:t>8. Read the server response from the </a:t>
            </a:r>
            <a:r>
              <a:rPr lang="en-GB" dirty="0" err="1"/>
              <a:t>URLConnection’s</a:t>
            </a:r>
            <a:r>
              <a:rPr lang="en-GB" dirty="0"/>
              <a:t> </a:t>
            </a:r>
            <a:r>
              <a:rPr lang="en-GB" dirty="0" err="1"/>
              <a:t>InputStream</a:t>
            </a:r>
            <a:r>
              <a:rPr lang="en-GB" dirty="0"/>
              <a:t>.</a:t>
            </a:r>
            <a:endParaRPr lang="en-US" dirty="0"/>
          </a:p>
        </p:txBody>
      </p:sp>
    </p:spTree>
    <p:extLst>
      <p:ext uri="{BB962C8B-B14F-4D97-AF65-F5344CB8AC3E}">
        <p14:creationId xmlns:p14="http://schemas.microsoft.com/office/powerpoint/2010/main" val="4237797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a:xfrm>
            <a:off x="838200" y="365125"/>
            <a:ext cx="10515600" cy="846987"/>
          </a:xfrm>
        </p:spPr>
        <p:txBody>
          <a:bodyPr/>
          <a:lstStyle/>
          <a:p>
            <a:r>
              <a:rPr lang="en-US" b="1" dirty="0" err="1"/>
              <a:t>HttpURLConnection</a:t>
            </a:r>
            <a:r>
              <a:rPr lang="en-US" dirty="0"/>
              <a:t> </a:t>
            </a:r>
            <a:endParaRPr lang="en-US" b="1" dirty="0"/>
          </a:p>
        </p:txBody>
      </p:sp>
      <p:pic>
        <p:nvPicPr>
          <p:cNvPr id="4" name="Picture 3">
            <a:extLst>
              <a:ext uri="{FF2B5EF4-FFF2-40B4-BE49-F238E27FC236}">
                <a16:creationId xmlns:a16="http://schemas.microsoft.com/office/drawing/2014/main" id="{A0DF6EFB-3E62-439D-8151-4D3EC3796261}"/>
              </a:ext>
            </a:extLst>
          </p:cNvPr>
          <p:cNvPicPr>
            <a:picLocks noChangeAspect="1"/>
          </p:cNvPicPr>
          <p:nvPr/>
        </p:nvPicPr>
        <p:blipFill>
          <a:blip r:embed="rId3"/>
          <a:stretch>
            <a:fillRect/>
          </a:stretch>
        </p:blipFill>
        <p:spPr>
          <a:xfrm>
            <a:off x="838200" y="1374811"/>
            <a:ext cx="9229725" cy="1152525"/>
          </a:xfrm>
          <a:prstGeom prst="rect">
            <a:avLst/>
          </a:prstGeom>
        </p:spPr>
      </p:pic>
    </p:spTree>
    <p:extLst>
      <p:ext uri="{BB962C8B-B14F-4D97-AF65-F5344CB8AC3E}">
        <p14:creationId xmlns:p14="http://schemas.microsoft.com/office/powerpoint/2010/main" val="394171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a:xfrm>
            <a:off x="467834" y="354492"/>
            <a:ext cx="10515600" cy="442949"/>
          </a:xfrm>
        </p:spPr>
        <p:txBody>
          <a:bodyPr>
            <a:normAutofit fontScale="90000"/>
          </a:bodyPr>
          <a:lstStyle/>
          <a:p>
            <a:r>
              <a:rPr lang="en-US" b="1" dirty="0" err="1"/>
              <a:t>HttpURLConnection</a:t>
            </a:r>
            <a:r>
              <a:rPr lang="en-US" dirty="0"/>
              <a:t> </a:t>
            </a:r>
            <a:endParaRPr lang="en-US" b="1" dirty="0"/>
          </a:p>
        </p:txBody>
      </p:sp>
      <p:pic>
        <p:nvPicPr>
          <p:cNvPr id="5" name="Picture 4">
            <a:extLst>
              <a:ext uri="{FF2B5EF4-FFF2-40B4-BE49-F238E27FC236}">
                <a16:creationId xmlns:a16="http://schemas.microsoft.com/office/drawing/2014/main" id="{C4882597-B775-4143-9DBF-23E5D7FA0C91}"/>
              </a:ext>
            </a:extLst>
          </p:cNvPr>
          <p:cNvPicPr>
            <a:picLocks noChangeAspect="1"/>
          </p:cNvPicPr>
          <p:nvPr/>
        </p:nvPicPr>
        <p:blipFill>
          <a:blip r:embed="rId3"/>
          <a:stretch>
            <a:fillRect/>
          </a:stretch>
        </p:blipFill>
        <p:spPr>
          <a:xfrm>
            <a:off x="467834" y="893135"/>
            <a:ext cx="9324752" cy="5964865"/>
          </a:xfrm>
          <a:prstGeom prst="rect">
            <a:avLst/>
          </a:prstGeom>
        </p:spPr>
      </p:pic>
    </p:spTree>
    <p:extLst>
      <p:ext uri="{BB962C8B-B14F-4D97-AF65-F5344CB8AC3E}">
        <p14:creationId xmlns:p14="http://schemas.microsoft.com/office/powerpoint/2010/main" val="363702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Opening </a:t>
            </a:r>
            <a:r>
              <a:rPr lang="en-US" b="1" dirty="0" err="1"/>
              <a:t>URLConnections</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92500" lnSpcReduction="10000"/>
          </a:bodyPr>
          <a:lstStyle/>
          <a:p>
            <a:r>
              <a:rPr lang="en-GB" b="1" dirty="0"/>
              <a:t> </a:t>
            </a:r>
            <a:r>
              <a:rPr lang="en-GB" dirty="0"/>
              <a:t>A program that uses the </a:t>
            </a:r>
            <a:r>
              <a:rPr lang="en-GB" dirty="0" err="1"/>
              <a:t>URLConnection</a:t>
            </a:r>
            <a:r>
              <a:rPr lang="en-GB" dirty="0"/>
              <a:t> class directly follows this basic sequence of steps: </a:t>
            </a:r>
          </a:p>
          <a:p>
            <a:r>
              <a:rPr lang="en-GB" dirty="0"/>
              <a:t>1. Construct a URL object. </a:t>
            </a:r>
          </a:p>
          <a:p>
            <a:r>
              <a:rPr lang="en-GB" dirty="0"/>
              <a:t>2. Invoke the URL object’s </a:t>
            </a:r>
            <a:r>
              <a:rPr lang="en-GB" dirty="0" err="1"/>
              <a:t>openConnection</a:t>
            </a:r>
            <a:r>
              <a:rPr lang="en-GB" dirty="0"/>
              <a:t>() method to retrieve a </a:t>
            </a:r>
            <a:r>
              <a:rPr lang="en-GB" dirty="0" err="1"/>
              <a:t>URLConnection</a:t>
            </a:r>
            <a:r>
              <a:rPr lang="en-GB" dirty="0"/>
              <a:t> object for that URL. </a:t>
            </a:r>
          </a:p>
          <a:p>
            <a:r>
              <a:rPr lang="en-GB" dirty="0"/>
              <a:t>3. Configure the </a:t>
            </a:r>
            <a:r>
              <a:rPr lang="en-GB" dirty="0" err="1"/>
              <a:t>URLConnection</a:t>
            </a:r>
            <a:r>
              <a:rPr lang="en-GB" dirty="0"/>
              <a:t>. </a:t>
            </a:r>
          </a:p>
          <a:p>
            <a:r>
              <a:rPr lang="en-GB" dirty="0"/>
              <a:t>4. Read the header fields. </a:t>
            </a:r>
          </a:p>
          <a:p>
            <a:r>
              <a:rPr lang="en-GB" dirty="0"/>
              <a:t>5. Get an input stream and read data. </a:t>
            </a:r>
            <a:endParaRPr lang="ar-EG" dirty="0"/>
          </a:p>
          <a:p>
            <a:r>
              <a:rPr lang="en-GB" dirty="0"/>
              <a:t>6. Get an output stream and write data. </a:t>
            </a:r>
            <a:endParaRPr lang="ar-EG" dirty="0"/>
          </a:p>
          <a:p>
            <a:r>
              <a:rPr lang="en-GB" dirty="0"/>
              <a:t>7. Close the connection.</a:t>
            </a:r>
            <a:endParaRPr lang="en-US" dirty="0"/>
          </a:p>
        </p:txBody>
      </p:sp>
    </p:spTree>
    <p:extLst>
      <p:ext uri="{BB962C8B-B14F-4D97-AF65-F5344CB8AC3E}">
        <p14:creationId xmlns:p14="http://schemas.microsoft.com/office/powerpoint/2010/main" val="1309632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a:xfrm>
            <a:off x="467834" y="354492"/>
            <a:ext cx="10515600" cy="442949"/>
          </a:xfrm>
        </p:spPr>
        <p:txBody>
          <a:bodyPr>
            <a:normAutofit fontScale="90000"/>
          </a:bodyPr>
          <a:lstStyle/>
          <a:p>
            <a:r>
              <a:rPr lang="en-US" b="1" dirty="0" err="1"/>
              <a:t>HttpURLConnection</a:t>
            </a:r>
            <a:r>
              <a:rPr lang="en-US" dirty="0"/>
              <a:t> </a:t>
            </a:r>
            <a:endParaRPr lang="en-US" b="1" dirty="0"/>
          </a:p>
        </p:txBody>
      </p:sp>
      <p:pic>
        <p:nvPicPr>
          <p:cNvPr id="4" name="Picture 3">
            <a:extLst>
              <a:ext uri="{FF2B5EF4-FFF2-40B4-BE49-F238E27FC236}">
                <a16:creationId xmlns:a16="http://schemas.microsoft.com/office/drawing/2014/main" id="{A42E9C0A-95E0-4AA1-BC89-9EA89EEB554C}"/>
              </a:ext>
            </a:extLst>
          </p:cNvPr>
          <p:cNvPicPr>
            <a:picLocks noChangeAspect="1"/>
          </p:cNvPicPr>
          <p:nvPr/>
        </p:nvPicPr>
        <p:blipFill>
          <a:blip r:embed="rId3"/>
          <a:stretch>
            <a:fillRect/>
          </a:stretch>
        </p:blipFill>
        <p:spPr>
          <a:xfrm>
            <a:off x="467834" y="976202"/>
            <a:ext cx="9239250" cy="1885950"/>
          </a:xfrm>
          <a:prstGeom prst="rect">
            <a:avLst/>
          </a:prstGeom>
        </p:spPr>
      </p:pic>
      <p:pic>
        <p:nvPicPr>
          <p:cNvPr id="7" name="Picture 6">
            <a:extLst>
              <a:ext uri="{FF2B5EF4-FFF2-40B4-BE49-F238E27FC236}">
                <a16:creationId xmlns:a16="http://schemas.microsoft.com/office/drawing/2014/main" id="{38D01C49-BA52-45CB-B822-29D9182BD42C}"/>
              </a:ext>
            </a:extLst>
          </p:cNvPr>
          <p:cNvPicPr>
            <a:picLocks noChangeAspect="1"/>
          </p:cNvPicPr>
          <p:nvPr/>
        </p:nvPicPr>
        <p:blipFill>
          <a:blip r:embed="rId4"/>
          <a:stretch>
            <a:fillRect/>
          </a:stretch>
        </p:blipFill>
        <p:spPr>
          <a:xfrm>
            <a:off x="467834" y="3040913"/>
            <a:ext cx="9372600" cy="1590675"/>
          </a:xfrm>
          <a:prstGeom prst="rect">
            <a:avLst/>
          </a:prstGeom>
        </p:spPr>
      </p:pic>
      <p:pic>
        <p:nvPicPr>
          <p:cNvPr id="9" name="Picture 8">
            <a:extLst>
              <a:ext uri="{FF2B5EF4-FFF2-40B4-BE49-F238E27FC236}">
                <a16:creationId xmlns:a16="http://schemas.microsoft.com/office/drawing/2014/main" id="{44ABAC2E-EE6E-4FA7-ACCE-79EADD0E62B6}"/>
              </a:ext>
            </a:extLst>
          </p:cNvPr>
          <p:cNvPicPr>
            <a:picLocks noChangeAspect="1"/>
          </p:cNvPicPr>
          <p:nvPr/>
        </p:nvPicPr>
        <p:blipFill>
          <a:blip r:embed="rId5"/>
          <a:stretch>
            <a:fillRect/>
          </a:stretch>
        </p:blipFill>
        <p:spPr>
          <a:xfrm>
            <a:off x="467834" y="4714875"/>
            <a:ext cx="9039225" cy="2000250"/>
          </a:xfrm>
          <a:prstGeom prst="rect">
            <a:avLst/>
          </a:prstGeom>
        </p:spPr>
      </p:pic>
    </p:spTree>
    <p:extLst>
      <p:ext uri="{BB962C8B-B14F-4D97-AF65-F5344CB8AC3E}">
        <p14:creationId xmlns:p14="http://schemas.microsoft.com/office/powerpoint/2010/main" val="2948804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a:xfrm>
            <a:off x="467834" y="354492"/>
            <a:ext cx="10515600" cy="442949"/>
          </a:xfrm>
        </p:spPr>
        <p:txBody>
          <a:bodyPr>
            <a:normAutofit fontScale="90000"/>
          </a:bodyPr>
          <a:lstStyle/>
          <a:p>
            <a:r>
              <a:rPr lang="en-US" b="1" dirty="0" err="1"/>
              <a:t>HttpURLConnection</a:t>
            </a:r>
            <a:r>
              <a:rPr lang="en-US" dirty="0"/>
              <a:t> </a:t>
            </a:r>
            <a:endParaRPr lang="en-US" b="1" dirty="0"/>
          </a:p>
        </p:txBody>
      </p:sp>
      <p:pic>
        <p:nvPicPr>
          <p:cNvPr id="5" name="Picture 4">
            <a:extLst>
              <a:ext uri="{FF2B5EF4-FFF2-40B4-BE49-F238E27FC236}">
                <a16:creationId xmlns:a16="http://schemas.microsoft.com/office/drawing/2014/main" id="{BBA75724-5250-4AB1-BDD7-7AE3CA5596FA}"/>
              </a:ext>
            </a:extLst>
          </p:cNvPr>
          <p:cNvPicPr>
            <a:picLocks noChangeAspect="1"/>
          </p:cNvPicPr>
          <p:nvPr/>
        </p:nvPicPr>
        <p:blipFill>
          <a:blip r:embed="rId3"/>
          <a:stretch>
            <a:fillRect/>
          </a:stretch>
        </p:blipFill>
        <p:spPr>
          <a:xfrm>
            <a:off x="558154" y="1052623"/>
            <a:ext cx="6267949" cy="5592726"/>
          </a:xfrm>
          <a:prstGeom prst="rect">
            <a:avLst/>
          </a:prstGeom>
        </p:spPr>
      </p:pic>
    </p:spTree>
    <p:extLst>
      <p:ext uri="{BB962C8B-B14F-4D97-AF65-F5344CB8AC3E}">
        <p14:creationId xmlns:p14="http://schemas.microsoft.com/office/powerpoint/2010/main" val="2568140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a:xfrm>
            <a:off x="467834" y="354492"/>
            <a:ext cx="10515600" cy="442949"/>
          </a:xfrm>
        </p:spPr>
        <p:txBody>
          <a:bodyPr>
            <a:normAutofit fontScale="90000"/>
          </a:bodyPr>
          <a:lstStyle/>
          <a:p>
            <a:r>
              <a:rPr lang="en-US" b="1" dirty="0"/>
              <a:t>Disconnecting from the Server </a:t>
            </a:r>
          </a:p>
        </p:txBody>
      </p:sp>
      <p:sp>
        <p:nvSpPr>
          <p:cNvPr id="6" name="TextBox 5">
            <a:extLst>
              <a:ext uri="{FF2B5EF4-FFF2-40B4-BE49-F238E27FC236}">
                <a16:creationId xmlns:a16="http://schemas.microsoft.com/office/drawing/2014/main" id="{56092AB7-199A-4B81-96CE-1CA6CEB80056}"/>
              </a:ext>
            </a:extLst>
          </p:cNvPr>
          <p:cNvSpPr txBox="1"/>
          <p:nvPr/>
        </p:nvSpPr>
        <p:spPr>
          <a:xfrm>
            <a:off x="467834" y="1200673"/>
            <a:ext cx="9781952" cy="2308324"/>
          </a:xfrm>
          <a:prstGeom prst="rect">
            <a:avLst/>
          </a:prstGeom>
          <a:noFill/>
        </p:spPr>
        <p:txBody>
          <a:bodyPr wrap="square">
            <a:spAutoFit/>
          </a:bodyPr>
          <a:lstStyle/>
          <a:p>
            <a:r>
              <a:rPr lang="en-GB" dirty="0"/>
              <a:t>HTTP 1.1 supports persistent connections that allow multiple requests and responses to be sent over a single TCP socket. However, when </a:t>
            </a:r>
            <a:r>
              <a:rPr lang="en-GB" b="1" dirty="0"/>
              <a:t>Keep-Alive</a:t>
            </a:r>
            <a:r>
              <a:rPr lang="en-GB" dirty="0"/>
              <a:t> is used, the server won’t immediately close a connection simply because it has sent the last byte of data to the client. </a:t>
            </a:r>
            <a:endParaRPr lang="ar-EG" dirty="0"/>
          </a:p>
          <a:p>
            <a:endParaRPr lang="ar-EG" dirty="0"/>
          </a:p>
          <a:p>
            <a:r>
              <a:rPr lang="en-GB" dirty="0"/>
              <a:t>The client may, after all, send another request. Servers will time out and close the connection in as little as 5 seconds of inactivity. However, it’s still preferred for the client to close the connection as soon as it knows it’s done.</a:t>
            </a:r>
          </a:p>
          <a:p>
            <a:endParaRPr lang="en-US" dirty="0"/>
          </a:p>
        </p:txBody>
      </p:sp>
      <p:sp>
        <p:nvSpPr>
          <p:cNvPr id="7" name="TextBox 6">
            <a:extLst>
              <a:ext uri="{FF2B5EF4-FFF2-40B4-BE49-F238E27FC236}">
                <a16:creationId xmlns:a16="http://schemas.microsoft.com/office/drawing/2014/main" id="{87B9F555-DAF0-41A9-8DBB-BE01165202FC}"/>
              </a:ext>
            </a:extLst>
          </p:cNvPr>
          <p:cNvSpPr txBox="1"/>
          <p:nvPr/>
        </p:nvSpPr>
        <p:spPr>
          <a:xfrm>
            <a:off x="467834" y="3231998"/>
            <a:ext cx="10877106" cy="2585323"/>
          </a:xfrm>
          <a:prstGeom prst="rect">
            <a:avLst/>
          </a:prstGeom>
          <a:noFill/>
        </p:spPr>
        <p:txBody>
          <a:bodyPr wrap="square">
            <a:spAutoFit/>
          </a:bodyPr>
          <a:lstStyle/>
          <a:p>
            <a:r>
              <a:rPr lang="en-GB" dirty="0"/>
              <a:t>The </a:t>
            </a:r>
            <a:r>
              <a:rPr lang="en-GB" dirty="0" err="1"/>
              <a:t>HttpURLConnection</a:t>
            </a:r>
            <a:r>
              <a:rPr lang="en-GB" dirty="0"/>
              <a:t> class transparently supports HTTP </a:t>
            </a:r>
            <a:r>
              <a:rPr lang="en-GB" b="1" dirty="0"/>
              <a:t>Keep-Alive</a:t>
            </a:r>
            <a:r>
              <a:rPr lang="en-GB" dirty="0"/>
              <a:t> unless you explicitly turn it off. </a:t>
            </a:r>
          </a:p>
          <a:p>
            <a:endParaRPr lang="en-GB" dirty="0"/>
          </a:p>
          <a:p>
            <a:r>
              <a:rPr lang="en-GB" dirty="0"/>
              <a:t>That is, it will reuse sockets if you connect to the same server again before the server has closed the connection. </a:t>
            </a:r>
          </a:p>
          <a:p>
            <a:endParaRPr lang="en-GB" dirty="0"/>
          </a:p>
          <a:p>
            <a:r>
              <a:rPr lang="en-GB" dirty="0"/>
              <a:t>Once you know you’re done talking to a particular host, the disconnect() method enables a client to break the connection: public abstract void disconnect()</a:t>
            </a:r>
          </a:p>
          <a:p>
            <a:endParaRPr lang="en-GB" dirty="0"/>
          </a:p>
          <a:p>
            <a:r>
              <a:rPr lang="en-GB" dirty="0"/>
              <a:t> If any streams are still open on this connection, disconnect() closes them. However, the reverse is not true. Closing a stream on a persistent connection does not close the socket and disconnect.</a:t>
            </a:r>
            <a:endParaRPr lang="en-US" dirty="0"/>
          </a:p>
        </p:txBody>
      </p:sp>
    </p:spTree>
    <p:extLst>
      <p:ext uri="{BB962C8B-B14F-4D97-AF65-F5344CB8AC3E}">
        <p14:creationId xmlns:p14="http://schemas.microsoft.com/office/powerpoint/2010/main" val="271367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Opening </a:t>
            </a:r>
            <a:r>
              <a:rPr lang="en-US" b="1" dirty="0" err="1"/>
              <a:t>URLConnections</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b="1" dirty="0"/>
              <a:t> </a:t>
            </a:r>
            <a:r>
              <a:rPr lang="en-GB" dirty="0"/>
              <a:t>The single constructor for the </a:t>
            </a:r>
            <a:r>
              <a:rPr lang="en-GB" dirty="0" err="1"/>
              <a:t>URLConnection</a:t>
            </a:r>
            <a:r>
              <a:rPr lang="en-GB" dirty="0"/>
              <a:t> class is protected:    	protected </a:t>
            </a:r>
            <a:r>
              <a:rPr lang="en-GB" dirty="0" err="1"/>
              <a:t>URLConnection</a:t>
            </a:r>
            <a:r>
              <a:rPr lang="en-GB" dirty="0"/>
              <a:t>(URL </a:t>
            </a:r>
            <a:r>
              <a:rPr lang="en-GB" dirty="0" err="1"/>
              <a:t>url</a:t>
            </a:r>
            <a:r>
              <a:rPr lang="en-GB" dirty="0"/>
              <a:t>)</a:t>
            </a:r>
          </a:p>
          <a:p>
            <a:r>
              <a:rPr lang="en-GB" dirty="0"/>
              <a:t>Consequently, unless you’re subclassing </a:t>
            </a:r>
            <a:r>
              <a:rPr lang="en-GB" dirty="0" err="1"/>
              <a:t>URLConnection</a:t>
            </a:r>
            <a:r>
              <a:rPr lang="en-GB" dirty="0"/>
              <a:t> to handle a new kind of URL (i.e., writing a protocol handler), you create one of these objects by invoking the open Connection() method of the URL class. For example:</a:t>
            </a:r>
          </a:p>
          <a:p>
            <a:endParaRPr lang="en-US" dirty="0"/>
          </a:p>
        </p:txBody>
      </p:sp>
      <p:pic>
        <p:nvPicPr>
          <p:cNvPr id="5" name="Picture 4">
            <a:extLst>
              <a:ext uri="{FF2B5EF4-FFF2-40B4-BE49-F238E27FC236}">
                <a16:creationId xmlns:a16="http://schemas.microsoft.com/office/drawing/2014/main" id="{F045D12F-68D4-4A98-A3B3-27920D4C024E}"/>
              </a:ext>
            </a:extLst>
          </p:cNvPr>
          <p:cNvPicPr>
            <a:picLocks noChangeAspect="1"/>
          </p:cNvPicPr>
          <p:nvPr/>
        </p:nvPicPr>
        <p:blipFill>
          <a:blip r:embed="rId3"/>
          <a:stretch>
            <a:fillRect/>
          </a:stretch>
        </p:blipFill>
        <p:spPr>
          <a:xfrm>
            <a:off x="935019" y="4416425"/>
            <a:ext cx="5962650" cy="1895475"/>
          </a:xfrm>
          <a:prstGeom prst="rect">
            <a:avLst/>
          </a:prstGeom>
        </p:spPr>
      </p:pic>
    </p:spTree>
    <p:extLst>
      <p:ext uri="{BB962C8B-B14F-4D97-AF65-F5344CB8AC3E}">
        <p14:creationId xmlns:p14="http://schemas.microsoft.com/office/powerpoint/2010/main" val="347500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Opening </a:t>
            </a:r>
            <a:r>
              <a:rPr lang="en-US" b="1" dirty="0" err="1"/>
              <a:t>URLConnections</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92500" lnSpcReduction="20000"/>
          </a:bodyPr>
          <a:lstStyle/>
          <a:p>
            <a:r>
              <a:rPr lang="en-GB" dirty="0"/>
              <a:t>The </a:t>
            </a:r>
            <a:r>
              <a:rPr lang="en-GB" dirty="0" err="1"/>
              <a:t>URLConnection</a:t>
            </a:r>
            <a:r>
              <a:rPr lang="en-GB" dirty="0"/>
              <a:t> class is declared abstract. However, all but one of its methods are implemented. </a:t>
            </a:r>
          </a:p>
          <a:p>
            <a:r>
              <a:rPr lang="en-GB" dirty="0"/>
              <a:t>You may find it convenient or necessary to override other methods in the class; but the single method that subclasses must implement is connect(), which makes a connection to a server and thus depends on the type of service (HTTP, FTP, and so on). </a:t>
            </a:r>
          </a:p>
          <a:p>
            <a:r>
              <a:rPr lang="en-GB" b="1" dirty="0"/>
              <a:t>For example</a:t>
            </a:r>
            <a:r>
              <a:rPr lang="en-GB" dirty="0"/>
              <a:t>, a </a:t>
            </a:r>
            <a:r>
              <a:rPr lang="en-GB" dirty="0" err="1"/>
              <a:t>sun.net.www.protocol.file.FileURLConnection’s</a:t>
            </a:r>
            <a:r>
              <a:rPr lang="en-GB" dirty="0"/>
              <a:t> </a:t>
            </a:r>
            <a:r>
              <a:rPr lang="en-GB" b="1" dirty="0">
                <a:solidFill>
                  <a:schemeClr val="accent6"/>
                </a:solidFill>
              </a:rPr>
              <a:t>connect() </a:t>
            </a:r>
            <a:r>
              <a:rPr lang="en-GB" dirty="0"/>
              <a:t>method converts the URL to a filename in the appropriate directory, creates MIME information for the file, and then opens a buffered </a:t>
            </a:r>
            <a:r>
              <a:rPr lang="en-GB" dirty="0" err="1"/>
              <a:t>FileInputStream</a:t>
            </a:r>
            <a:r>
              <a:rPr lang="en-GB" dirty="0"/>
              <a:t> to the file. </a:t>
            </a:r>
          </a:p>
          <a:p>
            <a:r>
              <a:rPr lang="en-GB" dirty="0"/>
              <a:t>The </a:t>
            </a:r>
            <a:r>
              <a:rPr lang="en-GB" b="1" dirty="0">
                <a:solidFill>
                  <a:schemeClr val="accent6"/>
                </a:solidFill>
              </a:rPr>
              <a:t>connect() method </a:t>
            </a:r>
            <a:r>
              <a:rPr lang="en-GB" dirty="0"/>
              <a:t>of </a:t>
            </a:r>
            <a:r>
              <a:rPr lang="en-GB" dirty="0" err="1"/>
              <a:t>sun.net.www.protocol.http.HttpURLConnection</a:t>
            </a:r>
            <a:r>
              <a:rPr lang="en-GB" dirty="0"/>
              <a:t> creates a </a:t>
            </a:r>
            <a:r>
              <a:rPr lang="en-GB" dirty="0" err="1"/>
              <a:t>sun.net.www.http.HttpClient</a:t>
            </a:r>
            <a:r>
              <a:rPr lang="en-GB" dirty="0"/>
              <a:t> object, which is responsible for connecting to the server:</a:t>
            </a:r>
            <a:endParaRPr lang="en-US" dirty="0"/>
          </a:p>
        </p:txBody>
      </p:sp>
    </p:spTree>
    <p:extLst>
      <p:ext uri="{BB962C8B-B14F-4D97-AF65-F5344CB8AC3E}">
        <p14:creationId xmlns:p14="http://schemas.microsoft.com/office/powerpoint/2010/main" val="50935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Opening </a:t>
            </a:r>
            <a:r>
              <a:rPr lang="en-US" b="1" dirty="0" err="1"/>
              <a:t>URLConnections</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92500" lnSpcReduction="10000"/>
          </a:bodyPr>
          <a:lstStyle/>
          <a:p>
            <a:r>
              <a:rPr lang="en-GB" dirty="0"/>
              <a:t> public abstract void connect() throws </a:t>
            </a:r>
            <a:r>
              <a:rPr lang="en-GB" dirty="0" err="1"/>
              <a:t>IOException</a:t>
            </a:r>
            <a:endParaRPr lang="en-GB" dirty="0"/>
          </a:p>
          <a:p>
            <a:r>
              <a:rPr lang="en-GB" dirty="0"/>
              <a:t>When a </a:t>
            </a:r>
            <a:r>
              <a:rPr lang="en-GB" dirty="0" err="1"/>
              <a:t>URLConnection</a:t>
            </a:r>
            <a:r>
              <a:rPr lang="en-GB" dirty="0"/>
              <a:t> is first constructed, it is </a:t>
            </a:r>
            <a:r>
              <a:rPr lang="en-GB" dirty="0">
                <a:solidFill>
                  <a:schemeClr val="accent6"/>
                </a:solidFill>
              </a:rPr>
              <a:t>unconnected</a:t>
            </a:r>
            <a:r>
              <a:rPr lang="en-GB" dirty="0"/>
              <a:t>; that is, the </a:t>
            </a:r>
            <a:r>
              <a:rPr lang="en-GB" dirty="0">
                <a:solidFill>
                  <a:schemeClr val="accent6"/>
                </a:solidFill>
              </a:rPr>
              <a:t>local and remote </a:t>
            </a:r>
            <a:r>
              <a:rPr lang="en-GB" dirty="0"/>
              <a:t>host cannot send and receive data. </a:t>
            </a:r>
          </a:p>
          <a:p>
            <a:r>
              <a:rPr lang="en-GB" dirty="0"/>
              <a:t>There is no socket connecting the two hosts.</a:t>
            </a:r>
          </a:p>
          <a:p>
            <a:r>
              <a:rPr lang="en-GB" dirty="0"/>
              <a:t> The connect() method establishes a connection—normally using TCP sockets but possibly through some other mechanism—between the local and remote host so they can send and receive data. </a:t>
            </a:r>
          </a:p>
          <a:p>
            <a:r>
              <a:rPr lang="en-GB" dirty="0"/>
              <a:t>However, </a:t>
            </a:r>
            <a:r>
              <a:rPr lang="en-GB" dirty="0" err="1"/>
              <a:t>getInputStream</a:t>
            </a:r>
            <a:r>
              <a:rPr lang="en-GB" dirty="0"/>
              <a:t>(), </a:t>
            </a:r>
            <a:r>
              <a:rPr lang="en-GB" dirty="0" err="1"/>
              <a:t>getContent</a:t>
            </a:r>
            <a:r>
              <a:rPr lang="en-GB" dirty="0"/>
              <a:t>(), </a:t>
            </a:r>
            <a:r>
              <a:rPr lang="en-GB" dirty="0" err="1"/>
              <a:t>getHeader</a:t>
            </a:r>
            <a:r>
              <a:rPr lang="en-GB" dirty="0"/>
              <a:t> Field(), and other methods that require an open connection </a:t>
            </a:r>
            <a:r>
              <a:rPr lang="en-GB" dirty="0">
                <a:solidFill>
                  <a:schemeClr val="accent6"/>
                </a:solidFill>
              </a:rPr>
              <a:t>will call connect() </a:t>
            </a:r>
            <a:r>
              <a:rPr lang="en-GB" dirty="0"/>
              <a:t>if the connection isn’t yet open. </a:t>
            </a:r>
          </a:p>
          <a:p>
            <a:r>
              <a:rPr lang="en-GB" dirty="0"/>
              <a:t>Therefore, you rarely need to call connect() directly.</a:t>
            </a:r>
            <a:endParaRPr lang="en-US" dirty="0"/>
          </a:p>
        </p:txBody>
      </p:sp>
    </p:spTree>
    <p:extLst>
      <p:ext uri="{BB962C8B-B14F-4D97-AF65-F5344CB8AC3E}">
        <p14:creationId xmlns:p14="http://schemas.microsoft.com/office/powerpoint/2010/main" val="12641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GB" b="1" dirty="0"/>
              <a:t>Reading Data from a Server </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dirty="0"/>
              <a:t>The following is the minimal set of steps needed to retrieve data from a URL using a </a:t>
            </a:r>
            <a:r>
              <a:rPr lang="en-GB" dirty="0" err="1"/>
              <a:t>URLConnection</a:t>
            </a:r>
            <a:r>
              <a:rPr lang="en-GB" dirty="0"/>
              <a:t> object: </a:t>
            </a:r>
          </a:p>
          <a:p>
            <a:r>
              <a:rPr lang="en-GB" dirty="0"/>
              <a:t>1. Construct a URL object. </a:t>
            </a:r>
          </a:p>
          <a:p>
            <a:r>
              <a:rPr lang="en-GB" dirty="0"/>
              <a:t>2. Invoke the URL object’s </a:t>
            </a:r>
            <a:r>
              <a:rPr lang="en-GB" dirty="0" err="1"/>
              <a:t>openConnection</a:t>
            </a:r>
            <a:r>
              <a:rPr lang="en-GB" dirty="0"/>
              <a:t>() method to retrieve a </a:t>
            </a:r>
            <a:r>
              <a:rPr lang="en-GB" dirty="0" err="1"/>
              <a:t>URLConnection</a:t>
            </a:r>
            <a:r>
              <a:rPr lang="en-GB" dirty="0"/>
              <a:t> object for that URL. </a:t>
            </a:r>
          </a:p>
          <a:p>
            <a:r>
              <a:rPr lang="en-GB" dirty="0"/>
              <a:t>3. Invoke the </a:t>
            </a:r>
            <a:r>
              <a:rPr lang="en-GB" dirty="0" err="1"/>
              <a:t>URLConnection’s</a:t>
            </a:r>
            <a:r>
              <a:rPr lang="en-GB" dirty="0"/>
              <a:t> </a:t>
            </a:r>
            <a:r>
              <a:rPr lang="en-GB" dirty="0" err="1"/>
              <a:t>getInputStream</a:t>
            </a:r>
            <a:r>
              <a:rPr lang="en-GB" dirty="0"/>
              <a:t>() method. </a:t>
            </a:r>
          </a:p>
          <a:p>
            <a:r>
              <a:rPr lang="en-GB" dirty="0"/>
              <a:t>4. Read from the input stream using the usual stream API.</a:t>
            </a:r>
            <a:endParaRPr lang="en-US" dirty="0"/>
          </a:p>
        </p:txBody>
      </p:sp>
    </p:spTree>
    <p:extLst>
      <p:ext uri="{BB962C8B-B14F-4D97-AF65-F5344CB8AC3E}">
        <p14:creationId xmlns:p14="http://schemas.microsoft.com/office/powerpoint/2010/main" val="170679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GB" b="1" dirty="0"/>
              <a:t>Reading Data from a Server </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dirty="0"/>
              <a:t> </a:t>
            </a:r>
            <a:endParaRPr lang="en-US" dirty="0"/>
          </a:p>
        </p:txBody>
      </p:sp>
      <p:pic>
        <p:nvPicPr>
          <p:cNvPr id="5" name="Picture 4">
            <a:extLst>
              <a:ext uri="{FF2B5EF4-FFF2-40B4-BE49-F238E27FC236}">
                <a16:creationId xmlns:a16="http://schemas.microsoft.com/office/drawing/2014/main" id="{BC7D2B6A-E090-4AC3-93DB-5C026027C873}"/>
              </a:ext>
            </a:extLst>
          </p:cNvPr>
          <p:cNvPicPr>
            <a:picLocks noChangeAspect="1"/>
          </p:cNvPicPr>
          <p:nvPr/>
        </p:nvPicPr>
        <p:blipFill>
          <a:blip r:embed="rId3"/>
          <a:stretch>
            <a:fillRect/>
          </a:stretch>
        </p:blipFill>
        <p:spPr>
          <a:xfrm>
            <a:off x="838200" y="1389489"/>
            <a:ext cx="6111240" cy="5223610"/>
          </a:xfrm>
          <a:prstGeom prst="rect">
            <a:avLst/>
          </a:prstGeom>
        </p:spPr>
      </p:pic>
    </p:spTree>
    <p:extLst>
      <p:ext uri="{BB962C8B-B14F-4D97-AF65-F5344CB8AC3E}">
        <p14:creationId xmlns:p14="http://schemas.microsoft.com/office/powerpoint/2010/main" val="184892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GB" b="1" dirty="0"/>
              <a:t>Reading Data from a Server </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r>
              <a:rPr lang="en-GB" dirty="0"/>
              <a:t> The differences between URL and </a:t>
            </a:r>
            <a:r>
              <a:rPr lang="en-GB" dirty="0" err="1"/>
              <a:t>URLConnection</a:t>
            </a:r>
            <a:r>
              <a:rPr lang="en-GB" dirty="0"/>
              <a:t> aren’t apparent with just a simple input stream as in this example. </a:t>
            </a:r>
          </a:p>
          <a:p>
            <a:r>
              <a:rPr lang="en-GB" u="sng" dirty="0"/>
              <a:t>The biggest differences between the two classes are: </a:t>
            </a:r>
          </a:p>
          <a:p>
            <a:pPr marL="0" indent="0">
              <a:buNone/>
            </a:pPr>
            <a:r>
              <a:rPr lang="en-GB" dirty="0"/>
              <a:t>• </a:t>
            </a:r>
            <a:r>
              <a:rPr lang="en-GB" dirty="0" err="1"/>
              <a:t>URLConnection</a:t>
            </a:r>
            <a:r>
              <a:rPr lang="en-GB" dirty="0"/>
              <a:t> provides access to the HTTP header. </a:t>
            </a:r>
          </a:p>
          <a:p>
            <a:pPr marL="0" indent="0">
              <a:buNone/>
            </a:pPr>
            <a:r>
              <a:rPr lang="en-GB" dirty="0"/>
              <a:t>• </a:t>
            </a:r>
            <a:r>
              <a:rPr lang="en-GB" dirty="0" err="1"/>
              <a:t>URLConnection</a:t>
            </a:r>
            <a:r>
              <a:rPr lang="en-GB" dirty="0"/>
              <a:t> can configure the request parameters sent to the server. </a:t>
            </a:r>
          </a:p>
          <a:p>
            <a:pPr marL="0" indent="0">
              <a:buNone/>
            </a:pPr>
            <a:r>
              <a:rPr lang="en-GB" dirty="0"/>
              <a:t>• </a:t>
            </a:r>
            <a:r>
              <a:rPr lang="en-GB" dirty="0" err="1"/>
              <a:t>URLConnection</a:t>
            </a:r>
            <a:r>
              <a:rPr lang="en-GB" dirty="0"/>
              <a:t> can write data to the server as well as read data from the server.</a:t>
            </a:r>
            <a:endParaRPr lang="en-US" dirty="0"/>
          </a:p>
        </p:txBody>
      </p:sp>
    </p:spTree>
    <p:extLst>
      <p:ext uri="{BB962C8B-B14F-4D97-AF65-F5344CB8AC3E}">
        <p14:creationId xmlns:p14="http://schemas.microsoft.com/office/powerpoint/2010/main" val="171999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2418</Words>
  <Application>Microsoft Office PowerPoint</Application>
  <PresentationFormat>Widescreen</PresentationFormat>
  <Paragraphs>204</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NexusSansWebPro</vt:lpstr>
      <vt:lpstr>Office Theme</vt:lpstr>
      <vt:lpstr>URLConnections</vt:lpstr>
      <vt:lpstr>Overview</vt:lpstr>
      <vt:lpstr>Opening URLConnections</vt:lpstr>
      <vt:lpstr>Opening URLConnections</vt:lpstr>
      <vt:lpstr>Opening URLConnections</vt:lpstr>
      <vt:lpstr>Opening URLConnections</vt:lpstr>
      <vt:lpstr>Reading Data from a Server </vt:lpstr>
      <vt:lpstr>Reading Data from a Server </vt:lpstr>
      <vt:lpstr>Reading Data from a Server </vt:lpstr>
      <vt:lpstr>Reading the Header</vt:lpstr>
      <vt:lpstr>Retrieving Specific Header Fields </vt:lpstr>
      <vt:lpstr>Retrieving Specific Header Fields (Methods)</vt:lpstr>
      <vt:lpstr>Retrieving Specific Header Fields (Methods)</vt:lpstr>
      <vt:lpstr>Retrieving Specific Header Fields (Methods)</vt:lpstr>
      <vt:lpstr>Retrieving Specific Header Fields (Methods)</vt:lpstr>
      <vt:lpstr>Retrieving Specific Header Fields (Methods)</vt:lpstr>
      <vt:lpstr>Retrieving Arbitrary Header Fields</vt:lpstr>
      <vt:lpstr>Retrieving Arbitrary Header Fields</vt:lpstr>
      <vt:lpstr>Retrieving Arbitrary Header Fields</vt:lpstr>
      <vt:lpstr>Retrieving Arbitrary Header Fields</vt:lpstr>
      <vt:lpstr>Caches</vt:lpstr>
      <vt:lpstr>Caches</vt:lpstr>
      <vt:lpstr>Caches</vt:lpstr>
      <vt:lpstr>Timeouts</vt:lpstr>
      <vt:lpstr>Writing Data to a Server</vt:lpstr>
      <vt:lpstr>Writing Data to a Server</vt:lpstr>
      <vt:lpstr>Writing Data to a Server</vt:lpstr>
      <vt:lpstr>HttpURLConnection </vt:lpstr>
      <vt:lpstr>HttpURLConnection </vt:lpstr>
      <vt:lpstr>HttpURLConnection </vt:lpstr>
      <vt:lpstr>HttpURLConnection </vt:lpstr>
      <vt:lpstr>Disconnecting from the 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Identity Management</dc:title>
  <dc:creator>Dr.Mohammed A.Youssi</dc:creator>
  <cp:lastModifiedBy>Dr.Mohammed A.Youssi</cp:lastModifiedBy>
  <cp:revision>90</cp:revision>
  <dcterms:created xsi:type="dcterms:W3CDTF">2022-02-22T19:48:19Z</dcterms:created>
  <dcterms:modified xsi:type="dcterms:W3CDTF">2022-05-14T12:46:40Z</dcterms:modified>
</cp:coreProperties>
</file>