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3.xml" ContentType="application/vnd.openxmlformats-officedocument.presentationml.notesSlide+xml"/>
  <Override PartName="/ppt/media/image4.jpeg" ContentType="image/jpeg"/>
  <Override PartName="/ppt/media/image5.jpeg" ContentType="image/jpeg"/>
  <Override PartName="/ppt/media/image6.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EC"/>
          </a:solidFill>
        </a:fill>
      </a:tcStyle>
    </a:wholeTbl>
    <a:band2H>
      <a:tcTxStyle b="def" i="def"/>
      <a:tcStyle>
        <a:tcBdr/>
        <a:fill>
          <a:solidFill>
            <a:srgbClr val="E7F5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•Computer Fundmental –Pradeep K. Sinha &amp; Priti Sinha</a:t>
            </a:r>
          </a:p>
          <a:p>
            <a:pPr/>
            <a:r>
              <a:t>•Introduction to Information Technologies -ITEC 1011 -YORK University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Hci is nice to have    or can success the product or fail</a:t>
            </a:r>
          </a:p>
          <a:p>
            <a:pPr/>
            <a:r>
              <a:t>Choose two things one you happy when you do and another you sad</a:t>
            </a:r>
          </a:p>
          <a:p>
            <a:pPr/>
            <a:r>
              <a:t>Think why </a:t>
            </a:r>
          </a:p>
          <a:p>
            <a:pPr/>
          </a:p>
          <a:p>
            <a:pPr rtl="1">
              <a:defRPr/>
            </a:pPr>
            <a:r>
              <a:rPr>
                <a:latin typeface="+mj-lt"/>
                <a:ea typeface="+mj-ea"/>
                <a:cs typeface="+mj-cs"/>
                <a:sym typeface="Helvetica"/>
              </a:rPr>
              <a:t>هل هى ادت الوظيفه المطلوبه وكانت سهله التعلم و تفتكرها بسرعه</a:t>
            </a:r>
            <a:endParaRPr>
              <a:latin typeface="+mj-lt"/>
              <a:ea typeface="+mj-ea"/>
              <a:cs typeface="+mj-cs"/>
              <a:sym typeface="Helvetic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https://vimeo.com/183465991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defRPr sz="1100">
                <a:latin typeface="Arial"/>
                <a:ea typeface="Arial"/>
                <a:cs typeface="Arial"/>
                <a:sym typeface="Arial"/>
              </a:defRPr>
            </a:pPr>
            <a:r>
              <a:t>Civil Engineer vs Architect </a:t>
            </a:r>
            <a:endParaRPr sz="1400"/>
          </a:p>
          <a:p>
            <a:pPr>
              <a:defRPr b="1" sz="1100">
                <a:latin typeface="Arial"/>
                <a:ea typeface="Arial"/>
                <a:cs typeface="Arial"/>
                <a:sym typeface="Arial"/>
              </a:defRPr>
            </a:pPr>
            <a:r>
              <a:t>Architect: </a:t>
            </a:r>
            <a:r>
              <a:rPr b="0"/>
              <a:t>Is there the right mix of family and private spaces? Are the spaces for cooking and eating in close proximity? Will people live in the space being designed in the way it was intended to be used?</a:t>
            </a:r>
            <a:endParaRPr sz="1400"/>
          </a:p>
          <a:p>
            <a:pPr>
              <a:defRPr b="1" sz="1100">
                <a:latin typeface="Arial"/>
                <a:ea typeface="Arial"/>
                <a:cs typeface="Arial"/>
                <a:sym typeface="Arial"/>
              </a:defRPr>
            </a:pPr>
            <a:r>
              <a:t>Civil Engineer: </a:t>
            </a:r>
            <a:r>
              <a:rPr b="0"/>
              <a:t>Cost, durability, structural aspects, environmental aspects, fire regulations, and construction methods</a:t>
            </a:r>
            <a:endParaRPr sz="1400"/>
          </a:p>
          <a:p>
            <a:pPr>
              <a:defRPr sz="1100">
                <a:latin typeface="Arial"/>
                <a:ea typeface="Arial"/>
                <a:cs typeface="Arial"/>
                <a:sym typeface="Arial"/>
              </a:defRPr>
            </a:pPr>
            <a:endParaRPr sz="1400"/>
          </a:p>
          <a:p>
            <a:pPr>
              <a:defRPr sz="1100">
                <a:latin typeface="Arial"/>
                <a:ea typeface="Arial"/>
                <a:cs typeface="Arial"/>
                <a:sym typeface="Arial"/>
              </a:defRPr>
            </a:pPr>
            <a:endParaRPr sz="1400"/>
          </a:p>
          <a:p>
            <a:pPr>
              <a:defRPr sz="1100">
                <a:latin typeface="Arial"/>
                <a:ea typeface="Arial"/>
                <a:cs typeface="Arial"/>
                <a:sym typeface="Arial"/>
              </a:defRPr>
            </a:pPr>
            <a:endParaRPr sz="1400"/>
          </a:p>
          <a:p>
            <a:pPr>
              <a:defRPr sz="1100">
                <a:latin typeface="Arial"/>
                <a:ea typeface="Arial"/>
                <a:cs typeface="Arial"/>
                <a:sym typeface="Arial"/>
              </a:defRPr>
            </a:pPr>
            <a:endParaRPr sz="1400"/>
          </a:p>
          <a:p>
            <a:pPr>
              <a:defRPr sz="1100">
                <a:latin typeface="Arial"/>
                <a:ea typeface="Arial"/>
                <a:cs typeface="Arial"/>
                <a:sym typeface="Arial"/>
              </a:defRPr>
            </a:pPr>
            <a:endParaRPr sz="1400"/>
          </a:p>
          <a:p>
            <a:pPr>
              <a:defRPr sz="1100">
                <a:latin typeface="Arial"/>
                <a:ea typeface="Arial"/>
                <a:cs typeface="Arial"/>
                <a:sym typeface="Arial"/>
              </a:defRPr>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defRPr sz="1100">
                <a:latin typeface="Arial"/>
                <a:ea typeface="Arial"/>
                <a:cs typeface="Arial"/>
                <a:sym typeface="Arial"/>
              </a:defRPr>
            </a:pPr>
            <a:r>
              <a:t>What people are good and bad at?</a:t>
            </a:r>
            <a:endParaRPr sz="1400"/>
          </a:p>
          <a:p>
            <a:pPr>
              <a:defRPr sz="1100">
                <a:latin typeface="Arial"/>
                <a:ea typeface="Arial"/>
                <a:cs typeface="Arial"/>
                <a:sym typeface="Arial"/>
              </a:defRPr>
            </a:pPr>
            <a:r>
              <a:t>Listening to what people want</a:t>
            </a:r>
            <a:endParaRPr sz="1400"/>
          </a:p>
          <a:p>
            <a:pPr>
              <a:defRPr sz="1100">
                <a:latin typeface="Arial"/>
                <a:ea typeface="Arial"/>
                <a:cs typeface="Arial"/>
                <a:sym typeface="Arial"/>
              </a:defRPr>
            </a:pPr>
            <a:r>
              <a:t>Using tried and tested user-based techniques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defRPr b="1" sz="1100">
                <a:latin typeface="Arial"/>
                <a:ea typeface="Arial"/>
                <a:cs typeface="Arial"/>
                <a:sym typeface="Arial"/>
              </a:defRPr>
            </a:pPr>
            <a:r>
              <a:t>Computer-based systems: </a:t>
            </a:r>
            <a:r>
              <a:rPr b="0"/>
              <a:t>send messages, gather information, write essays, control power plants, program, draw, plan, calculate, monitor others, play games</a:t>
            </a:r>
            <a:endParaRPr sz="1400"/>
          </a:p>
          <a:p>
            <a:pPr>
              <a:defRPr b="1" sz="1100">
                <a:latin typeface="Arial"/>
                <a:ea typeface="Arial"/>
                <a:cs typeface="Arial"/>
                <a:sym typeface="Arial"/>
              </a:defRPr>
            </a:pPr>
            <a:r>
              <a:t>Interactive devices:</a:t>
            </a:r>
            <a:r>
              <a:rPr b="0"/>
              <a:t> multitouch displays, speech-based systems, handheld devices, and large interactive displays</a:t>
            </a:r>
            <a:endParaRPr sz="1400"/>
          </a:p>
          <a:p>
            <a:pPr>
              <a:defRPr sz="1100">
                <a:latin typeface="Arial"/>
                <a:ea typeface="Arial"/>
                <a:cs typeface="Arial"/>
                <a:sym typeface="Arial"/>
              </a:defRPr>
            </a:pPr>
            <a:r>
              <a:t>Towards transforming human–human transactions into solely interface-based ones</a:t>
            </a:r>
            <a:endParaRPr sz="1400"/>
          </a:p>
          <a:p>
            <a:pPr>
              <a:defRPr b="1" sz="1100">
                <a:latin typeface="Arial"/>
                <a:ea typeface="Arial"/>
                <a:cs typeface="Arial"/>
                <a:sym typeface="Arial"/>
              </a:defRPr>
            </a:pPr>
            <a:r>
              <a:t>Interfaces:</a:t>
            </a:r>
            <a:r>
              <a:rPr b="0"/>
              <a:t> cameras, microwave ovens, and washing machines, Self-checkouts at grocery stores, airports, and libraries</a:t>
            </a:r>
            <a:endParaRPr sz="1400"/>
          </a:p>
          <a:p>
            <a:pPr>
              <a:defRPr sz="1100">
                <a:latin typeface="Arial"/>
                <a:ea typeface="Arial"/>
                <a:cs typeface="Arial"/>
                <a:sym typeface="Arial"/>
              </a:defRPr>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defRPr sz="1100">
                <a:latin typeface="Arial"/>
                <a:ea typeface="Arial"/>
                <a:cs typeface="Arial"/>
                <a:sym typeface="Arial"/>
              </a:defRPr>
            </a:pPr>
            <a:r>
              <a:t>Cost!?</a:t>
            </a:r>
            <a:endParaRPr sz="1400"/>
          </a:p>
          <a:p>
            <a:pPr>
              <a:defRPr sz="1100">
                <a:latin typeface="Arial"/>
                <a:ea typeface="Arial"/>
                <a:cs typeface="Arial"/>
                <a:sym typeface="Arial"/>
              </a:defRPr>
            </a:pPr>
            <a:r>
              <a:t>The more people there are with different backgrounds in a design team, the more difficult it can be to communicate and make progress forward with the designs being generated</a:t>
            </a:r>
            <a:endParaRPr sz="1400"/>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1" y="6400800"/>
            <a:ext cx="12192001" cy="457200"/>
          </a:xfrm>
          <a:prstGeom prst="rect">
            <a:avLst/>
          </a:prstGeom>
          <a:solidFill>
            <a:schemeClr val="accent2"/>
          </a:solidFill>
          <a:ln w="12700">
            <a:miter lim="400000"/>
          </a:ln>
        </p:spPr>
        <p:txBody>
          <a:bodyPr lIns="45719" rIns="45719"/>
          <a:lstStyle/>
          <a:p>
            <a:pPr/>
          </a:p>
        </p:txBody>
      </p:sp>
      <p:sp>
        <p:nvSpPr>
          <p:cNvPr id="15" name="Rectangle 7"/>
          <p:cNvSpPr/>
          <p:nvPr/>
        </p:nvSpPr>
        <p:spPr>
          <a:xfrm>
            <a:off x="1" y="6334316"/>
            <a:ext cx="12192001" cy="66485"/>
          </a:xfrm>
          <a:prstGeom prst="rect">
            <a:avLst/>
          </a:prstGeom>
          <a:solidFill>
            <a:schemeClr val="accent1"/>
          </a:solidFill>
          <a:ln w="12700">
            <a:miter lim="400000"/>
          </a:ln>
        </p:spPr>
        <p:txBody>
          <a:bodyPr lIns="45719" rIns="45719"/>
          <a:lstStyle/>
          <a:p>
            <a:pPr/>
          </a:p>
        </p:txBody>
      </p:sp>
      <p:sp>
        <p:nvSpPr>
          <p:cNvPr id="16"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17" name="Body Level One…"/>
          <p:cNvSpPr txBox="1"/>
          <p:nvPr>
            <p:ph type="body" sz="quarter" idx="1"/>
          </p:nvPr>
        </p:nvSpPr>
        <p:spPr>
          <a:xfrm>
            <a:off x="1100050" y="4455621"/>
            <a:ext cx="10058401" cy="1143001"/>
          </a:xfrm>
          <a:prstGeom prst="rect">
            <a:avLst/>
          </a:prstGeom>
        </p:spPr>
        <p:txBody>
          <a:bodyPr lIns="45719" tIns="45719" rIns="45719" bIns="45719"/>
          <a:lstStyle>
            <a:lvl1pPr marL="0" indent="0" algn="l">
              <a:buClrTx/>
              <a:buSzTx/>
              <a:buFontTx/>
              <a:buNone/>
              <a:defRPr cap="all" spc="200" sz="2400">
                <a:solidFill>
                  <a:srgbClr val="344068"/>
                </a:solidFill>
                <a:latin typeface="Calibri Light"/>
                <a:ea typeface="Calibri Light"/>
                <a:cs typeface="Calibri Light"/>
                <a:sym typeface="Calibri Light"/>
              </a:defRPr>
            </a:lvl1pPr>
            <a:lvl2pPr marL="0" indent="457200" algn="l">
              <a:buClrTx/>
              <a:buSzTx/>
              <a:buFontTx/>
              <a:buNone/>
              <a:defRPr cap="all" spc="200" sz="2400">
                <a:solidFill>
                  <a:srgbClr val="344068"/>
                </a:solidFill>
                <a:latin typeface="Calibri Light"/>
                <a:ea typeface="Calibri Light"/>
                <a:cs typeface="Calibri Light"/>
                <a:sym typeface="Calibri Light"/>
              </a:defRPr>
            </a:lvl2pPr>
            <a:lvl3pPr marL="0" indent="914400" algn="l">
              <a:buClrTx/>
              <a:buSzTx/>
              <a:buFontTx/>
              <a:buNone/>
              <a:defRPr cap="all" spc="200" sz="2400">
                <a:solidFill>
                  <a:srgbClr val="344068"/>
                </a:solidFill>
                <a:latin typeface="Calibri Light"/>
                <a:ea typeface="Calibri Light"/>
                <a:cs typeface="Calibri Light"/>
                <a:sym typeface="Calibri Light"/>
              </a:defRPr>
            </a:lvl3pPr>
            <a:lvl4pPr marL="0" indent="1371600" algn="l">
              <a:buClrTx/>
              <a:buSzTx/>
              <a:buFontTx/>
              <a:buNone/>
              <a:defRPr cap="all" spc="200" sz="2400">
                <a:solidFill>
                  <a:srgbClr val="344068"/>
                </a:solidFill>
                <a:latin typeface="Calibri Light"/>
                <a:ea typeface="Calibri Light"/>
                <a:cs typeface="Calibri Light"/>
                <a:sym typeface="Calibri Light"/>
              </a:defRPr>
            </a:lvl4pPr>
            <a:lvl5pPr marL="0" indent="1828800" algn="l">
              <a:buClrTx/>
              <a:buSzTx/>
              <a:buFontTx/>
              <a:buNone/>
              <a:defRPr cap="all" spc="200" sz="2400">
                <a:solidFill>
                  <a:srgbClr val="344068"/>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1" cy="0"/>
          </a:xfrm>
          <a:prstGeom prst="line">
            <a:avLst/>
          </a:prstGeom>
          <a:ln w="6350">
            <a:solidFill>
              <a:srgbClr val="808080"/>
            </a:solidFill>
          </a:ln>
        </p:spPr>
        <p:txBody>
          <a:bodyPr lIns="45719" rIns="45719"/>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107" name="Title Text"/>
          <p:cNvSpPr txBox="1"/>
          <p:nvPr>
            <p:ph type="title"/>
          </p:nvPr>
        </p:nvSpPr>
        <p:spPr>
          <a:xfrm>
            <a:off x="415599" y="593366"/>
            <a:ext cx="11360802" cy="763601"/>
          </a:xfrm>
          <a:prstGeom prst="rect">
            <a:avLst/>
          </a:prstGeom>
        </p:spPr>
        <p:txBody>
          <a:bodyPr lIns="121899" tIns="121899" rIns="121899" bIns="121899" anchor="t"/>
          <a:lstStyle>
            <a:lvl1pPr defTabSz="1219200">
              <a:lnSpc>
                <a:spcPct val="100000"/>
              </a:lnSpc>
              <a:defRPr spc="0" sz="3600">
                <a:solidFill>
                  <a:srgbClr val="000000"/>
                </a:solidFill>
                <a:latin typeface="Arial"/>
                <a:ea typeface="Arial"/>
                <a:cs typeface="Arial"/>
                <a:sym typeface="Arial"/>
              </a:defRPr>
            </a:lvl1pPr>
          </a:lstStyle>
          <a:p>
            <a:pPr/>
            <a:r>
              <a:t>Title Text</a:t>
            </a:r>
          </a:p>
        </p:txBody>
      </p:sp>
      <p:sp>
        <p:nvSpPr>
          <p:cNvPr id="108" name="Body Level One…"/>
          <p:cNvSpPr txBox="1"/>
          <p:nvPr>
            <p:ph type="body" sz="half" idx="1"/>
          </p:nvPr>
        </p:nvSpPr>
        <p:spPr>
          <a:xfrm>
            <a:off x="415599" y="1536633"/>
            <a:ext cx="5333202" cy="4555201"/>
          </a:xfrm>
          <a:prstGeom prst="rect">
            <a:avLst/>
          </a:prstGeom>
        </p:spPr>
        <p:txBody>
          <a:bodyPr lIns="121899" tIns="121899" rIns="121899" bIns="121899"/>
          <a:lstStyle>
            <a:lvl1pPr marL="547914" indent="-408214"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lvl1pPr>
            <a:lvl2pPr marL="1066800" indent="-457200"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lvl2pPr>
            <a:lvl3pPr marL="1524000" indent="-457200"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lvl3pPr>
            <a:lvl4pPr marL="1981200" indent="-457200"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lvl4pPr>
            <a:lvl5pPr marL="2438400" indent="-457200"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09" name="Google Shape;23;p5"/>
          <p:cNvSpPr txBox="1"/>
          <p:nvPr>
            <p:ph type="body" sz="half" idx="21"/>
          </p:nvPr>
        </p:nvSpPr>
        <p:spPr>
          <a:xfrm>
            <a:off x="6443200" y="1536633"/>
            <a:ext cx="5333201" cy="4555201"/>
          </a:xfrm>
          <a:prstGeom prst="rect">
            <a:avLst/>
          </a:prstGeom>
        </p:spPr>
        <p:txBody>
          <a:bodyPr lIns="121899" tIns="121899" rIns="121899" bIns="121899"/>
          <a:lstStyle/>
          <a:p>
            <a:pPr marL="547914" indent="-408214" algn="l" defTabSz="1219200">
              <a:lnSpc>
                <a:spcPct val="115000"/>
              </a:lnSpc>
              <a:spcBef>
                <a:spcPts val="0"/>
              </a:spcBef>
              <a:buClr>
                <a:srgbClr val="595959"/>
              </a:buClr>
              <a:buSzPts val="1800"/>
              <a:buFont typeface="Arial"/>
              <a:buChar char="●"/>
              <a:defRPr sz="1800">
                <a:solidFill>
                  <a:srgbClr val="595959"/>
                </a:solidFill>
                <a:latin typeface="Arial"/>
                <a:ea typeface="Arial"/>
                <a:cs typeface="Arial"/>
                <a:sym typeface="Arial"/>
              </a:defRPr>
            </a:pPr>
          </a:p>
        </p:txBody>
      </p:sp>
      <p:sp>
        <p:nvSpPr>
          <p:cNvPr id="110" name="Slide Number"/>
          <p:cNvSpPr txBox="1"/>
          <p:nvPr>
            <p:ph type="sldNum" sz="quarter" idx="2"/>
          </p:nvPr>
        </p:nvSpPr>
        <p:spPr>
          <a:xfrm>
            <a:off x="11602195" y="6271715"/>
            <a:ext cx="426016" cy="416615"/>
          </a:xfrm>
          <a:prstGeom prst="rect">
            <a:avLst/>
          </a:prstGeom>
        </p:spPr>
        <p:txBody>
          <a:bodyPr lIns="121899" tIns="121899" rIns="121899" bIns="121899"/>
          <a:lstStyle>
            <a:lvl1pPr defTabSz="1219200">
              <a:defRPr sz="12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117" name="Title Text"/>
          <p:cNvSpPr txBox="1"/>
          <p:nvPr>
            <p:ph type="title"/>
          </p:nvPr>
        </p:nvSpPr>
        <p:spPr>
          <a:xfrm>
            <a:off x="415599" y="593366"/>
            <a:ext cx="11360802" cy="763601"/>
          </a:xfrm>
          <a:prstGeom prst="rect">
            <a:avLst/>
          </a:prstGeom>
        </p:spPr>
        <p:txBody>
          <a:bodyPr lIns="121899" tIns="121899" rIns="121899" bIns="121899" anchor="t"/>
          <a:lstStyle>
            <a:lvl1pPr defTabSz="1219200">
              <a:lnSpc>
                <a:spcPct val="100000"/>
              </a:lnSpc>
              <a:defRPr spc="0" sz="3600">
                <a:solidFill>
                  <a:srgbClr val="000000"/>
                </a:solidFill>
                <a:latin typeface="Arial"/>
                <a:ea typeface="Arial"/>
                <a:cs typeface="Arial"/>
                <a:sym typeface="Arial"/>
              </a:defRPr>
            </a:lvl1pPr>
          </a:lstStyle>
          <a:p>
            <a:pPr/>
            <a:r>
              <a:t>Title Text</a:t>
            </a:r>
          </a:p>
        </p:txBody>
      </p:sp>
      <p:sp>
        <p:nvSpPr>
          <p:cNvPr id="118" name="Body Level One…"/>
          <p:cNvSpPr txBox="1"/>
          <p:nvPr>
            <p:ph type="body" idx="1"/>
          </p:nvPr>
        </p:nvSpPr>
        <p:spPr>
          <a:xfrm>
            <a:off x="415599" y="1536633"/>
            <a:ext cx="11360802" cy="4555201"/>
          </a:xfrm>
          <a:prstGeom prst="rect">
            <a:avLst/>
          </a:prstGeom>
        </p:spPr>
        <p:txBody>
          <a:bodyPr lIns="121899" tIns="121899" rIns="121899" bIns="121899"/>
          <a:lstStyle>
            <a:lvl1pPr marL="571500" indent="-457200" algn="l" defTabSz="1219200">
              <a:lnSpc>
                <a:spcPct val="115000"/>
              </a:lnSpc>
              <a:spcBef>
                <a:spcPts val="0"/>
              </a:spcBef>
              <a:buClr>
                <a:srgbClr val="595959"/>
              </a:buClr>
              <a:buSzPts val="2400"/>
              <a:buFont typeface="Arial"/>
              <a:buChar char="●"/>
              <a:defRPr sz="2400">
                <a:solidFill>
                  <a:srgbClr val="595959"/>
                </a:solidFill>
                <a:latin typeface="Arial"/>
                <a:ea typeface="Arial"/>
                <a:cs typeface="Arial"/>
                <a:sym typeface="Arial"/>
              </a:defRPr>
            </a:lvl1pPr>
            <a:lvl2pPr marL="1141185" indent="-544285" algn="l" defTabSz="1219200">
              <a:lnSpc>
                <a:spcPct val="115000"/>
              </a:lnSpc>
              <a:spcBef>
                <a:spcPts val="0"/>
              </a:spcBef>
              <a:buClr>
                <a:srgbClr val="595959"/>
              </a:buClr>
              <a:buSzPts val="2400"/>
              <a:buFont typeface="Arial"/>
              <a:buChar char="○"/>
              <a:defRPr sz="2400">
                <a:solidFill>
                  <a:srgbClr val="595959"/>
                </a:solidFill>
                <a:latin typeface="Arial"/>
                <a:ea typeface="Arial"/>
                <a:cs typeface="Arial"/>
                <a:sym typeface="Arial"/>
              </a:defRPr>
            </a:lvl2pPr>
            <a:lvl3pPr marL="1598385" indent="-544285" algn="l" defTabSz="1219200">
              <a:lnSpc>
                <a:spcPct val="115000"/>
              </a:lnSpc>
              <a:spcBef>
                <a:spcPts val="0"/>
              </a:spcBef>
              <a:buClr>
                <a:srgbClr val="595959"/>
              </a:buClr>
              <a:buSzPts val="2400"/>
              <a:buFont typeface="Arial"/>
              <a:buChar char="■"/>
              <a:defRPr sz="2400">
                <a:solidFill>
                  <a:srgbClr val="595959"/>
                </a:solidFill>
                <a:latin typeface="Arial"/>
                <a:ea typeface="Arial"/>
                <a:cs typeface="Arial"/>
                <a:sym typeface="Arial"/>
              </a:defRPr>
            </a:lvl3pPr>
            <a:lvl4pPr marL="2055585" indent="-544285" algn="l" defTabSz="1219200">
              <a:lnSpc>
                <a:spcPct val="115000"/>
              </a:lnSpc>
              <a:spcBef>
                <a:spcPts val="0"/>
              </a:spcBef>
              <a:buClr>
                <a:srgbClr val="595959"/>
              </a:buClr>
              <a:buSzPts val="2400"/>
              <a:buFont typeface="Arial"/>
              <a:buChar char="●"/>
              <a:defRPr sz="2400">
                <a:solidFill>
                  <a:srgbClr val="595959"/>
                </a:solidFill>
                <a:latin typeface="Arial"/>
                <a:ea typeface="Arial"/>
                <a:cs typeface="Arial"/>
                <a:sym typeface="Arial"/>
              </a:defRPr>
            </a:lvl4pPr>
            <a:lvl5pPr marL="2512785" indent="-544285" algn="l" defTabSz="1219200">
              <a:lnSpc>
                <a:spcPct val="115000"/>
              </a:lnSpc>
              <a:spcBef>
                <a:spcPts val="0"/>
              </a:spcBef>
              <a:buClr>
                <a:srgbClr val="595959"/>
              </a:buClr>
              <a:buSzPts val="2400"/>
              <a:buFont typeface="Arial"/>
              <a:buChar char="○"/>
              <a:defRPr sz="2400">
                <a:solidFill>
                  <a:srgbClr val="59595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602195" y="6271715"/>
            <a:ext cx="426016" cy="416615"/>
          </a:xfrm>
          <a:prstGeom prst="rect">
            <a:avLst/>
          </a:prstGeom>
        </p:spPr>
        <p:txBody>
          <a:bodyPr lIns="121899" tIns="121899" rIns="121899" bIns="121899"/>
          <a:lstStyle>
            <a:lvl1pPr defTabSz="1219200">
              <a:defRPr sz="12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xfrm>
            <a:off x="1097280" y="1845734"/>
            <a:ext cx="1005840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37"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38" name="Body Level One…"/>
          <p:cNvSpPr txBox="1"/>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cap="all" spc="200" sz="2400">
                <a:solidFill>
                  <a:srgbClr val="344068"/>
                </a:solidFill>
                <a:latin typeface="Calibri Light"/>
                <a:ea typeface="Calibri Light"/>
                <a:cs typeface="Calibri Light"/>
                <a:sym typeface="Calibri Light"/>
              </a:defRPr>
            </a:lvl1pPr>
            <a:lvl2pPr marL="0" indent="457200">
              <a:buClrTx/>
              <a:buSzTx/>
              <a:buFontTx/>
              <a:buNone/>
              <a:defRPr cap="all" spc="200" sz="2400">
                <a:solidFill>
                  <a:srgbClr val="344068"/>
                </a:solidFill>
                <a:latin typeface="Calibri Light"/>
                <a:ea typeface="Calibri Light"/>
                <a:cs typeface="Calibri Light"/>
                <a:sym typeface="Calibri Light"/>
              </a:defRPr>
            </a:lvl2pPr>
            <a:lvl3pPr marL="0" indent="914400">
              <a:buClrTx/>
              <a:buSzTx/>
              <a:buFontTx/>
              <a:buNone/>
              <a:defRPr cap="all" spc="200" sz="2400">
                <a:solidFill>
                  <a:srgbClr val="344068"/>
                </a:solidFill>
                <a:latin typeface="Calibri Light"/>
                <a:ea typeface="Calibri Light"/>
                <a:cs typeface="Calibri Light"/>
                <a:sym typeface="Calibri Light"/>
              </a:defRPr>
            </a:lvl3pPr>
            <a:lvl4pPr marL="0" indent="1371600">
              <a:buClrTx/>
              <a:buSzTx/>
              <a:buFontTx/>
              <a:buNone/>
              <a:defRPr cap="all" spc="200" sz="2400">
                <a:solidFill>
                  <a:srgbClr val="344068"/>
                </a:solidFill>
                <a:latin typeface="Calibri Light"/>
                <a:ea typeface="Calibri Light"/>
                <a:cs typeface="Calibri Light"/>
                <a:sym typeface="Calibri Light"/>
              </a:defRPr>
            </a:lvl4pPr>
            <a:lvl5pPr marL="0" indent="1828800">
              <a:buClrTx/>
              <a:buSzTx/>
              <a:buFontTx/>
              <a:buNone/>
              <a:defRPr cap="all" spc="200" sz="2400">
                <a:solidFill>
                  <a:srgbClr val="344068"/>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1" cy="0"/>
          </a:xfrm>
          <a:prstGeom prst="line">
            <a:avLst/>
          </a:prstGeom>
          <a:ln w="6350">
            <a:solidFill>
              <a:srgbClr val="808080"/>
            </a:solidFill>
          </a:ln>
        </p:spPr>
        <p:txBody>
          <a:bodyPr lIns="45719" rIns="4571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1097280" y="1845734"/>
            <a:ext cx="4937760"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344068"/>
                </a:solidFill>
              </a:defRPr>
            </a:lvl1pPr>
            <a:lvl2pPr marL="0" indent="457200">
              <a:buClrTx/>
              <a:buSzTx/>
              <a:buFontTx/>
              <a:buNone/>
              <a:defRPr cap="all">
                <a:solidFill>
                  <a:srgbClr val="344068"/>
                </a:solidFill>
              </a:defRPr>
            </a:lvl2pPr>
            <a:lvl3pPr marL="0" indent="914400">
              <a:buClrTx/>
              <a:buSzTx/>
              <a:buFontTx/>
              <a:buNone/>
              <a:defRPr cap="all">
                <a:solidFill>
                  <a:srgbClr val="344068"/>
                </a:solidFill>
              </a:defRPr>
            </a:lvl3pPr>
            <a:lvl4pPr marL="0" indent="1371600">
              <a:buClrTx/>
              <a:buSzTx/>
              <a:buFontTx/>
              <a:buNone/>
              <a:defRPr cap="all">
                <a:solidFill>
                  <a:srgbClr val="344068"/>
                </a:solidFill>
              </a:defRPr>
            </a:lvl4pPr>
            <a:lvl5pPr marL="0" indent="1828800">
              <a:buClrTx/>
              <a:buSzTx/>
              <a:buFontTx/>
              <a:buNone/>
              <a:defRPr cap="all">
                <a:solidFill>
                  <a:srgbClr val="344068"/>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21"/>
          </p:nvPr>
        </p:nvSpPr>
        <p:spPr>
          <a:xfrm>
            <a:off x="6217919" y="1846052"/>
            <a:ext cx="4937762" cy="736283"/>
          </a:xfrm>
          <a:prstGeom prst="rect">
            <a:avLst/>
          </a:prstGeom>
        </p:spPr>
        <p:txBody>
          <a:bodyPr lIns="45719" tIns="45719" rIns="45719" bIns="45719" anchor="ctr"/>
          <a:lstStyle/>
          <a:p>
            <a:pPr marL="0" indent="0">
              <a:buClrTx/>
              <a:buSzTx/>
              <a:buFontTx/>
              <a:buNone/>
              <a:defRPr cap="all">
                <a:solidFill>
                  <a:srgbClr val="344068"/>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p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pPr/>
          </a:p>
        </p:txBody>
      </p:sp>
      <p:sp>
        <p:nvSpPr>
          <p:cNvPr id="85"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6" name="Body Level One…"/>
          <p:cNvSpPr txBox="1"/>
          <p:nvPr>
            <p:ph type="body" idx="1"/>
          </p:nvPr>
        </p:nvSpPr>
        <p:spPr>
          <a:xfrm>
            <a:off x="4800600" y="731519"/>
            <a:ext cx="6492241"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3"/>
          <p:cNvSpPr/>
          <p:nvPr>
            <p:ph type="body" sz="quarter" idx="21"/>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88" name="Slide Number"/>
          <p:cNvSpPr txBox="1"/>
          <p:nvPr>
            <p:ph type="sldNum" sz="quarter" idx="2"/>
          </p:nvPr>
        </p:nvSpPr>
        <p:spPr>
          <a:prstGeom prst="rect">
            <a:avLst/>
          </a:prstGeom>
        </p:spPr>
        <p:txBody>
          <a:bodyPr/>
          <a:lstStyle>
            <a:lvl1pPr>
              <a:defRPr>
                <a:solidFill>
                  <a:srgbClr val="34406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p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pPr/>
          </a:p>
        </p:txBody>
      </p:sp>
      <p:sp>
        <p:nvSpPr>
          <p:cNvPr id="97" name="Title Text"/>
          <p:cNvSpPr txBox="1"/>
          <p:nvPr>
            <p:ph type="title"/>
          </p:nvPr>
        </p:nvSpPr>
        <p:spPr>
          <a:xfrm>
            <a:off x="1097280" y="5074920"/>
            <a:ext cx="10113645" cy="822961"/>
          </a:xfrm>
          <a:prstGeom prst="rect">
            <a:avLst/>
          </a:prstGeom>
        </p:spPr>
        <p:txBody>
          <a:bodyPr lIns="0" tIns="0" rIns="0" bIns="0"/>
          <a:lstStyle>
            <a:lvl1pPr>
              <a:defRPr sz="3600">
                <a:solidFill>
                  <a:srgbClr val="FFFFFF"/>
                </a:solidFill>
              </a:defRPr>
            </a:lvl1pPr>
          </a:lstStyle>
          <a:p>
            <a:pPr/>
            <a:r>
              <a:t>Title Text</a:t>
            </a:r>
          </a:p>
        </p:txBody>
      </p:sp>
      <p:sp>
        <p:nvSpPr>
          <p:cNvPr id="98" name="Picture Placeholder 2"/>
          <p:cNvSpPr/>
          <p:nvPr>
            <p:ph type="pic" idx="21"/>
          </p:nvPr>
        </p:nvSpPr>
        <p:spPr>
          <a:xfrm>
            <a:off x="14" y="0"/>
            <a:ext cx="12191987" cy="4915076"/>
          </a:xfrm>
          <a:prstGeom prst="rect">
            <a:avLst/>
          </a:prstGeom>
        </p:spPr>
        <p:txBody>
          <a:bodyPr lIns="91439" tIns="45719" rIns="91439" bIns="45719">
            <a:noAutofit/>
          </a:bodyPr>
          <a:lstStyle/>
          <a:p>
            <a:pPr/>
          </a:p>
        </p:txBody>
      </p:sp>
      <p:sp>
        <p:nvSpPr>
          <p:cNvPr id="99" name="Body Level One…"/>
          <p:cNvSpPr txBox="1"/>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3" name="Rectangle 8"/>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4" name="Straight Connector 9"/>
          <p:cNvSpPr/>
          <p:nvPr/>
        </p:nvSpPr>
        <p:spPr>
          <a:xfrm>
            <a:off x="1193532" y="1737845"/>
            <a:ext cx="9966961" cy="1"/>
          </a:xfrm>
          <a:prstGeom prst="line">
            <a:avLst/>
          </a:prstGeom>
          <a:ln w="6350">
            <a:solidFill>
              <a:srgbClr val="808080"/>
            </a:solidFill>
          </a:ln>
        </p:spPr>
        <p:txBody>
          <a:bodyPr lIns="45719" rIns="45719"/>
          <a:lstStyle/>
          <a:p>
            <a:pPr/>
          </a:p>
        </p:txBody>
      </p:sp>
      <p:sp>
        <p:nvSpPr>
          <p:cNvPr id="5" name="Title Text"/>
          <p:cNvSpPr txBox="1"/>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0979606" y="6528092"/>
            <a:ext cx="232877" cy="228512"/>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9pPr>
    </p:titleStyle>
    <p:bodyStyle>
      <a:lvl1pPr marL="91439" marR="0" indent="-91439" algn="r" defTabSz="914400" rtl="0" latinLnBrk="0">
        <a:lnSpc>
          <a:spcPct val="90000"/>
        </a:lnSpc>
        <a:spcBef>
          <a:spcPts val="1200"/>
        </a:spcBef>
        <a:spcAft>
          <a:spcPts val="0"/>
        </a:spcAft>
        <a:buClr>
          <a:schemeClr val="accent1"/>
        </a:buClr>
        <a:buSzPct val="100000"/>
        <a:buFont typeface="Calibri"/>
        <a:buChar char=" "/>
        <a:tabLst/>
        <a:defRPr b="0" baseline="0" cap="none" i="0" spc="0" strike="noStrike" sz="2000" u="none">
          <a:solidFill>
            <a:srgbClr val="404040"/>
          </a:solidFill>
          <a:uFillTx/>
          <a:latin typeface="+mn-lt"/>
          <a:ea typeface="+mn-ea"/>
          <a:cs typeface="+mn-cs"/>
          <a:sym typeface="Calibri"/>
        </a:defRPr>
      </a:lvl1pPr>
      <a:lvl2pPr marL="404368" marR="0" indent="-203200"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2pPr>
      <a:lvl3pPr marL="645305" marR="0" indent="-261257"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3pPr>
      <a:lvl4pPr marL="828185" marR="0" indent="-261257"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4pPr>
      <a:lvl5pPr marL="1011065" marR="0" indent="-261257"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5pPr>
      <a:lvl6pPr marL="1197971" marR="0" indent="-326571"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6pPr>
      <a:lvl7pPr marL="1397971" marR="0" indent="-326571"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7pPr>
      <a:lvl8pPr marL="1597971" marR="0" indent="-326571"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8pPr>
      <a:lvl9pPr marL="1797971" marR="0" indent="-326571" algn="r"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0.png"/><Relationship Id="rId3" Type="http://schemas.openxmlformats.org/officeDocument/2006/relationships/image" Target="../media/image1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u.wiley.com/WileyCDA/WileyTitle/productCd-1119020751.html"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ctrTitle"/>
          </p:nvPr>
        </p:nvSpPr>
        <p:spPr>
          <a:xfrm>
            <a:off x="1097280" y="758951"/>
            <a:ext cx="10058401" cy="3566161"/>
          </a:xfrm>
          <a:prstGeom prst="rect">
            <a:avLst/>
          </a:prstGeom>
        </p:spPr>
        <p:txBody>
          <a:bodyPr/>
          <a:lstStyle>
            <a:lvl1pPr>
              <a:defRPr spc="-100"/>
            </a:lvl1pPr>
          </a:lstStyle>
          <a:p>
            <a:pPr/>
            <a:r>
              <a:t>Human Computer Interaction</a:t>
            </a:r>
          </a:p>
        </p:txBody>
      </p:sp>
      <p:sp>
        <p:nvSpPr>
          <p:cNvPr id="129" name="Subtitle 2"/>
          <p:cNvSpPr txBox="1"/>
          <p:nvPr>
            <p:ph type="subTitle" sz="quarter" idx="1"/>
          </p:nvPr>
        </p:nvSpPr>
        <p:spPr>
          <a:prstGeom prst="rect">
            <a:avLst/>
          </a:prstGeom>
        </p:spPr>
        <p:txBody>
          <a:bodyPr/>
          <a:lstStyle>
            <a:lvl1pPr algn="ctr">
              <a:defRPr i="1"/>
            </a:lvl1pPr>
          </a:lstStyle>
          <a:p>
            <a:pPr/>
            <a:r>
              <a:t>Dr/Amal Fouad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1097280" y="286603"/>
            <a:ext cx="10058401" cy="1450757"/>
          </a:xfrm>
          <a:prstGeom prst="rect">
            <a:avLst/>
          </a:prstGeom>
        </p:spPr>
        <p:txBody>
          <a:bodyPr/>
          <a:lstStyle>
            <a:lvl1pPr>
              <a:defRPr spc="-100" sz="6000"/>
            </a:lvl1pPr>
          </a:lstStyle>
          <a:p>
            <a:pPr/>
            <a:r>
              <a:t>HCI</a:t>
            </a:r>
          </a:p>
        </p:txBody>
      </p:sp>
      <p:sp>
        <p:nvSpPr>
          <p:cNvPr id="165" name="Content Placeholder 2"/>
          <p:cNvSpPr txBox="1"/>
          <p:nvPr>
            <p:ph type="body" idx="1"/>
          </p:nvPr>
        </p:nvSpPr>
        <p:spPr>
          <a:xfrm>
            <a:off x="1097280" y="1845734"/>
            <a:ext cx="10058401" cy="4023360"/>
          </a:xfrm>
          <a:prstGeom prst="rect">
            <a:avLst/>
          </a:prstGeom>
        </p:spPr>
        <p:txBody>
          <a:bodyPr/>
          <a:lstStyle/>
          <a:p>
            <a:pPr algn="l">
              <a:lnSpc>
                <a:spcPct val="72000"/>
              </a:lnSpc>
              <a:defRPr b="1" sz="2100"/>
            </a:pPr>
            <a:r>
              <a:t>Human Computer Interaction </a:t>
            </a:r>
            <a:r>
              <a:rPr b="0">
                <a:solidFill>
                  <a:srgbClr val="FF0000"/>
                </a:solidFill>
              </a:rPr>
              <a:t>What is it?</a:t>
            </a:r>
            <a:endParaRPr sz="1500"/>
          </a:p>
          <a:p>
            <a:pPr algn="l">
              <a:lnSpc>
                <a:spcPct val="72000"/>
              </a:lnSpc>
              <a:buFontTx/>
              <a:buChar char="❑"/>
              <a:defRPr sz="2100"/>
            </a:pPr>
            <a:r>
              <a:t>One of the areas within computer science</a:t>
            </a:r>
            <a:endParaRPr sz="1500"/>
          </a:p>
          <a:p>
            <a:pPr algn="l">
              <a:lnSpc>
                <a:spcPct val="72000"/>
              </a:lnSpc>
              <a:buFontTx/>
              <a:buChar char="❑"/>
              <a:defRPr sz="2100"/>
            </a:pPr>
            <a:r>
              <a:t>the study, planning, and design of the interaction between</a:t>
            </a:r>
            <a:endParaRPr sz="1500"/>
          </a:p>
          <a:p>
            <a:pPr marL="0" indent="0" algn="l">
              <a:lnSpc>
                <a:spcPct val="72000"/>
              </a:lnSpc>
              <a:buSzTx/>
              <a:buNone/>
              <a:defRPr sz="2100"/>
            </a:pPr>
            <a:r>
              <a:t>people (users) and computers</a:t>
            </a:r>
            <a:endParaRPr sz="1500"/>
          </a:p>
          <a:p>
            <a:pPr algn="l">
              <a:lnSpc>
                <a:spcPct val="72000"/>
              </a:lnSpc>
              <a:buFontTx/>
              <a:buChar char="❑"/>
              <a:defRPr sz="2100"/>
            </a:pPr>
            <a:r>
              <a:t>HCI Design is a mix of science, art &amp; skill</a:t>
            </a:r>
            <a:endParaRPr sz="1500"/>
          </a:p>
          <a:p>
            <a:pPr algn="l">
              <a:lnSpc>
                <a:spcPct val="72000"/>
              </a:lnSpc>
              <a:buFontTx/>
              <a:buChar char="❑"/>
              <a:defRPr sz="2100"/>
            </a:pPr>
            <a:r>
              <a:t>Interdisciplinary </a:t>
            </a:r>
            <a:endParaRPr sz="1500"/>
          </a:p>
          <a:p>
            <a:pPr algn="l">
              <a:lnSpc>
                <a:spcPct val="72000"/>
              </a:lnSpc>
              <a:buFontTx/>
              <a:buChar char="❑"/>
              <a:defRPr sz="2100"/>
            </a:pPr>
            <a:r>
              <a:t>Areas include: </a:t>
            </a:r>
            <a:endParaRPr sz="2800"/>
          </a:p>
          <a:p>
            <a:pPr lvl="1" marL="384047" indent="-182879" algn="l">
              <a:lnSpc>
                <a:spcPct val="72000"/>
              </a:lnSpc>
              <a:spcBef>
                <a:spcPts val="400"/>
              </a:spcBef>
              <a:buFontTx/>
              <a:buChar char="❑"/>
            </a:pPr>
            <a:r>
              <a:t>Input Devices</a:t>
            </a:r>
            <a:endParaRPr sz="1300"/>
          </a:p>
          <a:p>
            <a:pPr lvl="1" marL="384047" indent="-182879" algn="l">
              <a:lnSpc>
                <a:spcPct val="72000"/>
              </a:lnSpc>
              <a:spcBef>
                <a:spcPts val="400"/>
              </a:spcBef>
              <a:buFontTx/>
              <a:buChar char="❑"/>
            </a:pPr>
            <a:r>
              <a:t>Output Devices</a:t>
            </a:r>
            <a:endParaRPr sz="1300"/>
          </a:p>
          <a:p>
            <a:pPr lvl="1" marL="384047" indent="-182879" algn="l">
              <a:lnSpc>
                <a:spcPct val="72000"/>
              </a:lnSpc>
              <a:spcBef>
                <a:spcPts val="400"/>
              </a:spcBef>
              <a:buFontTx/>
              <a:buChar char="❑"/>
            </a:pPr>
            <a:r>
              <a:t>Interaction Techniques </a:t>
            </a:r>
            <a:endParaRPr sz="2600"/>
          </a:p>
          <a:p>
            <a:pPr lvl="1" marL="384047" indent="-182879" algn="l">
              <a:lnSpc>
                <a:spcPct val="72000"/>
              </a:lnSpc>
              <a:spcBef>
                <a:spcPts val="400"/>
              </a:spcBef>
              <a:buFontTx/>
              <a:buChar char="❑"/>
            </a:pPr>
            <a:r>
              <a:t>Evaluation of Interfaces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1097280" y="286603"/>
            <a:ext cx="10058401" cy="1450757"/>
          </a:xfrm>
          <a:prstGeom prst="rect">
            <a:avLst/>
          </a:prstGeom>
        </p:spPr>
        <p:txBody>
          <a:bodyPr/>
          <a:lstStyle>
            <a:lvl1pPr>
              <a:defRPr spc="-100"/>
            </a:lvl1pPr>
          </a:lstStyle>
          <a:p>
            <a:pPr/>
            <a:r>
              <a:t>Human Computer Interaction</a:t>
            </a:r>
          </a:p>
        </p:txBody>
      </p:sp>
      <p:sp>
        <p:nvSpPr>
          <p:cNvPr id="168" name="Content Placeholder 2"/>
          <p:cNvSpPr txBox="1"/>
          <p:nvPr>
            <p:ph type="body" sz="half" idx="1"/>
          </p:nvPr>
        </p:nvSpPr>
        <p:spPr>
          <a:xfrm>
            <a:off x="1214651" y="1873110"/>
            <a:ext cx="6307027" cy="3681531"/>
          </a:xfrm>
          <a:prstGeom prst="rect">
            <a:avLst/>
          </a:prstGeom>
        </p:spPr>
        <p:txBody>
          <a:bodyPr/>
          <a:lstStyle>
            <a:lvl1pPr algn="just">
              <a:defRPr sz="2400"/>
            </a:lvl1pPr>
          </a:lstStyle>
          <a:p>
            <a:pPr/>
            <a:r>
              <a:t>Human-Computer Interaction (HCI) is a multidisciplinary field of study focusing on the design of computer technology and, in particular, the interaction between humans (the users) and computers. While initially concerned with computers, HCI has since expanded to cover almost all forms of information technology design.</a:t>
            </a:r>
          </a:p>
        </p:txBody>
      </p:sp>
      <p:pic>
        <p:nvPicPr>
          <p:cNvPr id="169" name="Picture 2" descr="Picture 2"/>
          <p:cNvPicPr>
            <a:picLocks noChangeAspect="1"/>
          </p:cNvPicPr>
          <p:nvPr/>
        </p:nvPicPr>
        <p:blipFill>
          <a:blip r:embed="rId2">
            <a:extLst/>
          </a:blip>
          <a:stretch>
            <a:fillRect/>
          </a:stretch>
        </p:blipFill>
        <p:spPr>
          <a:xfrm>
            <a:off x="7716443" y="1737360"/>
            <a:ext cx="4157119" cy="459361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1097280" y="286603"/>
            <a:ext cx="10058401" cy="1450757"/>
          </a:xfrm>
          <a:prstGeom prst="rect">
            <a:avLst/>
          </a:prstGeom>
        </p:spPr>
        <p:txBody>
          <a:bodyPr/>
          <a:lstStyle>
            <a:lvl1pPr>
              <a:defRPr spc="-100"/>
            </a:lvl1pPr>
          </a:lstStyle>
          <a:p>
            <a:pPr/>
            <a:r>
              <a:t>Poor &amp; Good Design</a:t>
            </a:r>
          </a:p>
        </p:txBody>
      </p:sp>
      <p:pic>
        <p:nvPicPr>
          <p:cNvPr id="172" name="Content Placeholder 3" descr="Content Placeholder 3"/>
          <p:cNvPicPr>
            <a:picLocks noChangeAspect="1"/>
          </p:cNvPicPr>
          <p:nvPr/>
        </p:nvPicPr>
        <p:blipFill>
          <a:blip r:embed="rId3">
            <a:extLst/>
          </a:blip>
          <a:srcRect l="11607" t="19364" r="11622" b="0"/>
          <a:stretch>
            <a:fillRect/>
          </a:stretch>
        </p:blipFill>
        <p:spPr>
          <a:xfrm>
            <a:off x="1356851" y="1966453"/>
            <a:ext cx="9798830" cy="390253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itle 1"/>
          <p:cNvSpPr txBox="1"/>
          <p:nvPr>
            <p:ph type="title"/>
          </p:nvPr>
        </p:nvSpPr>
        <p:spPr>
          <a:xfrm>
            <a:off x="1097280" y="286603"/>
            <a:ext cx="10058401" cy="1450757"/>
          </a:xfrm>
          <a:prstGeom prst="rect">
            <a:avLst/>
          </a:prstGeom>
        </p:spPr>
        <p:txBody>
          <a:bodyPr/>
          <a:lstStyle>
            <a:lvl1pPr>
              <a:defRPr spc="-100"/>
            </a:lvl1pPr>
          </a:lstStyle>
          <a:p>
            <a:pPr/>
            <a:r>
              <a:t>Poor &amp; Good Design</a:t>
            </a:r>
          </a:p>
        </p:txBody>
      </p:sp>
      <p:pic>
        <p:nvPicPr>
          <p:cNvPr id="177" name="Content Placeholder 3" descr="Content Placeholder 3"/>
          <p:cNvPicPr>
            <a:picLocks noChangeAspect="1"/>
          </p:cNvPicPr>
          <p:nvPr/>
        </p:nvPicPr>
        <p:blipFill>
          <a:blip r:embed="rId2">
            <a:extLst/>
          </a:blip>
          <a:srcRect l="11387" t="18141" r="12721" b="0"/>
          <a:stretch>
            <a:fillRect/>
          </a:stretch>
        </p:blipFill>
        <p:spPr>
          <a:xfrm>
            <a:off x="1097279" y="2163097"/>
            <a:ext cx="10058401" cy="370589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itle 1"/>
          <p:cNvSpPr txBox="1"/>
          <p:nvPr>
            <p:ph type="title"/>
          </p:nvPr>
        </p:nvSpPr>
        <p:spPr>
          <a:xfrm>
            <a:off x="1097280" y="286603"/>
            <a:ext cx="10058401" cy="1450757"/>
          </a:xfrm>
          <a:prstGeom prst="rect">
            <a:avLst/>
          </a:prstGeom>
        </p:spPr>
        <p:txBody>
          <a:bodyPr/>
          <a:lstStyle>
            <a:lvl1pPr>
              <a:defRPr spc="-100"/>
            </a:lvl1pPr>
          </a:lstStyle>
          <a:p>
            <a:pPr/>
            <a:r>
              <a:t>Poor &amp; Good Design</a:t>
            </a:r>
          </a:p>
        </p:txBody>
      </p:sp>
      <p:pic>
        <p:nvPicPr>
          <p:cNvPr id="180" name="Content Placeholder 3" descr="Content Placeholder 3"/>
          <p:cNvPicPr>
            <a:picLocks noChangeAspect="1"/>
          </p:cNvPicPr>
          <p:nvPr/>
        </p:nvPicPr>
        <p:blipFill>
          <a:blip r:embed="rId2">
            <a:extLst/>
          </a:blip>
          <a:srcRect l="17216" t="19364" r="15251" b="0"/>
          <a:stretch>
            <a:fillRect/>
          </a:stretch>
        </p:blipFill>
        <p:spPr>
          <a:xfrm>
            <a:off x="1097280" y="1737361"/>
            <a:ext cx="10058401" cy="4131629"/>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96;p19"/>
          <p:cNvSpPr txBox="1"/>
          <p:nvPr>
            <p:ph type="title"/>
          </p:nvPr>
        </p:nvSpPr>
        <p:spPr>
          <a:xfrm>
            <a:off x="415599" y="593366"/>
            <a:ext cx="11360802" cy="763601"/>
          </a:xfrm>
          <a:prstGeom prst="rect">
            <a:avLst/>
          </a:prstGeom>
        </p:spPr>
        <p:txBody>
          <a:bodyPr/>
          <a:lstStyle>
            <a:lvl1pPr defTabSz="573023">
              <a:defRPr sz="1692"/>
            </a:lvl1pPr>
          </a:lstStyle>
          <a:p>
            <a:pPr/>
            <a:r>
              <a:t>Interactive Design</a:t>
            </a:r>
          </a:p>
        </p:txBody>
      </p:sp>
      <p:sp>
        <p:nvSpPr>
          <p:cNvPr id="183" name="Google Shape;97;p19"/>
          <p:cNvSpPr txBox="1"/>
          <p:nvPr>
            <p:ph type="body" idx="1"/>
          </p:nvPr>
        </p:nvSpPr>
        <p:spPr>
          <a:xfrm>
            <a:off x="415599" y="1536633"/>
            <a:ext cx="11360802" cy="4555201"/>
          </a:xfrm>
          <a:prstGeom prst="rect">
            <a:avLst/>
          </a:prstGeom>
        </p:spPr>
        <p:txBody>
          <a:bodyPr/>
          <a:lstStyle/>
          <a:p>
            <a:pPr marL="0" indent="0">
              <a:buSzTx/>
              <a:buNone/>
              <a:defRPr b="1" i="1" sz="3200"/>
            </a:pPr>
            <a:r>
              <a:t>“Designing interactive products to support the way people communicate and interact in their everyday and working lives”</a:t>
            </a:r>
          </a:p>
          <a:p>
            <a:pPr marL="0" indent="0">
              <a:spcBef>
                <a:spcPts val="2100"/>
              </a:spcBef>
              <a:buSzTx/>
              <a:buNone/>
              <a:defRPr b="1" i="1" sz="3200"/>
            </a:pPr>
            <a:r>
              <a:t>“The design of spaces for human communication and interaction” </a:t>
            </a:r>
          </a:p>
          <a:p>
            <a:pPr marL="0" indent="0">
              <a:spcBef>
                <a:spcPts val="2100"/>
              </a:spcBef>
              <a:buSzTx/>
              <a:buNone/>
            </a:pPr>
            <a:r>
              <a:t>How this is different from other methods such as “Software Engineering”?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02;p20"/>
          <p:cNvSpPr txBox="1"/>
          <p:nvPr>
            <p:ph type="title"/>
          </p:nvPr>
        </p:nvSpPr>
        <p:spPr>
          <a:xfrm>
            <a:off x="415599" y="593366"/>
            <a:ext cx="11360802" cy="763601"/>
          </a:xfrm>
          <a:prstGeom prst="rect">
            <a:avLst/>
          </a:prstGeom>
        </p:spPr>
        <p:txBody>
          <a:bodyPr/>
          <a:lstStyle/>
          <a:p>
            <a:pPr/>
            <a:r>
              <a:t>Interactive Design</a:t>
            </a:r>
          </a:p>
        </p:txBody>
      </p:sp>
      <p:sp>
        <p:nvSpPr>
          <p:cNvPr id="188" name="Google Shape;103;p20"/>
          <p:cNvSpPr txBox="1"/>
          <p:nvPr>
            <p:ph type="body" idx="1"/>
          </p:nvPr>
        </p:nvSpPr>
        <p:spPr>
          <a:xfrm>
            <a:off x="415599" y="1536633"/>
            <a:ext cx="11360802" cy="4555201"/>
          </a:xfrm>
          <a:prstGeom prst="rect">
            <a:avLst/>
          </a:prstGeom>
        </p:spPr>
        <p:txBody>
          <a:bodyPr/>
          <a:lstStyle/>
          <a:p>
            <a:pPr marL="0" indent="0">
              <a:buSzTx/>
              <a:buNone/>
              <a:defRPr b="1">
                <a:solidFill>
                  <a:srgbClr val="CC4125"/>
                </a:solidFill>
              </a:defRPr>
            </a:pPr>
            <a:r>
              <a:t>Who</a:t>
            </a:r>
            <a:r>
              <a:rPr>
                <a:solidFill>
                  <a:srgbClr val="595959"/>
                </a:solidFill>
              </a:rPr>
              <a:t> </a:t>
            </a:r>
            <a:r>
              <a:rPr b="0">
                <a:solidFill>
                  <a:srgbClr val="595959"/>
                </a:solidFill>
              </a:rPr>
              <a:t>is going to be using?</a:t>
            </a:r>
            <a:endParaRPr b="0">
              <a:solidFill>
                <a:srgbClr val="595959"/>
              </a:solidFill>
            </a:endParaRPr>
          </a:p>
          <a:p>
            <a:pPr marL="0" indent="0">
              <a:spcBef>
                <a:spcPts val="2100"/>
              </a:spcBef>
              <a:buSzTx/>
              <a:buNone/>
              <a:defRPr b="1">
                <a:solidFill>
                  <a:srgbClr val="CC4125"/>
                </a:solidFill>
              </a:defRPr>
            </a:pPr>
            <a:r>
              <a:t>How</a:t>
            </a:r>
            <a:r>
              <a:rPr>
                <a:solidFill>
                  <a:srgbClr val="595959"/>
                </a:solidFill>
              </a:rPr>
              <a:t> </a:t>
            </a:r>
            <a:r>
              <a:rPr b="0">
                <a:solidFill>
                  <a:srgbClr val="595959"/>
                </a:solidFill>
              </a:rPr>
              <a:t>they are going to be used?</a:t>
            </a:r>
            <a:endParaRPr b="0">
              <a:solidFill>
                <a:srgbClr val="595959"/>
              </a:solidFill>
            </a:endParaRPr>
          </a:p>
          <a:p>
            <a:pPr marL="0" indent="0">
              <a:spcBef>
                <a:spcPts val="2100"/>
              </a:spcBef>
              <a:buSzTx/>
              <a:buNone/>
              <a:defRPr b="1">
                <a:solidFill>
                  <a:srgbClr val="CC4125"/>
                </a:solidFill>
              </a:defRPr>
            </a:pPr>
            <a:r>
              <a:t>Where</a:t>
            </a:r>
            <a:r>
              <a:rPr>
                <a:solidFill>
                  <a:srgbClr val="595959"/>
                </a:solidFill>
              </a:rPr>
              <a:t> </a:t>
            </a:r>
            <a:r>
              <a:rPr b="0">
                <a:solidFill>
                  <a:srgbClr val="595959"/>
                </a:solidFill>
              </a:rPr>
              <a:t>they are going to be used?</a:t>
            </a:r>
            <a:endParaRPr b="0">
              <a:solidFill>
                <a:srgbClr val="595959"/>
              </a:solidFill>
            </a:endParaRPr>
          </a:p>
          <a:p>
            <a:pPr marL="0" indent="0">
              <a:spcBef>
                <a:spcPts val="2100"/>
              </a:spcBef>
              <a:buSzTx/>
              <a:buNone/>
            </a:pPr>
            <a:endParaRPr b="1"/>
          </a:p>
          <a:p>
            <a:pPr marL="0" indent="0">
              <a:spcBef>
                <a:spcPts val="2100"/>
              </a:spcBef>
              <a:buSzTx/>
              <a:buNone/>
              <a:defRPr b="1">
                <a:solidFill>
                  <a:srgbClr val="CC4125"/>
                </a:solidFill>
              </a:defRPr>
            </a:pPr>
            <a:r>
              <a:t>Goal:</a:t>
            </a:r>
            <a:r>
              <a:rPr>
                <a:solidFill>
                  <a:srgbClr val="595959"/>
                </a:solidFill>
              </a:rPr>
              <a:t> “Optimize the users’ interactions with a system, environment, or product, so that they support and extend the users’ activities in effective, pleasurable, useful, and usable ways”</a:t>
            </a:r>
          </a:p>
        </p:txBody>
      </p:sp>
      <p:sp>
        <p:nvSpPr>
          <p:cNvPr id="189" name="Google Shape;104;p20"/>
          <p:cNvSpPr txBox="1"/>
          <p:nvPr/>
        </p:nvSpPr>
        <p:spPr>
          <a:xfrm>
            <a:off x="9522799" y="-1"/>
            <a:ext cx="2669201" cy="1777187"/>
          </a:xfrm>
          <a:prstGeom prst="rect">
            <a:avLst/>
          </a:prstGeom>
          <a:ln w="12700">
            <a:miter lim="400000"/>
          </a:ln>
          <a:effectLst>
            <a:outerShdw sx="100000" sy="100000" kx="0" ky="0" algn="b" rotWithShape="0" blurRad="76200" dist="25400" dir="5400000">
              <a:srgbClr val="000000">
                <a:alpha val="50000"/>
              </a:srgbClr>
            </a:outerShdw>
          </a:effectLst>
          <a:extLst>
            <a:ext uri="{C572A759-6A51-4108-AA02-DFA0A04FC94B}">
              <ma14:wrappingTextBoxFlag xmlns:ma14="http://schemas.microsoft.com/office/mac/drawingml/2011/main" val="1"/>
            </a:ext>
          </a:extLst>
        </p:spPr>
        <p:txBody>
          <a:bodyPr lIns="121899" tIns="121899" rIns="121899" bIns="121899">
            <a:spAutoFit/>
          </a:bodyPr>
          <a:lstStyle/>
          <a:p>
            <a:pPr defTabSz="1219200">
              <a:lnSpc>
                <a:spcPct val="115000"/>
              </a:lnSpc>
              <a:spcBef>
                <a:spcPts val="2100"/>
              </a:spcBef>
              <a:defRPr b="1" sz="3200">
                <a:solidFill>
                  <a:srgbClr val="595959"/>
                </a:solidFill>
                <a:latin typeface="Arial"/>
                <a:ea typeface="Arial"/>
                <a:cs typeface="Arial"/>
                <a:sym typeface="Arial"/>
              </a:defRPr>
            </a:pPr>
            <a:r>
              <a:t>Listen ...</a:t>
            </a:r>
            <a:br/>
            <a:r>
              <a:t>     Think ...</a:t>
            </a:r>
            <a:br/>
            <a:r>
              <a:t>           Try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109;p21"/>
          <p:cNvSpPr txBox="1"/>
          <p:nvPr>
            <p:ph type="title"/>
          </p:nvPr>
        </p:nvSpPr>
        <p:spPr>
          <a:xfrm>
            <a:off x="415599" y="593366"/>
            <a:ext cx="11360802" cy="763601"/>
          </a:xfrm>
          <a:prstGeom prst="rect">
            <a:avLst/>
          </a:prstGeom>
        </p:spPr>
        <p:txBody>
          <a:bodyPr/>
          <a:lstStyle>
            <a:lvl1pPr defTabSz="573023">
              <a:defRPr sz="1692"/>
            </a:lvl1pPr>
          </a:lstStyle>
          <a:p>
            <a:pPr/>
            <a:r>
              <a:t>Interactive Design</a:t>
            </a:r>
          </a:p>
        </p:txBody>
      </p:sp>
      <p:sp>
        <p:nvSpPr>
          <p:cNvPr id="194" name="Google Shape;110;p21"/>
          <p:cNvSpPr txBox="1"/>
          <p:nvPr>
            <p:ph type="body" idx="1"/>
          </p:nvPr>
        </p:nvSpPr>
        <p:spPr>
          <a:xfrm>
            <a:off x="415599" y="1536633"/>
            <a:ext cx="11360802" cy="4555201"/>
          </a:xfrm>
          <a:prstGeom prst="rect">
            <a:avLst/>
          </a:prstGeom>
        </p:spPr>
        <p:txBody>
          <a:bodyPr/>
          <a:lstStyle/>
          <a:p>
            <a:pPr marL="0" indent="0">
              <a:buSzTx/>
              <a:buNone/>
              <a:defRPr b="1">
                <a:solidFill>
                  <a:srgbClr val="CC4125"/>
                </a:solidFill>
              </a:defRPr>
            </a:pPr>
            <a:r>
              <a:t>Why?</a:t>
            </a:r>
          </a:p>
          <a:p>
            <a:pPr>
              <a:spcBef>
                <a:spcPts val="2100"/>
              </a:spcBef>
              <a:buFontTx/>
              <a:buAutoNum type="arabicPeriod" startAt="1"/>
            </a:pPr>
            <a:r>
              <a:t>Transforming human–human transactions into solely interface-based ones</a:t>
            </a:r>
            <a:br/>
            <a:r>
              <a:t>	</a:t>
            </a:r>
            <a:r>
              <a:rPr b="1"/>
              <a:t>Examples:</a:t>
            </a:r>
            <a:r>
              <a:t> Self-checkouts at grocery stores, airports, and libraries</a:t>
            </a:r>
          </a:p>
          <a:p>
            <a:pPr>
              <a:buFontTx/>
              <a:buAutoNum type="arabicPeriod" startAt="1"/>
            </a:pPr>
            <a:r>
              <a:t>Extend the users’ activities in effective, pleasurable, useful, and usable ways</a:t>
            </a:r>
            <a:br/>
            <a:r>
              <a:t>	</a:t>
            </a:r>
            <a:r>
              <a:rPr b="1"/>
              <a:t>Examples:</a:t>
            </a:r>
            <a:r>
              <a:t> cameras, microwave ovens, and washing machines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Google Shape;115;p22" descr="Google Shape;115;p22"/>
          <p:cNvPicPr>
            <a:picLocks noChangeAspect="1"/>
          </p:cNvPicPr>
          <p:nvPr/>
        </p:nvPicPr>
        <p:blipFill>
          <a:blip r:embed="rId3">
            <a:extLst/>
          </a:blip>
          <a:stretch>
            <a:fillRect/>
          </a:stretch>
        </p:blipFill>
        <p:spPr>
          <a:xfrm>
            <a:off x="3067933" y="1218599"/>
            <a:ext cx="5649727" cy="2907035"/>
          </a:xfrm>
          <a:prstGeom prst="rect">
            <a:avLst/>
          </a:prstGeom>
          <a:ln w="12700">
            <a:miter lim="400000"/>
          </a:ln>
        </p:spPr>
      </p:pic>
      <p:sp>
        <p:nvSpPr>
          <p:cNvPr id="199" name="Google Shape;116;p22"/>
          <p:cNvSpPr txBox="1"/>
          <p:nvPr>
            <p:ph type="title"/>
          </p:nvPr>
        </p:nvSpPr>
        <p:spPr>
          <a:xfrm>
            <a:off x="415599" y="593366"/>
            <a:ext cx="11360802" cy="763601"/>
          </a:xfrm>
          <a:prstGeom prst="rect">
            <a:avLst/>
          </a:prstGeom>
        </p:spPr>
        <p:txBody>
          <a:bodyPr/>
          <a:lstStyle/>
          <a:p>
            <a:pPr/>
            <a:r>
              <a:t>Who is involved</a:t>
            </a:r>
          </a:p>
        </p:txBody>
      </p:sp>
      <p:sp>
        <p:nvSpPr>
          <p:cNvPr id="200" name="Google Shape;117;p22"/>
          <p:cNvSpPr txBox="1"/>
          <p:nvPr>
            <p:ph type="body" sz="quarter" idx="1"/>
          </p:nvPr>
        </p:nvSpPr>
        <p:spPr>
          <a:xfrm>
            <a:off x="6350766" y="3353166"/>
            <a:ext cx="5333202" cy="2220801"/>
          </a:xfrm>
          <a:prstGeom prst="rect">
            <a:avLst/>
          </a:prstGeom>
        </p:spPr>
        <p:txBody>
          <a:bodyPr/>
          <a:lstStyle/>
          <a:p>
            <a:pPr marL="0" indent="0" algn="ctr" defTabSz="1109472">
              <a:buSzTx/>
              <a:buNone/>
              <a:defRPr b="1" sz="2184"/>
            </a:pPr>
            <a:r>
              <a:t>Designers</a:t>
            </a:r>
          </a:p>
          <a:p>
            <a:pPr marL="498602" indent="-371475" defTabSz="1109472">
              <a:spcBef>
                <a:spcPts val="1900"/>
              </a:spcBef>
              <a:buSzPts val="1600"/>
              <a:buChar char="-"/>
              <a:defRPr sz="1638"/>
            </a:pPr>
            <a:r>
              <a:t>How people act and react to events?</a:t>
            </a:r>
          </a:p>
          <a:p>
            <a:pPr marL="498602" indent="-371475" defTabSz="1109472">
              <a:buSzPts val="1600"/>
              <a:buChar char="-"/>
              <a:defRPr sz="1638"/>
            </a:pPr>
            <a:r>
              <a:t>How they communicate and interact with each other?</a:t>
            </a:r>
          </a:p>
          <a:p>
            <a:pPr marL="498602" indent="-371475" defTabSz="1109472">
              <a:buSzPts val="1600"/>
              <a:buChar char="-"/>
              <a:defRPr sz="1638"/>
            </a:pPr>
            <a:r>
              <a:t>How emotions work?</a:t>
            </a:r>
          </a:p>
          <a:p>
            <a:pPr marL="498602" indent="-371475" defTabSz="1109472">
              <a:buSzPts val="1600"/>
              <a:buChar char="-"/>
              <a:defRPr sz="1638"/>
            </a:pPr>
            <a:r>
              <a:t>Create engaging user experience</a:t>
            </a:r>
          </a:p>
        </p:txBody>
      </p:sp>
      <p:sp>
        <p:nvSpPr>
          <p:cNvPr id="201" name="Google Shape;118;p22"/>
          <p:cNvSpPr txBox="1"/>
          <p:nvPr>
            <p:ph type="body" idx="21"/>
          </p:nvPr>
        </p:nvSpPr>
        <p:spPr>
          <a:xfrm>
            <a:off x="762799" y="3454766"/>
            <a:ext cx="5333202" cy="2347601"/>
          </a:xfrm>
          <a:prstGeom prst="rect">
            <a:avLst/>
          </a:prstGeom>
          <a:extLst>
            <a:ext uri="{C572A759-6A51-4108-AA02-DFA0A04FC94B}">
              <ma14:wrappingTextBoxFlag xmlns:ma14="http://schemas.microsoft.com/office/mac/drawingml/2011/main" val="1"/>
            </a:ext>
          </a:extLst>
        </p:spPr>
        <p:txBody>
          <a:bodyPr/>
          <a:lstStyle/>
          <a:p>
            <a:pPr marL="0" indent="0" algn="ctr" defTabSz="1194816">
              <a:lnSpc>
                <a:spcPct val="115000"/>
              </a:lnSpc>
              <a:spcBef>
                <a:spcPts val="0"/>
              </a:spcBef>
              <a:buClr>
                <a:srgbClr val="595959"/>
              </a:buClr>
              <a:buSzTx/>
              <a:buFont typeface="Arial"/>
              <a:buNone/>
              <a:defRPr b="1" sz="2352">
                <a:solidFill>
                  <a:srgbClr val="595959"/>
                </a:solidFill>
                <a:latin typeface="Arial"/>
                <a:ea typeface="Arial"/>
                <a:cs typeface="Arial"/>
                <a:sym typeface="Arial"/>
              </a:defRPr>
            </a:pPr>
            <a:r>
              <a:t>Developers</a:t>
            </a:r>
          </a:p>
          <a:p>
            <a:pPr marL="0" indent="0" algn="l" defTabSz="1194816">
              <a:lnSpc>
                <a:spcPct val="115000"/>
              </a:lnSpc>
              <a:spcBef>
                <a:spcPts val="2000"/>
              </a:spcBef>
              <a:buClr>
                <a:srgbClr val="595959"/>
              </a:buClr>
              <a:buSzTx/>
              <a:buFont typeface="Arial"/>
              <a:buNone/>
              <a:defRPr sz="1764">
                <a:solidFill>
                  <a:srgbClr val="595959"/>
                </a:solidFill>
                <a:latin typeface="Arial"/>
                <a:ea typeface="Arial"/>
                <a:cs typeface="Arial"/>
                <a:sym typeface="Arial"/>
              </a:defRPr>
            </a:pPr>
            <a:r>
              <a:t>Understand </a:t>
            </a:r>
          </a:p>
          <a:p>
            <a:pPr marL="536955" indent="-400050" algn="l" defTabSz="1194816">
              <a:lnSpc>
                <a:spcPct val="115000"/>
              </a:lnSpc>
              <a:spcBef>
                <a:spcPts val="2000"/>
              </a:spcBef>
              <a:buClr>
                <a:srgbClr val="595959"/>
              </a:buClr>
              <a:buSzPts val="1700"/>
              <a:buFont typeface="Arial"/>
              <a:buChar char="-"/>
              <a:defRPr sz="1764">
                <a:solidFill>
                  <a:srgbClr val="595959"/>
                </a:solidFill>
                <a:latin typeface="Arial"/>
                <a:ea typeface="Arial"/>
                <a:cs typeface="Arial"/>
                <a:sym typeface="Arial"/>
              </a:defRPr>
            </a:pPr>
            <a:r>
              <a:t>The business side, </a:t>
            </a:r>
          </a:p>
          <a:p>
            <a:pPr marL="536955" indent="-400050" algn="l" defTabSz="1194816">
              <a:lnSpc>
                <a:spcPct val="115000"/>
              </a:lnSpc>
              <a:spcBef>
                <a:spcPts val="0"/>
              </a:spcBef>
              <a:buClr>
                <a:srgbClr val="595959"/>
              </a:buClr>
              <a:buSzPts val="1700"/>
              <a:buFont typeface="Arial"/>
              <a:buChar char="-"/>
              <a:defRPr sz="1764">
                <a:solidFill>
                  <a:srgbClr val="595959"/>
                </a:solidFill>
                <a:latin typeface="Arial"/>
                <a:ea typeface="Arial"/>
                <a:cs typeface="Arial"/>
                <a:sym typeface="Arial"/>
              </a:defRPr>
            </a:pPr>
            <a:r>
              <a:t>The technical side, </a:t>
            </a:r>
          </a:p>
          <a:p>
            <a:pPr marL="536955" indent="-400050" algn="l" defTabSz="1194816">
              <a:lnSpc>
                <a:spcPct val="115000"/>
              </a:lnSpc>
              <a:spcBef>
                <a:spcPts val="0"/>
              </a:spcBef>
              <a:buClr>
                <a:srgbClr val="595959"/>
              </a:buClr>
              <a:buSzPts val="1700"/>
              <a:buFont typeface="Arial"/>
              <a:buChar char="-"/>
              <a:defRPr sz="1764">
                <a:solidFill>
                  <a:srgbClr val="595959"/>
                </a:solidFill>
                <a:latin typeface="Arial"/>
                <a:ea typeface="Arial"/>
                <a:cs typeface="Arial"/>
                <a:sym typeface="Arial"/>
              </a:defRPr>
            </a:pPr>
            <a:r>
              <a:t>The manufacturing side</a:t>
            </a:r>
          </a:p>
        </p:txBody>
      </p:sp>
      <p:sp>
        <p:nvSpPr>
          <p:cNvPr id="202" name="Google Shape;119;p22"/>
          <p:cNvSpPr txBox="1"/>
          <p:nvPr/>
        </p:nvSpPr>
        <p:spPr>
          <a:xfrm>
            <a:off x="3229199" y="6149133"/>
            <a:ext cx="5899602" cy="50302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defRPr b="1">
                <a:latin typeface="Arial"/>
                <a:ea typeface="Arial"/>
                <a:cs typeface="Arial"/>
                <a:sym typeface="Arial"/>
              </a:defRPr>
            </a:lvl1pPr>
          </a:lstStyle>
          <a:p>
            <a:pPr/>
            <a:r>
              <a:t>How easy is it to work in multidisciplinary teams?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xfrm>
            <a:off x="1097280" y="286603"/>
            <a:ext cx="10058401" cy="1450757"/>
          </a:xfrm>
          <a:prstGeom prst="rect">
            <a:avLst/>
          </a:prstGeom>
        </p:spPr>
        <p:txBody>
          <a:bodyPr/>
          <a:lstStyle>
            <a:lvl1pPr>
              <a:defRPr spc="-100"/>
            </a:lvl1pPr>
          </a:lstStyle>
          <a:p>
            <a:pPr/>
            <a:r>
              <a:t>Design: an iterative process</a:t>
            </a:r>
          </a:p>
        </p:txBody>
      </p:sp>
      <p:pic>
        <p:nvPicPr>
          <p:cNvPr id="207" name="Content Placeholder 3" descr="Content Placeholder 3"/>
          <p:cNvPicPr>
            <a:picLocks noChangeAspect="1"/>
          </p:cNvPicPr>
          <p:nvPr/>
        </p:nvPicPr>
        <p:blipFill>
          <a:blip r:embed="rId2">
            <a:extLst/>
          </a:blip>
          <a:srcRect l="15578" t="38582" r="37084" b="10528"/>
          <a:stretch>
            <a:fillRect/>
          </a:stretch>
        </p:blipFill>
        <p:spPr>
          <a:xfrm>
            <a:off x="2825086" y="2155766"/>
            <a:ext cx="5431811" cy="346711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3"/>
          <p:cNvSpPr txBox="1"/>
          <p:nvPr>
            <p:ph type="ctrTitle"/>
          </p:nvPr>
        </p:nvSpPr>
        <p:spPr>
          <a:xfrm>
            <a:off x="1097280" y="758951"/>
            <a:ext cx="10058401" cy="3566161"/>
          </a:xfrm>
          <a:prstGeom prst="rect">
            <a:avLst/>
          </a:prstGeom>
        </p:spPr>
        <p:txBody>
          <a:bodyPr/>
          <a:lstStyle>
            <a:lvl1pPr>
              <a:defRPr spc="-100"/>
            </a:lvl1pPr>
          </a:lstStyle>
          <a:p>
            <a:pPr/>
            <a:r>
              <a:t>Lecture 1</a:t>
            </a:r>
          </a:p>
        </p:txBody>
      </p:sp>
      <p:sp>
        <p:nvSpPr>
          <p:cNvPr id="132" name="Subtitle 4"/>
          <p:cNvSpPr txBox="1"/>
          <p:nvPr>
            <p:ph type="subTitle" sz="quarter" idx="1"/>
          </p:nvPr>
        </p:nvSpPr>
        <p:spPr>
          <a:prstGeom prst="rect">
            <a:avLst/>
          </a:prstGeom>
        </p:spPr>
        <p:txBody>
          <a:bodyPr/>
          <a:lstStyle/>
          <a:p>
            <a:pPr/>
            <a:r>
              <a:t>Welcoming Lecture &amp; Course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159;p25"/>
          <p:cNvSpPr txBox="1"/>
          <p:nvPr>
            <p:ph type="title"/>
          </p:nvPr>
        </p:nvSpPr>
        <p:spPr>
          <a:xfrm>
            <a:off x="415599" y="593366"/>
            <a:ext cx="11360802" cy="763601"/>
          </a:xfrm>
          <a:prstGeom prst="rect">
            <a:avLst/>
          </a:prstGeom>
        </p:spPr>
        <p:txBody>
          <a:bodyPr/>
          <a:lstStyle/>
          <a:p>
            <a:pPr/>
            <a:r>
              <a:t>User Experience (UX)</a:t>
            </a:r>
          </a:p>
        </p:txBody>
      </p:sp>
      <p:sp>
        <p:nvSpPr>
          <p:cNvPr id="210" name="Google Shape;160;p25"/>
          <p:cNvSpPr txBox="1"/>
          <p:nvPr>
            <p:ph type="body" idx="1"/>
          </p:nvPr>
        </p:nvSpPr>
        <p:spPr>
          <a:xfrm>
            <a:off x="415599" y="1536633"/>
            <a:ext cx="11360802" cy="4555201"/>
          </a:xfrm>
          <a:prstGeom prst="rect">
            <a:avLst/>
          </a:prstGeom>
        </p:spPr>
        <p:txBody>
          <a:bodyPr/>
          <a:lstStyle>
            <a:lvl1pPr marL="0" indent="0">
              <a:buSzTx/>
              <a:buNone/>
              <a:defRPr b="1" i="1" sz="3200"/>
            </a:lvl1pPr>
          </a:lstStyle>
          <a:p>
            <a:pPr/>
            <a:r>
              <a:t>“How a product behaves and is used by people in the real world. How people feel about a product and their pleasure and satisfaction when using, looking at, holding, opening or closing it.”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Google Shape;165;p26" descr="Google Shape;165;p26"/>
          <p:cNvPicPr>
            <a:picLocks noChangeAspect="1"/>
          </p:cNvPicPr>
          <p:nvPr/>
        </p:nvPicPr>
        <p:blipFill>
          <a:blip r:embed="rId2">
            <a:extLst/>
          </a:blip>
          <a:stretch>
            <a:fillRect/>
          </a:stretch>
        </p:blipFill>
        <p:spPr>
          <a:xfrm>
            <a:off x="3559299" y="4029933"/>
            <a:ext cx="4452937" cy="2862633"/>
          </a:xfrm>
          <a:prstGeom prst="rect">
            <a:avLst/>
          </a:prstGeom>
          <a:ln w="12700">
            <a:miter lim="400000"/>
          </a:ln>
        </p:spPr>
      </p:pic>
      <p:sp>
        <p:nvSpPr>
          <p:cNvPr id="213" name="Google Shape;166;p26"/>
          <p:cNvSpPr txBox="1"/>
          <p:nvPr>
            <p:ph type="title"/>
          </p:nvPr>
        </p:nvSpPr>
        <p:spPr>
          <a:xfrm>
            <a:off x="415599" y="593366"/>
            <a:ext cx="11360802" cy="763601"/>
          </a:xfrm>
          <a:prstGeom prst="rect">
            <a:avLst/>
          </a:prstGeom>
        </p:spPr>
        <p:txBody>
          <a:bodyPr/>
          <a:lstStyle>
            <a:lvl1pPr defTabSz="573023">
              <a:defRPr sz="1692"/>
            </a:lvl1pPr>
          </a:lstStyle>
          <a:p>
            <a:pPr/>
            <a:r>
              <a:t>User Experience (UX)</a:t>
            </a:r>
          </a:p>
        </p:txBody>
      </p:sp>
      <p:sp>
        <p:nvSpPr>
          <p:cNvPr id="214" name="Google Shape;167;p26"/>
          <p:cNvSpPr txBox="1"/>
          <p:nvPr>
            <p:ph type="body" sz="quarter" idx="1"/>
          </p:nvPr>
        </p:nvSpPr>
        <p:spPr>
          <a:xfrm>
            <a:off x="415599" y="3148200"/>
            <a:ext cx="5333201" cy="2943601"/>
          </a:xfrm>
          <a:prstGeom prst="rect">
            <a:avLst/>
          </a:prstGeom>
        </p:spPr>
        <p:txBody>
          <a:bodyPr/>
          <a:lstStyle/>
          <a:p>
            <a:pPr marL="0" indent="0">
              <a:buSzTx/>
              <a:buNone/>
              <a:defRPr b="1" sz="2400"/>
            </a:pPr>
            <a:r>
              <a:t>Positive experiences </a:t>
            </a:r>
            <a:r>
              <a:rPr b="0"/>
              <a:t>drive curiosity. They help motivate us to grow as individuals. </a:t>
            </a:r>
          </a:p>
        </p:txBody>
      </p:sp>
      <p:sp>
        <p:nvSpPr>
          <p:cNvPr id="215" name="Google Shape;168;p26"/>
          <p:cNvSpPr txBox="1"/>
          <p:nvPr>
            <p:ph type="body" idx="21"/>
          </p:nvPr>
        </p:nvSpPr>
        <p:spPr>
          <a:xfrm>
            <a:off x="6443200" y="3148233"/>
            <a:ext cx="5333201" cy="2943601"/>
          </a:xfrm>
          <a:prstGeom prst="rect">
            <a:avLst/>
          </a:prstGeom>
          <a:extLst>
            <a:ext uri="{C572A759-6A51-4108-AA02-DFA0A04FC94B}">
              <ma14:wrappingTextBoxFlag xmlns:ma14="http://schemas.microsoft.com/office/mac/drawingml/2011/main" val="1"/>
            </a:ext>
          </a:extLst>
        </p:spPr>
        <p:txBody>
          <a:bodyPr/>
          <a:lstStyle/>
          <a:p>
            <a:pPr marL="0" indent="0" algn="l" defTabSz="1219200">
              <a:lnSpc>
                <a:spcPct val="115000"/>
              </a:lnSpc>
              <a:spcBef>
                <a:spcPts val="0"/>
              </a:spcBef>
              <a:buClr>
                <a:srgbClr val="595959"/>
              </a:buClr>
              <a:buSzTx/>
              <a:buFont typeface="Arial"/>
              <a:buNone/>
              <a:defRPr b="1" sz="2400">
                <a:solidFill>
                  <a:srgbClr val="595959"/>
                </a:solidFill>
                <a:latin typeface="Arial"/>
                <a:ea typeface="Arial"/>
                <a:cs typeface="Arial"/>
                <a:sym typeface="Arial"/>
              </a:defRPr>
            </a:pPr>
            <a:r>
              <a:t>Negative experiences </a:t>
            </a:r>
            <a:r>
              <a:rPr b="0"/>
              <a:t>help us prevent repeated mistakes.</a:t>
            </a:r>
          </a:p>
        </p:txBody>
      </p:sp>
      <p:sp>
        <p:nvSpPr>
          <p:cNvPr id="216" name="Google Shape;169;p26"/>
          <p:cNvSpPr txBox="1"/>
          <p:nvPr/>
        </p:nvSpPr>
        <p:spPr>
          <a:xfrm>
            <a:off x="415599" y="1708433"/>
            <a:ext cx="10999202" cy="996874"/>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lnSpc>
                <a:spcPct val="115000"/>
              </a:lnSpc>
              <a:spcBef>
                <a:spcPts val="2100"/>
              </a:spcBef>
              <a:defRPr sz="2400">
                <a:solidFill>
                  <a:srgbClr val="595959"/>
                </a:solidFill>
                <a:latin typeface="Arial"/>
                <a:ea typeface="Arial"/>
                <a:cs typeface="Arial"/>
                <a:sym typeface="Arial"/>
              </a:defRPr>
            </a:lvl1pPr>
          </a:lstStyle>
          <a:p>
            <a:pPr/>
            <a:r>
              <a:t>Every product that is used by someone has a user experience: newspapers, ketchup bottles, reclining armchairs, cardigan sweaters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74;p27"/>
          <p:cNvSpPr txBox="1"/>
          <p:nvPr>
            <p:ph type="title"/>
          </p:nvPr>
        </p:nvSpPr>
        <p:spPr>
          <a:xfrm>
            <a:off x="415599" y="593366"/>
            <a:ext cx="11360802" cy="763601"/>
          </a:xfrm>
          <a:prstGeom prst="rect">
            <a:avLst/>
          </a:prstGeom>
        </p:spPr>
        <p:txBody>
          <a:bodyPr/>
          <a:lstStyle>
            <a:lvl1pPr defTabSz="573023">
              <a:defRPr sz="1692"/>
            </a:lvl1pPr>
          </a:lstStyle>
          <a:p>
            <a:pPr/>
            <a:r>
              <a:t>User Experience (UX)</a:t>
            </a:r>
          </a:p>
        </p:txBody>
      </p:sp>
      <p:sp>
        <p:nvSpPr>
          <p:cNvPr id="219" name="Google Shape;175;p27"/>
          <p:cNvSpPr txBox="1"/>
          <p:nvPr>
            <p:ph type="body" idx="1"/>
          </p:nvPr>
        </p:nvSpPr>
        <p:spPr>
          <a:xfrm>
            <a:off x="415599" y="1536633"/>
            <a:ext cx="11360802" cy="4555201"/>
          </a:xfrm>
          <a:prstGeom prst="rect">
            <a:avLst/>
          </a:prstGeom>
        </p:spPr>
        <p:txBody>
          <a:bodyPr/>
          <a:lstStyle/>
          <a:p>
            <a:pPr marL="0" indent="0">
              <a:buSzTx/>
              <a:buNone/>
            </a:pPr>
            <a:r>
              <a:t>Watch the small details!!</a:t>
            </a:r>
          </a:p>
          <a:p>
            <a:pPr>
              <a:spcBef>
                <a:spcPts val="2100"/>
              </a:spcBef>
              <a:buChar char="-"/>
            </a:pPr>
            <a:r>
              <a:t>How smoothly a switch rotates</a:t>
            </a:r>
          </a:p>
          <a:p>
            <a:pPr>
              <a:buChar char="-"/>
            </a:pPr>
            <a:r>
              <a:t>The sound of a click</a:t>
            </a:r>
          </a:p>
          <a:p>
            <a:pPr>
              <a:buChar char="-"/>
            </a:pPr>
            <a:r>
              <a:t>The touch of a button when pressing it</a:t>
            </a:r>
          </a:p>
          <a:p>
            <a:pPr>
              <a:buChar char="-"/>
            </a:pPr>
            <a:r>
              <a:t>The colors selection</a:t>
            </a:r>
          </a:p>
          <a:p>
            <a:pPr>
              <a:buChar char="-"/>
            </a:pPr>
            <a:r>
              <a:t>The weight of the device</a:t>
            </a:r>
          </a:p>
          <a:p>
            <a:pPr>
              <a:buChar char="-"/>
            </a:pP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80;p28"/>
          <p:cNvSpPr txBox="1"/>
          <p:nvPr>
            <p:ph type="title"/>
          </p:nvPr>
        </p:nvSpPr>
        <p:spPr>
          <a:xfrm>
            <a:off x="415599" y="593366"/>
            <a:ext cx="11360802" cy="763601"/>
          </a:xfrm>
          <a:prstGeom prst="rect">
            <a:avLst/>
          </a:prstGeom>
        </p:spPr>
        <p:txBody>
          <a:bodyPr/>
          <a:lstStyle>
            <a:lvl1pPr defTabSz="573023">
              <a:defRPr sz="1692"/>
            </a:lvl1pPr>
          </a:lstStyle>
          <a:p>
            <a:pPr/>
            <a:r>
              <a:t>User Experience (UX)</a:t>
            </a:r>
          </a:p>
        </p:txBody>
      </p:sp>
      <p:sp>
        <p:nvSpPr>
          <p:cNvPr id="222" name="Google Shape;181;p28"/>
          <p:cNvSpPr txBox="1"/>
          <p:nvPr>
            <p:ph type="body" idx="1"/>
          </p:nvPr>
        </p:nvSpPr>
        <p:spPr>
          <a:xfrm>
            <a:off x="415599" y="1536633"/>
            <a:ext cx="11360802" cy="4555201"/>
          </a:xfrm>
          <a:prstGeom prst="rect">
            <a:avLst/>
          </a:prstGeom>
        </p:spPr>
        <p:txBody>
          <a:bodyPr/>
          <a:lstStyle/>
          <a:p>
            <a:pPr marL="0" indent="0">
              <a:buSzTx/>
              <a:buNone/>
            </a:pPr>
            <a:r>
              <a:t>Factors of UX are</a:t>
            </a:r>
          </a:p>
          <a:p>
            <a:pPr>
              <a:spcBef>
                <a:spcPts val="2100"/>
              </a:spcBef>
              <a:buFontTx/>
              <a:buAutoNum type="arabicPeriod" startAt="1"/>
            </a:pPr>
            <a:r>
              <a:t>Usability </a:t>
            </a:r>
          </a:p>
          <a:p>
            <a:pPr>
              <a:buFontTx/>
              <a:buAutoNum type="arabicPeriod" startAt="1"/>
            </a:pPr>
            <a:r>
              <a:t>Functionality</a:t>
            </a:r>
          </a:p>
          <a:p>
            <a:pPr>
              <a:buFontTx/>
              <a:buAutoNum type="arabicPeriod" startAt="1"/>
            </a:pPr>
            <a:r>
              <a:t>Aesthetics / Look and feel</a:t>
            </a:r>
          </a:p>
          <a:p>
            <a:pPr>
              <a:buFontTx/>
              <a:buAutoNum type="arabicPeriod" startAt="1"/>
            </a:pPr>
            <a:r>
              <a:t>Content</a:t>
            </a:r>
          </a:p>
          <a:p>
            <a:pPr>
              <a:buFontTx/>
              <a:buAutoNum type="arabicPeriod" startAt="1"/>
            </a:pPr>
            <a:r>
              <a:t>Emotional appeal (Norman’s model: visceral, behavioral, reflective)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86;p29"/>
          <p:cNvSpPr txBox="1"/>
          <p:nvPr>
            <p:ph type="title"/>
          </p:nvPr>
        </p:nvSpPr>
        <p:spPr>
          <a:xfrm>
            <a:off x="415599" y="593366"/>
            <a:ext cx="11360802" cy="763601"/>
          </a:xfrm>
          <a:prstGeom prst="rect">
            <a:avLst/>
          </a:prstGeom>
        </p:spPr>
        <p:txBody>
          <a:bodyPr/>
          <a:lstStyle/>
          <a:p>
            <a:pPr/>
            <a:r>
              <a:t>Norman’s model</a:t>
            </a:r>
          </a:p>
        </p:txBody>
      </p:sp>
      <p:sp>
        <p:nvSpPr>
          <p:cNvPr id="225" name="Google Shape;187;p29"/>
          <p:cNvSpPr txBox="1"/>
          <p:nvPr>
            <p:ph type="body" idx="1"/>
          </p:nvPr>
        </p:nvSpPr>
        <p:spPr>
          <a:xfrm>
            <a:off x="415599" y="1536633"/>
            <a:ext cx="11360802" cy="4555201"/>
          </a:xfrm>
          <a:prstGeom prst="rect">
            <a:avLst/>
          </a:prstGeom>
        </p:spPr>
        <p:txBody>
          <a:bodyPr/>
          <a:lstStyle/>
          <a:p>
            <a:pPr marL="0" indent="0">
              <a:buSzTx/>
              <a:buNone/>
              <a:defRPr b="1"/>
            </a:pPr>
            <a:r>
              <a:t>Visceral</a:t>
            </a:r>
            <a:br/>
            <a:r>
              <a:rPr b="0" sz="1800"/>
              <a:t>Users’ gut reactions to or their first impressions of your design; e.g., an uncluttered user interface suggests ease of use.</a:t>
            </a:r>
            <a:endParaRPr sz="1800"/>
          </a:p>
          <a:p>
            <a:pPr marL="0" indent="0">
              <a:spcBef>
                <a:spcPts val="2100"/>
              </a:spcBef>
              <a:buSzTx/>
              <a:buNone/>
              <a:defRPr b="1"/>
            </a:pPr>
            <a:r>
              <a:t>Behavioral</a:t>
            </a:r>
            <a:br/>
            <a:r>
              <a:rPr b="0" sz="1800"/>
              <a:t>Users subconsciously evaluate how your design helps them achieve goals, and how easily. They should feel satisfied that they’re in control, with minimum effort required.</a:t>
            </a:r>
            <a:endParaRPr sz="1800"/>
          </a:p>
          <a:p>
            <a:pPr marL="0" indent="0">
              <a:spcBef>
                <a:spcPts val="2100"/>
              </a:spcBef>
              <a:buSzTx/>
              <a:buNone/>
              <a:defRPr b="1"/>
            </a:pPr>
            <a:r>
              <a:t>Reflective</a:t>
            </a:r>
            <a:br/>
            <a:r>
              <a:rPr b="0" sz="1800"/>
              <a:t>After they encounter your design, users will consciously judge its performance and benefits, including value for money. If they’re happy, they’ll keep using it, form emotional bonds with it and tell their friends.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92;p30"/>
          <p:cNvSpPr txBox="1"/>
          <p:nvPr>
            <p:ph type="title"/>
          </p:nvPr>
        </p:nvSpPr>
        <p:spPr>
          <a:xfrm>
            <a:off x="415599" y="593366"/>
            <a:ext cx="11360802" cy="763601"/>
          </a:xfrm>
          <a:prstGeom prst="rect">
            <a:avLst/>
          </a:prstGeom>
        </p:spPr>
        <p:txBody>
          <a:bodyPr/>
          <a:lstStyle/>
          <a:p>
            <a:pPr/>
            <a:r>
              <a:t>Usability</a:t>
            </a:r>
          </a:p>
        </p:txBody>
      </p:sp>
      <p:sp>
        <p:nvSpPr>
          <p:cNvPr id="228" name="Google Shape;193;p30"/>
          <p:cNvSpPr txBox="1"/>
          <p:nvPr>
            <p:ph type="body" idx="1"/>
          </p:nvPr>
        </p:nvSpPr>
        <p:spPr>
          <a:xfrm>
            <a:off x="415599" y="1536633"/>
            <a:ext cx="11360802" cy="4555201"/>
          </a:xfrm>
          <a:prstGeom prst="rect">
            <a:avLst/>
          </a:prstGeom>
        </p:spPr>
        <p:txBody>
          <a:bodyPr/>
          <a:lstStyle/>
          <a:p>
            <a:pPr marL="0" indent="0">
              <a:buSzTx/>
              <a:buNone/>
              <a:defRPr b="1" i="1"/>
            </a:pPr>
            <a:r>
              <a:t>“Ensuring that interactive products are easy to learn, effective to use, and enjoyable from the user’s perspective”</a:t>
            </a:r>
          </a:p>
          <a:p>
            <a:pPr marL="0" indent="0">
              <a:spcBef>
                <a:spcPts val="2100"/>
              </a:spcBef>
              <a:buSzTx/>
              <a:buNone/>
            </a:pPr>
            <a:r>
              <a:t>Usability Goals:</a:t>
            </a:r>
          </a:p>
          <a:p>
            <a:pPr>
              <a:spcBef>
                <a:spcPts val="2100"/>
              </a:spcBef>
            </a:pPr>
            <a:r>
              <a:t>Effectiveness</a:t>
            </a:r>
          </a:p>
          <a:p>
            <a:pPr/>
            <a:r>
              <a:t>Efficiency</a:t>
            </a:r>
          </a:p>
          <a:p>
            <a:pPr/>
            <a:r>
              <a:t>Safety</a:t>
            </a:r>
          </a:p>
          <a:p>
            <a:pPr/>
            <a:r>
              <a:t>Utility</a:t>
            </a:r>
          </a:p>
          <a:p>
            <a:pPr/>
            <a:r>
              <a:t>Learnability</a:t>
            </a:r>
          </a:p>
          <a:p>
            <a:pPr/>
            <a:r>
              <a:t>Memorability</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198;p31"/>
          <p:cNvSpPr txBox="1"/>
          <p:nvPr>
            <p:ph type="title"/>
          </p:nvPr>
        </p:nvSpPr>
        <p:spPr>
          <a:xfrm>
            <a:off x="415599" y="593366"/>
            <a:ext cx="11360802" cy="763601"/>
          </a:xfrm>
          <a:prstGeom prst="rect">
            <a:avLst/>
          </a:prstGeom>
        </p:spPr>
        <p:txBody>
          <a:bodyPr/>
          <a:lstStyle/>
          <a:p>
            <a:pPr/>
            <a:r>
              <a:t>Usability - Effectiveness</a:t>
            </a:r>
          </a:p>
        </p:txBody>
      </p:sp>
      <p:sp>
        <p:nvSpPr>
          <p:cNvPr id="231" name="Google Shape;199;p31"/>
          <p:cNvSpPr txBox="1"/>
          <p:nvPr>
            <p:ph type="body" idx="1"/>
          </p:nvPr>
        </p:nvSpPr>
        <p:spPr>
          <a:xfrm>
            <a:off x="415599" y="1536633"/>
            <a:ext cx="11360802" cy="4555201"/>
          </a:xfrm>
          <a:prstGeom prst="rect">
            <a:avLst/>
          </a:prstGeom>
        </p:spPr>
        <p:txBody>
          <a:bodyPr/>
          <a:lstStyle/>
          <a:p>
            <a:pPr marL="0" indent="0">
              <a:buSzTx/>
              <a:buNone/>
              <a:defRPr b="1"/>
            </a:pPr>
            <a:r>
              <a:t>How good a product is at doing what it is supposed to do?</a:t>
            </a:r>
          </a:p>
          <a:p>
            <a:pPr marL="0" indent="0">
              <a:spcBef>
                <a:spcPts val="2100"/>
              </a:spcBef>
              <a:buSzTx/>
              <a:buNone/>
            </a:pPr>
            <a:r>
              <a:t>Question: Is the product capable of allowing people to carry out their work, access the information they need, or buy the goods they want?</a:t>
            </a:r>
          </a:p>
        </p:txBody>
      </p:sp>
      <p:sp>
        <p:nvSpPr>
          <p:cNvPr id="232" name="Google Shape;200;p31"/>
          <p:cNvSpPr txBox="1"/>
          <p:nvPr/>
        </p:nvSpPr>
        <p:spPr>
          <a:xfrm rot="877885">
            <a:off x="8785245" y="279535"/>
            <a:ext cx="3567698" cy="17170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defRPr sz="4800">
                <a:solidFill>
                  <a:srgbClr val="FF0000"/>
                </a:solidFill>
                <a:latin typeface="Impact"/>
                <a:ea typeface="Impact"/>
                <a:cs typeface="Impact"/>
                <a:sym typeface="Impact"/>
              </a:defRPr>
            </a:lvl1pPr>
          </a:lstStyle>
          <a:p>
            <a:pPr/>
            <a:r>
              <a:t>Doing The Right Things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205;p32"/>
          <p:cNvSpPr txBox="1"/>
          <p:nvPr>
            <p:ph type="title"/>
          </p:nvPr>
        </p:nvSpPr>
        <p:spPr>
          <a:xfrm>
            <a:off x="415599" y="593366"/>
            <a:ext cx="11360802" cy="763601"/>
          </a:xfrm>
          <a:prstGeom prst="rect">
            <a:avLst/>
          </a:prstGeom>
        </p:spPr>
        <p:txBody>
          <a:bodyPr/>
          <a:lstStyle/>
          <a:p>
            <a:pPr/>
            <a:r>
              <a:t>Usability - Efficiency</a:t>
            </a:r>
          </a:p>
        </p:txBody>
      </p:sp>
      <p:sp>
        <p:nvSpPr>
          <p:cNvPr id="235" name="Google Shape;206;p32"/>
          <p:cNvSpPr txBox="1"/>
          <p:nvPr>
            <p:ph type="body" idx="1"/>
          </p:nvPr>
        </p:nvSpPr>
        <p:spPr>
          <a:xfrm>
            <a:off x="415599" y="1536633"/>
            <a:ext cx="11360802" cy="4555201"/>
          </a:xfrm>
          <a:prstGeom prst="rect">
            <a:avLst/>
          </a:prstGeom>
        </p:spPr>
        <p:txBody>
          <a:bodyPr/>
          <a:lstStyle/>
          <a:p>
            <a:pPr marL="0" indent="0">
              <a:buSzTx/>
              <a:buNone/>
              <a:defRPr b="1"/>
            </a:pPr>
            <a:r>
              <a:t>Refers to the way a product supports users in carrying out their tasks</a:t>
            </a:r>
          </a:p>
          <a:p>
            <a:pPr marL="0" indent="0">
              <a:spcBef>
                <a:spcPts val="2100"/>
              </a:spcBef>
              <a:buSzTx/>
              <a:buNone/>
            </a:pPr>
            <a:r>
              <a:t>Question: Once users have learned how to use a product to carry out their tasks, can they sustain a high level of productivity?</a:t>
            </a:r>
          </a:p>
          <a:p>
            <a:pPr marL="0" indent="0">
              <a:spcBef>
                <a:spcPts val="2100"/>
              </a:spcBef>
              <a:buSzTx/>
              <a:buNone/>
            </a:pPr>
            <a:r>
              <a:t>Examples:</a:t>
            </a:r>
          </a:p>
          <a:p>
            <a:pPr>
              <a:spcBef>
                <a:spcPts val="2100"/>
              </a:spcBef>
              <a:buChar char="-"/>
            </a:pPr>
            <a:r>
              <a:t>Marble answering machine</a:t>
            </a:r>
          </a:p>
          <a:p>
            <a:pPr>
              <a:buChar char="-"/>
            </a:pPr>
            <a:r>
              <a:t>Saving profiles in online system</a:t>
            </a:r>
          </a:p>
        </p:txBody>
      </p:sp>
      <p:sp>
        <p:nvSpPr>
          <p:cNvPr id="236" name="Google Shape;207;p32"/>
          <p:cNvSpPr txBox="1"/>
          <p:nvPr/>
        </p:nvSpPr>
        <p:spPr>
          <a:xfrm rot="877885">
            <a:off x="8761012" y="279535"/>
            <a:ext cx="3567698" cy="17170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defRPr sz="4800">
                <a:solidFill>
                  <a:srgbClr val="FF0000"/>
                </a:solidFill>
                <a:latin typeface="Impact"/>
                <a:ea typeface="Impact"/>
                <a:cs typeface="Impact"/>
                <a:sym typeface="Impact"/>
              </a:defRPr>
            </a:lvl1pPr>
          </a:lstStyle>
          <a:p>
            <a:pPr/>
            <a:r>
              <a:t>Doing Things Right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212;p33" descr="Google Shape;212;p33"/>
          <p:cNvPicPr>
            <a:picLocks noChangeAspect="1"/>
          </p:cNvPicPr>
          <p:nvPr/>
        </p:nvPicPr>
        <p:blipFill>
          <a:blip r:embed="rId2">
            <a:extLst/>
          </a:blip>
          <a:stretch>
            <a:fillRect/>
          </a:stretch>
        </p:blipFill>
        <p:spPr>
          <a:xfrm>
            <a:off x="1479550" y="196850"/>
            <a:ext cx="9232901" cy="646430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217;p34"/>
          <p:cNvSpPr txBox="1"/>
          <p:nvPr>
            <p:ph type="title"/>
          </p:nvPr>
        </p:nvSpPr>
        <p:spPr>
          <a:xfrm>
            <a:off x="415599" y="593366"/>
            <a:ext cx="11360802" cy="763601"/>
          </a:xfrm>
          <a:prstGeom prst="rect">
            <a:avLst/>
          </a:prstGeom>
        </p:spPr>
        <p:txBody>
          <a:bodyPr/>
          <a:lstStyle/>
          <a:p>
            <a:pPr/>
            <a:r>
              <a:t>Usability - Safety </a:t>
            </a:r>
          </a:p>
        </p:txBody>
      </p:sp>
      <p:sp>
        <p:nvSpPr>
          <p:cNvPr id="241" name="Google Shape;218;p34"/>
          <p:cNvSpPr txBox="1"/>
          <p:nvPr>
            <p:ph type="body" idx="1"/>
          </p:nvPr>
        </p:nvSpPr>
        <p:spPr>
          <a:xfrm>
            <a:off x="415599" y="1536633"/>
            <a:ext cx="11360802" cy="4555201"/>
          </a:xfrm>
          <a:prstGeom prst="rect">
            <a:avLst/>
          </a:prstGeom>
        </p:spPr>
        <p:txBody>
          <a:bodyPr/>
          <a:lstStyle/>
          <a:p>
            <a:pPr marL="0" indent="0">
              <a:buSzTx/>
              <a:buNone/>
              <a:defRPr b="1"/>
            </a:pPr>
            <a:r>
              <a:t>Protecting the user from dangerous conditions and undesirable situations</a:t>
            </a:r>
          </a:p>
          <a:p>
            <a:pPr marL="0" indent="0">
              <a:spcBef>
                <a:spcPts val="2100"/>
              </a:spcBef>
              <a:buSzTx/>
              <a:buNone/>
            </a:pPr>
            <a:r>
              <a:t>Question: What is the range of errors that are possible using the product and what measures are there to permit users to recover easily from them?</a:t>
            </a:r>
          </a:p>
          <a:p>
            <a:pPr marL="0" indent="0">
              <a:spcBef>
                <a:spcPts val="2100"/>
              </a:spcBef>
              <a:buSzTx/>
              <a:buNone/>
            </a:pPr>
            <a:r>
              <a:t>Examples:</a:t>
            </a:r>
          </a:p>
          <a:p>
            <a:pPr>
              <a:spcBef>
                <a:spcPts val="2100"/>
              </a:spcBef>
              <a:buChar char="-"/>
            </a:pPr>
            <a:r>
              <a:t>Menu items positioning</a:t>
            </a:r>
          </a:p>
          <a:p>
            <a:pPr>
              <a:buChar char="-"/>
            </a:pPr>
            <a:r>
              <a:t>Undo</a:t>
            </a:r>
          </a:p>
          <a:p>
            <a:pPr>
              <a:buChar char="-"/>
            </a:pPr>
            <a:r>
              <a:t>Warning messages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1097280" y="286603"/>
            <a:ext cx="10058401" cy="1450757"/>
          </a:xfrm>
          <a:prstGeom prst="rect">
            <a:avLst/>
          </a:prstGeom>
        </p:spPr>
        <p:txBody>
          <a:bodyPr/>
          <a:lstStyle>
            <a:lvl1pPr>
              <a:defRPr spc="-100"/>
            </a:lvl1pPr>
          </a:lstStyle>
          <a:p>
            <a:pPr/>
            <a:r>
              <a:t>Lecture Rules</a:t>
            </a:r>
          </a:p>
        </p:txBody>
      </p:sp>
      <p:sp>
        <p:nvSpPr>
          <p:cNvPr id="135" name="Content Placeholder 2"/>
          <p:cNvSpPr txBox="1"/>
          <p:nvPr>
            <p:ph type="body" idx="1"/>
          </p:nvPr>
        </p:nvSpPr>
        <p:spPr>
          <a:xfrm>
            <a:off x="1097280" y="1845734"/>
            <a:ext cx="10058401" cy="4023360"/>
          </a:xfrm>
          <a:prstGeom prst="rect">
            <a:avLst/>
          </a:prstGeom>
        </p:spPr>
        <p:txBody>
          <a:bodyPr/>
          <a:lstStyle/>
          <a:p>
            <a:pPr algn="l"/>
          </a:p>
          <a:p>
            <a:pPr algn="l">
              <a:buFontTx/>
              <a:buChar char="❑"/>
            </a:pPr>
            <a:r>
              <a:t>Cellular phones’ OFF </a:t>
            </a:r>
          </a:p>
          <a:p>
            <a:pPr marL="0" indent="0" algn="l">
              <a:buSzTx/>
              <a:buNone/>
            </a:pPr>
          </a:p>
          <a:p>
            <a:pPr algn="l">
              <a:buFontTx/>
              <a:buChar char="❑"/>
            </a:pPr>
            <a:r>
              <a:t>No side talking</a:t>
            </a:r>
          </a:p>
          <a:p>
            <a:pPr marL="0" indent="0" algn="l">
              <a:buSzTx/>
              <a:buNone/>
            </a:pPr>
          </a:p>
          <a:p>
            <a:pPr algn="l">
              <a:buFontTx/>
              <a:buChar char="❑"/>
            </a:pPr>
            <a:r>
              <a:t>No more than 10 min. delay</a:t>
            </a:r>
          </a:p>
        </p:txBody>
      </p:sp>
      <p:pic>
        <p:nvPicPr>
          <p:cNvPr id="136" name="Picture 5" descr="Picture 5"/>
          <p:cNvPicPr>
            <a:picLocks noChangeAspect="1"/>
          </p:cNvPicPr>
          <p:nvPr/>
        </p:nvPicPr>
        <p:blipFill>
          <a:blip r:embed="rId2">
            <a:extLst/>
          </a:blip>
          <a:srcRect l="49688" t="29123" r="39062" b="22281"/>
          <a:stretch>
            <a:fillRect/>
          </a:stretch>
        </p:blipFill>
        <p:spPr>
          <a:xfrm>
            <a:off x="6756400" y="1845734"/>
            <a:ext cx="1371600" cy="3517900"/>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223;p35"/>
          <p:cNvSpPr txBox="1"/>
          <p:nvPr>
            <p:ph type="title"/>
          </p:nvPr>
        </p:nvSpPr>
        <p:spPr>
          <a:xfrm>
            <a:off x="415599" y="593366"/>
            <a:ext cx="11360802" cy="763601"/>
          </a:xfrm>
          <a:prstGeom prst="rect">
            <a:avLst/>
          </a:prstGeom>
        </p:spPr>
        <p:txBody>
          <a:bodyPr/>
          <a:lstStyle/>
          <a:p>
            <a:pPr/>
            <a:r>
              <a:t>Usability - Utility</a:t>
            </a:r>
          </a:p>
        </p:txBody>
      </p:sp>
      <p:sp>
        <p:nvSpPr>
          <p:cNvPr id="244" name="Google Shape;224;p35"/>
          <p:cNvSpPr txBox="1"/>
          <p:nvPr>
            <p:ph type="body" idx="1"/>
          </p:nvPr>
        </p:nvSpPr>
        <p:spPr>
          <a:xfrm>
            <a:off x="415599" y="1536633"/>
            <a:ext cx="11360802" cy="4555201"/>
          </a:xfrm>
          <a:prstGeom prst="rect">
            <a:avLst/>
          </a:prstGeom>
        </p:spPr>
        <p:txBody>
          <a:bodyPr/>
          <a:lstStyle/>
          <a:p>
            <a:pPr marL="0" indent="0">
              <a:buSzTx/>
              <a:buNone/>
              <a:defRPr b="1"/>
            </a:pPr>
            <a:r>
              <a:t>Provides the right kind of functionality so that users can do what they need or want to do.</a:t>
            </a:r>
          </a:p>
          <a:p>
            <a:pPr marL="0" indent="0">
              <a:spcBef>
                <a:spcPts val="2100"/>
              </a:spcBef>
              <a:buSzTx/>
              <a:buNone/>
            </a:pPr>
            <a:r>
              <a:t>Question: Does the product provide an appropriate set of functions that will enable users to carry out all their tasks in the way they want to do them?</a:t>
            </a:r>
          </a:p>
          <a:p>
            <a:pPr marL="0" indent="0">
              <a:spcBef>
                <a:spcPts val="2100"/>
              </a:spcBef>
              <a:buSzTx/>
              <a:buNone/>
            </a:pPr>
            <a:r>
              <a:t>Examples:</a:t>
            </a:r>
          </a:p>
          <a:p>
            <a:pPr>
              <a:spcBef>
                <a:spcPts val="2100"/>
              </a:spcBef>
              <a:buChar char="-"/>
            </a:pPr>
            <a:r>
              <a:t>Drawing tool without freenhand support</a:t>
            </a:r>
          </a:p>
          <a:p>
            <a:pPr>
              <a:buChar char="-"/>
            </a:pPr>
            <a:r>
              <a:t>Remote control to move cursor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229;p36"/>
          <p:cNvSpPr txBox="1"/>
          <p:nvPr>
            <p:ph type="title"/>
          </p:nvPr>
        </p:nvSpPr>
        <p:spPr>
          <a:xfrm>
            <a:off x="415599" y="593366"/>
            <a:ext cx="11360802" cy="763601"/>
          </a:xfrm>
          <a:prstGeom prst="rect">
            <a:avLst/>
          </a:prstGeom>
        </p:spPr>
        <p:txBody>
          <a:bodyPr/>
          <a:lstStyle/>
          <a:p>
            <a:pPr/>
            <a:r>
              <a:t>Usability - Learnability</a:t>
            </a:r>
          </a:p>
        </p:txBody>
      </p:sp>
      <p:sp>
        <p:nvSpPr>
          <p:cNvPr id="247" name="Google Shape;230;p36"/>
          <p:cNvSpPr txBox="1"/>
          <p:nvPr>
            <p:ph type="body" idx="1"/>
          </p:nvPr>
        </p:nvSpPr>
        <p:spPr>
          <a:xfrm>
            <a:off x="415599" y="1536633"/>
            <a:ext cx="11360802" cy="4555201"/>
          </a:xfrm>
          <a:prstGeom prst="rect">
            <a:avLst/>
          </a:prstGeom>
        </p:spPr>
        <p:txBody>
          <a:bodyPr/>
          <a:lstStyle/>
          <a:p>
            <a:pPr marL="0" indent="0">
              <a:buSzTx/>
              <a:buNone/>
              <a:defRPr b="1"/>
            </a:pPr>
            <a:r>
              <a:t>How easy a system is to learn to use</a:t>
            </a:r>
          </a:p>
          <a:p>
            <a:pPr marL="0" indent="0">
              <a:spcBef>
                <a:spcPts val="2100"/>
              </a:spcBef>
              <a:buSzTx/>
              <a:buNone/>
            </a:pPr>
            <a:r>
              <a:t>Question: Is it possible for the user to work out how to use the product by exploring the interface and trying out certain actions? How hard will it be to learn the whole set of functions in this way? How long does it take?</a:t>
            </a:r>
          </a:p>
          <a:p>
            <a:pPr marL="0" indent="0">
              <a:spcBef>
                <a:spcPts val="2100"/>
              </a:spcBef>
              <a:buSzTx/>
              <a:buNone/>
            </a:pPr>
            <a:r>
              <a:t>Examples:</a:t>
            </a:r>
          </a:p>
          <a:p>
            <a:pPr>
              <a:spcBef>
                <a:spcPts val="2100"/>
              </a:spcBef>
              <a:buChar char="-"/>
            </a:pPr>
            <a:r>
              <a:t>GPS</a:t>
            </a:r>
          </a:p>
          <a:p>
            <a:pPr>
              <a:buChar char="-"/>
            </a:pPr>
            <a:r>
              <a:t>Autocad / Photoshop</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235;p37"/>
          <p:cNvSpPr txBox="1"/>
          <p:nvPr>
            <p:ph type="title"/>
          </p:nvPr>
        </p:nvSpPr>
        <p:spPr>
          <a:xfrm>
            <a:off x="415599" y="593366"/>
            <a:ext cx="11360802" cy="763601"/>
          </a:xfrm>
          <a:prstGeom prst="rect">
            <a:avLst/>
          </a:prstGeom>
        </p:spPr>
        <p:txBody>
          <a:bodyPr/>
          <a:lstStyle/>
          <a:p>
            <a:pPr/>
            <a:r>
              <a:t>Usability - Memorability</a:t>
            </a:r>
          </a:p>
        </p:txBody>
      </p:sp>
      <p:sp>
        <p:nvSpPr>
          <p:cNvPr id="250" name="Google Shape;236;p37"/>
          <p:cNvSpPr txBox="1"/>
          <p:nvPr>
            <p:ph type="body" idx="1"/>
          </p:nvPr>
        </p:nvSpPr>
        <p:spPr>
          <a:xfrm>
            <a:off x="415599" y="1536633"/>
            <a:ext cx="11360802" cy="4555201"/>
          </a:xfrm>
          <a:prstGeom prst="rect">
            <a:avLst/>
          </a:prstGeom>
        </p:spPr>
        <p:txBody>
          <a:bodyPr/>
          <a:lstStyle/>
          <a:p>
            <a:pPr marL="0" indent="0">
              <a:buSzTx/>
              <a:buNone/>
              <a:defRPr b="1"/>
            </a:pPr>
            <a:r>
              <a:t>How easy a product is to remember how to use, once learned.</a:t>
            </a:r>
          </a:p>
          <a:p>
            <a:pPr marL="0" indent="0">
              <a:spcBef>
                <a:spcPts val="2100"/>
              </a:spcBef>
              <a:buSzTx/>
              <a:buNone/>
            </a:pPr>
            <a:r>
              <a:t>Question: What kinds of interface support have been provided to help users remember how to carry out tasks, especially for products and operations they use infrequently? What is the number of errors made when carrying out a given task over time?</a:t>
            </a:r>
          </a:p>
          <a:p>
            <a:pPr marL="0" indent="0">
              <a:spcBef>
                <a:spcPts val="2100"/>
              </a:spcBef>
              <a:buSzTx/>
              <a:buNone/>
            </a:pPr>
            <a:r>
              <a:t>Examples:</a:t>
            </a:r>
          </a:p>
          <a:p>
            <a:pPr>
              <a:spcBef>
                <a:spcPts val="2100"/>
              </a:spcBef>
              <a:buChar char="-"/>
            </a:pPr>
            <a:r>
              <a:t>Menu items placement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241;p38"/>
          <p:cNvSpPr txBox="1"/>
          <p:nvPr>
            <p:ph type="title"/>
          </p:nvPr>
        </p:nvSpPr>
        <p:spPr>
          <a:xfrm>
            <a:off x="415599" y="593366"/>
            <a:ext cx="11360802" cy="763601"/>
          </a:xfrm>
          <a:prstGeom prst="rect">
            <a:avLst/>
          </a:prstGeom>
        </p:spPr>
        <p:txBody>
          <a:bodyPr/>
          <a:lstStyle/>
          <a:p>
            <a:pPr/>
            <a:r>
              <a:t>Design Principles</a:t>
            </a:r>
          </a:p>
        </p:txBody>
      </p:sp>
      <p:sp>
        <p:nvSpPr>
          <p:cNvPr id="253" name="Google Shape;242;p38"/>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sz="2400"/>
            </a:pPr>
            <a:r>
              <a:t>Affordance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47;p39"/>
          <p:cNvSpPr txBox="1"/>
          <p:nvPr>
            <p:ph type="title"/>
          </p:nvPr>
        </p:nvSpPr>
        <p:spPr>
          <a:xfrm>
            <a:off x="415599" y="593366"/>
            <a:ext cx="11360802" cy="763601"/>
          </a:xfrm>
          <a:prstGeom prst="rect">
            <a:avLst/>
          </a:prstGeom>
        </p:spPr>
        <p:txBody>
          <a:bodyPr/>
          <a:lstStyle/>
          <a:p>
            <a:pPr/>
            <a:r>
              <a:t>Design Principles</a:t>
            </a:r>
          </a:p>
        </p:txBody>
      </p:sp>
      <p:sp>
        <p:nvSpPr>
          <p:cNvPr id="256" name="Google Shape;248;p39"/>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b="1"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sz="2400"/>
            </a:pPr>
            <a:r>
              <a:t>Affordance</a:t>
            </a:r>
          </a:p>
        </p:txBody>
      </p:sp>
      <p:pic>
        <p:nvPicPr>
          <p:cNvPr id="257" name="Google Shape;249;p39" descr="Google Shape;249;p39"/>
          <p:cNvPicPr>
            <a:picLocks noChangeAspect="1"/>
          </p:cNvPicPr>
          <p:nvPr/>
        </p:nvPicPr>
        <p:blipFill>
          <a:blip r:embed="rId2">
            <a:extLst/>
          </a:blip>
          <a:stretch>
            <a:fillRect/>
          </a:stretch>
        </p:blipFill>
        <p:spPr>
          <a:xfrm>
            <a:off x="7236433" y="501633"/>
            <a:ext cx="3429034" cy="5978168"/>
          </a:xfrm>
          <a:prstGeom prst="rect">
            <a:avLst/>
          </a:prstGeom>
          <a:ln w="12700">
            <a:miter lim="400000"/>
          </a:ln>
        </p:spPr>
      </p:pic>
      <p:pic>
        <p:nvPicPr>
          <p:cNvPr id="258" name="Google Shape;250;p39" descr="Google Shape;250;p39"/>
          <p:cNvPicPr>
            <a:picLocks noChangeAspect="1"/>
          </p:cNvPicPr>
          <p:nvPr/>
        </p:nvPicPr>
        <p:blipFill>
          <a:blip r:embed="rId3">
            <a:extLst/>
          </a:blip>
          <a:stretch>
            <a:fillRect/>
          </a:stretch>
        </p:blipFill>
        <p:spPr>
          <a:xfrm>
            <a:off x="4148433" y="3061299"/>
            <a:ext cx="2572190" cy="3418502"/>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255;p40"/>
          <p:cNvSpPr txBox="1"/>
          <p:nvPr>
            <p:ph type="title"/>
          </p:nvPr>
        </p:nvSpPr>
        <p:spPr>
          <a:xfrm>
            <a:off x="415599" y="593366"/>
            <a:ext cx="11360802" cy="763601"/>
          </a:xfrm>
          <a:prstGeom prst="rect">
            <a:avLst/>
          </a:prstGeom>
        </p:spPr>
        <p:txBody>
          <a:bodyPr/>
          <a:lstStyle/>
          <a:p>
            <a:pPr/>
            <a:r>
              <a:t>Design Principles</a:t>
            </a:r>
          </a:p>
        </p:txBody>
      </p:sp>
      <p:sp>
        <p:nvSpPr>
          <p:cNvPr id="261" name="Google Shape;256;p40"/>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b="1"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sz="2400"/>
            </a:pPr>
            <a:r>
              <a:t>Affordance</a:t>
            </a:r>
          </a:p>
        </p:txBody>
      </p:sp>
      <p:pic>
        <p:nvPicPr>
          <p:cNvPr id="262" name="Google Shape;257;p40" descr="Google Shape;257;p40"/>
          <p:cNvPicPr>
            <a:picLocks noChangeAspect="1"/>
          </p:cNvPicPr>
          <p:nvPr/>
        </p:nvPicPr>
        <p:blipFill>
          <a:blip r:embed="rId2">
            <a:extLst/>
          </a:blip>
          <a:stretch>
            <a:fillRect/>
          </a:stretch>
        </p:blipFill>
        <p:spPr>
          <a:xfrm>
            <a:off x="7098799" y="1434033"/>
            <a:ext cx="4151535" cy="4151534"/>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262;p41"/>
          <p:cNvSpPr txBox="1"/>
          <p:nvPr>
            <p:ph type="title"/>
          </p:nvPr>
        </p:nvSpPr>
        <p:spPr>
          <a:xfrm>
            <a:off x="415599" y="593366"/>
            <a:ext cx="11360802" cy="763601"/>
          </a:xfrm>
          <a:prstGeom prst="rect">
            <a:avLst/>
          </a:prstGeom>
        </p:spPr>
        <p:txBody>
          <a:bodyPr/>
          <a:lstStyle/>
          <a:p>
            <a:pPr/>
            <a:r>
              <a:t>Design Principles</a:t>
            </a:r>
          </a:p>
        </p:txBody>
      </p:sp>
      <p:sp>
        <p:nvSpPr>
          <p:cNvPr id="265" name="Google Shape;263;p41"/>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b="1"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sz="2400"/>
            </a:pPr>
            <a:r>
              <a:t>Affordance</a:t>
            </a:r>
          </a:p>
        </p:txBody>
      </p:sp>
      <p:pic>
        <p:nvPicPr>
          <p:cNvPr id="266" name="Google Shape;264;p41" descr="Google Shape;264;p41"/>
          <p:cNvPicPr>
            <a:picLocks noChangeAspect="1"/>
          </p:cNvPicPr>
          <p:nvPr/>
        </p:nvPicPr>
        <p:blipFill>
          <a:blip r:embed="rId2">
            <a:extLst/>
          </a:blip>
          <a:stretch>
            <a:fillRect/>
          </a:stretch>
        </p:blipFill>
        <p:spPr>
          <a:xfrm>
            <a:off x="8658533" y="473799"/>
            <a:ext cx="3302868" cy="5910402"/>
          </a:xfrm>
          <a:prstGeom prst="rect">
            <a:avLst/>
          </a:prstGeom>
          <a:ln w="12700">
            <a:miter lim="400000"/>
          </a:ln>
        </p:spPr>
      </p:pic>
      <p:pic>
        <p:nvPicPr>
          <p:cNvPr id="267" name="Google Shape;265;p41" descr="Google Shape;265;p41"/>
          <p:cNvPicPr>
            <a:picLocks noChangeAspect="1"/>
          </p:cNvPicPr>
          <p:nvPr/>
        </p:nvPicPr>
        <p:blipFill>
          <a:blip r:embed="rId3">
            <a:extLst/>
          </a:blip>
          <a:stretch>
            <a:fillRect/>
          </a:stretch>
        </p:blipFill>
        <p:spPr>
          <a:xfrm>
            <a:off x="4019533" y="3064683"/>
            <a:ext cx="4152901" cy="3136902"/>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Google Shape;270;p42"/>
          <p:cNvSpPr txBox="1"/>
          <p:nvPr>
            <p:ph type="title"/>
          </p:nvPr>
        </p:nvSpPr>
        <p:spPr>
          <a:xfrm>
            <a:off x="415599" y="593366"/>
            <a:ext cx="11360802" cy="763601"/>
          </a:xfrm>
          <a:prstGeom prst="rect">
            <a:avLst/>
          </a:prstGeom>
        </p:spPr>
        <p:txBody>
          <a:bodyPr/>
          <a:lstStyle/>
          <a:p>
            <a:pPr/>
            <a:r>
              <a:t>Design Principles</a:t>
            </a:r>
          </a:p>
        </p:txBody>
      </p:sp>
      <p:sp>
        <p:nvSpPr>
          <p:cNvPr id="270" name="Google Shape;271;p42"/>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b="1" sz="2400"/>
            </a:pPr>
            <a:r>
              <a:t>Mapping</a:t>
            </a:r>
          </a:p>
          <a:p>
            <a:pPr marL="571500" indent="-457200">
              <a:buSzPts val="2400"/>
              <a:buChar char="-"/>
              <a:defRPr sz="2400"/>
            </a:pPr>
            <a:r>
              <a:t>Consistency</a:t>
            </a:r>
          </a:p>
          <a:p>
            <a:pPr marL="571500" indent="-457200">
              <a:buSzPts val="2400"/>
              <a:buChar char="-"/>
              <a:defRPr sz="2400"/>
            </a:pPr>
            <a:r>
              <a:t>Affordance</a:t>
            </a:r>
          </a:p>
        </p:txBody>
      </p:sp>
      <p:pic>
        <p:nvPicPr>
          <p:cNvPr id="271" name="Google Shape;272;p42" descr="Google Shape;272;p42"/>
          <p:cNvPicPr>
            <a:picLocks noChangeAspect="1"/>
          </p:cNvPicPr>
          <p:nvPr/>
        </p:nvPicPr>
        <p:blipFill>
          <a:blip r:embed="rId2">
            <a:extLst/>
          </a:blip>
          <a:stretch>
            <a:fillRect/>
          </a:stretch>
        </p:blipFill>
        <p:spPr>
          <a:xfrm>
            <a:off x="6903866" y="482250"/>
            <a:ext cx="4266201" cy="985834"/>
          </a:xfrm>
          <a:prstGeom prst="rect">
            <a:avLst/>
          </a:prstGeom>
          <a:ln w="12700">
            <a:miter lim="400000"/>
          </a:ln>
        </p:spPr>
      </p:pic>
      <p:pic>
        <p:nvPicPr>
          <p:cNvPr id="272" name="Google Shape;273;p42" descr="Google Shape;273;p42"/>
          <p:cNvPicPr>
            <a:picLocks noChangeAspect="1"/>
          </p:cNvPicPr>
          <p:nvPr/>
        </p:nvPicPr>
        <p:blipFill>
          <a:blip r:embed="rId3">
            <a:extLst/>
          </a:blip>
          <a:stretch>
            <a:fillRect/>
          </a:stretch>
        </p:blipFill>
        <p:spPr>
          <a:xfrm>
            <a:off x="7155417" y="1924033"/>
            <a:ext cx="4152901" cy="3009901"/>
          </a:xfrm>
          <a:prstGeom prst="rect">
            <a:avLst/>
          </a:prstGeom>
          <a:ln w="12700">
            <a:miter lim="400000"/>
          </a:ln>
        </p:spPr>
      </p:pic>
      <p:pic>
        <p:nvPicPr>
          <p:cNvPr id="273" name="Google Shape;274;p42" descr="Google Shape;274;p42"/>
          <p:cNvPicPr>
            <a:picLocks noChangeAspect="1"/>
          </p:cNvPicPr>
          <p:nvPr/>
        </p:nvPicPr>
        <p:blipFill>
          <a:blip r:embed="rId4">
            <a:extLst/>
          </a:blip>
          <a:stretch>
            <a:fillRect/>
          </a:stretch>
        </p:blipFill>
        <p:spPr>
          <a:xfrm>
            <a:off x="5711833" y="5137766"/>
            <a:ext cx="5596501" cy="1573134"/>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279;p43"/>
          <p:cNvSpPr txBox="1"/>
          <p:nvPr>
            <p:ph type="title"/>
          </p:nvPr>
        </p:nvSpPr>
        <p:spPr>
          <a:xfrm>
            <a:off x="415599" y="593366"/>
            <a:ext cx="11360802" cy="763601"/>
          </a:xfrm>
          <a:prstGeom prst="rect">
            <a:avLst/>
          </a:prstGeom>
        </p:spPr>
        <p:txBody>
          <a:bodyPr/>
          <a:lstStyle/>
          <a:p>
            <a:pPr/>
            <a:r>
              <a:t>Design Principles</a:t>
            </a:r>
          </a:p>
        </p:txBody>
      </p:sp>
      <p:sp>
        <p:nvSpPr>
          <p:cNvPr id="276" name="Google Shape;280;p43"/>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b="1" sz="2400"/>
            </a:pPr>
            <a:r>
              <a:t>Consistency</a:t>
            </a:r>
          </a:p>
          <a:p>
            <a:pPr marL="571500" indent="-457200">
              <a:buSzPts val="2400"/>
              <a:buChar char="-"/>
              <a:defRPr sz="2400"/>
            </a:pPr>
            <a:r>
              <a:t>Affordance</a:t>
            </a:r>
          </a:p>
        </p:txBody>
      </p:sp>
      <p:sp>
        <p:nvSpPr>
          <p:cNvPr id="277" name="Google Shape;281;p43"/>
          <p:cNvSpPr txBox="1"/>
          <p:nvPr/>
        </p:nvSpPr>
        <p:spPr>
          <a:xfrm>
            <a:off x="9495100" y="5263433"/>
            <a:ext cx="2465599" cy="1114189"/>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lnSpc>
                <a:spcPct val="115000"/>
              </a:lnSpc>
              <a:defRPr>
                <a:latin typeface="Arial"/>
                <a:ea typeface="Arial"/>
                <a:cs typeface="Arial"/>
                <a:sym typeface="Arial"/>
              </a:defRPr>
            </a:lvl1pPr>
          </a:lstStyle>
          <a:p>
            <a:pPr/>
            <a:r>
              <a:t>(b) calculators, computer keypads</a:t>
            </a:r>
          </a:p>
        </p:txBody>
      </p:sp>
      <p:pic>
        <p:nvPicPr>
          <p:cNvPr id="278" name="Google Shape;282;p43" descr="Google Shape;282;p43"/>
          <p:cNvPicPr>
            <a:picLocks noChangeAspect="1"/>
          </p:cNvPicPr>
          <p:nvPr/>
        </p:nvPicPr>
        <p:blipFill>
          <a:blip r:embed="rId2">
            <a:extLst/>
          </a:blip>
          <a:stretch>
            <a:fillRect/>
          </a:stretch>
        </p:blipFill>
        <p:spPr>
          <a:xfrm>
            <a:off x="5642329" y="2906762"/>
            <a:ext cx="5951368" cy="2159868"/>
          </a:xfrm>
          <a:prstGeom prst="rect">
            <a:avLst/>
          </a:prstGeom>
          <a:ln w="12700">
            <a:miter lim="400000"/>
          </a:ln>
        </p:spPr>
      </p:pic>
      <p:sp>
        <p:nvSpPr>
          <p:cNvPr id="279" name="Google Shape;283;p43"/>
          <p:cNvSpPr txBox="1"/>
          <p:nvPr/>
        </p:nvSpPr>
        <p:spPr>
          <a:xfrm>
            <a:off x="5489466" y="5263433"/>
            <a:ext cx="2465600" cy="76972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defTabSz="1219200">
              <a:defRPr>
                <a:latin typeface="Arial"/>
                <a:ea typeface="Arial"/>
                <a:cs typeface="Arial"/>
                <a:sym typeface="Arial"/>
              </a:defRPr>
            </a:lvl1pPr>
          </a:lstStyle>
          <a:p>
            <a:pPr/>
            <a:r>
              <a:t>(a) phones, remote controls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Google Shape;288;p44"/>
          <p:cNvSpPr txBox="1"/>
          <p:nvPr>
            <p:ph type="title"/>
          </p:nvPr>
        </p:nvSpPr>
        <p:spPr>
          <a:xfrm>
            <a:off x="415599" y="593366"/>
            <a:ext cx="11360802" cy="763601"/>
          </a:xfrm>
          <a:prstGeom prst="rect">
            <a:avLst/>
          </a:prstGeom>
        </p:spPr>
        <p:txBody>
          <a:bodyPr/>
          <a:lstStyle/>
          <a:p>
            <a:pPr/>
            <a:r>
              <a:t>Design Principles</a:t>
            </a:r>
          </a:p>
        </p:txBody>
      </p:sp>
      <p:sp>
        <p:nvSpPr>
          <p:cNvPr id="282" name="Google Shape;289;p44"/>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b="1" sz="2400"/>
            </a:pPr>
            <a:r>
              <a:t>Affordance </a:t>
            </a:r>
            <a:r>
              <a:rPr sz="1800"/>
              <a:t>(perceived and real)</a:t>
            </a:r>
          </a:p>
        </p:txBody>
      </p:sp>
      <p:pic>
        <p:nvPicPr>
          <p:cNvPr id="283" name="Google Shape;290;p44" descr="Google Shape;290;p44"/>
          <p:cNvPicPr>
            <a:picLocks noChangeAspect="1"/>
          </p:cNvPicPr>
          <p:nvPr/>
        </p:nvPicPr>
        <p:blipFill>
          <a:blip r:embed="rId2">
            <a:extLst/>
          </a:blip>
          <a:stretch>
            <a:fillRect/>
          </a:stretch>
        </p:blipFill>
        <p:spPr>
          <a:xfrm>
            <a:off x="9151633" y="1261966"/>
            <a:ext cx="1816101" cy="1536701"/>
          </a:xfrm>
          <a:prstGeom prst="rect">
            <a:avLst/>
          </a:prstGeom>
          <a:ln w="12700">
            <a:miter lim="400000"/>
          </a:ln>
        </p:spPr>
      </p:pic>
      <p:pic>
        <p:nvPicPr>
          <p:cNvPr id="284" name="Google Shape;291;p44" descr="Google Shape;291;p44"/>
          <p:cNvPicPr>
            <a:picLocks noChangeAspect="1"/>
          </p:cNvPicPr>
          <p:nvPr/>
        </p:nvPicPr>
        <p:blipFill>
          <a:blip r:embed="rId3">
            <a:extLst/>
          </a:blip>
          <a:stretch>
            <a:fillRect/>
          </a:stretch>
        </p:blipFill>
        <p:spPr>
          <a:xfrm>
            <a:off x="5748783" y="476950"/>
            <a:ext cx="3106735" cy="3106735"/>
          </a:xfrm>
          <a:prstGeom prst="rect">
            <a:avLst/>
          </a:prstGeom>
          <a:ln w="12700">
            <a:miter lim="400000"/>
          </a:ln>
        </p:spPr>
      </p:pic>
      <p:pic>
        <p:nvPicPr>
          <p:cNvPr id="285" name="Google Shape;292;p44" descr="Google Shape;292;p44"/>
          <p:cNvPicPr>
            <a:picLocks noChangeAspect="1"/>
          </p:cNvPicPr>
          <p:nvPr/>
        </p:nvPicPr>
        <p:blipFill>
          <a:blip r:embed="rId4">
            <a:extLst/>
          </a:blip>
          <a:stretch>
            <a:fillRect/>
          </a:stretch>
        </p:blipFill>
        <p:spPr>
          <a:xfrm>
            <a:off x="8475000" y="2967466"/>
            <a:ext cx="2400301" cy="36322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1097280" y="235803"/>
            <a:ext cx="10058401" cy="1450757"/>
          </a:xfrm>
          <a:prstGeom prst="rect">
            <a:avLst/>
          </a:prstGeom>
        </p:spPr>
        <p:txBody>
          <a:bodyPr/>
          <a:lstStyle>
            <a:lvl1pPr>
              <a:defRPr spc="-100"/>
            </a:lvl1pPr>
          </a:lstStyle>
          <a:p>
            <a:pPr/>
            <a:r>
              <a:t>GRADING POLICY</a:t>
            </a:r>
          </a:p>
        </p:txBody>
      </p:sp>
      <p:sp>
        <p:nvSpPr>
          <p:cNvPr id="139" name="Content Placeholder 2"/>
          <p:cNvSpPr txBox="1"/>
          <p:nvPr>
            <p:ph type="body" idx="1"/>
          </p:nvPr>
        </p:nvSpPr>
        <p:spPr>
          <a:xfrm>
            <a:off x="1097280" y="1845734"/>
            <a:ext cx="10058401" cy="4023360"/>
          </a:xfrm>
          <a:prstGeom prst="rect">
            <a:avLst/>
          </a:prstGeom>
        </p:spPr>
        <p:txBody>
          <a:bodyPr/>
          <a:lstStyle/>
          <a:p>
            <a:pPr/>
          </a:p>
        </p:txBody>
      </p:sp>
      <p:graphicFrame>
        <p:nvGraphicFramePr>
          <p:cNvPr id="140" name="Table 4"/>
          <p:cNvGraphicFramePr/>
          <p:nvPr/>
        </p:nvGraphicFramePr>
        <p:xfrm>
          <a:off x="1096962" y="2070100"/>
          <a:ext cx="8128001" cy="316738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064000"/>
                <a:gridCol w="4064000"/>
              </a:tblGrid>
              <a:tr h="3167380">
                <a:tc>
                  <a:txBody>
                    <a:bodyPr/>
                    <a:lstStyle/>
                    <a:p>
                      <a:pPr algn="l">
                        <a:defRPr b="1" sz="1800">
                          <a:solidFill>
                            <a:srgbClr val="344068"/>
                          </a:solidFill>
                        </a:defRPr>
                      </a:pPr>
                      <a:r>
                        <a:t>̶ Assignments (5)</a:t>
                      </a:r>
                      <a:endParaRPr>
                        <a:solidFill>
                          <a:srgbClr val="FFFFFF"/>
                        </a:solidFill>
                      </a:endParaRPr>
                    </a:p>
                    <a:p>
                      <a:pPr marL="285750" indent="-285750" algn="l">
                        <a:buSzPct val="100000"/>
                        <a:buFont typeface="Arial"/>
                        <a:buChar char="•"/>
                        <a:defRPr b="1" sz="1800">
                          <a:solidFill>
                            <a:srgbClr val="344068"/>
                          </a:solidFill>
                        </a:defRPr>
                      </a:pPr>
                    </a:p>
                    <a:p>
                      <a:pPr marL="285750" indent="-285750" algn="l">
                        <a:buSzPct val="100000"/>
                        <a:buFont typeface="Arial"/>
                        <a:buChar char="•"/>
                        <a:defRPr b="1" sz="1800">
                          <a:solidFill>
                            <a:srgbClr val="344068"/>
                          </a:solidFill>
                        </a:defRPr>
                      </a:pPr>
                    </a:p>
                    <a:p>
                      <a:pPr marL="285750" indent="-285750" algn="l">
                        <a:buSzPct val="100000"/>
                        <a:buFont typeface="Arial"/>
                        <a:buChar char="•"/>
                        <a:defRPr b="1" sz="1800">
                          <a:solidFill>
                            <a:srgbClr val="344068"/>
                          </a:solidFill>
                        </a:defRPr>
                      </a:pPr>
                    </a:p>
                    <a:p>
                      <a:pPr algn="l">
                        <a:defRPr b="1" sz="1800">
                          <a:solidFill>
                            <a:srgbClr val="344068"/>
                          </a:solidFill>
                        </a:defRPr>
                      </a:pPr>
                    </a:p>
                    <a:p>
                      <a:pPr algn="l">
                        <a:defRPr b="1" sz="1800">
                          <a:solidFill>
                            <a:srgbClr val="344068"/>
                          </a:solidFill>
                        </a:defRPr>
                      </a:pPr>
                      <a:r>
                        <a:t>̶ Project</a:t>
                      </a:r>
                      <a:endParaRPr>
                        <a:solidFill>
                          <a:srgbClr val="FFFFFF"/>
                        </a:solidFill>
                      </a:endParaRPr>
                    </a:p>
                    <a:p>
                      <a:pPr algn="l">
                        <a:defRPr b="1" sz="1800">
                          <a:solidFill>
                            <a:srgbClr val="344068"/>
                          </a:solidFill>
                        </a:defRPr>
                      </a:pPr>
                      <a:r>
                        <a:t>̶ Midterm</a:t>
                      </a:r>
                      <a:endParaRPr>
                        <a:solidFill>
                          <a:srgbClr val="FFFFFF"/>
                        </a:solidFill>
                      </a:endParaRPr>
                    </a:p>
                    <a:p>
                      <a:pPr algn="l">
                        <a:defRPr b="1" sz="1800">
                          <a:solidFill>
                            <a:srgbClr val="344068"/>
                          </a:solidFill>
                        </a:defRPr>
                      </a:pPr>
                      <a:r>
                        <a:t>̶ </a:t>
                      </a:r>
                      <a:r>
                        <a:t>Final Written Exam</a:t>
                      </a:r>
                    </a:p>
                  </a:txBody>
                  <a:tcPr marL="45720" marR="45720" marT="45720" marB="45720" anchor="t" anchorCtr="0" horzOverflow="overflow">
                    <a:lnB w="38100">
                      <a:solidFill>
                        <a:srgbClr val="FFFFFF"/>
                      </a:solidFill>
                    </a:lnB>
                    <a:solidFill>
                      <a:srgbClr val="77CEEF"/>
                    </a:solidFill>
                  </a:tcPr>
                </a:tc>
                <a:tc>
                  <a:txBody>
                    <a:bodyPr/>
                    <a:lstStyle/>
                    <a:p>
                      <a:pPr algn="l">
                        <a:defRPr b="1" sz="1800">
                          <a:solidFill>
                            <a:srgbClr val="344068"/>
                          </a:solidFill>
                        </a:defRPr>
                      </a:pPr>
                      <a:r>
                        <a:t>15% evaluated Assignments</a:t>
                      </a:r>
                      <a:endParaRPr>
                        <a:solidFill>
                          <a:srgbClr val="FFFFFF"/>
                        </a:solidFill>
                      </a:endParaRPr>
                    </a:p>
                    <a:p>
                      <a:pPr algn="l">
                        <a:defRPr b="1" sz="1800">
                          <a:solidFill>
                            <a:srgbClr val="344068"/>
                          </a:solidFill>
                        </a:defRPr>
                      </a:pPr>
                      <a:r>
                        <a:t>-3% </a:t>
                      </a:r>
                      <a:r>
                        <a:rPr i="1"/>
                        <a:t>per non-submitted assignment</a:t>
                      </a:r>
                      <a:endParaRPr>
                        <a:solidFill>
                          <a:srgbClr val="FFFFFF"/>
                        </a:solidFill>
                      </a:endParaRPr>
                    </a:p>
                    <a:p>
                      <a:pPr algn="l">
                        <a:defRPr b="1" i="1" sz="1800">
                          <a:solidFill>
                            <a:srgbClr val="344068"/>
                          </a:solidFill>
                        </a:defRPr>
                      </a:pPr>
                      <a:r>
                        <a:t>-1% per non-attended lab.</a:t>
                      </a:r>
                      <a:endParaRPr>
                        <a:solidFill>
                          <a:srgbClr val="FFFFFF"/>
                        </a:solidFill>
                      </a:endParaRPr>
                    </a:p>
                    <a:p>
                      <a:pPr algn="l">
                        <a:defRPr b="1" sz="1800">
                          <a:solidFill>
                            <a:srgbClr val="344068"/>
                          </a:solidFill>
                        </a:defRPr>
                      </a:pPr>
                    </a:p>
                    <a:p>
                      <a:pPr algn="l">
                        <a:defRPr b="1" sz="1800">
                          <a:solidFill>
                            <a:srgbClr val="344068"/>
                          </a:solidFill>
                        </a:defRPr>
                      </a:pPr>
                    </a:p>
                    <a:p>
                      <a:pPr algn="l">
                        <a:defRPr b="1" sz="1800">
                          <a:solidFill>
                            <a:srgbClr val="344068"/>
                          </a:solidFill>
                        </a:defRPr>
                      </a:pPr>
                      <a:r>
                        <a:t>15%</a:t>
                      </a:r>
                    </a:p>
                    <a:p>
                      <a:pPr algn="l">
                        <a:defRPr b="1" sz="1800">
                          <a:solidFill>
                            <a:srgbClr val="344068"/>
                          </a:solidFill>
                        </a:defRPr>
                      </a:pPr>
                      <a:r>
                        <a:t>20%</a:t>
                      </a:r>
                    </a:p>
                    <a:p>
                      <a:pPr algn="l">
                        <a:defRPr b="1" sz="1800">
                          <a:solidFill>
                            <a:srgbClr val="344068"/>
                          </a:solidFill>
                        </a:defRPr>
                      </a:pPr>
                      <a:r>
                        <a:t>50 % </a:t>
                      </a:r>
                      <a:endParaRPr>
                        <a:solidFill>
                          <a:srgbClr val="FFFFFF"/>
                        </a:solidFill>
                      </a:endParaRPr>
                    </a:p>
                  </a:txBody>
                  <a:tcPr marL="45720" marR="45720" marT="45720" marB="45720" anchor="t" anchorCtr="0" horzOverflow="overflow">
                    <a:lnB w="38100">
                      <a:solidFill>
                        <a:srgbClr val="FFFFFF"/>
                      </a:solidFill>
                    </a:lnB>
                    <a:solidFill>
                      <a:srgbClr val="D2EFFA"/>
                    </a:solidFill>
                  </a:tcPr>
                </a:tc>
              </a:tr>
            </a:tbl>
          </a:graphicData>
        </a:graphic>
      </p:graphicFrame>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297;p45"/>
          <p:cNvSpPr txBox="1"/>
          <p:nvPr>
            <p:ph type="title"/>
          </p:nvPr>
        </p:nvSpPr>
        <p:spPr>
          <a:xfrm>
            <a:off x="415599" y="593366"/>
            <a:ext cx="11360802" cy="763601"/>
          </a:xfrm>
          <a:prstGeom prst="rect">
            <a:avLst/>
          </a:prstGeom>
        </p:spPr>
        <p:txBody>
          <a:bodyPr/>
          <a:lstStyle/>
          <a:p>
            <a:pPr/>
            <a:r>
              <a:t>Design Principles</a:t>
            </a:r>
          </a:p>
        </p:txBody>
      </p:sp>
      <p:sp>
        <p:nvSpPr>
          <p:cNvPr id="288" name="Google Shape;298;p45"/>
          <p:cNvSpPr txBox="1"/>
          <p:nvPr>
            <p:ph type="body" sz="half" idx="1"/>
          </p:nvPr>
        </p:nvSpPr>
        <p:spPr>
          <a:xfrm>
            <a:off x="415599" y="1536633"/>
            <a:ext cx="5333201" cy="4555201"/>
          </a:xfrm>
          <a:prstGeom prst="rect">
            <a:avLst/>
          </a:prstGeom>
        </p:spPr>
        <p:txBody>
          <a:bodyPr/>
          <a:lstStyle/>
          <a:p>
            <a:pPr marL="0" indent="0">
              <a:buSzTx/>
              <a:buNone/>
              <a:defRPr sz="2400"/>
            </a:pPr>
            <a:r>
              <a:t>Generalizable abstractions intended to orient designers towards thinking about different aspects of their designs.</a:t>
            </a:r>
          </a:p>
          <a:p>
            <a:pPr marL="571500" indent="-457200">
              <a:spcBef>
                <a:spcPts val="2100"/>
              </a:spcBef>
              <a:buSzPts val="2400"/>
              <a:buChar char="-"/>
              <a:defRPr sz="2400"/>
            </a:pPr>
            <a:r>
              <a:t>Visibility</a:t>
            </a:r>
          </a:p>
          <a:p>
            <a:pPr marL="571500" indent="-457200">
              <a:buSzPts val="2400"/>
              <a:buChar char="-"/>
              <a:defRPr sz="2400"/>
            </a:pPr>
            <a:r>
              <a:t>Feedback</a:t>
            </a:r>
          </a:p>
          <a:p>
            <a:pPr marL="571500" indent="-457200">
              <a:buSzPts val="2400"/>
              <a:buChar char="-"/>
              <a:defRPr sz="2400"/>
            </a:pPr>
            <a:r>
              <a:t>Constraints</a:t>
            </a:r>
          </a:p>
          <a:p>
            <a:pPr marL="571500" indent="-457200">
              <a:buSzPts val="2400"/>
              <a:buChar char="-"/>
              <a:defRPr sz="2400"/>
            </a:pPr>
            <a:r>
              <a:t>Mapping</a:t>
            </a:r>
          </a:p>
          <a:p>
            <a:pPr marL="571500" indent="-457200">
              <a:buSzPts val="2400"/>
              <a:buChar char="-"/>
              <a:defRPr sz="2400"/>
            </a:pPr>
            <a:r>
              <a:t>Consistency</a:t>
            </a:r>
          </a:p>
          <a:p>
            <a:pPr marL="571500" indent="-457200">
              <a:buSzPts val="2400"/>
              <a:buChar char="-"/>
              <a:defRPr b="1" sz="2400"/>
            </a:pPr>
            <a:r>
              <a:t>Affordance </a:t>
            </a:r>
            <a:r>
              <a:rPr sz="1800"/>
              <a:t>(perceived and real)</a:t>
            </a:r>
          </a:p>
        </p:txBody>
      </p:sp>
      <p:pic>
        <p:nvPicPr>
          <p:cNvPr id="289" name="Google Shape;299;p45" descr="Google Shape;299;p45"/>
          <p:cNvPicPr>
            <a:picLocks noChangeAspect="1"/>
          </p:cNvPicPr>
          <p:nvPr/>
        </p:nvPicPr>
        <p:blipFill>
          <a:blip r:embed="rId2">
            <a:extLst/>
          </a:blip>
          <a:stretch>
            <a:fillRect/>
          </a:stretch>
        </p:blipFill>
        <p:spPr>
          <a:xfrm>
            <a:off x="7351133" y="2247966"/>
            <a:ext cx="4346467" cy="4346468"/>
          </a:xfrm>
          <a:prstGeom prst="rect">
            <a:avLst/>
          </a:prstGeom>
          <a:ln w="12700">
            <a:miter lim="400000"/>
          </a:ln>
        </p:spPr>
      </p:pic>
      <p:pic>
        <p:nvPicPr>
          <p:cNvPr id="290" name="Google Shape;300;p45" descr="Google Shape;300;p45"/>
          <p:cNvPicPr>
            <a:picLocks noChangeAspect="1"/>
          </p:cNvPicPr>
          <p:nvPr/>
        </p:nvPicPr>
        <p:blipFill>
          <a:blip r:embed="rId3">
            <a:extLst/>
          </a:blip>
          <a:stretch>
            <a:fillRect/>
          </a:stretch>
        </p:blipFill>
        <p:spPr>
          <a:xfrm>
            <a:off x="7351133" y="654199"/>
            <a:ext cx="4346467" cy="3259868"/>
          </a:xfrm>
          <a:prstGeom prst="rect">
            <a:avLst/>
          </a:prstGeom>
          <a:ln w="12700">
            <a:miter lim="400000"/>
          </a:ln>
        </p:spPr>
      </p:pic>
      <p:pic>
        <p:nvPicPr>
          <p:cNvPr id="291" name="Google Shape;301;p45" descr="Google Shape;301;p45"/>
          <p:cNvPicPr>
            <a:picLocks noChangeAspect="1"/>
          </p:cNvPicPr>
          <p:nvPr/>
        </p:nvPicPr>
        <p:blipFill>
          <a:blip r:embed="rId4">
            <a:extLst/>
          </a:blip>
          <a:stretch>
            <a:fillRect/>
          </a:stretch>
        </p:blipFill>
        <p:spPr>
          <a:xfrm>
            <a:off x="6720366" y="5004366"/>
            <a:ext cx="1182850" cy="1590062"/>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oogle Shape;306;p46"/>
          <p:cNvSpPr txBox="1"/>
          <p:nvPr>
            <p:ph type="title"/>
          </p:nvPr>
        </p:nvSpPr>
        <p:spPr>
          <a:xfrm>
            <a:off x="415599" y="593366"/>
            <a:ext cx="11360802" cy="763601"/>
          </a:xfrm>
          <a:prstGeom prst="rect">
            <a:avLst/>
          </a:prstGeom>
        </p:spPr>
        <p:txBody>
          <a:bodyPr/>
          <a:lstStyle/>
          <a:p>
            <a:pPr/>
            <a:r>
              <a:t>Summary</a:t>
            </a:r>
          </a:p>
        </p:txBody>
      </p:sp>
      <p:sp>
        <p:nvSpPr>
          <p:cNvPr id="294" name="Google Shape;307;p46"/>
          <p:cNvSpPr txBox="1"/>
          <p:nvPr>
            <p:ph type="body" idx="1"/>
          </p:nvPr>
        </p:nvSpPr>
        <p:spPr>
          <a:xfrm>
            <a:off x="415599" y="1536633"/>
            <a:ext cx="11360802" cy="4555201"/>
          </a:xfrm>
          <a:prstGeom prst="rect">
            <a:avLst/>
          </a:prstGeom>
        </p:spPr>
        <p:txBody>
          <a:bodyPr/>
          <a:lstStyle/>
          <a:p>
            <a:pPr/>
            <a:r>
              <a:t>Interactional Design</a:t>
            </a:r>
          </a:p>
          <a:p>
            <a:pPr/>
            <a:r>
              <a:t>HCI</a:t>
            </a:r>
          </a:p>
          <a:p>
            <a:pPr/>
            <a:r>
              <a:t>User Experience</a:t>
            </a:r>
          </a:p>
          <a:p>
            <a:pPr/>
            <a:r>
              <a:t>Usability</a:t>
            </a:r>
          </a:p>
          <a:p>
            <a:pPr/>
            <a:r>
              <a:t>Design Principles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1097280" y="286603"/>
            <a:ext cx="10058401" cy="1450757"/>
          </a:xfrm>
          <a:prstGeom prst="rect">
            <a:avLst/>
          </a:prstGeom>
        </p:spPr>
        <p:txBody>
          <a:bodyPr/>
          <a:lstStyle>
            <a:lvl1pPr>
              <a:defRPr spc="-100"/>
            </a:lvl1pPr>
          </a:lstStyle>
          <a:p>
            <a:pPr/>
            <a:r>
              <a:t>Policies</a:t>
            </a:r>
          </a:p>
        </p:txBody>
      </p:sp>
      <p:sp>
        <p:nvSpPr>
          <p:cNvPr id="145" name="Content Placeholder 2"/>
          <p:cNvSpPr txBox="1"/>
          <p:nvPr>
            <p:ph type="body" idx="1"/>
          </p:nvPr>
        </p:nvSpPr>
        <p:spPr>
          <a:xfrm>
            <a:off x="1097280" y="1845734"/>
            <a:ext cx="10058401" cy="4023360"/>
          </a:xfrm>
          <a:prstGeom prst="rect">
            <a:avLst/>
          </a:prstGeom>
        </p:spPr>
        <p:txBody>
          <a:bodyPr/>
          <a:lstStyle/>
          <a:p>
            <a:pPr algn="l">
              <a:buFontTx/>
              <a:buChar char="❑"/>
            </a:pPr>
            <a:r>
              <a:t> </a:t>
            </a:r>
            <a:r>
              <a:rPr b="1"/>
              <a:t>Re-marking</a:t>
            </a:r>
            <a:r>
              <a:t>.</a:t>
            </a:r>
          </a:p>
          <a:p>
            <a:pPr algn="l"/>
            <a:r>
              <a:t>̶ First, talk to the TA</a:t>
            </a:r>
          </a:p>
          <a:p>
            <a:pPr algn="l"/>
            <a:r>
              <a:t>̶ The TAs will hold a special remarking session shortly after assignments are handed back to</a:t>
            </a:r>
          </a:p>
          <a:p>
            <a:pPr algn="l"/>
            <a:r>
              <a:t>students. </a:t>
            </a:r>
          </a:p>
          <a:p>
            <a:pPr algn="l"/>
            <a:r>
              <a:t>̶ If you are still dissatisfied after talking to the TA, then email me to set up an appointment.</a:t>
            </a:r>
          </a:p>
          <a:p>
            <a:pPr algn="l"/>
            <a:r>
              <a:t>̶ </a:t>
            </a:r>
            <a:r>
              <a:rPr b="1"/>
              <a:t>You have up to 7 days from the time the marked assignment is available for hand-back to ask for a re-mark</a:t>
            </a:r>
            <a:r>
              <a:t>. No assignment will be re-marked after this period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1097280" y="286603"/>
            <a:ext cx="10058401" cy="1450757"/>
          </a:xfrm>
          <a:prstGeom prst="rect">
            <a:avLst/>
          </a:prstGeom>
        </p:spPr>
        <p:txBody>
          <a:bodyPr/>
          <a:lstStyle/>
          <a:p>
            <a:pPr/>
          </a:p>
        </p:txBody>
      </p:sp>
      <p:sp>
        <p:nvSpPr>
          <p:cNvPr id="148" name="Content Placeholder 4"/>
          <p:cNvSpPr txBox="1"/>
          <p:nvPr>
            <p:ph type="body" idx="1"/>
          </p:nvPr>
        </p:nvSpPr>
        <p:spPr>
          <a:xfrm>
            <a:off x="1097280" y="1845734"/>
            <a:ext cx="10058401" cy="4023360"/>
          </a:xfrm>
          <a:prstGeom prst="rect">
            <a:avLst/>
          </a:prstGeom>
        </p:spPr>
        <p:txBody>
          <a:bodyPr/>
          <a:lstStyle/>
          <a:p>
            <a:pPr/>
          </a:p>
        </p:txBody>
      </p:sp>
      <p:pic>
        <p:nvPicPr>
          <p:cNvPr id="149" name="Picture 6" descr="Picture 6"/>
          <p:cNvPicPr>
            <a:picLocks noChangeAspect="1"/>
          </p:cNvPicPr>
          <p:nvPr/>
        </p:nvPicPr>
        <p:blipFill>
          <a:blip r:embed="rId3">
            <a:extLst/>
          </a:blip>
          <a:stretch>
            <a:fillRect/>
          </a:stretch>
        </p:blipFill>
        <p:spPr>
          <a:xfrm>
            <a:off x="1097280" y="1819405"/>
            <a:ext cx="10287001" cy="3810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1097280" y="286603"/>
            <a:ext cx="10058401" cy="1450757"/>
          </a:xfrm>
          <a:prstGeom prst="rect">
            <a:avLst/>
          </a:prstGeom>
        </p:spPr>
        <p:txBody>
          <a:bodyPr/>
          <a:lstStyle>
            <a:lvl1pPr>
              <a:defRPr spc="-100"/>
            </a:lvl1pPr>
          </a:lstStyle>
          <a:p>
            <a:pPr/>
            <a:r>
              <a:t>COURSE OBJECTIVES</a:t>
            </a:r>
          </a:p>
        </p:txBody>
      </p:sp>
      <p:sp>
        <p:nvSpPr>
          <p:cNvPr id="154" name="Content Placeholder 2"/>
          <p:cNvSpPr txBox="1"/>
          <p:nvPr>
            <p:ph type="body" idx="1"/>
          </p:nvPr>
        </p:nvSpPr>
        <p:spPr>
          <a:xfrm>
            <a:off x="1097280" y="1845734"/>
            <a:ext cx="10058401" cy="4023360"/>
          </a:xfrm>
          <a:prstGeom prst="rect">
            <a:avLst/>
          </a:prstGeom>
        </p:spPr>
        <p:txBody>
          <a:bodyPr/>
          <a:lstStyle/>
          <a:p>
            <a:pPr algn="l">
              <a:defRPr b="1"/>
            </a:pPr>
            <a:r>
              <a:t>Course Contents</a:t>
            </a:r>
          </a:p>
          <a:p>
            <a:pPr algn="l">
              <a:buFontTx/>
              <a:buChar char="❑"/>
            </a:pPr>
            <a:r>
              <a:t>What is HCI?</a:t>
            </a:r>
          </a:p>
          <a:p>
            <a:pPr algn="l">
              <a:buFontTx/>
              <a:buChar char="❑"/>
            </a:pPr>
            <a:r>
              <a:t>Interaction Design</a:t>
            </a:r>
          </a:p>
          <a:p>
            <a:pPr algn="l">
              <a:buFontTx/>
              <a:buChar char="❑"/>
            </a:pPr>
            <a:r>
              <a:t>User Interface Design rules</a:t>
            </a:r>
          </a:p>
          <a:p>
            <a:pPr algn="l">
              <a:buFontTx/>
              <a:buChar char="❑"/>
            </a:pPr>
            <a:r>
              <a:t>User Interface Evaluation</a:t>
            </a:r>
          </a:p>
          <a:p>
            <a:pPr algn="l">
              <a:buFontTx/>
              <a:buChar char="❑"/>
            </a:pPr>
            <a:r>
              <a:t>Research Frontiers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1097280" y="286603"/>
            <a:ext cx="10058401" cy="1450757"/>
          </a:xfrm>
          <a:prstGeom prst="rect">
            <a:avLst/>
          </a:prstGeom>
        </p:spPr>
        <p:txBody>
          <a:bodyPr/>
          <a:lstStyle>
            <a:lvl1pPr>
              <a:defRPr spc="-100"/>
            </a:lvl1pPr>
          </a:lstStyle>
          <a:p>
            <a:pPr/>
            <a:r>
              <a:t>Course Contents</a:t>
            </a:r>
          </a:p>
        </p:txBody>
      </p:sp>
      <p:sp>
        <p:nvSpPr>
          <p:cNvPr id="157" name="Content Placeholder 2"/>
          <p:cNvSpPr txBox="1"/>
          <p:nvPr>
            <p:ph type="body" idx="1"/>
          </p:nvPr>
        </p:nvSpPr>
        <p:spPr>
          <a:xfrm>
            <a:off x="1097280" y="1845734"/>
            <a:ext cx="10058401" cy="4023360"/>
          </a:xfrm>
          <a:prstGeom prst="rect">
            <a:avLst/>
          </a:prstGeom>
        </p:spPr>
        <p:txBody>
          <a:bodyPr/>
          <a:lstStyle/>
          <a:p>
            <a:pPr algn="l">
              <a:buFontTx/>
              <a:buChar char="❑"/>
              <a:defRPr sz="2800"/>
            </a:pPr>
            <a:r>
              <a:t>User Interface Evaluation</a:t>
            </a:r>
          </a:p>
          <a:p>
            <a:pPr algn="l">
              <a:buFontTx/>
              <a:buChar char="❑"/>
              <a:defRPr sz="2800"/>
            </a:pPr>
            <a:r>
              <a:t>User Interface Design</a:t>
            </a:r>
          </a:p>
          <a:p>
            <a:pPr algn="l">
              <a:buFontTx/>
              <a:buChar char="❑"/>
              <a:defRPr sz="2800"/>
            </a:pPr>
            <a:r>
              <a:t>Research Frontiers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1097280" y="286603"/>
            <a:ext cx="10058401" cy="1450757"/>
          </a:xfrm>
          <a:prstGeom prst="rect">
            <a:avLst/>
          </a:prstGeom>
        </p:spPr>
        <p:txBody>
          <a:bodyPr/>
          <a:lstStyle>
            <a:lvl1pPr>
              <a:defRPr spc="-100"/>
            </a:lvl1pPr>
          </a:lstStyle>
          <a:p>
            <a:pPr/>
            <a:r>
              <a:t>Course Material</a:t>
            </a:r>
          </a:p>
        </p:txBody>
      </p:sp>
      <p:sp>
        <p:nvSpPr>
          <p:cNvPr id="160" name="Content Placeholder 2"/>
          <p:cNvSpPr txBox="1"/>
          <p:nvPr>
            <p:ph type="body" idx="1"/>
          </p:nvPr>
        </p:nvSpPr>
        <p:spPr>
          <a:xfrm>
            <a:off x="1097280" y="1845734"/>
            <a:ext cx="10058401" cy="4023360"/>
          </a:xfrm>
          <a:prstGeom prst="rect">
            <a:avLst/>
          </a:prstGeom>
        </p:spPr>
        <p:txBody>
          <a:bodyPr/>
          <a:lstStyle/>
          <a:p>
            <a:pPr algn="l"/>
            <a:r>
              <a:t>Lecture slides</a:t>
            </a:r>
          </a:p>
          <a:p>
            <a:pPr algn="l"/>
            <a:r>
              <a:t>Books</a:t>
            </a:r>
          </a:p>
        </p:txBody>
      </p:sp>
      <p:pic>
        <p:nvPicPr>
          <p:cNvPr id="161" name="Picture 3" descr="Picture 3"/>
          <p:cNvPicPr>
            <a:picLocks noChangeAspect="1"/>
          </p:cNvPicPr>
          <p:nvPr/>
        </p:nvPicPr>
        <p:blipFill>
          <a:blip r:embed="rId2">
            <a:extLst/>
          </a:blip>
          <a:srcRect l="26082" t="55986" r="62723" b="21112"/>
          <a:stretch>
            <a:fillRect/>
          </a:stretch>
        </p:blipFill>
        <p:spPr>
          <a:xfrm>
            <a:off x="2611828" y="2960222"/>
            <a:ext cx="2274070" cy="2762468"/>
          </a:xfrm>
          <a:prstGeom prst="rect">
            <a:avLst/>
          </a:prstGeom>
          <a:ln w="12700">
            <a:miter lim="400000"/>
          </a:ln>
        </p:spPr>
      </p:pic>
      <p:pic>
        <p:nvPicPr>
          <p:cNvPr id="162" name="Picture 2" descr="Picture 2">
            <a:hlinkClick r:id="rId3" invalidUrl="" action="" tgtFrame="" tooltip="" history="1" highlightClick="0" endSnd="0"/>
          </p:cNvPr>
          <p:cNvPicPr>
            <a:picLocks noChangeAspect="1"/>
          </p:cNvPicPr>
          <p:nvPr/>
        </p:nvPicPr>
        <p:blipFill>
          <a:blip r:embed="rId4">
            <a:extLst/>
          </a:blip>
          <a:stretch>
            <a:fillRect/>
          </a:stretch>
        </p:blipFill>
        <p:spPr>
          <a:xfrm>
            <a:off x="5294979" y="2960222"/>
            <a:ext cx="2129403" cy="277532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1CADE4"/>
      </a:accent1>
      <a:accent2>
        <a:srgbClr val="2683C6"/>
      </a:accent2>
      <a:accent3>
        <a:srgbClr val="28C4CC"/>
      </a:accent3>
      <a:accent4>
        <a:srgbClr val="42BA97"/>
      </a:accent4>
      <a:accent5>
        <a:srgbClr val="3E8853"/>
      </a:accent5>
      <a:accent6>
        <a:srgbClr val="62A39F"/>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