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88" r:id="rId8"/>
    <p:sldId id="287" r:id="rId9"/>
    <p:sldId id="262" r:id="rId10"/>
    <p:sldId id="263" r:id="rId11"/>
    <p:sldId id="264" r:id="rId12"/>
    <p:sldId id="265" r:id="rId13"/>
    <p:sldId id="266" r:id="rId14"/>
    <p:sldId id="267" r:id="rId15"/>
    <p:sldId id="268" r:id="rId16"/>
    <p:sldId id="269" r:id="rId17"/>
    <p:sldId id="272" r:id="rId18"/>
    <p:sldId id="273" r:id="rId19"/>
    <p:sldId id="275" r:id="rId20"/>
    <p:sldId id="278" r:id="rId21"/>
    <p:sldId id="279" r:id="rId22"/>
    <p:sldId id="281" r:id="rId23"/>
    <p:sldId id="282" r:id="rId24"/>
    <p:sldId id="283" r:id="rId25"/>
    <p:sldId id="286" r:id="rId26"/>
    <p:sldId id="284" r:id="rId27"/>
    <p:sldId id="280"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991396-D767-43B4-828B-2CCBAB50ED20}"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EE9034A-1339-4B87-A138-D88D5221731C}" type="slidenum">
              <a:rPr lang="en-US" smtClean="0"/>
              <a:t>‹#›</a:t>
            </a:fld>
            <a:endParaRPr lang="en-US"/>
          </a:p>
        </p:txBody>
      </p:sp>
    </p:spTree>
    <p:extLst>
      <p:ext uri="{BB962C8B-B14F-4D97-AF65-F5344CB8AC3E}">
        <p14:creationId xmlns:p14="http://schemas.microsoft.com/office/powerpoint/2010/main" val="3834165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91396-D767-43B4-828B-2CCBAB50ED20}"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E9034A-1339-4B87-A138-D88D5221731C}" type="slidenum">
              <a:rPr lang="en-US" smtClean="0"/>
              <a:t>‹#›</a:t>
            </a:fld>
            <a:endParaRPr lang="en-US"/>
          </a:p>
        </p:txBody>
      </p:sp>
    </p:spTree>
    <p:extLst>
      <p:ext uri="{BB962C8B-B14F-4D97-AF65-F5344CB8AC3E}">
        <p14:creationId xmlns:p14="http://schemas.microsoft.com/office/powerpoint/2010/main" val="127954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91396-D767-43B4-828B-2CCBAB50ED20}"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E9034A-1339-4B87-A138-D88D5221731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860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991396-D767-43B4-828B-2CCBAB50ED20}"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E9034A-1339-4B87-A138-D88D5221731C}" type="slidenum">
              <a:rPr lang="en-US" smtClean="0"/>
              <a:t>‹#›</a:t>
            </a:fld>
            <a:endParaRPr lang="en-US"/>
          </a:p>
        </p:txBody>
      </p:sp>
    </p:spTree>
    <p:extLst>
      <p:ext uri="{BB962C8B-B14F-4D97-AF65-F5344CB8AC3E}">
        <p14:creationId xmlns:p14="http://schemas.microsoft.com/office/powerpoint/2010/main" val="2479220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991396-D767-43B4-828B-2CCBAB50ED20}"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E9034A-1339-4B87-A138-D88D5221731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4242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991396-D767-43B4-828B-2CCBAB50ED20}"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E9034A-1339-4B87-A138-D88D5221731C}" type="slidenum">
              <a:rPr lang="en-US" smtClean="0"/>
              <a:t>‹#›</a:t>
            </a:fld>
            <a:endParaRPr lang="en-US"/>
          </a:p>
        </p:txBody>
      </p:sp>
    </p:spTree>
    <p:extLst>
      <p:ext uri="{BB962C8B-B14F-4D97-AF65-F5344CB8AC3E}">
        <p14:creationId xmlns:p14="http://schemas.microsoft.com/office/powerpoint/2010/main" val="4242517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91396-D767-43B4-828B-2CCBAB50ED20}"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E9034A-1339-4B87-A138-D88D5221731C}" type="slidenum">
              <a:rPr lang="en-US" smtClean="0"/>
              <a:t>‹#›</a:t>
            </a:fld>
            <a:endParaRPr lang="en-US"/>
          </a:p>
        </p:txBody>
      </p:sp>
    </p:spTree>
    <p:extLst>
      <p:ext uri="{BB962C8B-B14F-4D97-AF65-F5344CB8AC3E}">
        <p14:creationId xmlns:p14="http://schemas.microsoft.com/office/powerpoint/2010/main" val="910680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91396-D767-43B4-828B-2CCBAB50ED20}"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E9034A-1339-4B87-A138-D88D5221731C}" type="slidenum">
              <a:rPr lang="en-US" smtClean="0"/>
              <a:t>‹#›</a:t>
            </a:fld>
            <a:endParaRPr lang="en-US"/>
          </a:p>
        </p:txBody>
      </p:sp>
    </p:spTree>
    <p:extLst>
      <p:ext uri="{BB962C8B-B14F-4D97-AF65-F5344CB8AC3E}">
        <p14:creationId xmlns:p14="http://schemas.microsoft.com/office/powerpoint/2010/main" val="86367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91396-D767-43B4-828B-2CCBAB50ED20}"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E9034A-1339-4B87-A138-D88D5221731C}" type="slidenum">
              <a:rPr lang="en-US" smtClean="0"/>
              <a:t>‹#›</a:t>
            </a:fld>
            <a:endParaRPr lang="en-US"/>
          </a:p>
        </p:txBody>
      </p:sp>
    </p:spTree>
    <p:extLst>
      <p:ext uri="{BB962C8B-B14F-4D97-AF65-F5344CB8AC3E}">
        <p14:creationId xmlns:p14="http://schemas.microsoft.com/office/powerpoint/2010/main" val="2505798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91396-D767-43B4-828B-2CCBAB50ED20}"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E9034A-1339-4B87-A138-D88D5221731C}" type="slidenum">
              <a:rPr lang="en-US" smtClean="0"/>
              <a:t>‹#›</a:t>
            </a:fld>
            <a:endParaRPr lang="en-US"/>
          </a:p>
        </p:txBody>
      </p:sp>
    </p:spTree>
    <p:extLst>
      <p:ext uri="{BB962C8B-B14F-4D97-AF65-F5344CB8AC3E}">
        <p14:creationId xmlns:p14="http://schemas.microsoft.com/office/powerpoint/2010/main" val="381265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991396-D767-43B4-828B-2CCBAB50ED20}"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EE9034A-1339-4B87-A138-D88D5221731C}" type="slidenum">
              <a:rPr lang="en-US" smtClean="0"/>
              <a:t>‹#›</a:t>
            </a:fld>
            <a:endParaRPr lang="en-US"/>
          </a:p>
        </p:txBody>
      </p:sp>
    </p:spTree>
    <p:extLst>
      <p:ext uri="{BB962C8B-B14F-4D97-AF65-F5344CB8AC3E}">
        <p14:creationId xmlns:p14="http://schemas.microsoft.com/office/powerpoint/2010/main" val="1888531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991396-D767-43B4-828B-2CCBAB50ED20}" type="datetimeFigureOut">
              <a:rPr lang="en-US" smtClean="0"/>
              <a:t>3/7/2022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EE9034A-1339-4B87-A138-D88D5221731C}" type="slidenum">
              <a:rPr lang="en-US" smtClean="0"/>
              <a:t>‹#›</a:t>
            </a:fld>
            <a:endParaRPr lang="en-US"/>
          </a:p>
        </p:txBody>
      </p:sp>
    </p:spTree>
    <p:extLst>
      <p:ext uri="{BB962C8B-B14F-4D97-AF65-F5344CB8AC3E}">
        <p14:creationId xmlns:p14="http://schemas.microsoft.com/office/powerpoint/2010/main" val="250760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991396-D767-43B4-828B-2CCBAB50ED20}" type="datetimeFigureOut">
              <a:rPr lang="en-US" smtClean="0"/>
              <a:t>3/7/2022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EE9034A-1339-4B87-A138-D88D5221731C}" type="slidenum">
              <a:rPr lang="en-US" smtClean="0"/>
              <a:t>‹#›</a:t>
            </a:fld>
            <a:endParaRPr lang="en-US"/>
          </a:p>
        </p:txBody>
      </p:sp>
    </p:spTree>
    <p:extLst>
      <p:ext uri="{BB962C8B-B14F-4D97-AF65-F5344CB8AC3E}">
        <p14:creationId xmlns:p14="http://schemas.microsoft.com/office/powerpoint/2010/main" val="3810540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91396-D767-43B4-828B-2CCBAB50ED20}" type="datetimeFigureOut">
              <a:rPr lang="en-US" smtClean="0"/>
              <a:t>3/7/2022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EE9034A-1339-4B87-A138-D88D5221731C}" type="slidenum">
              <a:rPr lang="en-US" smtClean="0"/>
              <a:t>‹#›</a:t>
            </a:fld>
            <a:endParaRPr lang="en-US"/>
          </a:p>
        </p:txBody>
      </p:sp>
    </p:spTree>
    <p:extLst>
      <p:ext uri="{BB962C8B-B14F-4D97-AF65-F5344CB8AC3E}">
        <p14:creationId xmlns:p14="http://schemas.microsoft.com/office/powerpoint/2010/main" val="3418752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991396-D767-43B4-828B-2CCBAB50ED20}"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EE9034A-1339-4B87-A138-D88D5221731C}" type="slidenum">
              <a:rPr lang="en-US" smtClean="0"/>
              <a:t>‹#›</a:t>
            </a:fld>
            <a:endParaRPr lang="en-US"/>
          </a:p>
        </p:txBody>
      </p:sp>
    </p:spTree>
    <p:extLst>
      <p:ext uri="{BB962C8B-B14F-4D97-AF65-F5344CB8AC3E}">
        <p14:creationId xmlns:p14="http://schemas.microsoft.com/office/powerpoint/2010/main" val="238319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991396-D767-43B4-828B-2CCBAB50ED20}"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E9034A-1339-4B87-A138-D88D5221731C}" type="slidenum">
              <a:rPr lang="en-US" smtClean="0"/>
              <a:t>‹#›</a:t>
            </a:fld>
            <a:endParaRPr lang="en-US"/>
          </a:p>
        </p:txBody>
      </p:sp>
    </p:spTree>
    <p:extLst>
      <p:ext uri="{BB962C8B-B14F-4D97-AF65-F5344CB8AC3E}">
        <p14:creationId xmlns:p14="http://schemas.microsoft.com/office/powerpoint/2010/main" val="2410021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0991396-D767-43B4-828B-2CCBAB50ED20}" type="datetimeFigureOut">
              <a:rPr lang="en-US" smtClean="0"/>
              <a:t>3/7/2022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EE9034A-1339-4B87-A138-D88D5221731C}" type="slidenum">
              <a:rPr lang="en-US" smtClean="0"/>
              <a:t>‹#›</a:t>
            </a:fld>
            <a:endParaRPr lang="en-US"/>
          </a:p>
        </p:txBody>
      </p:sp>
    </p:spTree>
    <p:extLst>
      <p:ext uri="{BB962C8B-B14F-4D97-AF65-F5344CB8AC3E}">
        <p14:creationId xmlns:p14="http://schemas.microsoft.com/office/powerpoint/2010/main" val="3354960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areerfoundry.com/en/blog/ux-design/the-voice-design-revolution-and-how-to-join-it-a-discussion-with-cathy-pear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areerfoundry.com/en/blog/ux-design/what-is-user-experience-ux-design-everything-you-need-to-know-to-get-started/?utm_campaign=UXD_SC_1_intro&amp;utm_source=hs_automation&amp;utm_medium=email&amp;utm_content=68029527#1-what-is-user-experience-desig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89210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 The History Of UX Design</a:t>
            </a:r>
          </a:p>
        </p:txBody>
      </p:sp>
      <p:sp>
        <p:nvSpPr>
          <p:cNvPr id="3" name="Content Placeholder 2"/>
          <p:cNvSpPr>
            <a:spLocks noGrp="1"/>
          </p:cNvSpPr>
          <p:nvPr>
            <p:ph idx="1"/>
          </p:nvPr>
        </p:nvSpPr>
        <p:spPr/>
        <p:txBody>
          <a:bodyPr>
            <a:normAutofit lnSpcReduction="10000"/>
          </a:bodyPr>
          <a:lstStyle/>
          <a:p>
            <a:endParaRPr lang="en-US" sz="2400" dirty="0">
              <a:solidFill>
                <a:srgbClr val="002060"/>
              </a:solidFill>
            </a:endParaRPr>
          </a:p>
          <a:p>
            <a:r>
              <a:rPr lang="en-US" sz="2400" dirty="0">
                <a:solidFill>
                  <a:srgbClr val="002060"/>
                </a:solidFill>
              </a:rPr>
              <a:t>4000 BC: Feng </a:t>
            </a:r>
            <a:r>
              <a:rPr lang="en-US" sz="2400" dirty="0" err="1">
                <a:solidFill>
                  <a:srgbClr val="002060"/>
                </a:solidFill>
              </a:rPr>
              <a:t>Shui</a:t>
            </a:r>
            <a:r>
              <a:rPr lang="en-US" sz="2400" dirty="0">
                <a:solidFill>
                  <a:srgbClr val="002060"/>
                </a:solidFill>
              </a:rPr>
              <a:t> and the importance of space</a:t>
            </a:r>
          </a:p>
          <a:p>
            <a:pPr marL="0" indent="0">
              <a:buNone/>
            </a:pPr>
            <a:r>
              <a:rPr lang="en-US" sz="2200" dirty="0"/>
              <a:t>focuses on arranging your surroundings in the most optimal, or user-friendly way to makes it easy for the inhabitant to navigate the room.</a:t>
            </a:r>
          </a:p>
          <a:p>
            <a:pPr marL="0" indent="0">
              <a:buNone/>
            </a:pPr>
            <a:endParaRPr lang="en-US" sz="2400" dirty="0"/>
          </a:p>
          <a:p>
            <a:r>
              <a:rPr lang="en-US" sz="2400" dirty="0">
                <a:solidFill>
                  <a:srgbClr val="002060"/>
                </a:solidFill>
              </a:rPr>
              <a:t>500 BC: The Ancient Greeks and ergonomics</a:t>
            </a:r>
          </a:p>
          <a:p>
            <a:pPr marL="0" indent="0">
              <a:buNone/>
            </a:pPr>
            <a:r>
              <a:rPr lang="en-US" sz="2200" dirty="0"/>
              <a:t>as early as the 5th century BC, Greek civilizations designed their tools and workplaces based on ergonomic principles.</a:t>
            </a:r>
            <a:endParaRPr lang="ar-EG" sz="22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03902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 The History Of UX Design</a:t>
            </a:r>
          </a:p>
        </p:txBody>
      </p:sp>
      <p:sp>
        <p:nvSpPr>
          <p:cNvPr id="3" name="Content Placeholder 2"/>
          <p:cNvSpPr>
            <a:spLocks noGrp="1"/>
          </p:cNvSpPr>
          <p:nvPr>
            <p:ph idx="1"/>
          </p:nvPr>
        </p:nvSpPr>
        <p:spPr/>
        <p:txBody>
          <a:bodyPr>
            <a:normAutofit/>
          </a:bodyPr>
          <a:lstStyle/>
          <a:p>
            <a:r>
              <a:rPr lang="en-US" sz="2400" dirty="0">
                <a:solidFill>
                  <a:srgbClr val="002060"/>
                </a:solidFill>
              </a:rPr>
              <a:t>Early 1900s: Frederick Winslow Taylor and the quest for workplace efficiency</a:t>
            </a:r>
            <a:endParaRPr lang="ar-EG" sz="2400" dirty="0">
              <a:solidFill>
                <a:srgbClr val="002060"/>
              </a:solidFill>
            </a:endParaRPr>
          </a:p>
          <a:p>
            <a:pPr marL="0" indent="0">
              <a:buNone/>
            </a:pPr>
            <a:r>
              <a:rPr lang="en-US" sz="2200" dirty="0"/>
              <a:t>Frederick Winslow Taylor, a mechanical engineer and pioneer of Taylorism</a:t>
            </a:r>
            <a:r>
              <a:rPr lang="en-US" sz="2200" i="1" dirty="0"/>
              <a:t>—</a:t>
            </a:r>
            <a:r>
              <a:rPr lang="en-US" sz="2200" dirty="0"/>
              <a:t>otherwise known as Scientific Management. On a mission to make human labor more efficient, Taylor conducted extensive research into the interactions between workers and their tools.</a:t>
            </a:r>
          </a:p>
          <a:p>
            <a:pPr marL="0" indent="0">
              <a:buNone/>
            </a:pPr>
            <a:r>
              <a:rPr lang="en-US" sz="2200" dirty="0"/>
              <a:t>In 1911, he wrote “The Principles of Scientific Management”.</a:t>
            </a:r>
          </a:p>
          <a:p>
            <a:endParaRPr lang="en-US" dirty="0"/>
          </a:p>
        </p:txBody>
      </p:sp>
    </p:spTree>
    <p:extLst>
      <p:ext uri="{BB962C8B-B14F-4D97-AF65-F5344CB8AC3E}">
        <p14:creationId xmlns:p14="http://schemas.microsoft.com/office/powerpoint/2010/main" val="3270437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 The History Of UX Design</a:t>
            </a:r>
          </a:p>
        </p:txBody>
      </p:sp>
      <p:sp>
        <p:nvSpPr>
          <p:cNvPr id="3" name="Content Placeholder 2"/>
          <p:cNvSpPr>
            <a:spLocks noGrp="1"/>
          </p:cNvSpPr>
          <p:nvPr>
            <p:ph idx="1"/>
          </p:nvPr>
        </p:nvSpPr>
        <p:spPr>
          <a:xfrm>
            <a:off x="2589212" y="2133600"/>
            <a:ext cx="8915400" cy="4724400"/>
          </a:xfrm>
        </p:spPr>
        <p:txBody>
          <a:bodyPr>
            <a:normAutofit fontScale="70000" lnSpcReduction="20000"/>
          </a:bodyPr>
          <a:lstStyle/>
          <a:p>
            <a:r>
              <a:rPr lang="en-US" sz="3400" dirty="0">
                <a:solidFill>
                  <a:srgbClr val="002060"/>
                </a:solidFill>
              </a:rPr>
              <a:t>1940s: Toyota and the value of human input</a:t>
            </a:r>
          </a:p>
          <a:p>
            <a:pPr marL="0" indent="0">
              <a:buNone/>
            </a:pPr>
            <a:r>
              <a:rPr lang="en-US" sz="3100" dirty="0"/>
              <a:t>Toyota developed their famous human-centered production system. Unlike Taylorism, the Toyota Production System was based upon respect for people, and much attention was paid to creating the optimal working environment.</a:t>
            </a:r>
            <a:endParaRPr lang="ar-EG" sz="3100" dirty="0"/>
          </a:p>
          <a:p>
            <a:r>
              <a:rPr lang="en-US" sz="3400" dirty="0">
                <a:solidFill>
                  <a:srgbClr val="002060"/>
                </a:solidFill>
              </a:rPr>
              <a:t>1955: Henry </a:t>
            </a:r>
            <a:r>
              <a:rPr lang="en-US" sz="3400" dirty="0" err="1">
                <a:solidFill>
                  <a:srgbClr val="002060"/>
                </a:solidFill>
              </a:rPr>
              <a:t>Dreyfuss</a:t>
            </a:r>
            <a:r>
              <a:rPr lang="en-US" sz="3400" dirty="0">
                <a:solidFill>
                  <a:srgbClr val="002060"/>
                </a:solidFill>
              </a:rPr>
              <a:t> and the art of designing for people</a:t>
            </a:r>
          </a:p>
          <a:p>
            <a:pPr marL="0" indent="0">
              <a:buNone/>
            </a:pPr>
            <a:r>
              <a:rPr lang="en-US" sz="3100" dirty="0"/>
              <a:t>In 1955, he wrote Designing for People, which pretty much explains UX design in a nutshell: “When the point of contact between the product and the people becomes a point of friction, then the [designer] has failed. On the other hand, if people are made safer, more comfortable, more eager to purchase, more efficient—or just plain happier—by contact with the product, then the designer has succeeded.”</a:t>
            </a:r>
          </a:p>
          <a:p>
            <a:endParaRPr lang="en-US" dirty="0"/>
          </a:p>
        </p:txBody>
      </p:sp>
    </p:spTree>
    <p:extLst>
      <p:ext uri="{BB962C8B-B14F-4D97-AF65-F5344CB8AC3E}">
        <p14:creationId xmlns:p14="http://schemas.microsoft.com/office/powerpoint/2010/main" val="3906738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 The History Of UX Design</a:t>
            </a:r>
          </a:p>
        </p:txBody>
      </p:sp>
      <p:sp>
        <p:nvSpPr>
          <p:cNvPr id="3" name="Content Placeholder 2"/>
          <p:cNvSpPr>
            <a:spLocks noGrp="1"/>
          </p:cNvSpPr>
          <p:nvPr>
            <p:ph idx="1"/>
          </p:nvPr>
        </p:nvSpPr>
        <p:spPr>
          <a:xfrm>
            <a:off x="838200" y="1825625"/>
            <a:ext cx="7275490" cy="4351338"/>
          </a:xfrm>
        </p:spPr>
        <p:txBody>
          <a:bodyPr>
            <a:normAutofit fontScale="85000" lnSpcReduction="20000"/>
          </a:bodyPr>
          <a:lstStyle/>
          <a:p>
            <a:r>
              <a:rPr lang="en-US" sz="3000" dirty="0">
                <a:solidFill>
                  <a:srgbClr val="002060"/>
                </a:solidFill>
              </a:rPr>
              <a:t>1966: Walt Disney</a:t>
            </a:r>
            <a:r>
              <a:rPr lang="en-US" sz="3000" i="1" dirty="0">
                <a:solidFill>
                  <a:srgbClr val="002060"/>
                </a:solidFill>
              </a:rPr>
              <a:t>—</a:t>
            </a:r>
            <a:r>
              <a:rPr lang="en-US" sz="3000" dirty="0">
                <a:solidFill>
                  <a:srgbClr val="002060"/>
                </a:solidFill>
              </a:rPr>
              <a:t>the first UX designer?</a:t>
            </a:r>
          </a:p>
          <a:p>
            <a:pPr marL="0" indent="0" algn="just">
              <a:buNone/>
            </a:pPr>
            <a:r>
              <a:rPr lang="en-US" sz="2600" dirty="0"/>
              <a:t>Engineers aren’t the only ones who had a part to play in the history of UX, but Walt Disney is one of the first UX designers in history.</a:t>
            </a:r>
            <a:endParaRPr lang="ar-EG" sz="2600" dirty="0"/>
          </a:p>
          <a:p>
            <a:pPr marL="0" indent="0" algn="just">
              <a:buNone/>
            </a:pPr>
            <a:r>
              <a:rPr lang="en-US" sz="2600" dirty="0"/>
              <a:t>Joseph Dickerson outlines Walt Disney’s guiding principles for his team of engineers</a:t>
            </a:r>
            <a:r>
              <a:rPr lang="en-US" sz="2600" i="1" dirty="0"/>
              <a:t>—</a:t>
            </a:r>
            <a:r>
              <a:rPr lang="en-US" sz="2600" dirty="0"/>
              <a:t>or Imagineers, as he called them: know your audience, wear your guest’s shoes, communicate with color, shape, form and texture…</a:t>
            </a:r>
          </a:p>
          <a:p>
            <a:pPr marL="0" indent="0" algn="just">
              <a:buNone/>
            </a:pPr>
            <a:r>
              <a:rPr lang="en-US" sz="2600" dirty="0"/>
              <a:t>Disney envisioned a place where “the latest technology can be used to improve the lives of people” - a vision that today’s UX designers no doubt share.</a:t>
            </a:r>
          </a:p>
          <a:p>
            <a:pPr marL="0" indent="0">
              <a:buNone/>
            </a:pPr>
            <a:endParaRPr lang="en-US" dirty="0"/>
          </a:p>
        </p:txBody>
      </p:sp>
      <p:pic>
        <p:nvPicPr>
          <p:cNvPr id="4" name="Picture 3"/>
          <p:cNvPicPr>
            <a:picLocks noChangeAspect="1"/>
          </p:cNvPicPr>
          <p:nvPr/>
        </p:nvPicPr>
        <p:blipFill>
          <a:blip r:embed="rId2"/>
          <a:stretch>
            <a:fillRect/>
          </a:stretch>
        </p:blipFill>
        <p:spPr>
          <a:xfrm>
            <a:off x="8113690" y="1825625"/>
            <a:ext cx="3333733" cy="3570623"/>
          </a:xfrm>
          <a:prstGeom prst="rect">
            <a:avLst/>
          </a:prstGeom>
        </p:spPr>
      </p:pic>
    </p:spTree>
    <p:extLst>
      <p:ext uri="{BB962C8B-B14F-4D97-AF65-F5344CB8AC3E}">
        <p14:creationId xmlns:p14="http://schemas.microsoft.com/office/powerpoint/2010/main" val="19110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 The History Of UX Design</a:t>
            </a:r>
          </a:p>
        </p:txBody>
      </p:sp>
      <p:sp>
        <p:nvSpPr>
          <p:cNvPr id="3" name="Content Placeholder 2"/>
          <p:cNvSpPr>
            <a:spLocks noGrp="1"/>
          </p:cNvSpPr>
          <p:nvPr>
            <p:ph idx="1"/>
          </p:nvPr>
        </p:nvSpPr>
        <p:spPr/>
        <p:txBody>
          <a:bodyPr>
            <a:normAutofit fontScale="92500" lnSpcReduction="20000"/>
          </a:bodyPr>
          <a:lstStyle/>
          <a:p>
            <a:endParaRPr lang="en-US" dirty="0">
              <a:solidFill>
                <a:srgbClr val="002060"/>
              </a:solidFill>
            </a:endParaRPr>
          </a:p>
          <a:p>
            <a:r>
              <a:rPr lang="en-US" sz="2600" dirty="0">
                <a:solidFill>
                  <a:srgbClr val="002060"/>
                </a:solidFill>
              </a:rPr>
              <a:t>1970s: Xerox, Apple and the PC era</a:t>
            </a:r>
          </a:p>
          <a:p>
            <a:pPr marL="0" indent="0">
              <a:buNone/>
            </a:pPr>
            <a:r>
              <a:rPr lang="en-US" sz="2400" dirty="0"/>
              <a:t>The 1970s kicked off the era of personal computers, with psychologists and engineers working together to focus on the user experience. Many of the most influential developments came out of Xerox’s PARC research center, such as the graphical user interface and the mouse.</a:t>
            </a:r>
          </a:p>
          <a:p>
            <a:pPr marL="0" indent="0">
              <a:buNone/>
            </a:pPr>
            <a:r>
              <a:rPr lang="en-US" sz="2400" dirty="0"/>
              <a:t>And now over to Apple. In 1984, the original Macintosh was released</a:t>
            </a:r>
            <a:r>
              <a:rPr lang="en-US" sz="2400" i="1" dirty="0"/>
              <a:t>—</a:t>
            </a:r>
            <a:r>
              <a:rPr lang="en-US" sz="2400" dirty="0"/>
              <a:t>Apple’s first mass-market PC featuring a graphical user interface, built-in screen and mouse. Since then, Apple has been a true innovator of user experience, from the first iPod in 2001 to the iPhone in 2007.</a:t>
            </a:r>
          </a:p>
        </p:txBody>
      </p:sp>
    </p:spTree>
    <p:extLst>
      <p:ext uri="{BB962C8B-B14F-4D97-AF65-F5344CB8AC3E}">
        <p14:creationId xmlns:p14="http://schemas.microsoft.com/office/powerpoint/2010/main" val="3575158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5791221" cy="1280890"/>
          </a:xfrm>
        </p:spPr>
        <p:txBody>
          <a:bodyPr/>
          <a:lstStyle/>
          <a:p>
            <a:r>
              <a:rPr lang="en-US" dirty="0"/>
              <a:t>Cont. The History Of UX Design</a:t>
            </a:r>
          </a:p>
        </p:txBody>
      </p:sp>
      <p:sp>
        <p:nvSpPr>
          <p:cNvPr id="3" name="Content Placeholder 2"/>
          <p:cNvSpPr>
            <a:spLocks noGrp="1"/>
          </p:cNvSpPr>
          <p:nvPr>
            <p:ph idx="1"/>
          </p:nvPr>
        </p:nvSpPr>
        <p:spPr>
          <a:xfrm>
            <a:off x="2589212" y="2133600"/>
            <a:ext cx="8915400" cy="4724400"/>
          </a:xfrm>
        </p:spPr>
        <p:txBody>
          <a:bodyPr>
            <a:normAutofit lnSpcReduction="10000"/>
          </a:bodyPr>
          <a:lstStyle/>
          <a:p>
            <a:r>
              <a:rPr lang="en-US" sz="3300" dirty="0">
                <a:solidFill>
                  <a:srgbClr val="002060"/>
                </a:solidFill>
              </a:rPr>
              <a:t>1995: Donald Norman gives UX Design a name</a:t>
            </a:r>
          </a:p>
          <a:p>
            <a:pPr marL="0" indent="0">
              <a:buNone/>
            </a:pPr>
            <a:r>
              <a:rPr lang="en-US" dirty="0"/>
              <a:t>By this point, user experience design was very much happening</a:t>
            </a:r>
            <a:r>
              <a:rPr lang="en-US" i="1" dirty="0"/>
              <a:t>—</a:t>
            </a:r>
            <a:r>
              <a:rPr lang="en-US" dirty="0"/>
              <a:t>it just didn’t have a label yet. </a:t>
            </a:r>
            <a:endParaRPr lang="ar-EG" dirty="0"/>
          </a:p>
          <a:p>
            <a:pPr marL="0" indent="0">
              <a:buNone/>
            </a:pPr>
            <a:r>
              <a:rPr lang="en-US" dirty="0"/>
              <a:t>Donald Norman, a cognitive scientist, joined the team at Apple in the early 90s as their User Experience Architect</a:t>
            </a:r>
            <a:r>
              <a:rPr lang="en-US" i="1" dirty="0"/>
              <a:t>—</a:t>
            </a:r>
            <a:r>
              <a:rPr lang="en-US" dirty="0"/>
              <a:t>making him the first person to have UX in his job title. </a:t>
            </a:r>
            <a:endParaRPr lang="ar-EG" dirty="0"/>
          </a:p>
          <a:p>
            <a:pPr marL="0" indent="0">
              <a:buNone/>
            </a:pPr>
            <a:r>
              <a:rPr lang="en-US" dirty="0"/>
              <a:t>He came up with the term “user experience design” as a way of encompassing all that UX is. As he explains, “I invented the term because I thought human interface and usability were too narrow: I wanted to cover all aspects of the person’s experience with a system, including industrial design, graphics, the interface, the physical interaction, and the manual.”</a:t>
            </a:r>
          </a:p>
          <a:p>
            <a:pPr marL="0" indent="0">
              <a:buNone/>
            </a:pPr>
            <a:r>
              <a:rPr lang="en-US" dirty="0"/>
              <a:t>In 1988, Norman published </a:t>
            </a:r>
            <a:r>
              <a:rPr lang="en-US" i="1" dirty="0"/>
              <a:t>The Psychology of Everyday Things</a:t>
            </a:r>
            <a:r>
              <a:rPr lang="en-US" dirty="0"/>
              <a:t> (later updated to </a:t>
            </a:r>
            <a:r>
              <a:rPr lang="en-US" i="1" dirty="0"/>
              <a:t>The Design of Everyday Things</a:t>
            </a:r>
            <a:r>
              <a:rPr lang="en-US" dirty="0"/>
              <a:t>)</a:t>
            </a:r>
            <a:r>
              <a:rPr lang="en-US" i="1" dirty="0"/>
              <a:t>—</a:t>
            </a:r>
            <a:r>
              <a:rPr lang="en-US" dirty="0"/>
              <a:t>which continues to be a UX design staple to this day.</a:t>
            </a:r>
          </a:p>
          <a:p>
            <a:endParaRPr lang="en-US" dirty="0"/>
          </a:p>
        </p:txBody>
      </p:sp>
      <p:pic>
        <p:nvPicPr>
          <p:cNvPr id="4" name="Picture 3"/>
          <p:cNvPicPr>
            <a:picLocks noChangeAspect="1"/>
          </p:cNvPicPr>
          <p:nvPr/>
        </p:nvPicPr>
        <p:blipFill>
          <a:blip r:embed="rId2"/>
          <a:stretch>
            <a:fillRect/>
          </a:stretch>
        </p:blipFill>
        <p:spPr>
          <a:xfrm>
            <a:off x="8496719" y="0"/>
            <a:ext cx="3695281" cy="2150772"/>
          </a:xfrm>
          <a:prstGeom prst="rect">
            <a:avLst/>
          </a:prstGeom>
        </p:spPr>
      </p:pic>
    </p:spTree>
    <p:extLst>
      <p:ext uri="{BB962C8B-B14F-4D97-AF65-F5344CB8AC3E}">
        <p14:creationId xmlns:p14="http://schemas.microsoft.com/office/powerpoint/2010/main" val="2576820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 The History Of UX Design</a:t>
            </a:r>
          </a:p>
        </p:txBody>
      </p:sp>
      <p:sp>
        <p:nvSpPr>
          <p:cNvPr id="3" name="Content Placeholder 2"/>
          <p:cNvSpPr>
            <a:spLocks noGrp="1"/>
          </p:cNvSpPr>
          <p:nvPr>
            <p:ph idx="1"/>
          </p:nvPr>
        </p:nvSpPr>
        <p:spPr/>
        <p:txBody>
          <a:bodyPr/>
          <a:lstStyle/>
          <a:p>
            <a:endParaRPr lang="en-US" dirty="0">
              <a:solidFill>
                <a:srgbClr val="002060"/>
              </a:solidFill>
            </a:endParaRPr>
          </a:p>
          <a:p>
            <a:r>
              <a:rPr lang="en-US" sz="2400" dirty="0">
                <a:solidFill>
                  <a:srgbClr val="002060"/>
                </a:solidFill>
              </a:rPr>
              <a:t>2018 and beyond: History in the making</a:t>
            </a:r>
          </a:p>
          <a:p>
            <a:pPr marL="0" indent="0">
              <a:buNone/>
            </a:pPr>
            <a:r>
              <a:rPr lang="en-US" sz="2000" dirty="0"/>
              <a:t>UX design is constantly evolving, and the fascinating journey continues. From Artificial Intelligence to </a:t>
            </a:r>
            <a:r>
              <a:rPr lang="en-US" sz="2000" dirty="0">
                <a:hlinkClick r:id="rId2"/>
              </a:rPr>
              <a:t>voice technology</a:t>
            </a:r>
            <a:r>
              <a:rPr lang="en-US" sz="2000" dirty="0"/>
              <a:t>, from Virtual Reality to design without interface</a:t>
            </a:r>
            <a:r>
              <a:rPr lang="en-US" sz="2000" i="1" dirty="0"/>
              <a:t>—</a:t>
            </a:r>
            <a:r>
              <a:rPr lang="en-US" sz="2000" dirty="0"/>
              <a:t>today’s UX designers face new challenges every day. Whatever the future holds, we’re sure it’ll be just as exciting as the history that precedes it.</a:t>
            </a:r>
          </a:p>
          <a:p>
            <a:pPr marL="0" indent="0">
              <a:buNone/>
            </a:pPr>
            <a:endParaRPr lang="en-US" dirty="0"/>
          </a:p>
        </p:txBody>
      </p:sp>
    </p:spTree>
    <p:extLst>
      <p:ext uri="{BB962C8B-B14F-4D97-AF65-F5344CB8AC3E}">
        <p14:creationId xmlns:p14="http://schemas.microsoft.com/office/powerpoint/2010/main" val="3095761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3. UX Design Disciplines: The Quadrant Model</a:t>
            </a:r>
            <a:endParaRPr lang="en-US" dirty="0"/>
          </a:p>
        </p:txBody>
      </p:sp>
      <p:sp>
        <p:nvSpPr>
          <p:cNvPr id="3" name="Content Placeholder 2"/>
          <p:cNvSpPr>
            <a:spLocks noGrp="1"/>
          </p:cNvSpPr>
          <p:nvPr>
            <p:ph idx="1"/>
          </p:nvPr>
        </p:nvSpPr>
        <p:spPr/>
        <p:txBody>
          <a:bodyPr/>
          <a:lstStyle/>
          <a:p>
            <a:r>
              <a:rPr lang="en-US" dirty="0"/>
              <a:t>UX is a broad umbrella term that can be divided up into four main disciplines:</a:t>
            </a:r>
          </a:p>
          <a:p>
            <a:pPr marL="0" indent="0">
              <a:buNone/>
            </a:pPr>
            <a:endParaRPr lang="en-US" dirty="0"/>
          </a:p>
        </p:txBody>
      </p:sp>
      <p:pic>
        <p:nvPicPr>
          <p:cNvPr id="4" name="Picture 3"/>
          <p:cNvPicPr>
            <a:picLocks noChangeAspect="1"/>
          </p:cNvPicPr>
          <p:nvPr/>
        </p:nvPicPr>
        <p:blipFill>
          <a:blip r:embed="rId2"/>
          <a:stretch>
            <a:fillRect/>
          </a:stretch>
        </p:blipFill>
        <p:spPr>
          <a:xfrm>
            <a:off x="2589213" y="3090863"/>
            <a:ext cx="8915400" cy="3619030"/>
          </a:xfrm>
          <a:prstGeom prst="rect">
            <a:avLst/>
          </a:prstGeom>
        </p:spPr>
      </p:pic>
    </p:spTree>
    <p:extLst>
      <p:ext uri="{BB962C8B-B14F-4D97-AF65-F5344CB8AC3E}">
        <p14:creationId xmlns:p14="http://schemas.microsoft.com/office/powerpoint/2010/main" val="608560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 </a:t>
            </a:r>
            <a:r>
              <a:rPr lang="it-IT" dirty="0"/>
              <a:t>UX Design Disciplines: The Quadrant Model</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600" dirty="0">
                <a:solidFill>
                  <a:srgbClr val="002060"/>
                </a:solidFill>
              </a:rPr>
              <a:t>Experience Strategy (</a:t>
            </a:r>
            <a:r>
              <a:rPr lang="en-US" sz="2600" dirty="0" err="1">
                <a:solidFill>
                  <a:srgbClr val="002060"/>
                </a:solidFill>
              </a:rPr>
              <a:t>ExS</a:t>
            </a:r>
            <a:r>
              <a:rPr lang="en-US" sz="2600" dirty="0">
                <a:solidFill>
                  <a:srgbClr val="002060"/>
                </a:solidFill>
              </a:rPr>
              <a:t>)</a:t>
            </a:r>
          </a:p>
          <a:p>
            <a:pPr marL="0" indent="0" algn="just">
              <a:buNone/>
            </a:pPr>
            <a:r>
              <a:rPr lang="en-US" sz="2400" dirty="0"/>
              <a:t>UX design is not just about the end user; it also brings huge value to the business providing the product or service. Experience strategy is all about devising a holistic business strategy, incorporating both the customer’s needs and those of the company.</a:t>
            </a:r>
          </a:p>
          <a:p>
            <a:pPr marL="0" indent="0" algn="just">
              <a:buNone/>
            </a:pPr>
            <a:r>
              <a:rPr lang="en-US" sz="2600" dirty="0">
                <a:solidFill>
                  <a:srgbClr val="002060"/>
                </a:solidFill>
              </a:rPr>
              <a:t>Interaction Design (</a:t>
            </a:r>
            <a:r>
              <a:rPr lang="en-US" sz="2600" dirty="0" err="1">
                <a:solidFill>
                  <a:srgbClr val="002060"/>
                </a:solidFill>
              </a:rPr>
              <a:t>IxD</a:t>
            </a:r>
            <a:r>
              <a:rPr lang="en-US" sz="2600" dirty="0">
                <a:solidFill>
                  <a:srgbClr val="002060"/>
                </a:solidFill>
              </a:rPr>
              <a:t>)</a:t>
            </a:r>
          </a:p>
          <a:p>
            <a:pPr marL="0" indent="0" algn="just">
              <a:buNone/>
            </a:pPr>
            <a:r>
              <a:rPr lang="en-US" sz="2400" dirty="0"/>
              <a:t>Interaction design looks at how the user interacts with a system, considering all interactive elements such as buttons, page transitions and animations. Interaction designers seek to create intuitive designs that allow the user to effortlessly complete core tasks and actions.</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177138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Cont. UX Design Disciplines: The Quadrant Model</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2800" dirty="0">
                <a:solidFill>
                  <a:srgbClr val="002060"/>
                </a:solidFill>
              </a:rPr>
              <a:t>User Research (UR)</a:t>
            </a:r>
          </a:p>
          <a:p>
            <a:pPr marL="0" indent="0" algn="just">
              <a:buNone/>
            </a:pPr>
            <a:r>
              <a:rPr lang="en-US" sz="2400" dirty="0"/>
              <a:t>UX design is all about identifying a problem and designing the solution. This requires extensive research and feedback from existing or potential customers. During the research phase, UX designers will launch surveys, conduct interviews and usability testing, and create user personas in order to understand the end user’s needs and objectives. </a:t>
            </a:r>
          </a:p>
          <a:p>
            <a:pPr marL="0" indent="0" algn="just">
              <a:buNone/>
            </a:pPr>
            <a:r>
              <a:rPr lang="en-US" sz="2800" dirty="0">
                <a:solidFill>
                  <a:srgbClr val="002060"/>
                </a:solidFill>
              </a:rPr>
              <a:t>Information Architecture (IA)</a:t>
            </a:r>
          </a:p>
          <a:p>
            <a:pPr marL="0" indent="0" algn="just">
              <a:buNone/>
            </a:pPr>
            <a:r>
              <a:rPr lang="en-US" sz="2400" dirty="0"/>
              <a:t>Information architecture is the practice of organizing information and content in a meaningful and accessible way. This is crucial in helping the user to navigate their way around a product. To determine the IA of any given product, information architects consider the relationship between different sets of content.</a:t>
            </a:r>
          </a:p>
          <a:p>
            <a:endParaRPr lang="en-US" sz="2400" dirty="0"/>
          </a:p>
          <a:p>
            <a:pPr marL="0" indent="0">
              <a:buNone/>
            </a:pPr>
            <a:endParaRPr lang="en-US" sz="2400" dirty="0"/>
          </a:p>
          <a:p>
            <a:endParaRPr lang="en-US" dirty="0"/>
          </a:p>
          <a:p>
            <a:pPr marL="0" indent="0">
              <a:buNone/>
            </a:pPr>
            <a:endParaRPr lang="en-US" dirty="0"/>
          </a:p>
        </p:txBody>
      </p:sp>
    </p:spTree>
    <p:extLst>
      <p:ext uri="{BB962C8B-B14F-4D97-AF65-F5344CB8AC3E}">
        <p14:creationId xmlns:p14="http://schemas.microsoft.com/office/powerpoint/2010/main" val="29182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514350" indent="-514350">
              <a:buFont typeface="+mj-lt"/>
              <a:buAutoNum type="arabicPeriod"/>
            </a:pPr>
            <a:endParaRPr lang="en-US" dirty="0">
              <a:hlinkClick r:id="rId2"/>
            </a:endParaRPr>
          </a:p>
          <a:p>
            <a:pPr marL="514350" indent="-514350">
              <a:buFont typeface="+mj-lt"/>
              <a:buAutoNum type="arabicPeriod"/>
            </a:pPr>
            <a:r>
              <a:rPr lang="en-US" dirty="0"/>
              <a:t>What is UX Design?</a:t>
            </a:r>
          </a:p>
          <a:p>
            <a:pPr marL="514350" indent="-514350">
              <a:buFont typeface="+mj-lt"/>
              <a:buAutoNum type="arabicPeriod"/>
            </a:pPr>
            <a:r>
              <a:rPr lang="en-US" dirty="0"/>
              <a:t>The History of UX.</a:t>
            </a:r>
          </a:p>
          <a:p>
            <a:pPr marL="514350" indent="-514350">
              <a:buFont typeface="+mj-lt"/>
              <a:buAutoNum type="arabicPeriod"/>
            </a:pPr>
            <a:r>
              <a:rPr lang="en-US" dirty="0"/>
              <a:t>UX Design Disciplines: The Quadrant Model.</a:t>
            </a:r>
          </a:p>
          <a:p>
            <a:pPr marL="514350" indent="-514350">
              <a:buFont typeface="+mj-lt"/>
              <a:buAutoNum type="arabicPeriod"/>
            </a:pPr>
            <a:r>
              <a:rPr lang="en-US" dirty="0"/>
              <a:t>UX Design Tools and Projects.</a:t>
            </a:r>
          </a:p>
          <a:p>
            <a:pPr marL="514350" indent="-514350">
              <a:buFont typeface="+mj-lt"/>
              <a:buAutoNum type="arabicPeriod"/>
            </a:pPr>
            <a:r>
              <a:rPr lang="en-US" dirty="0"/>
              <a:t>The Value of UX Design.</a:t>
            </a:r>
          </a:p>
          <a:p>
            <a:pPr marL="514350" indent="-514350">
              <a:buFont typeface="+mj-lt"/>
              <a:buAutoNum type="arabicPeriod"/>
            </a:pPr>
            <a:r>
              <a:rPr lang="en-US" dirty="0"/>
              <a:t>How to Become a UX Designer.</a:t>
            </a:r>
          </a:p>
          <a:p>
            <a:pPr marL="0" indent="0">
              <a:buNone/>
            </a:pPr>
            <a:endParaRPr lang="en-US" dirty="0"/>
          </a:p>
        </p:txBody>
      </p:sp>
    </p:spTree>
    <p:extLst>
      <p:ext uri="{BB962C8B-B14F-4D97-AF65-F5344CB8AC3E}">
        <p14:creationId xmlns:p14="http://schemas.microsoft.com/office/powerpoint/2010/main" val="1244902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UX Design Tools</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sz="2400" dirty="0"/>
              <a:t>UX designers rely on a number of different tools as they go about their work. </a:t>
            </a:r>
          </a:p>
          <a:p>
            <a:pPr algn="just"/>
            <a:r>
              <a:rPr lang="en-US" sz="2400" dirty="0">
                <a:solidFill>
                  <a:srgbClr val="002060"/>
                </a:solidFill>
              </a:rPr>
              <a:t>At the research and inspiration stage, </a:t>
            </a:r>
            <a:r>
              <a:rPr lang="en-US" sz="2400" dirty="0"/>
              <a:t>they will use survey and polling tools as well as video chat software to interview users and gather as much information as possible. </a:t>
            </a:r>
          </a:p>
          <a:p>
            <a:pPr algn="just"/>
            <a:r>
              <a:rPr lang="en-US" sz="2400" dirty="0">
                <a:solidFill>
                  <a:srgbClr val="002060"/>
                </a:solidFill>
              </a:rPr>
              <a:t>Specific programs for </a:t>
            </a:r>
            <a:r>
              <a:rPr lang="en-US" sz="2400" dirty="0" err="1">
                <a:solidFill>
                  <a:srgbClr val="002060"/>
                </a:solidFill>
              </a:rPr>
              <a:t>wireframing</a:t>
            </a:r>
            <a:r>
              <a:rPr lang="en-US" sz="2400" dirty="0">
                <a:solidFill>
                  <a:srgbClr val="002060"/>
                </a:solidFill>
              </a:rPr>
              <a:t>, prototyping and usability testing, </a:t>
            </a:r>
            <a:r>
              <a:rPr lang="en-US" sz="2400" dirty="0"/>
              <a:t>with </a:t>
            </a:r>
            <a:r>
              <a:rPr lang="en-US" sz="2400" dirty="0" err="1"/>
              <a:t>Balsamiq</a:t>
            </a:r>
            <a:r>
              <a:rPr lang="en-US" sz="2400" dirty="0"/>
              <a:t>, </a:t>
            </a:r>
            <a:r>
              <a:rPr lang="en-US" sz="2400" dirty="0" err="1"/>
              <a:t>InVision</a:t>
            </a:r>
            <a:r>
              <a:rPr lang="en-US" sz="2400" dirty="0"/>
              <a:t> and </a:t>
            </a:r>
            <a:r>
              <a:rPr lang="en-US" sz="2400" dirty="0" err="1"/>
              <a:t>UsabilityHub</a:t>
            </a:r>
            <a:r>
              <a:rPr lang="en-US" sz="2400" dirty="0"/>
              <a:t> among the most popular in the industry. </a:t>
            </a:r>
          </a:p>
          <a:p>
            <a:pPr algn="just"/>
            <a:r>
              <a:rPr lang="en-US" sz="2400" dirty="0">
                <a:solidFill>
                  <a:srgbClr val="002060"/>
                </a:solidFill>
              </a:rPr>
              <a:t>In addition to design-specific programs</a:t>
            </a:r>
            <a:r>
              <a:rPr lang="en-US" sz="2400" dirty="0"/>
              <a:t>, designers also use communication and project management tools to keep track of their work at all times.</a:t>
            </a:r>
          </a:p>
          <a:p>
            <a:pPr algn="just"/>
            <a:endParaRPr lang="en-US" sz="2400" dirty="0"/>
          </a:p>
        </p:txBody>
      </p:sp>
    </p:spTree>
    <p:extLst>
      <p:ext uri="{BB962C8B-B14F-4D97-AF65-F5344CB8AC3E}">
        <p14:creationId xmlns:p14="http://schemas.microsoft.com/office/powerpoint/2010/main" val="4167139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Kinds Of Projects Do UX Designers Work On?</a:t>
            </a:r>
          </a:p>
        </p:txBody>
      </p:sp>
      <p:sp>
        <p:nvSpPr>
          <p:cNvPr id="3" name="Content Placeholder 2"/>
          <p:cNvSpPr>
            <a:spLocks noGrp="1"/>
          </p:cNvSpPr>
          <p:nvPr>
            <p:ph idx="1"/>
          </p:nvPr>
        </p:nvSpPr>
        <p:spPr/>
        <p:txBody>
          <a:bodyPr/>
          <a:lstStyle/>
          <a:p>
            <a:endParaRPr lang="en-US" dirty="0"/>
          </a:p>
          <a:p>
            <a:r>
              <a:rPr lang="en-US" dirty="0"/>
              <a:t>Website, App And Software Design</a:t>
            </a:r>
          </a:p>
          <a:p>
            <a:r>
              <a:rPr lang="en-US" dirty="0"/>
              <a:t>Voice Design</a:t>
            </a:r>
          </a:p>
          <a:p>
            <a:r>
              <a:rPr lang="en-US" dirty="0"/>
              <a:t>Virtual Reality (VR) and Augmented Reality (AR)</a:t>
            </a:r>
          </a:p>
          <a:p>
            <a:r>
              <a:rPr lang="en-US" dirty="0"/>
              <a:t>Service Design</a:t>
            </a:r>
          </a:p>
          <a:p>
            <a:pPr marL="0" indent="0">
              <a:buNone/>
            </a:pPr>
            <a:endParaRPr lang="en-US" dirty="0"/>
          </a:p>
        </p:txBody>
      </p:sp>
    </p:spTree>
    <p:extLst>
      <p:ext uri="{BB962C8B-B14F-4D97-AF65-F5344CB8AC3E}">
        <p14:creationId xmlns:p14="http://schemas.microsoft.com/office/powerpoint/2010/main" val="3106577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The Value of UX Design</a:t>
            </a:r>
          </a:p>
        </p:txBody>
      </p:sp>
      <p:sp>
        <p:nvSpPr>
          <p:cNvPr id="3" name="Content Placeholder 2"/>
          <p:cNvSpPr>
            <a:spLocks noGrp="1"/>
          </p:cNvSpPr>
          <p:nvPr>
            <p:ph idx="1"/>
          </p:nvPr>
        </p:nvSpPr>
        <p:spPr/>
        <p:txBody>
          <a:bodyPr/>
          <a:lstStyle/>
          <a:p>
            <a:pPr algn="just"/>
            <a:r>
              <a:rPr lang="en-US" dirty="0"/>
              <a:t>The value of UX design is immense; not only for the end user, but also for the business or brand behind the user experience.</a:t>
            </a:r>
          </a:p>
          <a:p>
            <a:pPr algn="just"/>
            <a:r>
              <a:rPr lang="en-US" dirty="0"/>
              <a:t>From a user perspective, good UX design ultimately enables us to go about our daily lives as effortlessly as possible.</a:t>
            </a:r>
          </a:p>
        </p:txBody>
      </p:sp>
    </p:spTree>
    <p:extLst>
      <p:ext uri="{BB962C8B-B14F-4D97-AF65-F5344CB8AC3E}">
        <p14:creationId xmlns:p14="http://schemas.microsoft.com/office/powerpoint/2010/main" val="138916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Design (UD)</a:t>
            </a:r>
          </a:p>
        </p:txBody>
      </p:sp>
      <p:sp>
        <p:nvSpPr>
          <p:cNvPr id="3" name="Content Placeholder 2"/>
          <p:cNvSpPr>
            <a:spLocks noGrp="1"/>
          </p:cNvSpPr>
          <p:nvPr>
            <p:ph idx="1"/>
          </p:nvPr>
        </p:nvSpPr>
        <p:spPr/>
        <p:txBody>
          <a:bodyPr>
            <a:normAutofit/>
          </a:bodyPr>
          <a:lstStyle/>
          <a:p>
            <a:pPr algn="just"/>
            <a:r>
              <a:rPr lang="en-US" dirty="0"/>
              <a:t>As motivational speaker Molly Burke explains, universal design is the practice of “designing and building everything to be accessed, enjoyed and understood to its fullest extent, by everyone, regardless of their size, their age, their ability, or their perceived ability.”</a:t>
            </a:r>
          </a:p>
        </p:txBody>
      </p:sp>
    </p:spTree>
    <p:extLst>
      <p:ext uri="{BB962C8B-B14F-4D97-AF65-F5344CB8AC3E}">
        <p14:creationId xmlns:p14="http://schemas.microsoft.com/office/powerpoint/2010/main" val="153353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design seven key principles:</a:t>
            </a:r>
          </a:p>
        </p:txBody>
      </p:sp>
      <p:sp>
        <p:nvSpPr>
          <p:cNvPr id="3" name="Content Placeholder 2"/>
          <p:cNvSpPr>
            <a:spLocks noGrp="1"/>
          </p:cNvSpPr>
          <p:nvPr>
            <p:ph idx="1"/>
          </p:nvPr>
        </p:nvSpPr>
        <p:spPr/>
        <p:txBody>
          <a:bodyPr>
            <a:noAutofit/>
          </a:bodyPr>
          <a:lstStyle/>
          <a:p>
            <a:pPr algn="just"/>
            <a:r>
              <a:rPr lang="en-US" sz="2400" dirty="0">
                <a:solidFill>
                  <a:srgbClr val="002060"/>
                </a:solidFill>
              </a:rPr>
              <a:t>Equitable use: </a:t>
            </a:r>
            <a:r>
              <a:rPr lang="en-US" sz="2400" dirty="0"/>
              <a:t>The design is useful and marketable to people with diverse abilities.</a:t>
            </a:r>
          </a:p>
          <a:p>
            <a:pPr algn="just"/>
            <a:r>
              <a:rPr lang="en-US" sz="2400" dirty="0">
                <a:solidFill>
                  <a:srgbClr val="002060"/>
                </a:solidFill>
              </a:rPr>
              <a:t>Flexibility in use:</a:t>
            </a:r>
            <a:r>
              <a:rPr lang="en-US" sz="2400" dirty="0"/>
              <a:t> The design accommodates a wide range of individual preferences and abilities.</a:t>
            </a:r>
          </a:p>
          <a:p>
            <a:pPr algn="just"/>
            <a:r>
              <a:rPr lang="en-US" sz="2400" dirty="0">
                <a:solidFill>
                  <a:srgbClr val="002060"/>
                </a:solidFill>
              </a:rPr>
              <a:t>Simple and intuitive use: </a:t>
            </a:r>
            <a:r>
              <a:rPr lang="en-US" sz="2400" dirty="0"/>
              <a:t>Use of the design is easy to understand, regardless of the user’s experience, knowledge, language skills, or current concentration level.</a:t>
            </a:r>
          </a:p>
          <a:p>
            <a:pPr algn="just"/>
            <a:r>
              <a:rPr lang="en-US" sz="2400" dirty="0">
                <a:solidFill>
                  <a:srgbClr val="002060"/>
                </a:solidFill>
              </a:rPr>
              <a:t>Perceptible information:</a:t>
            </a:r>
            <a:r>
              <a:rPr lang="en-US" sz="2400" dirty="0"/>
              <a:t> The design communicates necessary information effectively to the user, regardless of ambient conditions or the user’s sensory abilities.</a:t>
            </a:r>
          </a:p>
        </p:txBody>
      </p:sp>
    </p:spTree>
    <p:extLst>
      <p:ext uri="{BB962C8B-B14F-4D97-AF65-F5344CB8AC3E}">
        <p14:creationId xmlns:p14="http://schemas.microsoft.com/office/powerpoint/2010/main" val="541246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 Universal design seven key principles:</a:t>
            </a:r>
          </a:p>
        </p:txBody>
      </p:sp>
      <p:sp>
        <p:nvSpPr>
          <p:cNvPr id="3" name="Content Placeholder 2"/>
          <p:cNvSpPr>
            <a:spLocks noGrp="1"/>
          </p:cNvSpPr>
          <p:nvPr>
            <p:ph idx="1"/>
          </p:nvPr>
        </p:nvSpPr>
        <p:spPr/>
        <p:txBody>
          <a:bodyPr>
            <a:normAutofit/>
          </a:bodyPr>
          <a:lstStyle/>
          <a:p>
            <a:r>
              <a:rPr lang="en-US" sz="2400" dirty="0">
                <a:solidFill>
                  <a:srgbClr val="002060"/>
                </a:solidFill>
              </a:rPr>
              <a:t>Tolerance for error: </a:t>
            </a:r>
            <a:r>
              <a:rPr lang="en-US" sz="2400" dirty="0"/>
              <a:t>The design minimizes hazards and the adverse consequences of accidental or unintended actions.</a:t>
            </a:r>
          </a:p>
          <a:p>
            <a:r>
              <a:rPr lang="en-US" sz="2400" dirty="0">
                <a:solidFill>
                  <a:srgbClr val="002060"/>
                </a:solidFill>
              </a:rPr>
              <a:t>Low physical effort:</a:t>
            </a:r>
            <a:r>
              <a:rPr lang="en-US" sz="2400" dirty="0"/>
              <a:t> The design can be used efficiently and comfortably and with a minimum of fatigue.</a:t>
            </a:r>
          </a:p>
          <a:p>
            <a:r>
              <a:rPr lang="en-US" sz="2400" dirty="0">
                <a:solidFill>
                  <a:srgbClr val="002060"/>
                </a:solidFill>
              </a:rPr>
              <a:t>Size and space for approach and use:</a:t>
            </a:r>
            <a:r>
              <a:rPr lang="en-US" sz="2400" dirty="0"/>
              <a:t> Appropriate size and space is provided for approach, reach, manipulation, and use regardless of user’s body size, posture, or mobility.</a:t>
            </a:r>
          </a:p>
          <a:p>
            <a:endParaRPr lang="en-US" sz="2400" dirty="0"/>
          </a:p>
        </p:txBody>
      </p:sp>
    </p:spTree>
    <p:extLst>
      <p:ext uri="{BB962C8B-B14F-4D97-AF65-F5344CB8AC3E}">
        <p14:creationId xmlns:p14="http://schemas.microsoft.com/office/powerpoint/2010/main" val="2231106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Design Is Good Business</a:t>
            </a:r>
          </a:p>
        </p:txBody>
      </p:sp>
      <p:sp>
        <p:nvSpPr>
          <p:cNvPr id="3" name="Content Placeholder 2"/>
          <p:cNvSpPr>
            <a:spLocks noGrp="1"/>
          </p:cNvSpPr>
          <p:nvPr>
            <p:ph idx="1"/>
          </p:nvPr>
        </p:nvSpPr>
        <p:spPr>
          <a:xfrm>
            <a:off x="2592925" y="1905000"/>
            <a:ext cx="8915400" cy="3777622"/>
          </a:xfrm>
        </p:spPr>
        <p:txBody>
          <a:bodyPr/>
          <a:lstStyle/>
          <a:p>
            <a:r>
              <a:rPr lang="en-US" sz="2400" dirty="0"/>
              <a:t>From a business perspective, designing first-class user experiences is absolutely key to ensuring customer satisfaction and building brand loyalty. Only if a product or service is hassle-free and enjoyable will the user want to return.</a:t>
            </a:r>
          </a:p>
          <a:p>
            <a:pPr algn="ctr"/>
            <a:r>
              <a:rPr lang="en-US" sz="2400" dirty="0"/>
              <a:t>“Good design is good business.”</a:t>
            </a:r>
          </a:p>
          <a:p>
            <a:pPr marL="0" indent="0" algn="ctr">
              <a:buNone/>
            </a:pPr>
            <a:r>
              <a:rPr lang="en-US" sz="2400" dirty="0">
                <a:solidFill>
                  <a:srgbClr val="002060"/>
                </a:solidFill>
              </a:rPr>
              <a:t>— Thomas Watson Jr., CEO, IBM</a:t>
            </a:r>
          </a:p>
        </p:txBody>
      </p:sp>
      <p:pic>
        <p:nvPicPr>
          <p:cNvPr id="5" name="Picture 4"/>
          <p:cNvPicPr>
            <a:picLocks noChangeAspect="1"/>
          </p:cNvPicPr>
          <p:nvPr/>
        </p:nvPicPr>
        <p:blipFill>
          <a:blip r:embed="rId2"/>
          <a:stretch>
            <a:fillRect/>
          </a:stretch>
        </p:blipFill>
        <p:spPr>
          <a:xfrm>
            <a:off x="2305318" y="4881093"/>
            <a:ext cx="9257763" cy="1976907"/>
          </a:xfrm>
          <a:prstGeom prst="rect">
            <a:avLst/>
          </a:prstGeom>
        </p:spPr>
      </p:pic>
    </p:spTree>
    <p:extLst>
      <p:ext uri="{BB962C8B-B14F-4D97-AF65-F5344CB8AC3E}">
        <p14:creationId xmlns:p14="http://schemas.microsoft.com/office/powerpoint/2010/main" val="2515300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How To Become A UX Designer</a:t>
            </a:r>
          </a:p>
        </p:txBody>
      </p:sp>
      <p:sp>
        <p:nvSpPr>
          <p:cNvPr id="3" name="Content Placeholder 2"/>
          <p:cNvSpPr>
            <a:spLocks noGrp="1"/>
          </p:cNvSpPr>
          <p:nvPr>
            <p:ph idx="1"/>
          </p:nvPr>
        </p:nvSpPr>
        <p:spPr/>
        <p:txBody>
          <a:bodyPr>
            <a:normAutofit/>
          </a:bodyPr>
          <a:lstStyle/>
          <a:p>
            <a:r>
              <a:rPr lang="en-US" sz="2400" dirty="0"/>
              <a:t>An interest in technology and how humans interact with it</a:t>
            </a:r>
          </a:p>
          <a:p>
            <a:r>
              <a:rPr lang="en-US" sz="2400" dirty="0"/>
              <a:t>Strong problem-solving skills</a:t>
            </a:r>
          </a:p>
          <a:p>
            <a:r>
              <a:rPr lang="en-US" sz="2400" dirty="0"/>
              <a:t>Strong communication skills and ability to collaborate</a:t>
            </a:r>
          </a:p>
          <a:p>
            <a:r>
              <a:rPr lang="en-US" sz="2400" dirty="0"/>
              <a:t>An ability to think both creatively and analytically</a:t>
            </a:r>
          </a:p>
          <a:p>
            <a:r>
              <a:rPr lang="en-US" sz="2400" dirty="0"/>
              <a:t>A strong gift for empathy and a user-first mindset</a:t>
            </a:r>
          </a:p>
          <a:p>
            <a:pPr marL="0" indent="0" algn="just">
              <a:buNone/>
            </a:pPr>
            <a:endParaRPr lang="en-US" sz="2400" dirty="0"/>
          </a:p>
        </p:txBody>
      </p:sp>
    </p:spTree>
    <p:extLst>
      <p:ext uri="{BB962C8B-B14F-4D97-AF65-F5344CB8AC3E}">
        <p14:creationId xmlns:p14="http://schemas.microsoft.com/office/powerpoint/2010/main" val="3540961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78794" y="3348507"/>
            <a:ext cx="9118243" cy="1015663"/>
          </a:xfrm>
          <a:prstGeom prst="rect">
            <a:avLst/>
          </a:prstGeom>
          <a:noFill/>
        </p:spPr>
        <p:txBody>
          <a:bodyPr wrap="square" rtlCol="0">
            <a:spAutoFit/>
          </a:bodyPr>
          <a:lstStyle/>
          <a:p>
            <a:pPr algn="ctr"/>
            <a:r>
              <a:rPr lang="en-US" sz="6000" dirty="0"/>
              <a:t>The End</a:t>
            </a:r>
          </a:p>
        </p:txBody>
      </p:sp>
    </p:spTree>
    <p:extLst>
      <p:ext uri="{BB962C8B-B14F-4D97-AF65-F5344CB8AC3E}">
        <p14:creationId xmlns:p14="http://schemas.microsoft.com/office/powerpoint/2010/main" val="551853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What Is UX Design?</a:t>
            </a:r>
          </a:p>
        </p:txBody>
      </p:sp>
      <p:sp>
        <p:nvSpPr>
          <p:cNvPr id="3" name="Content Placeholder 2"/>
          <p:cNvSpPr>
            <a:spLocks noGrp="1"/>
          </p:cNvSpPr>
          <p:nvPr>
            <p:ph idx="1"/>
          </p:nvPr>
        </p:nvSpPr>
        <p:spPr>
          <a:xfrm>
            <a:off x="605307" y="1987975"/>
            <a:ext cx="6748530" cy="4351338"/>
          </a:xfrm>
        </p:spPr>
        <p:txBody>
          <a:bodyPr/>
          <a:lstStyle/>
          <a:p>
            <a:endParaRPr lang="en-US" dirty="0"/>
          </a:p>
          <a:p>
            <a:r>
              <a:rPr lang="en-US" sz="2400" dirty="0"/>
              <a:t>The official definition of User Experience (UX) is:</a:t>
            </a:r>
          </a:p>
          <a:p>
            <a:pPr marL="0" indent="0" algn="just">
              <a:buNone/>
            </a:pPr>
            <a:r>
              <a:rPr lang="en-US" sz="2400" dirty="0"/>
              <a:t>“A person’s perceptions and responses resulting from the use and/or anticipated use of a product, system or service.” </a:t>
            </a:r>
            <a:r>
              <a:rPr lang="en-US" sz="2400" dirty="0">
                <a:solidFill>
                  <a:srgbClr val="002060"/>
                </a:solidFill>
              </a:rPr>
              <a:t>(ISO 9241-210:2010, subsection 2.15)</a:t>
            </a:r>
          </a:p>
        </p:txBody>
      </p:sp>
      <p:pic>
        <p:nvPicPr>
          <p:cNvPr id="4" name="Picture 3"/>
          <p:cNvPicPr>
            <a:picLocks noChangeAspect="1"/>
          </p:cNvPicPr>
          <p:nvPr/>
        </p:nvPicPr>
        <p:blipFill>
          <a:blip r:embed="rId2"/>
          <a:stretch>
            <a:fillRect/>
          </a:stretch>
        </p:blipFill>
        <p:spPr>
          <a:xfrm>
            <a:off x="7456868" y="1987975"/>
            <a:ext cx="4735132" cy="4562475"/>
          </a:xfrm>
          <a:prstGeom prst="rect">
            <a:avLst/>
          </a:prstGeom>
        </p:spPr>
      </p:pic>
    </p:spTree>
    <p:extLst>
      <p:ext uri="{BB962C8B-B14F-4D97-AF65-F5344CB8AC3E}">
        <p14:creationId xmlns:p14="http://schemas.microsoft.com/office/powerpoint/2010/main" val="1322095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  What Is UX Design?</a:t>
            </a:r>
          </a:p>
        </p:txBody>
      </p:sp>
      <p:sp>
        <p:nvSpPr>
          <p:cNvPr id="3" name="Content Placeholder 2"/>
          <p:cNvSpPr>
            <a:spLocks noGrp="1"/>
          </p:cNvSpPr>
          <p:nvPr>
            <p:ph idx="1"/>
          </p:nvPr>
        </p:nvSpPr>
        <p:spPr/>
        <p:txBody>
          <a:bodyPr>
            <a:normAutofit/>
          </a:bodyPr>
          <a:lstStyle/>
          <a:p>
            <a:endParaRPr lang="en-US" sz="2400" dirty="0"/>
          </a:p>
          <a:p>
            <a:r>
              <a:rPr lang="en-US" sz="2400" dirty="0"/>
              <a:t>“User experience encompasses all aspects of the end-user’s interaction with the company, its services, and its products.”</a:t>
            </a:r>
          </a:p>
          <a:p>
            <a:pPr marL="0" indent="0">
              <a:buNone/>
            </a:pPr>
            <a:r>
              <a:rPr lang="en-US" sz="2400" dirty="0">
                <a:solidFill>
                  <a:srgbClr val="002060"/>
                </a:solidFill>
              </a:rPr>
              <a:t>— Don Norman, Cognitive Scientist &amp; User Experience Architect</a:t>
            </a:r>
          </a:p>
        </p:txBody>
      </p:sp>
    </p:spTree>
    <p:extLst>
      <p:ext uri="{BB962C8B-B14F-4D97-AF65-F5344CB8AC3E}">
        <p14:creationId xmlns:p14="http://schemas.microsoft.com/office/powerpoint/2010/main" val="69697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Difference Between UX And UI Design</a:t>
            </a:r>
          </a:p>
        </p:txBody>
      </p:sp>
      <p:sp>
        <p:nvSpPr>
          <p:cNvPr id="3" name="Content Placeholder 2"/>
          <p:cNvSpPr>
            <a:spLocks noGrp="1"/>
          </p:cNvSpPr>
          <p:nvPr>
            <p:ph idx="1"/>
          </p:nvPr>
        </p:nvSpPr>
        <p:spPr>
          <a:xfrm>
            <a:off x="838200" y="1825625"/>
            <a:ext cx="6206544" cy="4351338"/>
          </a:xfrm>
        </p:spPr>
        <p:txBody>
          <a:bodyPr/>
          <a:lstStyle/>
          <a:p>
            <a:pPr marL="0" indent="0">
              <a:buNone/>
            </a:pPr>
            <a:endParaRPr lang="en-US" dirty="0"/>
          </a:p>
          <a:p>
            <a:pPr marL="0" indent="0" algn="just">
              <a:buNone/>
            </a:pPr>
            <a:r>
              <a:rPr lang="en-US" sz="2400" dirty="0"/>
              <a:t>“UX is focused on the user’s journey to solve a problem; UI is focused on how a product’s surfaces look and function.”</a:t>
            </a:r>
          </a:p>
          <a:p>
            <a:pPr marL="0" indent="0">
              <a:buNone/>
            </a:pPr>
            <a:r>
              <a:rPr lang="en-US" sz="2400" dirty="0">
                <a:solidFill>
                  <a:srgbClr val="002060"/>
                </a:solidFill>
              </a:rPr>
              <a:t>— Ken Norton, Partner at Google Ventures, Ex-Product Manager at Google</a:t>
            </a:r>
          </a:p>
        </p:txBody>
      </p:sp>
      <p:pic>
        <p:nvPicPr>
          <p:cNvPr id="4" name="Picture 3"/>
          <p:cNvPicPr>
            <a:picLocks noChangeAspect="1"/>
          </p:cNvPicPr>
          <p:nvPr/>
        </p:nvPicPr>
        <p:blipFill>
          <a:blip r:embed="rId2"/>
          <a:stretch>
            <a:fillRect/>
          </a:stretch>
        </p:blipFill>
        <p:spPr>
          <a:xfrm>
            <a:off x="7405352" y="2289264"/>
            <a:ext cx="3850783" cy="2862285"/>
          </a:xfrm>
          <a:prstGeom prst="rect">
            <a:avLst/>
          </a:prstGeom>
        </p:spPr>
      </p:pic>
    </p:spTree>
    <p:extLst>
      <p:ext uri="{BB962C8B-B14F-4D97-AF65-F5344CB8AC3E}">
        <p14:creationId xmlns:p14="http://schemas.microsoft.com/office/powerpoint/2010/main" val="1431233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Cont. The Difference Between UX And UI Design</a:t>
            </a:r>
          </a:p>
        </p:txBody>
      </p:sp>
      <p:sp>
        <p:nvSpPr>
          <p:cNvPr id="3" name="Content Placeholder 2"/>
          <p:cNvSpPr>
            <a:spLocks noGrp="1"/>
          </p:cNvSpPr>
          <p:nvPr>
            <p:ph idx="1"/>
          </p:nvPr>
        </p:nvSpPr>
        <p:spPr/>
        <p:txBody>
          <a:bodyPr>
            <a:normAutofit/>
          </a:bodyPr>
          <a:lstStyle/>
          <a:p>
            <a:endParaRPr lang="en-US" sz="2400" dirty="0"/>
          </a:p>
          <a:p>
            <a:r>
              <a:rPr lang="en-US" sz="2400" dirty="0"/>
              <a:t>User interface design is not the same as UX. UI refers to the actual interface of a product; the visual design of the screens a user navigates through when using a mobile app, or the buttons they click when browsing a website. </a:t>
            </a:r>
          </a:p>
          <a:p>
            <a:r>
              <a:rPr lang="en-US" sz="2400" dirty="0"/>
              <a:t>UX and UI go hand-in-hand, and the design of the product interface has a huge impact on the overall user experience.</a:t>
            </a:r>
          </a:p>
        </p:txBody>
      </p:sp>
    </p:spTree>
    <p:extLst>
      <p:ext uri="{BB962C8B-B14F-4D97-AF65-F5344CB8AC3E}">
        <p14:creationId xmlns:p14="http://schemas.microsoft.com/office/powerpoint/2010/main" val="2560052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4"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A606F3F8-0E3E-4E31-9869-52F7F8390150}"/>
              </a:ext>
            </a:extLst>
          </p:cNvPr>
          <p:cNvSpPr>
            <a:spLocks noGrp="1"/>
          </p:cNvSpPr>
          <p:nvPr>
            <p:ph type="title"/>
          </p:nvPr>
        </p:nvSpPr>
        <p:spPr>
          <a:xfrm>
            <a:off x="2589213" y="4529540"/>
            <a:ext cx="8915399" cy="1162423"/>
          </a:xfrm>
        </p:spPr>
        <p:txBody>
          <a:bodyPr vert="horz" lIns="91440" tIns="45720" rIns="91440" bIns="45720" rtlCol="0" anchor="b">
            <a:normAutofit/>
          </a:bodyPr>
          <a:lstStyle/>
          <a:p>
            <a:r>
              <a:rPr lang="en-US" sz="5400" dirty="0"/>
              <a:t>Example 1</a:t>
            </a:r>
          </a:p>
        </p:txBody>
      </p:sp>
      <p:grpSp>
        <p:nvGrpSpPr>
          <p:cNvPr id="57" name="Group 56">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58"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1" name="Rectangle 70">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A picture containing graphical user interface&#10;&#10;Description automatically generated">
            <a:extLst>
              <a:ext uri="{FF2B5EF4-FFF2-40B4-BE49-F238E27FC236}">
                <a16:creationId xmlns:a16="http://schemas.microsoft.com/office/drawing/2014/main" id="{C65A36EA-C5ED-47BE-8033-B69A58141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640080"/>
            <a:ext cx="7134129" cy="3602736"/>
          </a:xfrm>
          <a:prstGeom prst="rect">
            <a:avLst/>
          </a:prstGeom>
        </p:spPr>
      </p:pic>
      <p:sp>
        <p:nvSpPr>
          <p:cNvPr id="73"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489645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5D1F2FD8-11FD-4495-9EFA-1D11D791D8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8" name="Freeform 11">
              <a:extLst>
                <a:ext uri="{FF2B5EF4-FFF2-40B4-BE49-F238E27FC236}">
                  <a16:creationId xmlns:a16="http://schemas.microsoft.com/office/drawing/2014/main" id="{F07E62E0-C435-4556-B265-2AC622C08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9" name="Freeform 12">
              <a:extLst>
                <a:ext uri="{FF2B5EF4-FFF2-40B4-BE49-F238E27FC236}">
                  <a16:creationId xmlns:a16="http://schemas.microsoft.com/office/drawing/2014/main" id="{A31AA73F-4D24-48A1-B14B-50392BB2C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0" name="Freeform 13">
              <a:extLst>
                <a:ext uri="{FF2B5EF4-FFF2-40B4-BE49-F238E27FC236}">
                  <a16:creationId xmlns:a16="http://schemas.microsoft.com/office/drawing/2014/main" id="{B1A912C9-FD8E-4C0D-A7B5-5240BF154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1" name="Freeform 14">
              <a:extLst>
                <a:ext uri="{FF2B5EF4-FFF2-40B4-BE49-F238E27FC236}">
                  <a16:creationId xmlns:a16="http://schemas.microsoft.com/office/drawing/2014/main" id="{0C687240-9008-4C95-9A83-BAE72BF3D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2" name="Freeform 15">
              <a:extLst>
                <a:ext uri="{FF2B5EF4-FFF2-40B4-BE49-F238E27FC236}">
                  <a16:creationId xmlns:a16="http://schemas.microsoft.com/office/drawing/2014/main" id="{7E87EBB2-C786-4064-9E78-21C52E76F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3" name="Freeform 16">
              <a:extLst>
                <a:ext uri="{FF2B5EF4-FFF2-40B4-BE49-F238E27FC236}">
                  <a16:creationId xmlns:a16="http://schemas.microsoft.com/office/drawing/2014/main" id="{6AEC0C10-BB8D-4A8E-8160-9B514B5F7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4" name="Freeform 17">
              <a:extLst>
                <a:ext uri="{FF2B5EF4-FFF2-40B4-BE49-F238E27FC236}">
                  <a16:creationId xmlns:a16="http://schemas.microsoft.com/office/drawing/2014/main" id="{3E2AE5E5-81C4-4817-85A9-6700C135C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5" name="Freeform 18">
              <a:extLst>
                <a:ext uri="{FF2B5EF4-FFF2-40B4-BE49-F238E27FC236}">
                  <a16:creationId xmlns:a16="http://schemas.microsoft.com/office/drawing/2014/main" id="{0E29C0C2-2A04-4AC1-9181-B811A06BE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6" name="Freeform 19">
              <a:extLst>
                <a:ext uri="{FF2B5EF4-FFF2-40B4-BE49-F238E27FC236}">
                  <a16:creationId xmlns:a16="http://schemas.microsoft.com/office/drawing/2014/main" id="{13DA17A5-17E1-4B7D-9ABD-C7ED44F15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7" name="Freeform 20">
              <a:extLst>
                <a:ext uri="{FF2B5EF4-FFF2-40B4-BE49-F238E27FC236}">
                  <a16:creationId xmlns:a16="http://schemas.microsoft.com/office/drawing/2014/main" id="{7C6F6843-161E-4C29-A663-8DBA4D483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8" name="Freeform 21">
              <a:extLst>
                <a:ext uri="{FF2B5EF4-FFF2-40B4-BE49-F238E27FC236}">
                  <a16:creationId xmlns:a16="http://schemas.microsoft.com/office/drawing/2014/main" id="{A516671D-8E1D-4713-BE9D-81B0C35FE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9" name="Freeform 22">
              <a:extLst>
                <a:ext uri="{FF2B5EF4-FFF2-40B4-BE49-F238E27FC236}">
                  <a16:creationId xmlns:a16="http://schemas.microsoft.com/office/drawing/2014/main" id="{4E04D4C8-7532-4BBD-9AF8-3249324AF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1" name="Group 60">
            <a:extLst>
              <a:ext uri="{FF2B5EF4-FFF2-40B4-BE49-F238E27FC236}">
                <a16:creationId xmlns:a16="http://schemas.microsoft.com/office/drawing/2014/main" id="{B87488CD-16CF-4BC7-BD9F-4F4EB13B0B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2" name="Freeform 27">
              <a:extLst>
                <a:ext uri="{FF2B5EF4-FFF2-40B4-BE49-F238E27FC236}">
                  <a16:creationId xmlns:a16="http://schemas.microsoft.com/office/drawing/2014/main" id="{40224168-C932-4F63-8CEA-2465E192B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3" name="Freeform 28">
              <a:extLst>
                <a:ext uri="{FF2B5EF4-FFF2-40B4-BE49-F238E27FC236}">
                  <a16:creationId xmlns:a16="http://schemas.microsoft.com/office/drawing/2014/main" id="{F2291983-5E57-490B-B713-0A78B584F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4" name="Freeform 29">
              <a:extLst>
                <a:ext uri="{FF2B5EF4-FFF2-40B4-BE49-F238E27FC236}">
                  <a16:creationId xmlns:a16="http://schemas.microsoft.com/office/drawing/2014/main" id="{815C3A19-E287-48A6-9ECB-D0409D37F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5" name="Freeform 30">
              <a:extLst>
                <a:ext uri="{FF2B5EF4-FFF2-40B4-BE49-F238E27FC236}">
                  <a16:creationId xmlns:a16="http://schemas.microsoft.com/office/drawing/2014/main" id="{0196FC81-2B97-4747-859B-2475FFD12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6" name="Freeform 31">
              <a:extLst>
                <a:ext uri="{FF2B5EF4-FFF2-40B4-BE49-F238E27FC236}">
                  <a16:creationId xmlns:a16="http://schemas.microsoft.com/office/drawing/2014/main" id="{43A76FF0-4A33-44A0-AE53-92146AA81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7" name="Freeform 32">
              <a:extLst>
                <a:ext uri="{FF2B5EF4-FFF2-40B4-BE49-F238E27FC236}">
                  <a16:creationId xmlns:a16="http://schemas.microsoft.com/office/drawing/2014/main" id="{B94FC67F-70D7-496B-BFA2-B2AACF2ED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8" name="Freeform 33">
              <a:extLst>
                <a:ext uri="{FF2B5EF4-FFF2-40B4-BE49-F238E27FC236}">
                  <a16:creationId xmlns:a16="http://schemas.microsoft.com/office/drawing/2014/main" id="{761C78BD-A48E-4171-AC10-D066FDF46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9" name="Freeform 34">
              <a:extLst>
                <a:ext uri="{FF2B5EF4-FFF2-40B4-BE49-F238E27FC236}">
                  <a16:creationId xmlns:a16="http://schemas.microsoft.com/office/drawing/2014/main" id="{8DD13455-5B55-48B7-AA52-981C48B3F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0" name="Freeform 35">
              <a:extLst>
                <a:ext uri="{FF2B5EF4-FFF2-40B4-BE49-F238E27FC236}">
                  <a16:creationId xmlns:a16="http://schemas.microsoft.com/office/drawing/2014/main" id="{8AFF35F4-12AC-44F3-AC19-88F2E3F9B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1" name="Freeform 36">
              <a:extLst>
                <a:ext uri="{FF2B5EF4-FFF2-40B4-BE49-F238E27FC236}">
                  <a16:creationId xmlns:a16="http://schemas.microsoft.com/office/drawing/2014/main" id="{410D4BFE-B9DB-440B-BF78-21B4F317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2" name="Freeform 37">
              <a:extLst>
                <a:ext uri="{FF2B5EF4-FFF2-40B4-BE49-F238E27FC236}">
                  <a16:creationId xmlns:a16="http://schemas.microsoft.com/office/drawing/2014/main" id="{8F0E6EB0-F23E-4342-9FBD-3178F4B81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3" name="Freeform 38">
              <a:extLst>
                <a:ext uri="{FF2B5EF4-FFF2-40B4-BE49-F238E27FC236}">
                  <a16:creationId xmlns:a16="http://schemas.microsoft.com/office/drawing/2014/main" id="{3A4E0803-C8CF-4E6B-95EF-BBEBF237E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5" name="Rectangle 74">
            <a:extLst>
              <a:ext uri="{FF2B5EF4-FFF2-40B4-BE49-F238E27FC236}">
                <a16:creationId xmlns:a16="http://schemas.microsoft.com/office/drawing/2014/main" id="{F6D9986E-2FC4-4377-B163-42766AD82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7" name="Freeform 6">
            <a:extLst>
              <a:ext uri="{FF2B5EF4-FFF2-40B4-BE49-F238E27FC236}">
                <a16:creationId xmlns:a16="http://schemas.microsoft.com/office/drawing/2014/main" id="{5DAD59F4-58F1-4349-B03E-23A62291C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2" name="Title 1">
            <a:extLst>
              <a:ext uri="{FF2B5EF4-FFF2-40B4-BE49-F238E27FC236}">
                <a16:creationId xmlns:a16="http://schemas.microsoft.com/office/drawing/2014/main" id="{62335C73-7373-456B-9CB8-78ED50B5B904}"/>
              </a:ext>
            </a:extLst>
          </p:cNvPr>
          <p:cNvSpPr>
            <a:spLocks noGrp="1"/>
          </p:cNvSpPr>
          <p:nvPr>
            <p:ph type="title"/>
          </p:nvPr>
        </p:nvSpPr>
        <p:spPr>
          <a:xfrm>
            <a:off x="2589213" y="4775200"/>
            <a:ext cx="8915399" cy="823448"/>
          </a:xfrm>
        </p:spPr>
        <p:txBody>
          <a:bodyPr vert="horz" lIns="91440" tIns="45720" rIns="91440" bIns="45720" rtlCol="0" anchor="b">
            <a:normAutofit/>
          </a:bodyPr>
          <a:lstStyle/>
          <a:p>
            <a:r>
              <a:rPr lang="en-US" sz="4400" dirty="0"/>
              <a:t>Example 2</a:t>
            </a:r>
          </a:p>
        </p:txBody>
      </p:sp>
      <p:sp>
        <p:nvSpPr>
          <p:cNvPr id="103" name="Rectangle 78">
            <a:extLst>
              <a:ext uri="{FF2B5EF4-FFF2-40B4-BE49-F238E27FC236}">
                <a16:creationId xmlns:a16="http://schemas.microsoft.com/office/drawing/2014/main" id="{33190843-E317-4AB3-A946-C3965DB84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2" y="634963"/>
            <a:ext cx="2837744" cy="385183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Graphical user interface, application&#10;&#10;Description automatically generated">
            <a:extLst>
              <a:ext uri="{FF2B5EF4-FFF2-40B4-BE49-F238E27FC236}">
                <a16:creationId xmlns:a16="http://schemas.microsoft.com/office/drawing/2014/main" id="{0A0A1F4D-6F48-4817-BF9D-CD1E20F3B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811" y="624943"/>
            <a:ext cx="3630035" cy="3886532"/>
          </a:xfrm>
          <a:prstGeom prst="rect">
            <a:avLst/>
          </a:prstGeom>
        </p:spPr>
      </p:pic>
      <p:sp>
        <p:nvSpPr>
          <p:cNvPr id="104" name="Rectangle 80">
            <a:extLst>
              <a:ext uri="{FF2B5EF4-FFF2-40B4-BE49-F238E27FC236}">
                <a16:creationId xmlns:a16="http://schemas.microsoft.com/office/drawing/2014/main" id="{A5B994DB-01D4-4017-8BBB-8D16CE870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7822" y="634963"/>
            <a:ext cx="2837744" cy="385183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descr="Graphical user interface, application&#10;&#10;Description automatically generated">
            <a:extLst>
              <a:ext uri="{FF2B5EF4-FFF2-40B4-BE49-F238E27FC236}">
                <a16:creationId xmlns:a16="http://schemas.microsoft.com/office/drawing/2014/main" id="{329C4157-A42E-4241-9E39-5F914F95FE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8846" y="624944"/>
            <a:ext cx="3308029" cy="3879298"/>
          </a:xfrm>
          <a:prstGeom prst="rect">
            <a:avLst/>
          </a:prstGeom>
        </p:spPr>
      </p:pic>
      <p:sp>
        <p:nvSpPr>
          <p:cNvPr id="105" name="Rectangle 82">
            <a:extLst>
              <a:ext uri="{FF2B5EF4-FFF2-40B4-BE49-F238E27FC236}">
                <a16:creationId xmlns:a16="http://schemas.microsoft.com/office/drawing/2014/main" id="{9C215F4B-E591-44CD-83CB-808E4FA7A7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6875" y="634963"/>
            <a:ext cx="2837744" cy="385183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Graphical user interface, application&#10;&#10;Description automatically generated">
            <a:extLst>
              <a:ext uri="{FF2B5EF4-FFF2-40B4-BE49-F238E27FC236}">
                <a16:creationId xmlns:a16="http://schemas.microsoft.com/office/drawing/2014/main" id="{C8F7D035-7539-42CE-9ED9-1DBC1ACB37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6875" y="634963"/>
            <a:ext cx="3446517" cy="3851832"/>
          </a:xfrm>
          <a:prstGeom prst="rect">
            <a:avLst/>
          </a:prstGeom>
        </p:spPr>
      </p:pic>
    </p:spTree>
    <p:extLst>
      <p:ext uri="{BB962C8B-B14F-4D97-AF65-F5344CB8AC3E}">
        <p14:creationId xmlns:p14="http://schemas.microsoft.com/office/powerpoint/2010/main" val="156336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The History Of UX Design</a:t>
            </a:r>
          </a:p>
        </p:txBody>
      </p:sp>
      <p:pic>
        <p:nvPicPr>
          <p:cNvPr id="4" name="Content Placeholder 3"/>
          <p:cNvPicPr>
            <a:picLocks noGrp="1" noChangeAspect="1"/>
          </p:cNvPicPr>
          <p:nvPr>
            <p:ph idx="1"/>
          </p:nvPr>
        </p:nvPicPr>
        <p:blipFill>
          <a:blip r:embed="rId2"/>
          <a:stretch>
            <a:fillRect/>
          </a:stretch>
        </p:blipFill>
        <p:spPr>
          <a:xfrm>
            <a:off x="3268663" y="2133600"/>
            <a:ext cx="7556500" cy="3778250"/>
          </a:xfrm>
          <a:prstGeom prst="rect">
            <a:avLst/>
          </a:prstGeom>
        </p:spPr>
      </p:pic>
    </p:spTree>
    <p:extLst>
      <p:ext uri="{BB962C8B-B14F-4D97-AF65-F5344CB8AC3E}">
        <p14:creationId xmlns:p14="http://schemas.microsoft.com/office/powerpoint/2010/main" val="22069057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301</TotalTime>
  <Words>1800</Words>
  <Application>Microsoft Office PowerPoint</Application>
  <PresentationFormat>Widescreen</PresentationFormat>
  <Paragraphs>113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3</vt:lpstr>
      <vt:lpstr>Wisp</vt:lpstr>
      <vt:lpstr>PowerPoint Presentation</vt:lpstr>
      <vt:lpstr>Objectives</vt:lpstr>
      <vt:lpstr>1. What Is UX Design?</vt:lpstr>
      <vt:lpstr>Cont.  What Is UX Design?</vt:lpstr>
      <vt:lpstr>The Difference Between UX And UI Design</vt:lpstr>
      <vt:lpstr>Cont. The Difference Between UX And UI Design</vt:lpstr>
      <vt:lpstr>Example 1</vt:lpstr>
      <vt:lpstr>Example 2</vt:lpstr>
      <vt:lpstr>2. The History Of UX Design</vt:lpstr>
      <vt:lpstr>Cont. The History Of UX Design</vt:lpstr>
      <vt:lpstr>Cont. The History Of UX Design</vt:lpstr>
      <vt:lpstr>Cont. The History Of UX Design</vt:lpstr>
      <vt:lpstr>Cont. The History Of UX Design</vt:lpstr>
      <vt:lpstr>Cont. The History Of UX Design</vt:lpstr>
      <vt:lpstr>Cont. The History Of UX Design</vt:lpstr>
      <vt:lpstr>Cont. The History Of UX Design</vt:lpstr>
      <vt:lpstr>3. UX Design Disciplines: The Quadrant Model</vt:lpstr>
      <vt:lpstr>Cont. UX Design Disciplines: The Quadrant Model</vt:lpstr>
      <vt:lpstr>Cont. UX Design Disciplines: The Quadrant Model</vt:lpstr>
      <vt:lpstr>UX Design Tools</vt:lpstr>
      <vt:lpstr>What Kinds Of Projects Do UX Designers Work On?</vt:lpstr>
      <vt:lpstr>5. The Value of UX Design</vt:lpstr>
      <vt:lpstr>Universal Design (UD)</vt:lpstr>
      <vt:lpstr>Universal design seven key principles:</vt:lpstr>
      <vt:lpstr>Cont. Universal design seven key principles:</vt:lpstr>
      <vt:lpstr>Good Design Is Good Business</vt:lpstr>
      <vt:lpstr>6. How To Become A UX Designer</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 UX</dc:title>
  <dc:creator>alsherif</dc:creator>
  <cp:lastModifiedBy>Asmaa Goda</cp:lastModifiedBy>
  <cp:revision>57</cp:revision>
  <dcterms:created xsi:type="dcterms:W3CDTF">2020-02-23T08:50:27Z</dcterms:created>
  <dcterms:modified xsi:type="dcterms:W3CDTF">2022-03-07T06:22:24Z</dcterms:modified>
</cp:coreProperties>
</file>