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87" r:id="rId5"/>
    <p:sldId id="288" r:id="rId6"/>
    <p:sldId id="289" r:id="rId7"/>
    <p:sldId id="291" r:id="rId8"/>
    <p:sldId id="290" r:id="rId9"/>
    <p:sldId id="292" r:id="rId10"/>
    <p:sldId id="293" r:id="rId11"/>
    <p:sldId id="294" r:id="rId12"/>
    <p:sldId id="295" r:id="rId13"/>
    <p:sldId id="296" r:id="rId14"/>
    <p:sldId id="297" r:id="rId15"/>
    <p:sldId id="300" r:id="rId16"/>
    <p:sldId id="298" r:id="rId17"/>
    <p:sldId id="299" r:id="rId18"/>
    <p:sldId id="28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91396-D767-43B4-828B-2CCBAB50ED20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EE9034A-1339-4B87-A138-D88D52217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6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91396-D767-43B4-828B-2CCBAB50ED20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EE9034A-1339-4B87-A138-D88D52217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4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91396-D767-43B4-828B-2CCBAB50ED20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EE9034A-1339-4B87-A138-D88D5221731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860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91396-D767-43B4-828B-2CCBAB50ED20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EE9034A-1339-4B87-A138-D88D52217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20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91396-D767-43B4-828B-2CCBAB50ED20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EE9034A-1339-4B87-A138-D88D5221731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4242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91396-D767-43B4-828B-2CCBAB50ED20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EE9034A-1339-4B87-A138-D88D52217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17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91396-D767-43B4-828B-2CCBAB50ED20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9034A-1339-4B87-A138-D88D52217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80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91396-D767-43B4-828B-2CCBAB50ED20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9034A-1339-4B87-A138-D88D52217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78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91396-D767-43B4-828B-2CCBAB50ED20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9034A-1339-4B87-A138-D88D52217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98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91396-D767-43B4-828B-2CCBAB50ED20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EE9034A-1339-4B87-A138-D88D52217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56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91396-D767-43B4-828B-2CCBAB50ED20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EE9034A-1339-4B87-A138-D88D52217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31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91396-D767-43B4-828B-2CCBAB50ED20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EE9034A-1339-4B87-A138-D88D52217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0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91396-D767-43B4-828B-2CCBAB50ED20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9034A-1339-4B87-A138-D88D52217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40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91396-D767-43B4-828B-2CCBAB50ED20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9034A-1339-4B87-A138-D88D52217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52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91396-D767-43B4-828B-2CCBAB50ED20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9034A-1339-4B87-A138-D88D52217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94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91396-D767-43B4-828B-2CCBAB50ED20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EE9034A-1339-4B87-A138-D88D52217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21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91396-D767-43B4-828B-2CCBAB50ED20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EE9034A-1339-4B87-A138-D88D52217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60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areerfoundry.com/en/blog/ux-design/what-is-user-experience-ux-design-everything-you-need-to-know-to-get-started/?utm_campaign=UXD_SC_1_intro&amp;utm_source=hs_automation&amp;utm_medium=email&amp;utm_content=68029527#1-what-is-user-experience-desig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210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Cont. What Is Involved In User Research?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sz="2400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70C0"/>
                </a:solidFill>
              </a:rPr>
              <a:t>Google Analytics.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70C0"/>
                </a:solidFill>
              </a:rPr>
              <a:t>Field Study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(Environment Study).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70C0"/>
                </a:solidFill>
              </a:rPr>
              <a:t>Dairy Study.</a:t>
            </a:r>
          </a:p>
        </p:txBody>
      </p:sp>
    </p:spTree>
    <p:extLst>
      <p:ext uri="{BB962C8B-B14F-4D97-AF65-F5344CB8AC3E}">
        <p14:creationId xmlns:p14="http://schemas.microsoft.com/office/powerpoint/2010/main" val="2054932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2. Design: Wireframing And Prototyping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70C0"/>
                </a:solidFill>
              </a:rPr>
              <a:t>Wireframing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/>
              <a:t>Wireframing in UX design refers to an illustration or diagram of a website, software, or app page that looks at:</a:t>
            </a:r>
          </a:p>
          <a:p>
            <a:pPr algn="just"/>
            <a:r>
              <a:rPr lang="en-US" sz="2000" dirty="0"/>
              <a:t>The allocation of space on that page</a:t>
            </a:r>
          </a:p>
          <a:p>
            <a:pPr algn="just"/>
            <a:r>
              <a:rPr lang="en-US" sz="2000" dirty="0"/>
              <a:t>The distribution of images and content</a:t>
            </a:r>
          </a:p>
          <a:p>
            <a:pPr algn="just"/>
            <a:r>
              <a:rPr lang="en-US" sz="2000" dirty="0"/>
              <a:t>How content is prioritized</a:t>
            </a:r>
          </a:p>
          <a:p>
            <a:pPr algn="just"/>
            <a:r>
              <a:rPr lang="en-US" sz="2000" dirty="0"/>
              <a:t>What functions are available</a:t>
            </a:r>
          </a:p>
          <a:p>
            <a:pPr algn="just"/>
            <a:r>
              <a:rPr lang="en-US" sz="2000" dirty="0"/>
              <a:t>What behavior is intended and accommodated.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83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2542" y="4146997"/>
            <a:ext cx="8915400" cy="2711003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Wireframes rarely contain color, images, or styling because their job is to help the UX team understand and establish relationships among a website’s different templates.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Wireframes can be as simple as a pencil sketch on a piece of paper, which you could later digitize to create a prototype or to add more detailed specifications.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542" y="1569780"/>
            <a:ext cx="8915400" cy="2577217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129285" y="0"/>
            <a:ext cx="8911687" cy="1280890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Cont. Design: Wireframing</a:t>
            </a:r>
          </a:p>
        </p:txBody>
      </p:sp>
    </p:spTree>
    <p:extLst>
      <p:ext uri="{BB962C8B-B14F-4D97-AF65-F5344CB8AC3E}">
        <p14:creationId xmlns:p14="http://schemas.microsoft.com/office/powerpoint/2010/main" val="1055350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70C0"/>
                </a:solidFill>
              </a:rPr>
              <a:t>Prototyping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A prototype is a </a:t>
            </a:r>
            <a:r>
              <a:rPr lang="en-US" sz="2000" dirty="0">
                <a:highlight>
                  <a:srgbClr val="FFFF00"/>
                </a:highlight>
              </a:rPr>
              <a:t>draft version </a:t>
            </a:r>
            <a:r>
              <a:rPr lang="en-US" sz="2000" dirty="0"/>
              <a:t>of your site or product that takes you as close as possible to a good representation of your website and it’s user interface </a:t>
            </a:r>
            <a:r>
              <a:rPr lang="en-US" sz="2000" dirty="0">
                <a:highlight>
                  <a:srgbClr val="FFFF00"/>
                </a:highlight>
              </a:rPr>
              <a:t>before</a:t>
            </a:r>
            <a:r>
              <a:rPr lang="en-US" sz="2000" dirty="0"/>
              <a:t> any </a:t>
            </a:r>
            <a:r>
              <a:rPr lang="en-US" sz="2000" dirty="0">
                <a:highlight>
                  <a:srgbClr val="FFFF00"/>
                </a:highlight>
              </a:rPr>
              <a:t>coding</a:t>
            </a:r>
            <a:r>
              <a:rPr lang="en-US" sz="2000" dirty="0"/>
              <a:t> has begun. This allows UX designers to explore and experiment with ideas as well as check functionality and usability before any money is spent on full-blown development.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Cont. Design: Wireframing And Prototyping</a:t>
            </a:r>
          </a:p>
        </p:txBody>
      </p:sp>
    </p:spTree>
    <p:extLst>
      <p:ext uri="{BB962C8B-B14F-4D97-AF65-F5344CB8AC3E}">
        <p14:creationId xmlns:p14="http://schemas.microsoft.com/office/powerpoint/2010/main" val="3785723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315017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/>
              <a:t>Cont. Design: Prototyping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39403"/>
            <a:ext cx="8915400" cy="57439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solidFill>
                  <a:srgbClr val="002060"/>
                </a:solidFill>
              </a:rPr>
              <a:t>Additional benefits of prototyping:</a:t>
            </a:r>
          </a:p>
          <a:p>
            <a:pPr algn="just"/>
            <a:r>
              <a:rPr lang="en-US" sz="2000" dirty="0"/>
              <a:t>You can quickly try out your ideas and test them with users.</a:t>
            </a:r>
          </a:p>
          <a:p>
            <a:pPr algn="just"/>
            <a:r>
              <a:rPr lang="en-US" sz="2000" dirty="0"/>
              <a:t>They can be created with just a pen and some paper.</a:t>
            </a:r>
          </a:p>
          <a:p>
            <a:pPr algn="just"/>
            <a:r>
              <a:rPr lang="en-US" sz="2000" dirty="0"/>
              <a:t>Once the prototype has been put together, it can then be used to gather even more </a:t>
            </a:r>
            <a:r>
              <a:rPr lang="en-US" sz="2000" dirty="0">
                <a:highlight>
                  <a:srgbClr val="FFFF00"/>
                </a:highlight>
              </a:rPr>
              <a:t>user feedback and reactions </a:t>
            </a:r>
            <a:r>
              <a:rPr lang="en-US" sz="2000" dirty="0"/>
              <a:t>from potential customers, so you can continue to develop and improve upon the original idea.</a:t>
            </a:r>
          </a:p>
          <a:p>
            <a:pPr algn="just"/>
            <a:r>
              <a:rPr lang="en-US" sz="2000" dirty="0">
                <a:highlight>
                  <a:srgbClr val="FFFF00"/>
                </a:highlight>
              </a:rPr>
              <a:t>Changes</a:t>
            </a:r>
            <a:r>
              <a:rPr lang="en-US" sz="2000" dirty="0"/>
              <a:t> can be made </a:t>
            </a:r>
            <a:r>
              <a:rPr lang="en-US" sz="2000" dirty="0">
                <a:highlight>
                  <a:srgbClr val="FFFF00"/>
                </a:highlight>
              </a:rPr>
              <a:t>quickly</a:t>
            </a:r>
            <a:r>
              <a:rPr lang="en-US" sz="2000" dirty="0"/>
              <a:t> and </a:t>
            </a:r>
            <a:r>
              <a:rPr lang="en-US" sz="2000" dirty="0">
                <a:highlight>
                  <a:srgbClr val="FFFF00"/>
                </a:highlight>
              </a:rPr>
              <a:t>easily</a:t>
            </a:r>
            <a:r>
              <a:rPr lang="en-US" sz="2000" dirty="0"/>
              <a:t> to a prototype, incurring minimal costs.</a:t>
            </a:r>
          </a:p>
          <a:p>
            <a:pPr algn="just"/>
            <a:r>
              <a:rPr lang="en-US" sz="2000" dirty="0"/>
              <a:t>It can be used to demonstrate your product to management, clients, and other stakeholders so they have a clear idea of your intentions with the design.</a:t>
            </a:r>
          </a:p>
          <a:p>
            <a:pPr algn="just"/>
            <a:r>
              <a:rPr lang="en-US" sz="2000" dirty="0"/>
              <a:t>Interaction is something that happens over time, not in freeze frames or still images. Prototypes allow you to experience and interact with the design for yourself in real time.</a:t>
            </a:r>
          </a:p>
        </p:txBody>
      </p:sp>
    </p:spTree>
    <p:extLst>
      <p:ext uri="{BB962C8B-B14F-4D97-AF65-F5344CB8AC3E}">
        <p14:creationId xmlns:p14="http://schemas.microsoft.com/office/powerpoint/2010/main" val="1327834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CCFD8-4FC2-420C-8DF2-523986611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1255" y="2382226"/>
            <a:ext cx="8915399" cy="3117040"/>
          </a:xfrm>
        </p:spPr>
        <p:txBody>
          <a:bodyPr>
            <a:normAutofit/>
          </a:bodyPr>
          <a:lstStyle/>
          <a:p>
            <a:r>
              <a:rPr lang="en-US" sz="2800" i="0" dirty="0">
                <a:solidFill>
                  <a:srgbClr val="202124"/>
                </a:solidFill>
                <a:effectLst/>
                <a:latin typeface="Century Gothic (Body)"/>
              </a:rPr>
              <a:t>Website </a:t>
            </a:r>
            <a:r>
              <a:rPr lang="en-US" sz="2800" i="0" dirty="0">
                <a:solidFill>
                  <a:srgbClr val="FF0000"/>
                </a:solidFill>
                <a:effectLst/>
                <a:latin typeface="Century Gothic (Body)"/>
              </a:rPr>
              <a:t>wireframes</a:t>
            </a:r>
            <a:r>
              <a:rPr lang="en-US" sz="2800" i="0" dirty="0">
                <a:solidFill>
                  <a:srgbClr val="202124"/>
                </a:solidFill>
                <a:effectLst/>
                <a:latin typeface="Century Gothic (Body)"/>
              </a:rPr>
              <a:t> are low-fidelity, basic layout and structural guidelines of your web product's layout</a:t>
            </a:r>
            <a:br>
              <a:rPr lang="en-US" sz="2800" i="0" dirty="0">
                <a:solidFill>
                  <a:srgbClr val="202124"/>
                </a:solidFill>
                <a:effectLst/>
                <a:latin typeface="Century Gothic (Body)"/>
              </a:rPr>
            </a:br>
            <a:br>
              <a:rPr lang="en-US" sz="2800" i="0" dirty="0">
                <a:solidFill>
                  <a:srgbClr val="202124"/>
                </a:solidFill>
                <a:effectLst/>
                <a:latin typeface="Century Gothic (Body)"/>
              </a:rPr>
            </a:br>
            <a:r>
              <a:rPr lang="en-US" sz="2800" dirty="0">
                <a:solidFill>
                  <a:srgbClr val="FF0000"/>
                </a:solidFill>
                <a:latin typeface="Century Gothic (Body)"/>
              </a:rPr>
              <a:t>P</a:t>
            </a:r>
            <a:r>
              <a:rPr lang="en-US" sz="2800" i="0" dirty="0">
                <a:solidFill>
                  <a:srgbClr val="FF0000"/>
                </a:solidFill>
                <a:effectLst/>
                <a:latin typeface="Century Gothic (Body)"/>
              </a:rPr>
              <a:t>rototypes</a:t>
            </a:r>
            <a:r>
              <a:rPr lang="en-US" sz="2800" i="0" dirty="0">
                <a:solidFill>
                  <a:srgbClr val="202124"/>
                </a:solidFill>
                <a:effectLst/>
                <a:latin typeface="Century Gothic (Body)"/>
              </a:rPr>
              <a:t> are an </a:t>
            </a:r>
            <a:r>
              <a:rPr lang="en-US" sz="2800" i="0" dirty="0">
                <a:solidFill>
                  <a:srgbClr val="202124"/>
                </a:solidFill>
                <a:effectLst/>
                <a:highlight>
                  <a:srgbClr val="FFFF00"/>
                </a:highlight>
                <a:latin typeface="Century Gothic (Body)"/>
              </a:rPr>
              <a:t>advanced wireframe </a:t>
            </a:r>
            <a:r>
              <a:rPr lang="en-US" sz="2800" i="0" dirty="0">
                <a:solidFill>
                  <a:srgbClr val="202124"/>
                </a:solidFill>
                <a:effectLst/>
                <a:latin typeface="Century Gothic (Body)"/>
              </a:rPr>
              <a:t>with more visual detail and interaction</a:t>
            </a:r>
            <a:br>
              <a:rPr lang="en-US" sz="1050" dirty="0"/>
            </a:br>
            <a:endParaRPr lang="en-US" sz="2800" dirty="0">
              <a:latin typeface="Century Gothic (Body)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D720D-A342-4BDE-86A1-C869B41F8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2578" y="702074"/>
            <a:ext cx="8915399" cy="1555864"/>
          </a:xfrm>
        </p:spPr>
        <p:txBody>
          <a:bodyPr>
            <a:normAutofit/>
          </a:bodyPr>
          <a:lstStyle/>
          <a:p>
            <a:r>
              <a:rPr lang="en-US" sz="3600" i="0" dirty="0">
                <a:solidFill>
                  <a:schemeClr val="tx1"/>
                </a:solidFill>
                <a:effectLst/>
                <a:latin typeface="Century Gothic (Body)"/>
              </a:rPr>
              <a:t>Wireframes vs Prototypes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428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3. User Testing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70C0"/>
                </a:solidFill>
              </a:rPr>
              <a:t>Starting Simple</a:t>
            </a:r>
          </a:p>
          <a:p>
            <a:pPr algn="just"/>
            <a:r>
              <a:rPr lang="en-US" sz="2000" dirty="0"/>
              <a:t>User testing can be as simple as making paper prototypes or drawing whiteboard sketches to demonstrate your product to your potential users.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70C0"/>
                </a:solidFill>
              </a:rPr>
              <a:t>Usability Testing</a:t>
            </a:r>
          </a:p>
          <a:p>
            <a:pPr algn="just"/>
            <a:r>
              <a:rPr lang="en-US" sz="2000" dirty="0"/>
              <a:t>The purpose of in-person usability testing is to identify problems or issues the user has with the interface.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70C0"/>
                </a:solidFill>
              </a:rPr>
              <a:t>Remote User Testing</a:t>
            </a:r>
          </a:p>
          <a:p>
            <a:pPr algn="just"/>
            <a:r>
              <a:rPr lang="en-US" sz="2000" dirty="0"/>
              <a:t>An option for a UX design team when it’s not possible to reach users from the product’s target audience in a real-life setting.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358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4. Visual Design &amp;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sz="2000" dirty="0"/>
              <a:t>After several iterations of prototyping and testing, the design is ready for a visual makeover. 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This is where the look and feel of the design come into play. 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These aspects are usually done in collaboration with a UI (user interface) designer, who ensures that what the user is presented with on the screen enables them to complete their tasks. 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The UI designer has a solid understanding of the user's needs and goals, but their specialty lies in the user’s visual experience.</a:t>
            </a:r>
          </a:p>
        </p:txBody>
      </p:sp>
    </p:spTree>
    <p:extLst>
      <p:ext uri="{BB962C8B-B14F-4D97-AF65-F5344CB8AC3E}">
        <p14:creationId xmlns:p14="http://schemas.microsoft.com/office/powerpoint/2010/main" val="1740536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78794" y="3348507"/>
            <a:ext cx="91182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551853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sz="2400" dirty="0"/>
              <a:t>UX Design</a:t>
            </a:r>
            <a:r>
              <a:rPr lang="ar-EG" sz="2400" dirty="0"/>
              <a:t> </a:t>
            </a:r>
            <a:r>
              <a:rPr lang="en-US" sz="2400" dirty="0"/>
              <a:t>Process.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User Research.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Design: Wireframing And Prototyping.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User Testing.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Visual Design &amp; Development.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902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UX Design</a:t>
            </a:r>
            <a:r>
              <a:rPr lang="ar-EG" dirty="0"/>
              <a:t> </a:t>
            </a:r>
            <a:r>
              <a:rPr lang="en-US" dirty="0"/>
              <a:t>Process.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UX design process means always thinking from the perspective of the user;</a:t>
            </a:r>
          </a:p>
          <a:p>
            <a:r>
              <a:rPr lang="en-US" sz="2400" dirty="0"/>
              <a:t>User Research.</a:t>
            </a:r>
          </a:p>
          <a:p>
            <a:r>
              <a:rPr lang="en-US" sz="2400" dirty="0"/>
              <a:t>Design.</a:t>
            </a:r>
          </a:p>
          <a:p>
            <a:r>
              <a:rPr lang="en-US" sz="2400" dirty="0"/>
              <a:t>Testing.</a:t>
            </a:r>
          </a:p>
          <a:p>
            <a:r>
              <a:rPr lang="en-US" sz="2400" dirty="0"/>
              <a:t>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696976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1. User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200" dirty="0"/>
              <a:t>User research is integral to the UX design process. It is every UX designer’s starting point for a UX design project. Research teaches us about the </a:t>
            </a:r>
            <a:r>
              <a:rPr lang="en-US" sz="2200" dirty="0">
                <a:highlight>
                  <a:srgbClr val="FFFF00"/>
                </a:highlight>
              </a:rPr>
              <a:t>users</a:t>
            </a:r>
            <a:r>
              <a:rPr lang="en-US" sz="2200" dirty="0"/>
              <a:t>, </a:t>
            </a:r>
            <a:r>
              <a:rPr lang="en-US" sz="2200" dirty="0">
                <a:highlight>
                  <a:srgbClr val="FFFF00"/>
                </a:highlight>
              </a:rPr>
              <a:t>their behavior, goals, motivations, and needs.</a:t>
            </a:r>
          </a:p>
          <a:p>
            <a:pPr algn="just"/>
            <a:r>
              <a:rPr lang="en-US" sz="2200" dirty="0"/>
              <a:t>It also shows us how they currently </a:t>
            </a:r>
            <a:r>
              <a:rPr lang="en-US" sz="2200" dirty="0">
                <a:highlight>
                  <a:srgbClr val="FFFF00"/>
                </a:highlight>
              </a:rPr>
              <a:t>navigate</a:t>
            </a:r>
            <a:r>
              <a:rPr lang="en-US" sz="2200" dirty="0"/>
              <a:t> our system, where they come up against </a:t>
            </a:r>
            <a:r>
              <a:rPr lang="en-US" sz="2200" dirty="0">
                <a:highlight>
                  <a:srgbClr val="FFFF00"/>
                </a:highlight>
              </a:rPr>
              <a:t>problems</a:t>
            </a:r>
            <a:r>
              <a:rPr lang="en-US" sz="2200" dirty="0"/>
              <a:t> and, most importantly, how they </a:t>
            </a:r>
            <a:r>
              <a:rPr lang="en-US" sz="2200" dirty="0">
                <a:highlight>
                  <a:srgbClr val="FFFF00"/>
                </a:highlight>
              </a:rPr>
              <a:t>feel</a:t>
            </a:r>
            <a:r>
              <a:rPr lang="en-US" sz="2200" dirty="0"/>
              <a:t> when interacting with our product.</a:t>
            </a:r>
          </a:p>
          <a:p>
            <a:pPr algn="just"/>
            <a:r>
              <a:rPr lang="en-US" sz="2200" dirty="0">
                <a:highlight>
                  <a:srgbClr val="FFFF00"/>
                </a:highlight>
              </a:rPr>
              <a:t>Your job </a:t>
            </a:r>
            <a:r>
              <a:rPr lang="en-US" sz="2200" dirty="0"/>
              <a:t>is to try to </a:t>
            </a:r>
            <a:r>
              <a:rPr lang="en-US" sz="2200" dirty="0">
                <a:highlight>
                  <a:srgbClr val="FFFF00"/>
                </a:highlight>
              </a:rPr>
              <a:t>understand</a:t>
            </a:r>
            <a:r>
              <a:rPr lang="en-US" sz="2200" dirty="0"/>
              <a:t> why they are </a:t>
            </a:r>
            <a:r>
              <a:rPr lang="en-US" sz="2200" dirty="0">
                <a:highlight>
                  <a:srgbClr val="FFFF00"/>
                </a:highlight>
              </a:rPr>
              <a:t>behaving</a:t>
            </a:r>
            <a:r>
              <a:rPr lang="en-US" sz="2200" dirty="0"/>
              <a:t> the way they are, </a:t>
            </a:r>
            <a:r>
              <a:rPr lang="en-US" sz="2200" dirty="0">
                <a:highlight>
                  <a:srgbClr val="FFFF00"/>
                </a:highlight>
              </a:rPr>
              <a:t>not </a:t>
            </a:r>
            <a:r>
              <a:rPr lang="en-US" sz="2200" dirty="0"/>
              <a:t>to try to </a:t>
            </a:r>
            <a:r>
              <a:rPr lang="en-US" sz="2200" dirty="0">
                <a:highlight>
                  <a:srgbClr val="FFFF00"/>
                </a:highlight>
              </a:rPr>
              <a:t>change</a:t>
            </a:r>
            <a:r>
              <a:rPr lang="en-US" sz="2200" dirty="0"/>
              <a:t> that </a:t>
            </a:r>
            <a:r>
              <a:rPr lang="en-US" sz="2200" dirty="0">
                <a:highlight>
                  <a:srgbClr val="FFFF00"/>
                </a:highlight>
              </a:rPr>
              <a:t>behavior</a:t>
            </a:r>
            <a:r>
              <a:rPr lang="en-US" sz="2200" dirty="0"/>
              <a:t> or </a:t>
            </a:r>
            <a:r>
              <a:rPr lang="en-US" sz="2200" dirty="0">
                <a:highlight>
                  <a:srgbClr val="FFFF00"/>
                </a:highlight>
              </a:rPr>
              <a:t>influence</a:t>
            </a:r>
            <a:r>
              <a:rPr lang="en-US" sz="2200" dirty="0"/>
              <a:t> it, </a:t>
            </a:r>
            <a:r>
              <a:rPr lang="en-US" sz="2200" dirty="0">
                <a:highlight>
                  <a:srgbClr val="FFFF00"/>
                </a:highlight>
              </a:rPr>
              <a:t>but accommodate </a:t>
            </a:r>
            <a:r>
              <a:rPr lang="en-US" sz="2200" dirty="0"/>
              <a:t>it within the product.</a:t>
            </a:r>
          </a:p>
        </p:txBody>
      </p:sp>
    </p:spTree>
    <p:extLst>
      <p:ext uri="{BB962C8B-B14F-4D97-AF65-F5344CB8AC3E}">
        <p14:creationId xmlns:p14="http://schemas.microsoft.com/office/powerpoint/2010/main" val="521655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What Is Involved In User Research?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70C0"/>
                </a:solidFill>
              </a:rPr>
              <a:t>Interviews</a:t>
            </a:r>
          </a:p>
          <a:p>
            <a:r>
              <a:rPr lang="en-US" dirty="0"/>
              <a:t>A user interview is an in-depth </a:t>
            </a:r>
            <a:r>
              <a:rPr lang="en-US" dirty="0">
                <a:highlight>
                  <a:srgbClr val="FFFF00"/>
                </a:highlight>
              </a:rPr>
              <a:t>one-on-one discussion </a:t>
            </a:r>
            <a:r>
              <a:rPr lang="en-US" dirty="0"/>
              <a:t>between an </a:t>
            </a:r>
            <a:r>
              <a:rPr lang="en-US" dirty="0">
                <a:highlight>
                  <a:srgbClr val="FFFF00"/>
                </a:highlight>
              </a:rPr>
              <a:t>interviewer and a user from the target </a:t>
            </a:r>
            <a:r>
              <a:rPr lang="en-US" dirty="0"/>
              <a:t>demographic. It is designed to discover the underlying </a:t>
            </a:r>
            <a:r>
              <a:rPr lang="en-US" dirty="0">
                <a:highlight>
                  <a:srgbClr val="FFFF00"/>
                </a:highlight>
              </a:rPr>
              <a:t>needs and requirements </a:t>
            </a:r>
            <a:r>
              <a:rPr lang="en-US" dirty="0"/>
              <a:t>of the user when using your product.</a:t>
            </a:r>
          </a:p>
          <a:p>
            <a:endParaRPr lang="en-US" dirty="0"/>
          </a:p>
          <a:p>
            <a:r>
              <a:rPr lang="en-US" dirty="0"/>
              <a:t>A user interview can also be conducted while a </a:t>
            </a:r>
            <a:r>
              <a:rPr lang="en-US" dirty="0">
                <a:highlight>
                  <a:srgbClr val="FFFF00"/>
                </a:highlight>
              </a:rPr>
              <a:t>user interacts with your product</a:t>
            </a:r>
            <a:r>
              <a:rPr lang="en-US" dirty="0"/>
              <a:t>; the interviewer can ask questions which reveal precisely what the user is thinking as they navigate. </a:t>
            </a:r>
            <a:r>
              <a:rPr lang="en-US" dirty="0">
                <a:highlight>
                  <a:srgbClr val="FFFF00"/>
                </a:highlight>
              </a:rPr>
              <a:t>Ask</a:t>
            </a:r>
            <a:r>
              <a:rPr lang="en-US" dirty="0"/>
              <a:t> your users about the </a:t>
            </a:r>
            <a:r>
              <a:rPr lang="en-US" dirty="0">
                <a:highlight>
                  <a:srgbClr val="FFFF00"/>
                </a:highlight>
              </a:rPr>
              <a:t>problems</a:t>
            </a:r>
            <a:r>
              <a:rPr lang="en-US" dirty="0"/>
              <a:t> they generally have with this kind of service and where their </a:t>
            </a:r>
            <a:r>
              <a:rPr lang="en-US" dirty="0">
                <a:highlight>
                  <a:srgbClr val="FFFF00"/>
                </a:highlight>
              </a:rPr>
              <a:t>greatest pain points </a:t>
            </a:r>
            <a:r>
              <a:rPr lang="en-US" dirty="0"/>
              <a:t>are.</a:t>
            </a:r>
          </a:p>
        </p:txBody>
      </p:sp>
    </p:spTree>
    <p:extLst>
      <p:ext uri="{BB962C8B-B14F-4D97-AF65-F5344CB8AC3E}">
        <p14:creationId xmlns:p14="http://schemas.microsoft.com/office/powerpoint/2010/main" val="359696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804878" cy="128089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Cont. What Is Involved In User Research?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70C0"/>
                </a:solidFill>
              </a:rPr>
              <a:t>Online Surveys</a:t>
            </a:r>
          </a:p>
          <a:p>
            <a:pPr algn="just"/>
            <a:r>
              <a:rPr lang="en-US" sz="2000" dirty="0"/>
              <a:t>An online survey is a questionnaire consisting of a set of </a:t>
            </a:r>
            <a:r>
              <a:rPr lang="en-US" sz="2000" dirty="0">
                <a:highlight>
                  <a:srgbClr val="FFFF00"/>
                </a:highlight>
              </a:rPr>
              <a:t>very precise questions</a:t>
            </a:r>
            <a:r>
              <a:rPr lang="en-US" sz="2000" dirty="0"/>
              <a:t> sent to a </a:t>
            </a:r>
            <a:r>
              <a:rPr lang="en-US" sz="2000" dirty="0">
                <a:highlight>
                  <a:srgbClr val="FFFF00"/>
                </a:highlight>
              </a:rPr>
              <a:t>sample of your target audience </a:t>
            </a:r>
            <a:r>
              <a:rPr lang="en-US" sz="2000" dirty="0"/>
              <a:t>over the internet—usually via a </a:t>
            </a:r>
            <a:r>
              <a:rPr lang="en-US" sz="2000" dirty="0">
                <a:highlight>
                  <a:srgbClr val="FFFF00"/>
                </a:highlight>
              </a:rPr>
              <a:t>form</a:t>
            </a:r>
            <a:r>
              <a:rPr lang="en-US" sz="2000" dirty="0"/>
              <a:t>. The length and format of an online survey can vary from project to project, but irrespective of the length or design of the form, the </a:t>
            </a:r>
            <a:r>
              <a:rPr lang="en-US" sz="2000" dirty="0">
                <a:highlight>
                  <a:srgbClr val="FFFF00"/>
                </a:highlight>
              </a:rPr>
              <a:t>data is compiled in a database </a:t>
            </a:r>
            <a:r>
              <a:rPr lang="en-US" sz="2000" dirty="0"/>
              <a:t>to be reviewed at a later date by the UX designer or the UX design team.</a:t>
            </a:r>
          </a:p>
          <a:p>
            <a:pPr algn="just"/>
            <a:r>
              <a:rPr lang="en-US" sz="2000" dirty="0">
                <a:highlight>
                  <a:srgbClr val="FFFF00"/>
                </a:highlight>
              </a:rPr>
              <a:t>Before you start writing your online survey,</a:t>
            </a:r>
            <a:r>
              <a:rPr lang="en-US" sz="2000" dirty="0"/>
              <a:t> take the time to conduct a </a:t>
            </a:r>
            <a:r>
              <a:rPr lang="en-US" sz="2000" dirty="0">
                <a:highlight>
                  <a:srgbClr val="FFFF00"/>
                </a:highlight>
              </a:rPr>
              <a:t>few persona interviews </a:t>
            </a:r>
            <a:r>
              <a:rPr lang="en-US" sz="2000" dirty="0"/>
              <a:t>beforehand to fully understand the user’s problem space. This will help inform your survey questions.</a:t>
            </a:r>
          </a:p>
        </p:txBody>
      </p:sp>
    </p:spTree>
    <p:extLst>
      <p:ext uri="{BB962C8B-B14F-4D97-AF65-F5344CB8AC3E}">
        <p14:creationId xmlns:p14="http://schemas.microsoft.com/office/powerpoint/2010/main" val="1645643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Cont. What Is Involved In User Research?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70C0"/>
                </a:solidFill>
              </a:rPr>
              <a:t>User Persona</a:t>
            </a:r>
          </a:p>
          <a:p>
            <a:pPr algn="just"/>
            <a:r>
              <a:rPr lang="en-US" sz="2000" dirty="0"/>
              <a:t>A user persona is a fictional but realistic representation of a set of target users based on their goals, needs, and behaviors (all discovered during the research phase!).</a:t>
            </a:r>
            <a:endParaRPr lang="ar-EG" sz="2000" dirty="0"/>
          </a:p>
          <a:p>
            <a:pPr algn="just"/>
            <a:r>
              <a:rPr lang="en-US" sz="2000" dirty="0"/>
              <a:t>A user persona is a valuable tool in the UX design process because it reminds designers and other stakeholders that they’re designing for </a:t>
            </a:r>
            <a:r>
              <a:rPr lang="en-US" sz="2000" i="1" dirty="0"/>
              <a:t>real people</a:t>
            </a:r>
            <a:r>
              <a:rPr lang="en-US" sz="2000" dirty="0"/>
              <a:t>. </a:t>
            </a:r>
            <a:endParaRPr lang="ar-EG" sz="2000" dirty="0"/>
          </a:p>
          <a:p>
            <a:pPr algn="just"/>
            <a:r>
              <a:rPr lang="en-US" sz="2000" dirty="0"/>
              <a:t>personas help the designer build empathy with the user and prioritize key features and design decisions based on real user data.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02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Cont. What Is Involved In User Research?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Personas are effective if they:</a:t>
            </a:r>
          </a:p>
          <a:p>
            <a:r>
              <a:rPr lang="en-US" dirty="0"/>
              <a:t>Are truly representative of real people, their motivations, goals, and needs</a:t>
            </a:r>
          </a:p>
          <a:p>
            <a:r>
              <a:rPr lang="en-US" dirty="0"/>
              <a:t>Reveal universal features and functionality</a:t>
            </a:r>
          </a:p>
          <a:p>
            <a:r>
              <a:rPr lang="en-US" dirty="0"/>
              <a:t>Give us an accurate picture of what users’ expectations are</a:t>
            </a:r>
          </a:p>
          <a:p>
            <a:r>
              <a:rPr lang="en-US" dirty="0"/>
              <a:t>Show us how users will interact with a site</a:t>
            </a:r>
          </a:p>
          <a:p>
            <a:r>
              <a:rPr lang="en-US" dirty="0"/>
              <a:t>Represent a large portion of users of the site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348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Cont. What Is Involved In User Research?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70C0"/>
                </a:solidFill>
              </a:rPr>
              <a:t>User Testing</a:t>
            </a:r>
          </a:p>
          <a:p>
            <a:pPr algn="just"/>
            <a:r>
              <a:rPr lang="en-US" sz="2000" dirty="0"/>
              <a:t>We will discuss user testing in more detail in the Testing section, but bear in mind that if you are improving a pre-existing product (rather than researching for a new design), user testing can be a valuable research resource to uncover where users are struggling with that product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68024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650</TotalTime>
  <Words>1182</Words>
  <Application>Microsoft Office PowerPoint</Application>
  <PresentationFormat>Widescreen</PresentationFormat>
  <Paragraphs>86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Century Gothic</vt:lpstr>
      <vt:lpstr>Century Gothic (Body)</vt:lpstr>
      <vt:lpstr>Wingdings</vt:lpstr>
      <vt:lpstr>Wingdings 3</vt:lpstr>
      <vt:lpstr>Wisp</vt:lpstr>
      <vt:lpstr>PowerPoint Presentation</vt:lpstr>
      <vt:lpstr> Objectives</vt:lpstr>
      <vt:lpstr> UX Design Process.</vt:lpstr>
      <vt:lpstr> 1. User Research</vt:lpstr>
      <vt:lpstr> What Is Involved In User Research?</vt:lpstr>
      <vt:lpstr> Cont. What Is Involved In User Research?</vt:lpstr>
      <vt:lpstr> Cont. What Is Involved In User Research?</vt:lpstr>
      <vt:lpstr> Cont. What Is Involved In User Research?</vt:lpstr>
      <vt:lpstr> Cont. What Is Involved In User Research?</vt:lpstr>
      <vt:lpstr> Cont. What Is Involved In User Research?</vt:lpstr>
      <vt:lpstr> 2. Design: Wireframing And Prototyping</vt:lpstr>
      <vt:lpstr> Cont. Design: Wireframing</vt:lpstr>
      <vt:lpstr> Cont. Design: Wireframing And Prototyping</vt:lpstr>
      <vt:lpstr>Cont. Design: Prototyping</vt:lpstr>
      <vt:lpstr>Website wireframes are low-fidelity, basic layout and structural guidelines of your web product's layout  Prototypes are an advanced wireframe with more visual detail and interaction </vt:lpstr>
      <vt:lpstr> 3. User Testing </vt:lpstr>
      <vt:lpstr> 4. Visual Design &amp; Development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UX</dc:title>
  <dc:creator>alsherif</dc:creator>
  <cp:lastModifiedBy>Asmaa Goda</cp:lastModifiedBy>
  <cp:revision>77</cp:revision>
  <dcterms:created xsi:type="dcterms:W3CDTF">2020-02-23T08:50:27Z</dcterms:created>
  <dcterms:modified xsi:type="dcterms:W3CDTF">2022-03-14T10:36:40Z</dcterms:modified>
</cp:coreProperties>
</file>