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Franklin Gothic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zN4tv8vNTB1P7tbsMn3usKKh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ranklinGothic-bold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trb5me@virginia.edu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266701" y="5691187"/>
            <a:ext cx="20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DS6040 Summer 2021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Taylor R. Brown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0" y="1214657"/>
            <a:ext cx="1219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Uncertainty, Bayes’ Theorem, and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Module 1 Live Session (5/2</a:t>
            </a:r>
            <a:r>
              <a:rPr lang="en-US" sz="3200">
                <a:latin typeface="Franklin Gothic"/>
                <a:ea typeface="Franklin Gothic"/>
                <a:cs typeface="Franklin Gothic"/>
                <a:sym typeface="Franklin Gothic"/>
              </a:rPr>
              <a:t>5</a:t>
            </a:r>
            <a:r>
              <a:rPr b="0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/202</a:t>
            </a:r>
            <a:r>
              <a:rPr lang="en-US" sz="3200">
                <a:latin typeface="Franklin Gothic"/>
                <a:ea typeface="Franklin Gothic"/>
                <a:cs typeface="Franklin Gothic"/>
                <a:sym typeface="Franklin Gothic"/>
              </a:rPr>
              <a:t>2</a:t>
            </a:r>
            <a:r>
              <a:rPr b="0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</a:t>
            </a:r>
            <a:endParaRPr/>
          </a:p>
        </p:txBody>
      </p:sp>
      <p:pic>
        <p:nvPicPr>
          <p:cNvPr descr="A picture containing application&#10;&#10;Description automatically generated"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609" y="5766438"/>
            <a:ext cx="4806696" cy="89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139781" y="29445"/>
            <a:ext cx="7505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Probability Distributions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520117"/>
            <a:ext cx="10868450" cy="46568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2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139781" y="29445"/>
            <a:ext cx="7505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Probability Distributions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318161" y="1062903"/>
            <a:ext cx="10515600" cy="52750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95" r="-2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1779" y="2192825"/>
            <a:ext cx="5057367" cy="217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139781" y="29445"/>
            <a:ext cx="7505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Probability Distributions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5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139781" y="29445"/>
            <a:ext cx="7505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Probability Distributions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500175" y="1249250"/>
            <a:ext cx="6667681" cy="52750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96" r="-265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372193" y="4479932"/>
            <a:ext cx="11301074" cy="16519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426" l="-646" r="0" t="-36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1745" y="952775"/>
            <a:ext cx="4589485" cy="367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139781" y="29445"/>
            <a:ext cx="76738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Conditional Probabilities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139781" y="29445"/>
            <a:ext cx="64940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Likelihood Functions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89" r="-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139781" y="29445"/>
            <a:ext cx="50032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Bayes’ Theorem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89" r="-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139781" y="29445"/>
            <a:ext cx="50032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Bayes’ Theorem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139781" y="29445"/>
            <a:ext cx="113431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Example – Base Rates are Important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8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39781" y="29445"/>
            <a:ext cx="118978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Monty Hall Problem – Goat Edition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are a goat farmer. You are presented with 3 doors. Two of those doors hold cars, one holds a goat. After you select a door, the host opens one of the unselected doors to reveal a car. Should you switch your choice of door to the other (unselected, unopened) door, if you are aiming to win the goat?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A white dog with its tongue out&#10;&#10;Description automatically generated with low confidence"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996" y="3186801"/>
            <a:ext cx="4572000" cy="2569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r, outdoor, grass, parked&#10;&#10;Description automatically generated" id="245" name="Google Shape;2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274" y="3276843"/>
            <a:ext cx="3185838" cy="2389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/>
          <p:nvPr/>
        </p:nvSpPr>
        <p:spPr>
          <a:xfrm>
            <a:off x="8501396" y="3576787"/>
            <a:ext cx="3152836" cy="1773471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picture containing car, outdoor, grass, parked&#10;&#10;Description automatically generated" id="247" name="Google Shape;2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5549" y="3276843"/>
            <a:ext cx="3185838" cy="238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Syllabus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Uncertainty in Machine Learning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Probability Density Functions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Conditional Probabilities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Bayes’ Theorem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The Monty Hall Problem</a:t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Outline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39781" y="29445"/>
            <a:ext cx="118978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Monty Hall Problem – Goat Edition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A white dog with its tongue out&#10;&#10;Description automatically generated with low confidence" id="257" name="Google Shape;2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1555" y="1539512"/>
            <a:ext cx="1761822" cy="99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139781" y="29445"/>
            <a:ext cx="118978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Monty Hall Problem – Goat Edition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89" r="-4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2824739" y="4408922"/>
            <a:ext cx="3657600" cy="436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4446218" y="4025689"/>
            <a:ext cx="623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</a:t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6755878" y="4408922"/>
            <a:ext cx="2865707" cy="436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8313951" y="3615410"/>
            <a:ext cx="2317749" cy="7861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065294" y="4903008"/>
            <a:ext cx="2521668" cy="4368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863296" y="5295693"/>
            <a:ext cx="746230" cy="78380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9918619" y="4591327"/>
            <a:ext cx="2167575" cy="14682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10065596" y="4553987"/>
            <a:ext cx="1868198" cy="15283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139781" y="29445"/>
            <a:ext cx="899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Next Week on Bayesian</a:t>
            </a:r>
            <a:r>
              <a:rPr lang="en-US" sz="5400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</a:t>
            </a:r>
            <a:r>
              <a:rPr lang="en-US" sz="5400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344599" y="11798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Priors – What are they, and how do we get them?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Conjugate Priors – 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math is “nice” – no fancy algorithms required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 Priors – 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choice is made for you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Subjective Priors – 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choose to express your personal beliefs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Non-informative priors – 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don’t have a lot of prior information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Info for Module 1 –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Homework 1 has been released! Due 6/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Discussions are open in 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Slack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Several optional assignments are open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1" type="body"/>
          </p:nvPr>
        </p:nvSpPr>
        <p:spPr>
          <a:xfrm>
            <a:off x="291210" y="1225477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Live Sessions – 715-815 or 830-930pm Wednesdays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Office Hours – 7- 8pm Mondays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Discussion Forum – Slack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Material Distribution</a:t>
            </a: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 – Collab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477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Libre Franklin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Submissions and Deadlines - Gradescope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39781" y="29445"/>
            <a:ext cx="86052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Syllabus – Course Structure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5 Homework Assignments – 50% total grade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Use Jupyter notebooks and turn-in as PDF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Participation – 15% total grade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Primarily Slack discussion based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Project Report + Presentation – 35% total grade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Group or Solo Projects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May be related to DS Capstone</a:t>
            </a:r>
            <a:endParaRPr/>
          </a:p>
          <a:p>
            <a:pPr indent="-3937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39781" y="29445"/>
            <a:ext cx="112389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Syllabus – Assignments and Grading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Email (</a:t>
            </a:r>
            <a:r>
              <a:rPr lang="en-US" sz="40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trb5me@virginia.edu</a:t>
            </a: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)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Course related questions (i.e. about due dates/grading)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Give me 24 hours before following up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Slack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Content related questions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Can be public discussion or private message to me (public is preferred)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 check Slack all the time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Weekend Policy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 work on weekends, but I don’t want to.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I’ll be responding to emails/Slack on weekends, but only as catchup.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39781" y="29445"/>
            <a:ext cx="9018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Syllabus – Instructor Contact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Analyze a real data problem of your choosing using a Bayesian method.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Note: This can be related to your DS Capstone project (and often is)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Group (2-3 people) or Solo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Project Proposal Due 6/15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Description of the problem, data, and group.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Project Report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4-6 page report detailing problem, analysis and conclusions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Written for informed stakeholders (rather than for a class project…)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Project Presentation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5-7 minutes, present the problem and your findings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39781" y="29445"/>
            <a:ext cx="7473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Syllabus – Class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lies…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Sampling Variability – even if you know the model and its parameters, there is usually noise assumed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Parameter/Latent-variable uncertainty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– estimate w/ finite sample…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Model Misspecification – “all models are wrong”...yours is too, probably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account for uncertainty, all frameworks must pay some sort of informational price.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pay this price (in part) when you propose how variables are related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linear regression assumes linearity…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Statistical frameworks all pay the rest in several different ways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way is not necessarily better, it all comes down to what you are willing to pay…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39781" y="29445"/>
            <a:ext cx="8656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Uncertainty in Data Science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Frequentist Statistics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Parameters aren’t random–we don’t talk about their distributions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Only data have distributions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exact distributions under strict (i.e. probably incorrect) assumptions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approx. or asymptotic distributions often more convenient or applicable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Bayesian Statistics – Pays in </a:t>
            </a:r>
            <a:r>
              <a:rPr i="1" lang="en-US">
                <a:latin typeface="Libre Franklin"/>
                <a:ea typeface="Libre Franklin"/>
                <a:cs typeface="Libre Franklin"/>
                <a:sym typeface="Libre Franklin"/>
              </a:rPr>
              <a:t>prior information</a:t>
            </a:r>
            <a:endParaRPr i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Parameters are random–they have distributions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Their distribution can depend on the data you have (e.g. posterior distributions)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Their distribution can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reflect previous/subjective knowledge of the phenomena at hand without data (e.g. prior distributions)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Many choices for priors – objective, subjective, noninformative, empirical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139781" y="29445"/>
            <a:ext cx="74783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Price of Uncertainty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957" y="6131859"/>
            <a:ext cx="3557043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139781" y="29445"/>
            <a:ext cx="7505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D7D3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Probability Distributions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815389" y="1397810"/>
            <a:ext cx="10378731" cy="46152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57" r="0" t="-1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 Basener</dc:creator>
</cp:coreProperties>
</file>