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Franklin Gothic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Q+YjB9xVCNCOPWkf+VxBS+6Vf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/>
        </p:nvSpPr>
        <p:spPr>
          <a:xfrm>
            <a:off x="266701" y="5691187"/>
            <a:ext cx="20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DS6040 Summer 202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Taylor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R.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Brown</a:t>
            </a: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0" y="1214657"/>
            <a:ext cx="12192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Prior Selection in Bayesian Statistics</a:t>
            </a:r>
            <a:endParaRPr b="0" i="0" sz="66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Module 2 Live Session (6/01/202</a:t>
            </a:r>
            <a:r>
              <a:rPr lang="en-US" sz="3200">
                <a:latin typeface="Franklin Gothic"/>
                <a:ea typeface="Franklin Gothic"/>
                <a:cs typeface="Franklin Gothic"/>
                <a:sym typeface="Franklin Gothic"/>
              </a:rPr>
              <a:t>2</a:t>
            </a:r>
            <a:r>
              <a:rPr b="0" i="0" lang="en-US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)</a:t>
            </a:r>
            <a:endParaRPr/>
          </a:p>
        </p:txBody>
      </p:sp>
      <p:pic>
        <p:nvPicPr>
          <p:cNvPr descr="A picture containing application&#10;&#10;Description automatically generated"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609" y="5766438"/>
            <a:ext cx="4806696" cy="89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-1" y="6131859"/>
            <a:ext cx="8634900" cy="726000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0" y="-7894"/>
            <a:ext cx="12192000" cy="998100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139768" y="29450"/>
            <a:ext cx="747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Improper</a:t>
            </a: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Priors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760175" y="1591450"/>
            <a:ext cx="10139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Improper priors are ones that don’t integrate to 1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They may still lead to a *posterior* that’s proper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If you use an improper prior, you will need to verify via integration that this is the case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For this reason, I recommend you stick to noninformative proper priors–they guarantee propriety of the posterior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192199" y="1027454"/>
            <a:ext cx="11741700" cy="499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4" r="-1193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139781" y="29445"/>
            <a:ext cx="75264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“Non-informative”</a:t>
            </a: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Priors</a:t>
            </a:r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546304" y="5608639"/>
            <a:ext cx="1051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Great, albeit a little technical, post:  https://statmodeling.stat.columbia.edu/2013/11/21/hidden-dangers-noninformative-priors/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3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3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139781" y="29445"/>
            <a:ext cx="44614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Jeffreys</a:t>
            </a: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Priors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139781" y="29445"/>
            <a:ext cx="44614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Jeffreys</a:t>
            </a: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Priors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30" r="-311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139781" y="29445"/>
            <a:ext cx="70038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Empirical Bayes</a:t>
            </a: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Priors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List out all of the possible sequences, remembering that once you get “the results you were looking for”, you stop searching.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Markov Chains are in Module 3. To show this is a Markov Chain, list the possible states of the system and the transition matrix.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Use the normal conjugate priors from this lecture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Model using Binomial (and/or Bernoulli) with Beta conjugate priors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Ignore “Use prior alpha…” Because correlations = 0, treat each variable as an independent normal variate.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Use Wikipedia… 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7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139772" y="29450"/>
            <a:ext cx="962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Homework 1 Hints…</a:t>
            </a:r>
            <a:endParaRPr b="0" i="0" sz="5400" u="none" cap="none" strike="noStrike">
              <a:solidFill>
                <a:srgbClr val="ED7D3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Classification with Bayes!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Linear and Quadratic Discriminant Analysis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Bayesian Regression!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Zellner’s </a:t>
            </a: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priors!</a:t>
            </a:r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139781" y="29445"/>
            <a:ext cx="120693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Next Wee</a:t>
            </a:r>
            <a:r>
              <a:rPr lang="en-US" sz="5400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k…</a:t>
            </a:r>
            <a:endParaRPr b="0" i="0" sz="5400" u="none" cap="none" strike="noStrike">
              <a:solidFill>
                <a:srgbClr val="ED7D3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Bayes’ Theorem Review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Prior Overview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Conjugate Priors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Improper</a:t>
            </a: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 Priors 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Noninformative Priors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Jeffreys Priors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Empirical Bayes Priors</a:t>
            </a:r>
            <a:endParaRPr/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Outline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139781" y="29445"/>
            <a:ext cx="49600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Bayes’ Theorem</a:t>
            </a:r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3751544" y="2796134"/>
            <a:ext cx="4789901" cy="12657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3908041" y="3127597"/>
            <a:ext cx="1438578" cy="634839"/>
          </a:xfrm>
          <a:prstGeom prst="rect">
            <a:avLst/>
          </a:prstGeom>
          <a:noFill/>
          <a:ln cap="flat" cmpd="sng" w="254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/>
          <p:nvPr/>
        </p:nvCxnSpPr>
        <p:spPr>
          <a:xfrm rot="10800000">
            <a:off x="2999465" y="2655837"/>
            <a:ext cx="908576" cy="463866"/>
          </a:xfrm>
          <a:prstGeom prst="straightConnector1">
            <a:avLst/>
          </a:prstGeom>
          <a:noFill/>
          <a:ln cap="flat" cmpd="sng" w="9525">
            <a:solidFill>
              <a:srgbClr val="EB79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3"/>
          <p:cNvSpPr txBox="1"/>
          <p:nvPr/>
        </p:nvSpPr>
        <p:spPr>
          <a:xfrm>
            <a:off x="530003" y="1947951"/>
            <a:ext cx="3378000" cy="954300"/>
          </a:xfrm>
          <a:prstGeom prst="rect">
            <a:avLst/>
          </a:prstGeom>
          <a:noFill/>
          <a:ln cap="flat" cmpd="sng" w="2857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Posterior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(Probability/density of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parameter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Given Data)</a:t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5911567" y="2796134"/>
            <a:ext cx="1397809" cy="634839"/>
          </a:xfrm>
          <a:prstGeom prst="rect">
            <a:avLst/>
          </a:prstGeom>
          <a:noFill/>
          <a:ln cap="flat" cmpd="sng" w="254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3"/>
          <p:cNvCxnSpPr>
            <a:stCxn id="91" idx="0"/>
          </p:cNvCxnSpPr>
          <p:nvPr/>
        </p:nvCxnSpPr>
        <p:spPr>
          <a:xfrm rot="10800000">
            <a:off x="6610472" y="2038334"/>
            <a:ext cx="0" cy="757800"/>
          </a:xfrm>
          <a:prstGeom prst="straightConnector1">
            <a:avLst/>
          </a:prstGeom>
          <a:noFill/>
          <a:ln cap="flat" cmpd="sng" w="9525">
            <a:solidFill>
              <a:srgbClr val="EB79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3"/>
          <p:cNvSpPr txBox="1"/>
          <p:nvPr/>
        </p:nvSpPr>
        <p:spPr>
          <a:xfrm>
            <a:off x="4921452" y="1334223"/>
            <a:ext cx="3378000" cy="954300"/>
          </a:xfrm>
          <a:prstGeom prst="rect">
            <a:avLst/>
          </a:prstGeom>
          <a:noFill/>
          <a:ln cap="flat" cmpd="sng" w="2857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Likelihood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(Probability of Data Given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parameter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8724459" y="2756182"/>
            <a:ext cx="3378038" cy="707886"/>
          </a:xfrm>
          <a:prstGeom prst="rect">
            <a:avLst/>
          </a:prstGeom>
          <a:noFill/>
          <a:ln cap="flat" cmpd="sng" w="2857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Prior Distribution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(Probability of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parameter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7402563" y="2792705"/>
            <a:ext cx="995939" cy="634839"/>
          </a:xfrm>
          <a:prstGeom prst="rect">
            <a:avLst/>
          </a:prstGeom>
          <a:noFill/>
          <a:ln cap="flat" cmpd="sng" w="254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3"/>
          <p:cNvCxnSpPr>
            <a:stCxn id="95" idx="3"/>
            <a:endCxn id="94" idx="1"/>
          </p:cNvCxnSpPr>
          <p:nvPr/>
        </p:nvCxnSpPr>
        <p:spPr>
          <a:xfrm>
            <a:off x="8398502" y="3110125"/>
            <a:ext cx="326100" cy="0"/>
          </a:xfrm>
          <a:prstGeom prst="straightConnector1">
            <a:avLst/>
          </a:prstGeom>
          <a:noFill/>
          <a:ln cap="flat" cmpd="sng" w="9525">
            <a:solidFill>
              <a:srgbClr val="EB79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3"/>
          <p:cNvSpPr/>
          <p:nvPr/>
        </p:nvSpPr>
        <p:spPr>
          <a:xfrm>
            <a:off x="6610471" y="3515200"/>
            <a:ext cx="1048358" cy="546666"/>
          </a:xfrm>
          <a:prstGeom prst="rect">
            <a:avLst/>
          </a:prstGeom>
          <a:noFill/>
          <a:ln cap="flat" cmpd="sng" w="254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445631" y="4620991"/>
            <a:ext cx="3378038" cy="707886"/>
          </a:xfrm>
          <a:prstGeom prst="rect">
            <a:avLst/>
          </a:prstGeom>
          <a:noFill/>
          <a:ln cap="flat" cmpd="sng" w="2857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Marginal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(Probability of Data)</a:t>
            </a:r>
            <a:endParaRPr/>
          </a:p>
        </p:txBody>
      </p:sp>
      <p:cxnSp>
        <p:nvCxnSpPr>
          <p:cNvPr id="99" name="Google Shape;99;p3"/>
          <p:cNvCxnSpPr>
            <a:stCxn id="97" idx="2"/>
            <a:endCxn id="98" idx="0"/>
          </p:cNvCxnSpPr>
          <p:nvPr/>
        </p:nvCxnSpPr>
        <p:spPr>
          <a:xfrm>
            <a:off x="7134650" y="4061866"/>
            <a:ext cx="0" cy="559200"/>
          </a:xfrm>
          <a:prstGeom prst="straightConnector1">
            <a:avLst/>
          </a:prstGeom>
          <a:noFill/>
          <a:ln cap="flat" cmpd="sng" w="9525">
            <a:solidFill>
              <a:srgbClr val="EB79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3"/>
          <p:cNvSpPr/>
          <p:nvPr/>
        </p:nvSpPr>
        <p:spPr>
          <a:xfrm>
            <a:off x="530003" y="4324077"/>
            <a:ext cx="4279065" cy="1301714"/>
          </a:xfrm>
          <a:prstGeom prst="rect">
            <a:avLst/>
          </a:prstGeom>
          <a:noFill/>
          <a:ln cap="flat" cmpd="sng" w="254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508513" y="4332294"/>
            <a:ext cx="4222547" cy="76456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02" name="Google Shape;102;p3"/>
          <p:cNvCxnSpPr>
            <a:stCxn id="98" idx="1"/>
            <a:endCxn id="100" idx="3"/>
          </p:cNvCxnSpPr>
          <p:nvPr/>
        </p:nvCxnSpPr>
        <p:spPr>
          <a:xfrm rot="10800000">
            <a:off x="4809031" y="4974934"/>
            <a:ext cx="636600" cy="0"/>
          </a:xfrm>
          <a:prstGeom prst="straightConnector1">
            <a:avLst/>
          </a:prstGeom>
          <a:noFill/>
          <a:ln cap="flat" cmpd="sng" w="9525">
            <a:solidFill>
              <a:srgbClr val="EB79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3"/>
          <p:cNvSpPr txBox="1"/>
          <p:nvPr/>
        </p:nvSpPr>
        <p:spPr>
          <a:xfrm>
            <a:off x="513287" y="5042118"/>
            <a:ext cx="4122090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0462" l="-443" r="0" t="-34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39781" y="29445"/>
            <a:ext cx="45448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Prior Overview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139781" y="29445"/>
            <a:ext cx="52565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Conjugate Priors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55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139781" y="29445"/>
            <a:ext cx="119282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Conjugate Priors – Normal Distribution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139781" y="29445"/>
            <a:ext cx="119282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Conjugate Priors – Normal Distribution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225199" y="1063604"/>
            <a:ext cx="11741700" cy="499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139781" y="29445"/>
            <a:ext cx="119282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Conjugate Priors – Normal Distribution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139781" y="29445"/>
            <a:ext cx="111796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Conjugate Priors – </a:t>
            </a: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Beta</a:t>
            </a: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Distribution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William Basener</dc:creator>
</cp:coreProperties>
</file>