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341" r:id="rId3"/>
    <p:sldId id="342" r:id="rId4"/>
    <p:sldId id="343" r:id="rId5"/>
    <p:sldId id="344" r:id="rId6"/>
    <p:sldId id="364" r:id="rId7"/>
    <p:sldId id="345" r:id="rId8"/>
    <p:sldId id="347" r:id="rId9"/>
    <p:sldId id="348" r:id="rId10"/>
    <p:sldId id="349" r:id="rId11"/>
    <p:sldId id="350" r:id="rId12"/>
    <p:sldId id="351" r:id="rId13"/>
    <p:sldId id="352" r:id="rId14"/>
    <p:sldId id="355" r:id="rId15"/>
    <p:sldId id="354" r:id="rId16"/>
    <p:sldId id="356" r:id="rId17"/>
    <p:sldId id="357" r:id="rId18"/>
    <p:sldId id="359" r:id="rId19"/>
    <p:sldId id="360" r:id="rId20"/>
    <p:sldId id="361" r:id="rId21"/>
    <p:sldId id="362" r:id="rId22"/>
    <p:sldId id="363"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0B112B"/>
    <a:srgbClr val="F9F9F9"/>
    <a:srgbClr val="4472C4"/>
    <a:srgbClr val="CC5D08"/>
    <a:srgbClr val="DADB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1887" autoAdjust="0"/>
  </p:normalViewPr>
  <p:slideViewPr>
    <p:cSldViewPr snapToGrid="0">
      <p:cViewPr varScale="1">
        <p:scale>
          <a:sx n="98" d="100"/>
          <a:sy n="98" d="100"/>
        </p:scale>
        <p:origin x="78"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8.webp"/><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ycp6wm@virginia.ed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3" name="TextBox 2">
            <a:extLst>
              <a:ext uri="{FF2B5EF4-FFF2-40B4-BE49-F238E27FC236}">
                <a16:creationId xmlns:a16="http://schemas.microsoft.com/office/drawing/2014/main" id="{4F57BA8C-E58E-4191-B6C7-A2F7CC2BDCB0}"/>
              </a:ext>
            </a:extLst>
          </p:cNvPr>
          <p:cNvSpPr txBox="1"/>
          <p:nvPr/>
        </p:nvSpPr>
        <p:spPr>
          <a:xfrm>
            <a:off x="266701" y="5691187"/>
            <a:ext cx="2005677" cy="523220"/>
          </a:xfrm>
          <a:prstGeom prst="rect">
            <a:avLst/>
          </a:prstGeom>
          <a:noFill/>
        </p:spPr>
        <p:txBody>
          <a:bodyPr wrap="none" rtlCol="0">
            <a:spAutoFit/>
          </a:bodyPr>
          <a:lstStyle/>
          <a:p>
            <a:r>
              <a:rPr lang="en-US" dirty="0">
                <a:latin typeface="Franklin Gothic Book" panose="020B0503020102020204" pitchFamily="34" charset="0"/>
              </a:rPr>
              <a:t>DS6040 Summer 2021</a:t>
            </a:r>
          </a:p>
          <a:p>
            <a:r>
              <a:rPr lang="en-US" dirty="0">
                <a:latin typeface="Franklin Gothic Book" panose="020B0503020102020204" pitchFamily="34" charset="0"/>
              </a:rPr>
              <a:t>Teague R. Henry</a:t>
            </a:r>
          </a:p>
        </p:txBody>
      </p:sp>
      <p:sp>
        <p:nvSpPr>
          <p:cNvPr id="4" name="Rectangle 3">
            <a:extLst>
              <a:ext uri="{FF2B5EF4-FFF2-40B4-BE49-F238E27FC236}">
                <a16:creationId xmlns:a16="http://schemas.microsoft.com/office/drawing/2014/main" id="{E3A56C5D-4F8E-47EA-A87C-6F3764F9FB5B}"/>
              </a:ext>
            </a:extLst>
          </p:cNvPr>
          <p:cNvSpPr/>
          <p:nvPr/>
        </p:nvSpPr>
        <p:spPr>
          <a:xfrm>
            <a:off x="0" y="1214657"/>
            <a:ext cx="12192000" cy="1600438"/>
          </a:xfrm>
          <a:prstGeom prst="rect">
            <a:avLst/>
          </a:prstGeom>
        </p:spPr>
        <p:txBody>
          <a:bodyPr wrap="square">
            <a:spAutoFit/>
          </a:bodyPr>
          <a:lstStyle/>
          <a:p>
            <a:pPr algn="ctr"/>
            <a:r>
              <a:rPr lang="en-US" sz="6600" dirty="0">
                <a:latin typeface="Franklin Gothic Demi Cond" panose="020B0706030402020204" pitchFamily="34" charset="0"/>
              </a:rPr>
              <a:t>Uncertainty, Bayes’ Theorem, and You</a:t>
            </a:r>
          </a:p>
          <a:p>
            <a:pPr algn="ctr"/>
            <a:r>
              <a:rPr lang="en-US" sz="3200" dirty="0">
                <a:latin typeface="Franklin Gothic Demi" panose="020B0703020102020204" pitchFamily="34" charset="0"/>
              </a:rPr>
              <a:t>Module 1 Live Session (5/24/2021)</a:t>
            </a:r>
          </a:p>
        </p:txBody>
      </p:sp>
      <p:pic>
        <p:nvPicPr>
          <p:cNvPr id="5" name="Picture 4" descr="A picture containing application&#10;&#10;Description automatically generated">
            <a:extLst>
              <a:ext uri="{FF2B5EF4-FFF2-40B4-BE49-F238E27FC236}">
                <a16:creationId xmlns:a16="http://schemas.microsoft.com/office/drawing/2014/main" id="{8C56600A-8EBF-4267-A4D6-47D02CAC8E45}"/>
              </a:ext>
            </a:extLst>
          </p:cNvPr>
          <p:cNvPicPr>
            <a:picLocks noChangeAspect="1"/>
          </p:cNvPicPr>
          <p:nvPr/>
        </p:nvPicPr>
        <p:blipFill>
          <a:blip r:embed="rId3"/>
          <a:stretch>
            <a:fillRect/>
          </a:stretch>
        </p:blipFill>
        <p:spPr>
          <a:xfrm>
            <a:off x="3826609" y="5766438"/>
            <a:ext cx="4806696" cy="8930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7505581"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Probability Distributions</a:t>
            </a:r>
          </a:p>
        </p:txBody>
      </p:sp>
      <mc:AlternateContent xmlns:mc="http://schemas.openxmlformats.org/markup-compatibility/2006">
        <mc:Choice xmlns:a14="http://schemas.microsoft.com/office/drawing/2010/main" Requires="a14">
          <p:sp>
            <p:nvSpPr>
              <p:cNvPr id="8" name="Text Placeholder 2">
                <a:extLst>
                  <a:ext uri="{FF2B5EF4-FFF2-40B4-BE49-F238E27FC236}">
                    <a16:creationId xmlns:a16="http://schemas.microsoft.com/office/drawing/2014/main" id="{9BC24021-1648-472E-BD04-B6CB9C3BF2B1}"/>
                  </a:ext>
                </a:extLst>
              </p:cNvPr>
              <p:cNvSpPr>
                <a:spLocks noGrp="1"/>
              </p:cNvSpPr>
              <p:nvPr>
                <p:ph type="body" idx="1"/>
              </p:nvPr>
            </p:nvSpPr>
            <p:spPr>
              <a:xfrm>
                <a:off x="838200" y="1520117"/>
                <a:ext cx="10868450" cy="4656846"/>
              </a:xfrm>
            </p:spPr>
            <p:txBody>
              <a:bodyPr/>
              <a:lstStyle/>
              <a:p>
                <a:pPr marL="50800" indent="0">
                  <a:buNone/>
                </a:pPr>
                <a:r>
                  <a:rPr lang="en-US" u="sng" dirty="0"/>
                  <a:t>DEFINITION</a:t>
                </a:r>
                <a:r>
                  <a:rPr lang="en-US" dirty="0"/>
                  <a:t>:  If the sample space </a:t>
                </a:r>
                <a14:m>
                  <m:oMath xmlns:m="http://schemas.openxmlformats.org/officeDocument/2006/math">
                    <m:r>
                      <a:rPr lang="en-US" i="1" smtClean="0">
                        <a:latin typeface="Cambria Math" panose="02040503050406030204" pitchFamily="18" charset="0"/>
                      </a:rPr>
                      <m:t>𝑆</m:t>
                    </m:r>
                  </m:oMath>
                </a14:m>
                <a:r>
                  <a:rPr lang="en-US" dirty="0"/>
                  <a:t> is </a:t>
                </a:r>
                <a:r>
                  <a:rPr lang="en-US" b="1" i="1" dirty="0"/>
                  <a:t>continuous</a:t>
                </a:r>
                <a:r>
                  <a:rPr lang="en-US" dirty="0"/>
                  <a:t> (typically an interval in the real line </a:t>
                </a:r>
                <a14:m>
                  <m:oMath xmlns:m="http://schemas.openxmlformats.org/officeDocument/2006/math">
                    <m:r>
                      <a:rPr lang="en-US" i="1">
                        <a:latin typeface="Cambria Math" panose="02040503050406030204" pitchFamily="18" charset="0"/>
                        <a:ea typeface="Cambria Math" panose="02040503050406030204" pitchFamily="18" charset="0"/>
                      </a:rPr>
                      <m:t>ℝ</m:t>
                    </m:r>
                  </m:oMath>
                </a14:m>
                <a:r>
                  <a:rPr lang="en-US" dirty="0"/>
                  <a:t>) then a probability on </a:t>
                </a:r>
                <a14:m>
                  <m:oMath xmlns:m="http://schemas.openxmlformats.org/officeDocument/2006/math">
                    <m:r>
                      <a:rPr lang="en-US" i="1">
                        <a:latin typeface="Cambria Math" panose="02040503050406030204" pitchFamily="18" charset="0"/>
                      </a:rPr>
                      <m:t>𝑆</m:t>
                    </m:r>
                  </m:oMath>
                </a14:m>
                <a:r>
                  <a:rPr lang="en-US" dirty="0"/>
                  <a:t> can be defined by a </a:t>
                </a:r>
                <a:r>
                  <a:rPr lang="en-US" b="1" i="1" dirty="0"/>
                  <a:t>probability density function </a:t>
                </a:r>
                <a:r>
                  <a:rPr lang="en-US" dirty="0"/>
                  <a:t>(PDF)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m:t>
                        </m:r>
                      </m:sup>
                    </m:sSup>
                  </m:oMath>
                </a14:m>
                <a:r>
                  <a:rPr lang="en-US" dirty="0"/>
                  <a:t> using</a:t>
                </a:r>
              </a:p>
              <a:p>
                <a:pPr marL="5080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𝐸</m:t>
                          </m:r>
                        </m:sub>
                        <m:sup/>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𝑑𝑥</m:t>
                          </m:r>
                        </m:e>
                      </m:nary>
                      <m:r>
                        <a:rPr lang="en-US" b="0" i="1" smtClean="0">
                          <a:latin typeface="Cambria Math" panose="02040503050406030204" pitchFamily="18" charset="0"/>
                        </a:rPr>
                        <m:t>,</m:t>
                      </m:r>
                    </m:oMath>
                  </m:oMathPara>
                </a14:m>
                <a:endParaRPr lang="en-US" dirty="0"/>
              </a:p>
              <a:p>
                <a:pPr marL="50800" indent="0">
                  <a:buNone/>
                </a:pPr>
                <a:r>
                  <a:rPr lang="en-US" dirty="0"/>
                  <a:t>if the resulting function P satisfies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=1</m:t>
                    </m:r>
                  </m:oMath>
                </a14:m>
                <a:r>
                  <a:rPr lang="en-US" dirty="0"/>
                  <a:t>.</a:t>
                </a:r>
              </a:p>
              <a:p>
                <a:pPr marL="50800" indent="0">
                  <a:buNone/>
                </a:pPr>
                <a:endParaRPr lang="en-US" dirty="0"/>
              </a:p>
            </p:txBody>
          </p:sp>
        </mc:Choice>
        <mc:Fallback>
          <p:sp>
            <p:nvSpPr>
              <p:cNvPr id="8" name="Text Placeholder 2">
                <a:extLst>
                  <a:ext uri="{FF2B5EF4-FFF2-40B4-BE49-F238E27FC236}">
                    <a16:creationId xmlns:a16="http://schemas.microsoft.com/office/drawing/2014/main" id="{9BC24021-1648-472E-BD04-B6CB9C3BF2B1}"/>
                  </a:ext>
                </a:extLst>
              </p:cNvPr>
              <p:cNvSpPr>
                <a:spLocks noGrp="1" noRot="1" noChangeAspect="1" noMove="1" noResize="1" noEditPoints="1" noAdjustHandles="1" noChangeArrowheads="1" noChangeShapeType="1" noTextEdit="1"/>
              </p:cNvSpPr>
              <p:nvPr>
                <p:ph type="body" idx="1"/>
              </p:nvPr>
            </p:nvSpPr>
            <p:spPr>
              <a:xfrm>
                <a:off x="838200" y="1520117"/>
                <a:ext cx="10868450" cy="4656846"/>
              </a:xfrm>
              <a:blipFill>
                <a:blip r:embed="rId3"/>
                <a:stretch>
                  <a:fillRect l="-730"/>
                </a:stretch>
              </a:blipFill>
            </p:spPr>
            <p:txBody>
              <a:bodyPr/>
              <a:lstStyle/>
              <a:p>
                <a:r>
                  <a:rPr lang="en-US">
                    <a:noFill/>
                  </a:rPr>
                  <a:t> </a:t>
                </a:r>
              </a:p>
            </p:txBody>
          </p:sp>
        </mc:Fallback>
      </mc:AlternateContent>
    </p:spTree>
    <p:extLst>
      <p:ext uri="{BB962C8B-B14F-4D97-AF65-F5344CB8AC3E}">
        <p14:creationId xmlns:p14="http://schemas.microsoft.com/office/powerpoint/2010/main" val="1204149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7505581"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Probability Distributions</a:t>
            </a:r>
          </a:p>
        </p:txBody>
      </p:sp>
      <mc:AlternateContent xmlns:mc="http://schemas.openxmlformats.org/markup-compatibility/2006">
        <mc:Choice xmlns:a14="http://schemas.microsoft.com/office/drawing/2010/main" Requires="a14">
          <p:sp>
            <p:nvSpPr>
              <p:cNvPr id="9" name="Text Placeholder 2">
                <a:extLst>
                  <a:ext uri="{FF2B5EF4-FFF2-40B4-BE49-F238E27FC236}">
                    <a16:creationId xmlns:a16="http://schemas.microsoft.com/office/drawing/2014/main" id="{A6BB294C-2AA5-422B-8B48-F0281A4E6483}"/>
                  </a:ext>
                </a:extLst>
              </p:cNvPr>
              <p:cNvSpPr txBox="1">
                <a:spLocks/>
              </p:cNvSpPr>
              <p:nvPr/>
            </p:nvSpPr>
            <p:spPr>
              <a:xfrm>
                <a:off x="318161" y="1062903"/>
                <a:ext cx="10515600" cy="52750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0800" indent="0">
                  <a:buFont typeface="Arial"/>
                  <a:buNone/>
                </a:pPr>
                <a:r>
                  <a:rPr lang="en-US" u="sng" dirty="0"/>
                  <a:t>EXAMPLE</a:t>
                </a:r>
                <a:r>
                  <a:rPr lang="en-US" dirty="0"/>
                  <a:t>:</a:t>
                </a:r>
                <a:r>
                  <a:rPr lang="en-US" b="1" dirty="0"/>
                  <a:t>  </a:t>
                </a:r>
                <a:r>
                  <a:rPr lang="en-US" dirty="0"/>
                  <a:t>The </a:t>
                </a:r>
                <a:r>
                  <a:rPr lang="en-US" b="1" dirty="0"/>
                  <a:t>Gaussian</a:t>
                </a:r>
                <a:r>
                  <a:rPr lang="en-US" dirty="0"/>
                  <a:t> (or </a:t>
                </a:r>
                <a:r>
                  <a:rPr lang="en-US" b="1" dirty="0"/>
                  <a:t>Normal</a:t>
                </a:r>
                <a:r>
                  <a:rPr lang="en-US" dirty="0"/>
                  <a:t>) </a:t>
                </a:r>
                <a:r>
                  <a:rPr lang="en-US" b="1" dirty="0"/>
                  <a:t>distribution</a:t>
                </a:r>
                <a:r>
                  <a:rPr lang="en-US" dirty="0"/>
                  <a:t> is the continuous distribution whose probability density function is given by the probability density function:</a:t>
                </a:r>
              </a:p>
              <a:p>
                <a:pPr marL="50800" indent="0">
                  <a:buFont typeface="Arial"/>
                  <a:buNone/>
                </a:pPr>
                <a14:m>
                  <m:oMath xmlns:m="http://schemas.openxmlformats.org/officeDocument/2006/math">
                    <m:r>
                      <a:rPr lang="en-US" i="1" smtClean="0">
                        <a:latin typeface="Cambria Math" panose="02040503050406030204" pitchFamily="18" charset="0"/>
                        <a:ea typeface="Cambria Math" panose="02040503050406030204" pitchFamily="18" charset="0"/>
                      </a:rPr>
                      <m:t>𝑓</m:t>
                    </m:r>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𝑥</m:t>
                        </m:r>
                      </m:e>
                    </m:d>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𝑓</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𝜎</m:t>
                        </m:r>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𝜋</m:t>
                            </m:r>
                          </m:e>
                        </m:rad>
                      </m:den>
                    </m:f>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2</m:t>
                            </m:r>
                          </m:den>
                        </m:f>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𝜇</m:t>
                                    </m:r>
                                  </m:num>
                                  <m:den>
                                    <m:r>
                                      <a:rPr lang="en-US" i="1">
                                        <a:latin typeface="Cambria Math" panose="02040503050406030204" pitchFamily="18" charset="0"/>
                                        <a:ea typeface="Cambria Math" panose="02040503050406030204" pitchFamily="18" charset="0"/>
                                      </a:rPr>
                                      <m:t>𝜎</m:t>
                                    </m:r>
                                  </m:den>
                                </m:f>
                              </m:e>
                            </m:d>
                          </m:e>
                          <m:sup>
                            <m:r>
                              <a:rPr lang="en-US" i="1">
                                <a:latin typeface="Cambria Math" panose="02040503050406030204" pitchFamily="18" charset="0"/>
                                <a:ea typeface="Cambria Math" panose="02040503050406030204" pitchFamily="18" charset="0"/>
                              </a:rPr>
                              <m:t>2</m:t>
                            </m:r>
                          </m:sup>
                        </m:sSup>
                      </m:sup>
                    </m:sSup>
                  </m:oMath>
                </a14:m>
                <a:r>
                  <a:rPr lang="en-US" dirty="0"/>
                  <a:t> </a:t>
                </a:r>
              </a:p>
              <a:p>
                <a:pPr marL="50800" indent="0">
                  <a:buFont typeface="Arial"/>
                  <a:buNone/>
                </a:pPr>
                <a:endParaRPr lang="en-US" dirty="0"/>
              </a:p>
              <a:p>
                <a:pPr marL="50800" indent="0">
                  <a:buFont typeface="Arial"/>
                  <a:buNone/>
                </a:pPr>
                <a:endParaRPr lang="en-US" dirty="0"/>
              </a:p>
              <a:p>
                <a:pPr marL="50800" indent="0">
                  <a:buFont typeface="Arial"/>
                  <a:buNone/>
                </a:pPr>
                <a:r>
                  <a:rPr lang="en-US" u="sng" dirty="0"/>
                  <a:t>NOTATION</a:t>
                </a:r>
                <a:r>
                  <a:rPr lang="en-US" dirty="0"/>
                  <a:t>:  We often write the probability of an event along with the given parameters for the distribution:</a:t>
                </a:r>
              </a:p>
              <a:p>
                <a:pPr marL="50800" indent="0">
                  <a:buFont typeface="Arial"/>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𝑎</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𝑏</m:t>
                          </m:r>
                        </m:e>
                      </m:d>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𝜇</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𝜎</m:t>
                          </m:r>
                        </m:e>
                      </m:d>
                      <m:r>
                        <a:rPr lang="en-US" i="1" smtClean="0">
                          <a:latin typeface="Cambria Math" panose="02040503050406030204" pitchFamily="18" charset="0"/>
                          <a:ea typeface="Cambria Math" panose="02040503050406030204" pitchFamily="18" charset="0"/>
                        </a:rPr>
                        <m:t>=</m:t>
                      </m:r>
                      <m:nary>
                        <m:naryPr>
                          <m:ctrlPr>
                            <a:rPr lang="en-US" i="1" smtClean="0">
                              <a:latin typeface="Cambria Math" panose="02040503050406030204" pitchFamily="18" charset="0"/>
                              <a:ea typeface="Cambria Math" panose="02040503050406030204" pitchFamily="18" charset="0"/>
                            </a:rPr>
                          </m:ctrlPr>
                        </m:naryPr>
                        <m:sub>
                          <m:r>
                            <m:rPr>
                              <m:brk m:alnAt="23"/>
                            </m:rPr>
                            <a:rPr lang="en-US" i="1" smtClean="0">
                              <a:latin typeface="Cambria Math" panose="02040503050406030204" pitchFamily="18" charset="0"/>
                              <a:ea typeface="Cambria Math" panose="02040503050406030204" pitchFamily="18" charset="0"/>
                            </a:rPr>
                            <m:t>𝑎</m:t>
                          </m:r>
                        </m:sub>
                        <m:sup>
                          <m:r>
                            <a:rPr lang="en-US" i="1" smtClean="0">
                              <a:latin typeface="Cambria Math" panose="02040503050406030204" pitchFamily="18" charset="0"/>
                              <a:ea typeface="Cambria Math" panose="02040503050406030204" pitchFamily="18" charset="0"/>
                            </a:rPr>
                            <m:t>𝑏</m:t>
                          </m:r>
                        </m:sup>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𝜎</m:t>
                              </m:r>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𝜋</m:t>
                                  </m:r>
                                </m:e>
                              </m:rad>
                            </m:den>
                          </m:f>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2</m:t>
                                  </m:r>
                                </m:den>
                              </m:f>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𝜇</m:t>
                                          </m:r>
                                        </m:num>
                                        <m:den>
                                          <m:r>
                                            <a:rPr lang="en-US" i="1">
                                              <a:latin typeface="Cambria Math" panose="02040503050406030204" pitchFamily="18" charset="0"/>
                                              <a:ea typeface="Cambria Math" panose="02040503050406030204" pitchFamily="18" charset="0"/>
                                            </a:rPr>
                                            <m:t>𝜎</m:t>
                                          </m:r>
                                        </m:den>
                                      </m:f>
                                    </m:e>
                                  </m:d>
                                </m:e>
                                <m:sup>
                                  <m:r>
                                    <a:rPr lang="en-US" i="1">
                                      <a:latin typeface="Cambria Math" panose="02040503050406030204" pitchFamily="18" charset="0"/>
                                      <a:ea typeface="Cambria Math" panose="02040503050406030204" pitchFamily="18" charset="0"/>
                                    </a:rPr>
                                    <m:t>2</m:t>
                                  </m:r>
                                </m:sup>
                              </m:sSup>
                            </m:sup>
                          </m:sSup>
                          <m:r>
                            <a:rPr lang="en-US" i="1" smtClean="0">
                              <a:latin typeface="Cambria Math" panose="02040503050406030204" pitchFamily="18" charset="0"/>
                              <a:ea typeface="Cambria Math" panose="02040503050406030204" pitchFamily="18" charset="0"/>
                            </a:rPr>
                            <m:t>𝑑𝑥</m:t>
                          </m:r>
                        </m:e>
                      </m:nary>
                    </m:oMath>
                  </m:oMathPara>
                </a14:m>
                <a:endParaRPr lang="en-US" dirty="0"/>
              </a:p>
              <a:p>
                <a:pPr marL="50800" indent="0">
                  <a:buFont typeface="Arial"/>
                  <a:buNone/>
                </a:pPr>
                <a:endParaRPr lang="en-US" dirty="0"/>
              </a:p>
            </p:txBody>
          </p:sp>
        </mc:Choice>
        <mc:Fallback>
          <p:sp>
            <p:nvSpPr>
              <p:cNvPr id="9" name="Text Placeholder 2">
                <a:extLst>
                  <a:ext uri="{FF2B5EF4-FFF2-40B4-BE49-F238E27FC236}">
                    <a16:creationId xmlns:a16="http://schemas.microsoft.com/office/drawing/2014/main" id="{A6BB294C-2AA5-422B-8B48-F0281A4E6483}"/>
                  </a:ext>
                </a:extLst>
              </p:cNvPr>
              <p:cNvSpPr txBox="1">
                <a:spLocks noRot="1" noChangeAspect="1" noMove="1" noResize="1" noEditPoints="1" noAdjustHandles="1" noChangeArrowheads="1" noChangeShapeType="1" noTextEdit="1"/>
              </p:cNvSpPr>
              <p:nvPr/>
            </p:nvSpPr>
            <p:spPr>
              <a:xfrm>
                <a:off x="318161" y="1062903"/>
                <a:ext cx="10515600" cy="5275059"/>
              </a:xfrm>
              <a:prstGeom prst="rect">
                <a:avLst/>
              </a:prstGeom>
              <a:blipFill>
                <a:blip r:embed="rId3"/>
                <a:stretch>
                  <a:fillRect l="-696" r="-232"/>
                </a:stretch>
              </a:blipFill>
              <a:ln>
                <a:noFill/>
              </a:ln>
            </p:spPr>
            <p:txBody>
              <a:bodyPr/>
              <a:lstStyle/>
              <a:p>
                <a:r>
                  <a:rPr lang="en-US">
                    <a:noFill/>
                  </a:rPr>
                  <a:t> </a:t>
                </a:r>
              </a:p>
            </p:txBody>
          </p:sp>
        </mc:Fallback>
      </mc:AlternateContent>
      <p:pic>
        <p:nvPicPr>
          <p:cNvPr id="10" name="Picture 9">
            <a:extLst>
              <a:ext uri="{FF2B5EF4-FFF2-40B4-BE49-F238E27FC236}">
                <a16:creationId xmlns:a16="http://schemas.microsoft.com/office/drawing/2014/main" id="{FD486191-31BF-4D53-ADDD-E713B508A14D}"/>
              </a:ext>
            </a:extLst>
          </p:cNvPr>
          <p:cNvPicPr>
            <a:picLocks noChangeAspect="1"/>
          </p:cNvPicPr>
          <p:nvPr/>
        </p:nvPicPr>
        <p:blipFill>
          <a:blip r:embed="rId4"/>
          <a:stretch>
            <a:fillRect/>
          </a:stretch>
        </p:blipFill>
        <p:spPr>
          <a:xfrm>
            <a:off x="6101779" y="2192825"/>
            <a:ext cx="5057367" cy="2179827"/>
          </a:xfrm>
          <a:prstGeom prst="rect">
            <a:avLst/>
          </a:prstGeom>
        </p:spPr>
      </p:pic>
    </p:spTree>
    <p:extLst>
      <p:ext uri="{BB962C8B-B14F-4D97-AF65-F5344CB8AC3E}">
        <p14:creationId xmlns:p14="http://schemas.microsoft.com/office/powerpoint/2010/main" val="374382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7505581"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Probability Distributions</a:t>
            </a:r>
          </a:p>
        </p:txBody>
      </p:sp>
      <mc:AlternateContent xmlns:mc="http://schemas.openxmlformats.org/markup-compatibility/2006">
        <mc:Choice xmlns:a14="http://schemas.microsoft.com/office/drawing/2010/main" Requires="a14">
          <p:sp>
            <p:nvSpPr>
              <p:cNvPr id="8" name="Text Placeholder 2">
                <a:extLst>
                  <a:ext uri="{FF2B5EF4-FFF2-40B4-BE49-F238E27FC236}">
                    <a16:creationId xmlns:a16="http://schemas.microsoft.com/office/drawing/2014/main" id="{85859C59-FFFC-42D5-A3FC-E0C38D4E0004}"/>
                  </a:ext>
                </a:extLst>
              </p:cNvPr>
              <p:cNvSpPr>
                <a:spLocks noGrp="1"/>
              </p:cNvSpPr>
              <p:nvPr>
                <p:ph type="body" idx="1"/>
              </p:nvPr>
            </p:nvSpPr>
            <p:spPr>
              <a:xfrm>
                <a:off x="838200" y="1825625"/>
                <a:ext cx="10515600" cy="4351338"/>
              </a:xfrm>
            </p:spPr>
            <p:txBody>
              <a:bodyPr/>
              <a:lstStyle/>
              <a:p>
                <a:pPr marL="50800" indent="0">
                  <a:buNone/>
                </a:pPr>
                <a:r>
                  <a:rPr lang="en-US" dirty="0"/>
                  <a:t>DEFINITION:  If the sample space </a:t>
                </a:r>
                <a14:m>
                  <m:oMath xmlns:m="http://schemas.openxmlformats.org/officeDocument/2006/math">
                    <m:r>
                      <a:rPr lang="en-US" i="1" smtClean="0">
                        <a:latin typeface="Cambria Math" panose="02040503050406030204" pitchFamily="18" charset="0"/>
                      </a:rPr>
                      <m:t>𝑆</m:t>
                    </m:r>
                  </m:oMath>
                </a14:m>
                <a:r>
                  <a:rPr lang="en-US" dirty="0"/>
                  <a:t> is </a:t>
                </a:r>
                <a:r>
                  <a:rPr lang="en-US" b="1" i="1" dirty="0"/>
                  <a:t>discrete</a:t>
                </a:r>
                <a:r>
                  <a:rPr lang="en-US" dirty="0"/>
                  <a:t> (finite or countably infinite) then a probability on </a:t>
                </a:r>
                <a14:m>
                  <m:oMath xmlns:m="http://schemas.openxmlformats.org/officeDocument/2006/math">
                    <m:r>
                      <a:rPr lang="en-US" i="1">
                        <a:latin typeface="Cambria Math" panose="02040503050406030204" pitchFamily="18" charset="0"/>
                      </a:rPr>
                      <m:t>𝑆</m:t>
                    </m:r>
                  </m:oMath>
                </a14:m>
                <a:r>
                  <a:rPr lang="en-US" dirty="0"/>
                  <a:t> can be defined by a </a:t>
                </a:r>
                <a:r>
                  <a:rPr lang="en-US" b="1" i="1" dirty="0"/>
                  <a:t>probability mass function </a:t>
                </a:r>
                <a:r>
                  <a:rPr lang="en-US" dirty="0"/>
                  <a:t>(PMF)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m:t>
                        </m:r>
                      </m:sup>
                    </m:sSup>
                  </m:oMath>
                </a14:m>
                <a:r>
                  <a:rPr lang="en-US" dirty="0"/>
                  <a:t> using</a:t>
                </a:r>
              </a:p>
              <a:p>
                <a:pPr marL="5080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sub>
                        <m:sup/>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nary>
                      <m:r>
                        <a:rPr lang="en-US" b="0" i="1" smtClean="0">
                          <a:latin typeface="Cambria Math" panose="02040503050406030204" pitchFamily="18" charset="0"/>
                        </a:rPr>
                        <m:t>,</m:t>
                      </m:r>
                    </m:oMath>
                  </m:oMathPara>
                </a14:m>
                <a:endParaRPr lang="en-US" dirty="0"/>
              </a:p>
              <a:p>
                <a:pPr marL="50800" indent="0">
                  <a:buNone/>
                </a:pPr>
                <a:r>
                  <a:rPr lang="en-US" dirty="0"/>
                  <a:t>if the resulting function P satisfies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=1</m:t>
                    </m:r>
                  </m:oMath>
                </a14:m>
                <a:r>
                  <a:rPr lang="en-US" dirty="0"/>
                  <a:t>.</a:t>
                </a:r>
              </a:p>
              <a:p>
                <a:pPr marL="50800" indent="0">
                  <a:buNone/>
                </a:pPr>
                <a:endParaRPr lang="en-US" dirty="0"/>
              </a:p>
              <a:p>
                <a:pPr marL="50800" indent="0">
                  <a:buNone/>
                </a:pPr>
                <a:endParaRPr lang="en-US" dirty="0"/>
              </a:p>
            </p:txBody>
          </p:sp>
        </mc:Choice>
        <mc:Fallback>
          <p:sp>
            <p:nvSpPr>
              <p:cNvPr id="8" name="Text Placeholder 2">
                <a:extLst>
                  <a:ext uri="{FF2B5EF4-FFF2-40B4-BE49-F238E27FC236}">
                    <a16:creationId xmlns:a16="http://schemas.microsoft.com/office/drawing/2014/main" id="{85859C59-FFFC-42D5-A3FC-E0C38D4E0004}"/>
                  </a:ext>
                </a:extLst>
              </p:cNvPr>
              <p:cNvSpPr>
                <a:spLocks noGrp="1" noRot="1" noChangeAspect="1" noMove="1" noResize="1" noEditPoints="1" noAdjustHandles="1" noChangeArrowheads="1" noChangeShapeType="1" noTextEdit="1"/>
              </p:cNvSpPr>
              <p:nvPr>
                <p:ph type="body" idx="1"/>
              </p:nvPr>
            </p:nvSpPr>
            <p:spPr>
              <a:xfrm>
                <a:off x="838200" y="1825625"/>
                <a:ext cx="10515600" cy="4351338"/>
              </a:xfrm>
              <a:blipFill>
                <a:blip r:embed="rId3"/>
                <a:stretch>
                  <a:fillRect l="-754"/>
                </a:stretch>
              </a:blipFill>
            </p:spPr>
            <p:txBody>
              <a:bodyPr/>
              <a:lstStyle/>
              <a:p>
                <a:r>
                  <a:rPr lang="en-US">
                    <a:noFill/>
                  </a:rPr>
                  <a:t> </a:t>
                </a:r>
              </a:p>
            </p:txBody>
          </p:sp>
        </mc:Fallback>
      </mc:AlternateContent>
    </p:spTree>
    <p:extLst>
      <p:ext uri="{BB962C8B-B14F-4D97-AF65-F5344CB8AC3E}">
        <p14:creationId xmlns:p14="http://schemas.microsoft.com/office/powerpoint/2010/main" val="4255149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7505581"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Probability Distributions</a:t>
            </a:r>
          </a:p>
        </p:txBody>
      </p:sp>
      <mc:AlternateContent xmlns:mc="http://schemas.openxmlformats.org/markup-compatibility/2006">
        <mc:Choice xmlns:a14="http://schemas.microsoft.com/office/drawing/2010/main" Requires="a14">
          <p:sp>
            <p:nvSpPr>
              <p:cNvPr id="9" name="Text Placeholder 2">
                <a:extLst>
                  <a:ext uri="{FF2B5EF4-FFF2-40B4-BE49-F238E27FC236}">
                    <a16:creationId xmlns:a16="http://schemas.microsoft.com/office/drawing/2014/main" id="{771C0C92-0D52-4957-BE94-B30AAE146ACB}"/>
                  </a:ext>
                </a:extLst>
              </p:cNvPr>
              <p:cNvSpPr>
                <a:spLocks noGrp="1"/>
              </p:cNvSpPr>
              <p:nvPr>
                <p:ph type="body" idx="1"/>
              </p:nvPr>
            </p:nvSpPr>
            <p:spPr>
              <a:xfrm>
                <a:off x="500175" y="1249250"/>
                <a:ext cx="6667681" cy="5275059"/>
              </a:xfrm>
            </p:spPr>
            <p:txBody>
              <a:bodyPr/>
              <a:lstStyle/>
              <a:p>
                <a:pPr marL="50800" indent="0">
                  <a:buNone/>
                </a:pPr>
                <a:r>
                  <a:rPr lang="en-US" b="1" dirty="0"/>
                  <a:t>Example:  </a:t>
                </a:r>
                <a:r>
                  <a:rPr lang="en-US" dirty="0"/>
                  <a:t>The </a:t>
                </a:r>
                <a:r>
                  <a:rPr lang="en-US" b="1" dirty="0"/>
                  <a:t>Poisson Distribution </a:t>
                </a:r>
                <a:r>
                  <a:rPr lang="en-US" dirty="0"/>
                  <a:t>is the discrete distribution whose probability mass function is given by the function:</a:t>
                </a:r>
              </a:p>
              <a:p>
                <a:pPr marL="5080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m:t>
                          </m:r>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𝜆</m:t>
                          </m:r>
                        </m:e>
                        <m:sup>
                          <m:r>
                            <a:rPr lang="en-US" b="0" i="1" smtClean="0">
                              <a:latin typeface="Cambria Math" panose="02040503050406030204" pitchFamily="18" charset="0"/>
                              <a:ea typeface="Cambria Math" panose="02040503050406030204" pitchFamily="18" charset="0"/>
                            </a:rPr>
                            <m:t>𝑘</m:t>
                          </m:r>
                        </m:sup>
                      </m:sSup>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𝜆</m:t>
                              </m:r>
                            </m:sup>
                          </m:sSup>
                        </m:num>
                        <m:den>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den>
                      </m:f>
                    </m:oMath>
                  </m:oMathPara>
                </a14:m>
                <a:endParaRPr lang="en-US" dirty="0"/>
              </a:p>
              <a:p>
                <a:pPr marL="50800" indent="0">
                  <a:buNone/>
                </a:pP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 = the rate, or mean # events per time)</a:t>
                </a:r>
              </a:p>
              <a:p>
                <a:pPr marL="50800" indent="0">
                  <a:buNone/>
                </a:pPr>
                <a:endParaRPr lang="en-US" dirty="0"/>
              </a:p>
              <a:p>
                <a:pPr marL="50800" indent="0">
                  <a:buNone/>
                </a:pPr>
                <a:endParaRPr lang="en-US" dirty="0"/>
              </a:p>
            </p:txBody>
          </p:sp>
        </mc:Choice>
        <mc:Fallback>
          <p:sp>
            <p:nvSpPr>
              <p:cNvPr id="9" name="Text Placeholder 2">
                <a:extLst>
                  <a:ext uri="{FF2B5EF4-FFF2-40B4-BE49-F238E27FC236}">
                    <a16:creationId xmlns:a16="http://schemas.microsoft.com/office/drawing/2014/main" id="{771C0C92-0D52-4957-BE94-B30AAE146ACB}"/>
                  </a:ext>
                </a:extLst>
              </p:cNvPr>
              <p:cNvSpPr>
                <a:spLocks noGrp="1" noRot="1" noChangeAspect="1" noMove="1" noResize="1" noEditPoints="1" noAdjustHandles="1" noChangeArrowheads="1" noChangeShapeType="1" noTextEdit="1"/>
              </p:cNvSpPr>
              <p:nvPr>
                <p:ph type="body" idx="1"/>
              </p:nvPr>
            </p:nvSpPr>
            <p:spPr>
              <a:xfrm>
                <a:off x="500175" y="1249250"/>
                <a:ext cx="6667681" cy="5275059"/>
              </a:xfrm>
              <a:blipFill>
                <a:blip r:embed="rId3"/>
                <a:stretch>
                  <a:fillRect l="-1097" r="-26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BB42DD7-28EA-424E-B975-DFC802464E51}"/>
                  </a:ext>
                </a:extLst>
              </p:cNvPr>
              <p:cNvSpPr txBox="1"/>
              <p:nvPr/>
            </p:nvSpPr>
            <p:spPr>
              <a:xfrm>
                <a:off x="372193" y="4479932"/>
                <a:ext cx="11301074" cy="1651927"/>
              </a:xfrm>
              <a:prstGeom prst="rect">
                <a:avLst/>
              </a:prstGeom>
              <a:noFill/>
            </p:spPr>
            <p:txBody>
              <a:bodyPr wrap="square">
                <a:spAutoFit/>
              </a:bodyPr>
              <a:lstStyle/>
              <a:p>
                <a:pPr marL="50800" indent="0">
                  <a:buNone/>
                </a:pPr>
                <a:r>
                  <a:rPr lang="en-US" sz="2800" dirty="0">
                    <a:latin typeface="Calibri" panose="020F0502020204030204" pitchFamily="34" charset="0"/>
                    <a:cs typeface="Calibri" panose="020F0502020204030204" pitchFamily="34" charset="0"/>
                  </a:rPr>
                  <a:t>We often write the probability of an event along with the parameters for the distribution:</a:t>
                </a:r>
              </a:p>
              <a:p>
                <a:pPr marL="50800" indent="0">
                  <a:buNone/>
                </a:pPr>
                <a14:m>
                  <m:oMath xmlns:m="http://schemas.openxmlformats.org/officeDocument/2006/math">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𝜆</m:t>
                        </m:r>
                      </m:e>
                    </m:d>
                    <m:r>
                      <a:rPr lang="en-US" sz="2800" b="0" i="1" smtClean="0">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𝜆</m:t>
                        </m:r>
                      </m:e>
                      <m:sup>
                        <m:r>
                          <a:rPr lang="en-US" sz="2800" i="1">
                            <a:latin typeface="Cambria Math" panose="02040503050406030204" pitchFamily="18" charset="0"/>
                            <a:ea typeface="Cambria Math" panose="02040503050406030204" pitchFamily="18" charset="0"/>
                          </a:rPr>
                          <m:t>𝑘</m:t>
                        </m:r>
                      </m:sup>
                    </m:sSup>
                    <m:f>
                      <m:fPr>
                        <m:ctrlPr>
                          <a:rPr lang="en-US" sz="2800" i="1">
                            <a:latin typeface="Cambria Math" panose="02040503050406030204" pitchFamily="18" charset="0"/>
                            <a:ea typeface="Cambria Math" panose="02040503050406030204" pitchFamily="18" charset="0"/>
                          </a:rPr>
                        </m:ctrlPr>
                      </m:fPr>
                      <m:num>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𝑒</m:t>
                            </m:r>
                          </m:e>
                          <m: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𝜆</m:t>
                            </m:r>
                          </m:sup>
                        </m:sSup>
                      </m:num>
                      <m:den>
                        <m:r>
                          <a:rPr lang="en-US" sz="2800" i="1">
                            <a:latin typeface="Cambria Math" panose="02040503050406030204" pitchFamily="18" charset="0"/>
                            <a:ea typeface="Cambria Math" panose="02040503050406030204" pitchFamily="18" charset="0"/>
                          </a:rPr>
                          <m:t>𝑘</m:t>
                        </m:r>
                        <m:r>
                          <a:rPr lang="en-US" sz="2800" i="1">
                            <a:latin typeface="Cambria Math" panose="02040503050406030204" pitchFamily="18" charset="0"/>
                            <a:ea typeface="Cambria Math" panose="02040503050406030204" pitchFamily="18" charset="0"/>
                          </a:rPr>
                          <m:t>!</m:t>
                        </m:r>
                      </m:den>
                    </m:f>
                  </m:oMath>
                </a14:m>
                <a:r>
                  <a:rPr lang="en-US" sz="2800" dirty="0">
                    <a:latin typeface="Calibri" panose="020F0502020204030204" pitchFamily="34" charset="0"/>
                    <a:cs typeface="Calibri" panose="020F0502020204030204" pitchFamily="34" charset="0"/>
                  </a:rPr>
                  <a:t>       or </a:t>
                </a:r>
                <a14:m>
                  <m:oMath xmlns:m="http://schemas.openxmlformats.org/officeDocument/2006/math">
                    <m:r>
                      <a:rPr lang="en-US" sz="2800" b="0" i="0" smtClean="0">
                        <a:latin typeface="Cambria Math" panose="02040503050406030204" pitchFamily="18" charset="0"/>
                      </a:rPr>
                      <m:t>    </m:t>
                    </m:r>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𝑘</m:t>
                        </m:r>
                        <m:r>
                          <a:rPr lang="en-US" sz="2800" b="0" i="1" smtClean="0">
                            <a:latin typeface="Cambria Math" panose="02040503050406030204" pitchFamily="18" charset="0"/>
                          </a:rPr>
                          <m:t>=5</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𝜆</m:t>
                        </m:r>
                        <m:r>
                          <a:rPr lang="en-US" sz="2800" b="0" i="1" smtClean="0">
                            <a:latin typeface="Cambria Math" panose="02040503050406030204" pitchFamily="18" charset="0"/>
                            <a:ea typeface="Cambria Math" panose="02040503050406030204" pitchFamily="18" charset="0"/>
                          </a:rPr>
                          <m:t>=4</m:t>
                        </m:r>
                      </m:e>
                    </m:d>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4</m:t>
                        </m:r>
                      </m:e>
                      <m:sup>
                        <m:r>
                          <a:rPr lang="en-US" sz="2800" b="0" i="1" smtClean="0">
                            <a:latin typeface="Cambria Math" panose="02040503050406030204" pitchFamily="18" charset="0"/>
                            <a:ea typeface="Cambria Math" panose="02040503050406030204" pitchFamily="18" charset="0"/>
                          </a:rPr>
                          <m:t>5</m:t>
                        </m:r>
                      </m:sup>
                    </m:sSup>
                    <m:f>
                      <m:fPr>
                        <m:ctrlPr>
                          <a:rPr lang="en-US" sz="2800" i="1">
                            <a:latin typeface="Cambria Math" panose="02040503050406030204" pitchFamily="18" charset="0"/>
                            <a:ea typeface="Cambria Math" panose="02040503050406030204" pitchFamily="18" charset="0"/>
                          </a:rPr>
                        </m:ctrlPr>
                      </m:fPr>
                      <m:num>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𝑒</m:t>
                            </m:r>
                          </m:e>
                          <m:sup>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4</m:t>
                            </m:r>
                          </m:sup>
                        </m:sSup>
                      </m:num>
                      <m:den>
                        <m:r>
                          <a:rPr lang="en-US" sz="2800" b="0" i="1" smtClean="0">
                            <a:latin typeface="Cambria Math" panose="02040503050406030204" pitchFamily="18" charset="0"/>
                            <a:ea typeface="Cambria Math" panose="02040503050406030204" pitchFamily="18" charset="0"/>
                          </a:rPr>
                          <m:t>5</m:t>
                        </m:r>
                        <m:r>
                          <a:rPr lang="en-US" sz="2800" i="1">
                            <a:latin typeface="Cambria Math" panose="02040503050406030204" pitchFamily="18" charset="0"/>
                            <a:ea typeface="Cambria Math" panose="02040503050406030204" pitchFamily="18" charset="0"/>
                          </a:rPr>
                          <m:t>!</m:t>
                        </m:r>
                      </m:den>
                    </m:f>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0.1526</m:t>
                    </m:r>
                  </m:oMath>
                </a14:m>
                <a:endParaRPr lang="en-US" sz="2800" dirty="0">
                  <a:latin typeface="Calibri" panose="020F0502020204030204" pitchFamily="34" charset="0"/>
                  <a:cs typeface="Calibri" panose="020F0502020204030204" pitchFamily="34" charset="0"/>
                </a:endParaRPr>
              </a:p>
            </p:txBody>
          </p:sp>
        </mc:Choice>
        <mc:Fallback>
          <p:sp>
            <p:nvSpPr>
              <p:cNvPr id="10" name="TextBox 9">
                <a:extLst>
                  <a:ext uri="{FF2B5EF4-FFF2-40B4-BE49-F238E27FC236}">
                    <a16:creationId xmlns:a16="http://schemas.microsoft.com/office/drawing/2014/main" id="{1BB42DD7-28EA-424E-B975-DFC802464E51}"/>
                  </a:ext>
                </a:extLst>
              </p:cNvPr>
              <p:cNvSpPr txBox="1">
                <a:spLocks noRot="1" noChangeAspect="1" noMove="1" noResize="1" noEditPoints="1" noAdjustHandles="1" noChangeArrowheads="1" noChangeShapeType="1" noTextEdit="1"/>
              </p:cNvSpPr>
              <p:nvPr/>
            </p:nvSpPr>
            <p:spPr>
              <a:xfrm>
                <a:off x="372193" y="4479932"/>
                <a:ext cx="11301074" cy="1651927"/>
              </a:xfrm>
              <a:prstGeom prst="rect">
                <a:avLst/>
              </a:prstGeom>
              <a:blipFill>
                <a:blip r:embed="rId4"/>
                <a:stretch>
                  <a:fillRect l="-647" t="-3690" b="-4428"/>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389D4319-9065-423F-BB7C-E4829C6FE2EA}"/>
              </a:ext>
            </a:extLst>
          </p:cNvPr>
          <p:cNvPicPr>
            <a:picLocks noChangeAspect="1"/>
          </p:cNvPicPr>
          <p:nvPr/>
        </p:nvPicPr>
        <p:blipFill>
          <a:blip r:embed="rId5"/>
          <a:stretch>
            <a:fillRect/>
          </a:stretch>
        </p:blipFill>
        <p:spPr>
          <a:xfrm>
            <a:off x="7041745" y="952775"/>
            <a:ext cx="4589485" cy="3671587"/>
          </a:xfrm>
          <a:prstGeom prst="rect">
            <a:avLst/>
          </a:prstGeom>
        </p:spPr>
      </p:pic>
    </p:spTree>
    <p:extLst>
      <p:ext uri="{BB962C8B-B14F-4D97-AF65-F5344CB8AC3E}">
        <p14:creationId xmlns:p14="http://schemas.microsoft.com/office/powerpoint/2010/main" val="46739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1027454"/>
                <a:ext cx="11741595" cy="4994773"/>
              </a:xfrm>
            </p:spPr>
            <p:txBody>
              <a:bodyPr/>
              <a:lstStyle/>
              <a:p>
                <a:pPr marL="0" indent="0">
                  <a:buNone/>
                </a:pPr>
                <a:r>
                  <a:rPr lang="en-US" dirty="0">
                    <a:latin typeface="Franklin Gothic Book" panose="020B0503020102020204" pitchFamily="34" charset="0"/>
                  </a:rPr>
                  <a:t>Let </a:t>
                </a:r>
                <a14:m>
                  <m:oMath xmlns:m="http://schemas.openxmlformats.org/officeDocument/2006/math">
                    <m:r>
                      <a:rPr lang="en-US" b="0" i="1" smtClean="0">
                        <a:latin typeface="Cambria Math" panose="02040503050406030204" pitchFamily="18" charset="0"/>
                      </a:rPr>
                      <m:t>𝐴</m:t>
                    </m:r>
                  </m:oMath>
                </a14:m>
                <a:r>
                  <a:rPr lang="en-US" dirty="0">
                    <a:latin typeface="Franklin Gothic Book" panose="020B0503020102020204" pitchFamily="34" charset="0"/>
                  </a:rPr>
                  <a:t> and </a:t>
                </a:r>
                <a14:m>
                  <m:oMath xmlns:m="http://schemas.openxmlformats.org/officeDocument/2006/math">
                    <m:r>
                      <a:rPr lang="en-US" b="0" i="1" smtClean="0">
                        <a:latin typeface="Cambria Math" panose="02040503050406030204" pitchFamily="18" charset="0"/>
                      </a:rPr>
                      <m:t>𝐵</m:t>
                    </m:r>
                  </m:oMath>
                </a14:m>
                <a:r>
                  <a:rPr lang="en-US" dirty="0">
                    <a:latin typeface="Franklin Gothic Book" panose="020B0503020102020204" pitchFamily="34" charset="0"/>
                  </a:rPr>
                  <a:t> be two events defined in the same sample space.</a:t>
                </a:r>
              </a:p>
              <a:p>
                <a:pPr lvl="1" indent="-457200"/>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oMath>
                </a14:m>
                <a:r>
                  <a:rPr lang="en-US" dirty="0">
                    <a:latin typeface="Franklin Gothic Book" panose="020B0503020102020204" pitchFamily="34" charset="0"/>
                  </a:rPr>
                  <a:t> or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oMath>
                </a14:m>
                <a:r>
                  <a:rPr lang="en-US" dirty="0">
                    <a:latin typeface="Franklin Gothic Book" panose="020B0503020102020204" pitchFamily="34" charset="0"/>
                  </a:rPr>
                  <a:t> - Probability that A/B occur regardless of any other event.</a:t>
                </a:r>
              </a:p>
              <a:p>
                <a:pPr lvl="1" indent="-457200"/>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e>
                    </m:d>
                  </m:oMath>
                </a14:m>
                <a:r>
                  <a:rPr lang="en-US" dirty="0">
                    <a:latin typeface="Franklin Gothic Book" panose="020B0503020102020204" pitchFamily="34" charset="0"/>
                  </a:rPr>
                  <a:t> - Prob. A </a:t>
                </a:r>
                <a:r>
                  <a:rPr lang="en-US" b="1" i="1" dirty="0">
                    <a:latin typeface="Franklin Gothic Book" panose="020B0503020102020204" pitchFamily="34" charset="0"/>
                  </a:rPr>
                  <a:t>and/or</a:t>
                </a:r>
                <a:r>
                  <a:rPr lang="en-US" dirty="0">
                    <a:latin typeface="Franklin Gothic Book" panose="020B0503020102020204" pitchFamily="34" charset="0"/>
                  </a:rPr>
                  <a:t> B occur (A union B)</a:t>
                </a:r>
                <a:endParaRPr lang="en-US" baseline="-25000" dirty="0">
                  <a:latin typeface="Franklin Gothic Book" panose="020B0503020102020204" pitchFamily="34" charset="0"/>
                </a:endParaRPr>
              </a:p>
              <a:p>
                <a:pPr lvl="1" indent="-457200"/>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e>
                    </m:d>
                  </m:oMath>
                </a14:m>
                <a:r>
                  <a:rPr lang="en-US" dirty="0">
                    <a:latin typeface="Franklin Gothic Book" panose="020B0503020102020204" pitchFamily="34" charset="0"/>
                  </a:rPr>
                  <a:t> - Prob. A </a:t>
                </a:r>
                <a:r>
                  <a:rPr lang="en-US" b="1" i="1" dirty="0">
                    <a:latin typeface="Franklin Gothic Book" panose="020B0503020102020204" pitchFamily="34" charset="0"/>
                  </a:rPr>
                  <a:t>and</a:t>
                </a:r>
                <a:r>
                  <a:rPr lang="en-US" dirty="0">
                    <a:latin typeface="Franklin Gothic Book" panose="020B0503020102020204" pitchFamily="34" charset="0"/>
                  </a:rPr>
                  <a:t> B occur (A intersect B)</a:t>
                </a:r>
              </a:p>
              <a:p>
                <a:pPr lvl="1" indent="-457200"/>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m:t>
                    </m:r>
                  </m:oMath>
                </a14:m>
                <a:r>
                  <a:rPr lang="en-US" dirty="0">
                    <a:latin typeface="Franklin Gothic Book" panose="020B0503020102020204" pitchFamily="34" charset="0"/>
                  </a:rPr>
                  <a:t> – Prob. A </a:t>
                </a:r>
                <a:r>
                  <a:rPr lang="en-US" b="1" i="1" dirty="0">
                    <a:latin typeface="Franklin Gothic Book" panose="020B0503020102020204" pitchFamily="34" charset="0"/>
                  </a:rPr>
                  <a:t>occurs if B has occurred</a:t>
                </a:r>
                <a:r>
                  <a:rPr lang="en-US" dirty="0">
                    <a:latin typeface="Franklin Gothic Book" panose="020B0503020102020204" pitchFamily="34" charset="0"/>
                  </a:rPr>
                  <a:t> (Conditional Probability of A given B)</a:t>
                </a:r>
              </a:p>
              <a:p>
                <a:pPr lvl="1" indent="-457200"/>
                <a14:m>
                  <m:oMath xmlns:m="http://schemas.openxmlformats.org/officeDocument/2006/math">
                    <m:r>
                      <a:rPr lang="en-US" i="1">
                        <a:latin typeface="Cambria Math" panose="02040503050406030204" pitchFamily="18" charset="0"/>
                      </a:rPr>
                      <m:t>𝑃</m:t>
                    </m:r>
                    <m:d>
                      <m:dPr>
                        <m:endChr m:val="|"/>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 </m:t>
                        </m:r>
                      </m:e>
                    </m:d>
                    <m:r>
                      <a:rPr lang="en-US" i="1">
                        <a:latin typeface="Cambria Math" panose="02040503050406030204" pitchFamily="18" charset="0"/>
                      </a:rPr>
                      <m:t> </m:t>
                    </m:r>
                    <m:r>
                      <a:rPr lang="en-US" i="1">
                        <a:latin typeface="Cambria Math" panose="02040503050406030204" pitchFamily="18" charset="0"/>
                      </a:rPr>
                      <m:t>𝐵</m:t>
                    </m:r>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d>
                      </m:num>
                      <m:den>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den>
                    </m:f>
                  </m:oMath>
                </a14:m>
                <a:r>
                  <a:rPr lang="en-US" dirty="0">
                    <a:latin typeface="Franklin Gothic Book" panose="020B0503020102020204" pitchFamily="34" charset="0"/>
                  </a:rPr>
                  <a:t> - Prob A if B equals prob A and B, restricted to only when B occurs.</a:t>
                </a:r>
              </a:p>
              <a:p>
                <a:pPr marL="0" indent="0">
                  <a:buNone/>
                </a:pPr>
                <a:r>
                  <a:rPr lang="en-US" dirty="0">
                    <a:latin typeface="Franklin Gothic Book" panose="020B0503020102020204" pitchFamily="34" charset="0"/>
                  </a:rPr>
                  <a:t>Let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US" dirty="0">
                  <a:latin typeface="Franklin Gothic Book" panose="020B0503020102020204" pitchFamily="34" charset="0"/>
                </a:endParaRPr>
              </a:p>
              <a:p>
                <a:pPr lvl="1" indent="-457200"/>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e>
                        <m:r>
                          <a:rPr lang="en-US" b="0" i="1" smtClean="0">
                            <a:latin typeface="Cambria Math" panose="02040503050406030204" pitchFamily="18" charset="0"/>
                          </a:rPr>
                          <m:t>𝜃</m:t>
                        </m:r>
                      </m:e>
                    </m:d>
                    <m:r>
                      <a:rPr lang="en-US" b="0" i="1" smtClean="0">
                        <a:latin typeface="Cambria Math" panose="02040503050406030204" pitchFamily="18" charset="0"/>
                      </a:rPr>
                      <m:t> </m:t>
                    </m:r>
                  </m:oMath>
                </a14:m>
                <a:r>
                  <a:rPr lang="en-US" dirty="0">
                    <a:latin typeface="Franklin Gothic Book" panose="020B0503020102020204" pitchFamily="34" charset="0"/>
                  </a:rPr>
                  <a:t>- Probability density/mass function, where </a:t>
                </a:r>
                <a14:m>
                  <m:oMath xmlns:m="http://schemas.openxmlformats.org/officeDocument/2006/math">
                    <m:r>
                      <a:rPr lang="en-US" b="0" i="1" smtClean="0">
                        <a:latin typeface="Cambria Math" panose="02040503050406030204" pitchFamily="18" charset="0"/>
                      </a:rPr>
                      <m:t>𝜃</m:t>
                    </m:r>
                  </m:oMath>
                </a14:m>
                <a:r>
                  <a:rPr lang="en-US" dirty="0">
                    <a:latin typeface="Franklin Gothic Book" panose="020B0503020102020204" pitchFamily="34" charset="0"/>
                  </a:rPr>
                  <a:t> is the parameter set.</a:t>
                </a:r>
              </a:p>
              <a:p>
                <a:pPr lvl="1" indent="-457200"/>
                <a:r>
                  <a:rPr lang="en-US" dirty="0">
                    <a:latin typeface="Franklin Gothic Book" panose="020B0503020102020204" pitchFamily="34" charset="0"/>
                  </a:rPr>
                  <a:t>E.g. for a normal distribution, </a:t>
                </a:r>
                <a14:m>
                  <m:oMath xmlns:m="http://schemas.openxmlformats.org/officeDocument/2006/math">
                    <m:r>
                      <a:rPr lang="en-US" b="0" i="1" smtClean="0">
                        <a:latin typeface="Cambria Math" panose="02040503050406030204" pitchFamily="18" charset="0"/>
                      </a:rPr>
                      <m:t>𝜃</m:t>
                    </m:r>
                  </m:oMath>
                </a14:m>
                <a:r>
                  <a:rPr lang="en-US" dirty="0">
                    <a:latin typeface="Franklin Gothic Book" panose="020B0503020102020204" pitchFamily="34" charset="0"/>
                  </a:rPr>
                  <a:t> consists of the mean (</a:t>
                </a:r>
                <a14:m>
                  <m:oMath xmlns:m="http://schemas.openxmlformats.org/officeDocument/2006/math">
                    <m:r>
                      <a:rPr lang="en-US" b="0" i="1" smtClean="0">
                        <a:latin typeface="Cambria Math" panose="02040503050406030204" pitchFamily="18" charset="0"/>
                      </a:rPr>
                      <m:t>𝜇</m:t>
                    </m:r>
                  </m:oMath>
                </a14:m>
                <a:r>
                  <a:rPr lang="en-US" dirty="0">
                    <a:latin typeface="Franklin Gothic Book" panose="020B0503020102020204" pitchFamily="34" charset="0"/>
                  </a:rPr>
                  <a:t>) and variance (</a:t>
                </a:r>
                <a14:m>
                  <m:oMath xmlns:m="http://schemas.openxmlformats.org/officeDocument/2006/math">
                    <m:r>
                      <a:rPr lang="en-US" b="0" i="1" smtClean="0">
                        <a:latin typeface="Cambria Math" panose="02040503050406030204" pitchFamily="18" charset="0"/>
                      </a:rPr>
                      <m:t>𝜎</m:t>
                    </m:r>
                  </m:oMath>
                </a14:m>
                <a:r>
                  <a:rPr lang="en-US" dirty="0">
                    <a:latin typeface="Franklin Gothic Book" panose="020B0503020102020204" pitchFamily="34" charset="0"/>
                  </a:rPr>
                  <a:t>)</a:t>
                </a:r>
              </a:p>
              <a:p>
                <a:pPr lvl="1" indent="-457200"/>
                <a:r>
                  <a:rPr lang="en-US" dirty="0">
                    <a:latin typeface="Franklin Gothic Book" panose="020B0503020102020204" pitchFamily="34" charset="0"/>
                  </a:rPr>
                  <a:t>“What is the probability of the data (</a:t>
                </a:r>
                <a14:m>
                  <m:oMath xmlns:m="http://schemas.openxmlformats.org/officeDocument/2006/math">
                    <m:r>
                      <a:rPr lang="en-US" b="0" i="1" smtClean="0">
                        <a:latin typeface="Cambria Math" panose="02040503050406030204" pitchFamily="18" charset="0"/>
                      </a:rPr>
                      <m:t>𝑥</m:t>
                    </m:r>
                  </m:oMath>
                </a14:m>
                <a:r>
                  <a:rPr lang="en-US" dirty="0">
                    <a:latin typeface="Franklin Gothic Book" panose="020B0503020102020204" pitchFamily="34" charset="0"/>
                  </a:rPr>
                  <a:t>) given the model (</a:t>
                </a:r>
                <a14:m>
                  <m:oMath xmlns:m="http://schemas.openxmlformats.org/officeDocument/2006/math">
                    <m:r>
                      <a:rPr lang="en-US" b="0" i="1" smtClean="0">
                        <a:latin typeface="Cambria Math" panose="02040503050406030204" pitchFamily="18" charset="0"/>
                      </a:rPr>
                      <m:t>𝜃</m:t>
                    </m:r>
                  </m:oMath>
                </a14:m>
                <a:r>
                  <a:rPr lang="en-US" dirty="0">
                    <a:latin typeface="Franklin Gothic Book" panose="020B0503020102020204" pitchFamily="34" charset="0"/>
                  </a:rPr>
                  <a:t>)?”</a:t>
                </a:r>
              </a:p>
              <a:p>
                <a:pPr marL="457200" lvl="1" indent="0">
                  <a:buNone/>
                </a:pPr>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 </a:t>
                </a:r>
              </a:p>
            </p:txBody>
          </p:sp>
        </mc:Choice>
        <mc:Fallback>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192199" y="1027454"/>
                <a:ext cx="11741595" cy="4994773"/>
              </a:xfrm>
              <a:blipFill>
                <a:blip r:embed="rId2"/>
                <a:stretch>
                  <a:fillRect l="-109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3"/>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7673896"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Conditional Probabilities</a:t>
            </a:r>
          </a:p>
        </p:txBody>
      </p:sp>
    </p:spTree>
    <p:extLst>
      <p:ext uri="{BB962C8B-B14F-4D97-AF65-F5344CB8AC3E}">
        <p14:creationId xmlns:p14="http://schemas.microsoft.com/office/powerpoint/2010/main" val="410796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6494085"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Likelihood Functions</a:t>
            </a:r>
          </a:p>
        </p:txBody>
      </p:sp>
      <p:sp>
        <p:nvSpPr>
          <p:cNvPr id="12" name="Text Placeholder 2">
            <a:extLst>
              <a:ext uri="{FF2B5EF4-FFF2-40B4-BE49-F238E27FC236}">
                <a16:creationId xmlns:a16="http://schemas.microsoft.com/office/drawing/2014/main" id="{DE8092FB-2203-49F0-B0BC-994EE1B693F2}"/>
              </a:ext>
            </a:extLst>
          </p:cNvPr>
          <p:cNvSpPr>
            <a:spLocks noGrp="1"/>
          </p:cNvSpPr>
          <p:nvPr>
            <p:ph type="body" idx="1"/>
          </p:nvPr>
        </p:nvSpPr>
        <p:spPr>
          <a:xfrm>
            <a:off x="192199" y="1027454"/>
            <a:ext cx="11741595" cy="4994773"/>
          </a:xfrm>
        </p:spPr>
        <p:txBody>
          <a:bodyPr/>
          <a:lstStyle/>
          <a:p>
            <a:pPr marL="457200" lvl="1" indent="0">
              <a:buNone/>
            </a:pPr>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 </a:t>
            </a:r>
          </a:p>
        </p:txBody>
      </p:sp>
      <mc:AlternateContent xmlns:mc="http://schemas.openxmlformats.org/markup-compatibility/2006">
        <mc:Choice xmlns:a14="http://schemas.microsoft.com/office/drawing/2010/main" Requires="a14">
          <p:sp>
            <p:nvSpPr>
              <p:cNvPr id="13" name="Text Placeholder 2">
                <a:extLst>
                  <a:ext uri="{FF2B5EF4-FFF2-40B4-BE49-F238E27FC236}">
                    <a16:creationId xmlns:a16="http://schemas.microsoft.com/office/drawing/2014/main" id="{AD91619E-F1D5-4400-A0B6-82A88E96E84F}"/>
                  </a:ext>
                </a:extLst>
              </p:cNvPr>
              <p:cNvSpPr txBox="1">
                <a:spLocks/>
              </p:cNvSpPr>
              <p:nvPr/>
            </p:nvSpPr>
            <p:spPr>
              <a:xfrm>
                <a:off x="344599" y="1179854"/>
                <a:ext cx="11741595" cy="49947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e>
                        <m:r>
                          <a:rPr lang="en-US" b="0" i="1" smtClean="0">
                            <a:latin typeface="Cambria Math" panose="02040503050406030204" pitchFamily="18" charset="0"/>
                          </a:rPr>
                          <m:t>𝜃</m:t>
                        </m:r>
                      </m:e>
                    </m:d>
                  </m:oMath>
                </a14:m>
                <a:r>
                  <a:rPr lang="en-US" dirty="0">
                    <a:latin typeface="Franklin Gothic Book" panose="020B0503020102020204" pitchFamily="34" charset="0"/>
                  </a:rPr>
                  <a:t> - Probability of data given model… But we don’t know the model?</a:t>
                </a:r>
              </a:p>
              <a:p>
                <a:pPr marL="0" indent="0">
                  <a:buFont typeface="Arial"/>
                  <a:buNone/>
                </a:pPr>
                <a:endParaRPr lang="en-US" dirty="0">
                  <a:latin typeface="Franklin Gothic Book" panose="020B0503020102020204" pitchFamily="34" charset="0"/>
                </a:endParaRPr>
              </a:p>
              <a:p>
                <a:pPr marL="0" indent="0">
                  <a:buFont typeface="Arial"/>
                  <a:buNone/>
                </a:pPr>
                <a:r>
                  <a:rPr lang="en-US" dirty="0">
                    <a:latin typeface="Franklin Gothic Book" panose="020B0503020102020204" pitchFamily="34" charset="0"/>
                  </a:rPr>
                  <a:t>Frequentists work in “likelihoods” – How likely are our data given a certain choice of model parameters?</a:t>
                </a:r>
              </a:p>
              <a:p>
                <a:pPr lvl="1" indent="-457200"/>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US" dirty="0">
                  <a:latin typeface="Franklin Gothic Book" panose="020B0503020102020204" pitchFamily="34" charset="0"/>
                </a:endParaRPr>
              </a:p>
              <a:p>
                <a:pPr lvl="1" indent="-457200"/>
                <a:r>
                  <a:rPr lang="en-US" dirty="0">
                    <a:latin typeface="Franklin Gothic Book" panose="020B0503020102020204" pitchFamily="34" charset="0"/>
                  </a:rPr>
                  <a:t>Maximum likelihood – chose a value of </a:t>
                </a:r>
                <a14:m>
                  <m:oMath xmlns:m="http://schemas.openxmlformats.org/officeDocument/2006/math">
                    <m:r>
                      <a:rPr lang="en-US" b="0" i="1" smtClean="0">
                        <a:latin typeface="Cambria Math" panose="02040503050406030204" pitchFamily="18" charset="0"/>
                      </a:rPr>
                      <m:t>𝜃</m:t>
                    </m:r>
                  </m:oMath>
                </a14:m>
                <a:r>
                  <a:rPr lang="en-US" dirty="0">
                    <a:latin typeface="Franklin Gothic Book" panose="020B0503020102020204" pitchFamily="34" charset="0"/>
                  </a:rPr>
                  <a:t> so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e>
                        <m:r>
                          <a:rPr lang="en-US" b="0" i="1" smtClean="0">
                            <a:latin typeface="Cambria Math" panose="02040503050406030204" pitchFamily="18" charset="0"/>
                          </a:rPr>
                          <m:t>𝜃</m:t>
                        </m:r>
                      </m:e>
                    </m:d>
                  </m:oMath>
                </a14:m>
                <a:r>
                  <a:rPr lang="en-US" dirty="0">
                    <a:latin typeface="Franklin Gothic Book" panose="020B0503020102020204" pitchFamily="34" charset="0"/>
                  </a:rPr>
                  <a:t> is maximized.</a:t>
                </a:r>
              </a:p>
              <a:p>
                <a:pPr lvl="1" indent="-457200"/>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Question: What does maximizing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e>
                        <m:r>
                          <a:rPr lang="en-US" b="0" i="1" smtClean="0">
                            <a:latin typeface="Cambria Math" panose="02040503050406030204" pitchFamily="18" charset="0"/>
                          </a:rPr>
                          <m:t>𝜃</m:t>
                        </m:r>
                      </m:e>
                    </m:d>
                    <m:r>
                      <a:rPr lang="en-US" b="0" i="1" smtClean="0">
                        <a:latin typeface="Cambria Math" panose="02040503050406030204" pitchFamily="18" charset="0"/>
                      </a:rPr>
                      <m:t> </m:t>
                    </m:r>
                  </m:oMath>
                </a14:m>
                <a:r>
                  <a:rPr lang="en-US" dirty="0">
                    <a:latin typeface="Franklin Gothic Book" panose="020B0503020102020204" pitchFamily="34" charset="0"/>
                  </a:rPr>
                  <a:t>over </a:t>
                </a:r>
                <a14:m>
                  <m:oMath xmlns:m="http://schemas.openxmlformats.org/officeDocument/2006/math">
                    <m:r>
                      <a:rPr lang="en-US" b="0" i="1" smtClean="0">
                        <a:latin typeface="Cambria Math" panose="02040503050406030204" pitchFamily="18" charset="0"/>
                      </a:rPr>
                      <m:t>𝜃</m:t>
                    </m:r>
                  </m:oMath>
                </a14:m>
                <a:r>
                  <a:rPr lang="en-US" dirty="0">
                    <a:latin typeface="Franklin Gothic Book" panose="020B0503020102020204" pitchFamily="34" charset="0"/>
                  </a:rPr>
                  <a:t> tell you about the probability your choice of </a:t>
                </a:r>
                <a14:m>
                  <m:oMath xmlns:m="http://schemas.openxmlformats.org/officeDocument/2006/math">
                    <m:r>
                      <a:rPr lang="en-US" b="0" i="1" smtClean="0">
                        <a:latin typeface="Cambria Math" panose="02040503050406030204" pitchFamily="18" charset="0"/>
                      </a:rPr>
                      <m:t>𝜃</m:t>
                    </m:r>
                  </m:oMath>
                </a14:m>
                <a:r>
                  <a:rPr lang="en-US" dirty="0">
                    <a:latin typeface="Franklin Gothic Book" panose="020B0503020102020204" pitchFamily="34" charset="0"/>
                  </a:rPr>
                  <a:t> is the “right one?”  </a:t>
                </a:r>
              </a:p>
            </p:txBody>
          </p:sp>
        </mc:Choice>
        <mc:Fallback>
          <p:sp>
            <p:nvSpPr>
              <p:cNvPr id="13" name="Text Placeholder 2">
                <a:extLst>
                  <a:ext uri="{FF2B5EF4-FFF2-40B4-BE49-F238E27FC236}">
                    <a16:creationId xmlns:a16="http://schemas.microsoft.com/office/drawing/2014/main" id="{AD91619E-F1D5-4400-A0B6-82A88E96E84F}"/>
                  </a:ext>
                </a:extLst>
              </p:cNvPr>
              <p:cNvSpPr txBox="1">
                <a:spLocks noRot="1" noChangeAspect="1" noMove="1" noResize="1" noEditPoints="1" noAdjustHandles="1" noChangeArrowheads="1" noChangeShapeType="1" noTextEdit="1"/>
              </p:cNvSpPr>
              <p:nvPr/>
            </p:nvSpPr>
            <p:spPr>
              <a:xfrm>
                <a:off x="344599" y="1179854"/>
                <a:ext cx="11741595" cy="4994773"/>
              </a:xfrm>
              <a:prstGeom prst="rect">
                <a:avLst/>
              </a:prstGeom>
              <a:blipFill>
                <a:blip r:embed="rId3"/>
                <a:stretch>
                  <a:fillRect l="-1090" r="-52"/>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24559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5003293"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Bayes’ Theorem</a:t>
            </a:r>
          </a:p>
        </p:txBody>
      </p:sp>
      <p:sp>
        <p:nvSpPr>
          <p:cNvPr id="12" name="Text Placeholder 2">
            <a:extLst>
              <a:ext uri="{FF2B5EF4-FFF2-40B4-BE49-F238E27FC236}">
                <a16:creationId xmlns:a16="http://schemas.microsoft.com/office/drawing/2014/main" id="{DE8092FB-2203-49F0-B0BC-994EE1B693F2}"/>
              </a:ext>
            </a:extLst>
          </p:cNvPr>
          <p:cNvSpPr>
            <a:spLocks noGrp="1"/>
          </p:cNvSpPr>
          <p:nvPr>
            <p:ph type="body" idx="1"/>
          </p:nvPr>
        </p:nvSpPr>
        <p:spPr>
          <a:xfrm>
            <a:off x="192199" y="1027454"/>
            <a:ext cx="11741595" cy="4994773"/>
          </a:xfrm>
        </p:spPr>
        <p:txBody>
          <a:bodyPr/>
          <a:lstStyle/>
          <a:p>
            <a:pPr marL="457200" lvl="1" indent="0">
              <a:buNone/>
            </a:pPr>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 </a:t>
            </a:r>
          </a:p>
        </p:txBody>
      </p:sp>
      <mc:AlternateContent xmlns:mc="http://schemas.openxmlformats.org/markup-compatibility/2006">
        <mc:Choice xmlns:a14="http://schemas.microsoft.com/office/drawing/2010/main" Requires="a14">
          <p:sp>
            <p:nvSpPr>
              <p:cNvPr id="13" name="Text Placeholder 2">
                <a:extLst>
                  <a:ext uri="{FF2B5EF4-FFF2-40B4-BE49-F238E27FC236}">
                    <a16:creationId xmlns:a16="http://schemas.microsoft.com/office/drawing/2014/main" id="{AD91619E-F1D5-4400-A0B6-82A88E96E84F}"/>
                  </a:ext>
                </a:extLst>
              </p:cNvPr>
              <p:cNvSpPr txBox="1">
                <a:spLocks/>
              </p:cNvSpPr>
              <p:nvPr/>
            </p:nvSpPr>
            <p:spPr>
              <a:xfrm>
                <a:off x="344599" y="1179854"/>
                <a:ext cx="11741595" cy="49947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n-US" dirty="0">
                    <a:latin typeface="Franklin Gothic Book" panose="020B0503020102020204" pitchFamily="34" charset="0"/>
                  </a:rPr>
                  <a:t>Question: What does maximizing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e>
                        <m:r>
                          <a:rPr lang="en-US" b="0" i="1" smtClean="0">
                            <a:latin typeface="Cambria Math" panose="02040503050406030204" pitchFamily="18" charset="0"/>
                          </a:rPr>
                          <m:t>𝜃</m:t>
                        </m:r>
                      </m:e>
                    </m:d>
                    <m:r>
                      <a:rPr lang="en-US" b="0" i="1" smtClean="0">
                        <a:latin typeface="Cambria Math" panose="02040503050406030204" pitchFamily="18" charset="0"/>
                      </a:rPr>
                      <m:t> </m:t>
                    </m:r>
                  </m:oMath>
                </a14:m>
                <a:r>
                  <a:rPr lang="en-US" dirty="0">
                    <a:latin typeface="Franklin Gothic Book" panose="020B0503020102020204" pitchFamily="34" charset="0"/>
                  </a:rPr>
                  <a:t>over </a:t>
                </a:r>
                <a14:m>
                  <m:oMath xmlns:m="http://schemas.openxmlformats.org/officeDocument/2006/math">
                    <m:r>
                      <a:rPr lang="en-US" b="0" i="1" smtClean="0">
                        <a:latin typeface="Cambria Math" panose="02040503050406030204" pitchFamily="18" charset="0"/>
                      </a:rPr>
                      <m:t>𝜃</m:t>
                    </m:r>
                  </m:oMath>
                </a14:m>
                <a:r>
                  <a:rPr lang="en-US" dirty="0">
                    <a:latin typeface="Franklin Gothic Book" panose="020B0503020102020204" pitchFamily="34" charset="0"/>
                  </a:rPr>
                  <a:t> tell you about the probability your choice of </a:t>
                </a:r>
                <a14:m>
                  <m:oMath xmlns:m="http://schemas.openxmlformats.org/officeDocument/2006/math">
                    <m:r>
                      <a:rPr lang="en-US" b="0" i="1" smtClean="0">
                        <a:latin typeface="Cambria Math" panose="02040503050406030204" pitchFamily="18" charset="0"/>
                      </a:rPr>
                      <m:t>𝜃</m:t>
                    </m:r>
                  </m:oMath>
                </a14:m>
                <a:r>
                  <a:rPr lang="en-US" dirty="0">
                    <a:latin typeface="Franklin Gothic Book" panose="020B0503020102020204" pitchFamily="34" charset="0"/>
                  </a:rPr>
                  <a:t> is the “right one?”  </a:t>
                </a:r>
              </a:p>
              <a:p>
                <a:pPr marL="0" indent="0">
                  <a:buNone/>
                </a:pPr>
                <a:r>
                  <a:rPr lang="en-US" dirty="0">
                    <a:latin typeface="Franklin Gothic Book" panose="020B0503020102020204" pitchFamily="34" charset="0"/>
                  </a:rPr>
                  <a:t>Answer: It doesn’t tell you anything... We want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e>
                        <m:r>
                          <a:rPr lang="en-US" b="0" i="1" smtClean="0">
                            <a:latin typeface="Cambria Math" panose="02040503050406030204" pitchFamily="18" charset="0"/>
                          </a:rPr>
                          <m:t>𝑥</m:t>
                        </m:r>
                      </m:e>
                    </m:d>
                    <m:r>
                      <a:rPr lang="en-US" b="0" i="1" smtClean="0">
                        <a:latin typeface="Cambria Math" panose="02040503050406030204" pitchFamily="18" charset="0"/>
                      </a:rPr>
                      <m:t>…</m:t>
                    </m:r>
                  </m:oMath>
                </a14:m>
                <a:endParaRPr lang="en-US" dirty="0">
                  <a:latin typeface="Franklin Gothic Book" panose="020B0503020102020204" pitchFamily="34" charset="0"/>
                </a:endParaRPr>
              </a:p>
              <a:p>
                <a:pPr marL="0" indent="0">
                  <a:buNone/>
                </a:pPr>
                <a:endParaRPr lang="en-US" dirty="0">
                  <a:latin typeface="Franklin Gothic Book" panose="020B0503020102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e>
                          <m:r>
                            <a:rPr lang="en-US" b="0" i="1" smtClean="0">
                              <a:latin typeface="Cambria Math" panose="02040503050406030204" pitchFamily="18" charset="0"/>
                            </a:rPr>
                            <m:t>𝜃</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den>
                      </m:f>
                    </m:oMath>
                  </m:oMathPara>
                </a14:m>
                <a:endParaRPr lang="en-US" b="0" dirty="0">
                  <a:latin typeface="Franklin Gothic Book" panose="020B0503020102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e>
                          <m:r>
                            <a:rPr lang="en-US" b="0" i="1" smtClean="0">
                              <a:latin typeface="Cambria Math" panose="02040503050406030204" pitchFamily="18" charset="0"/>
                            </a:rPr>
                            <m:t>𝜃</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oMath>
                  </m:oMathPara>
                </a14:m>
                <a:endParaRPr lang="en-US" b="0" dirty="0">
                  <a:latin typeface="Franklin Gothic Book" panose="020B0503020102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e>
                          <m:r>
                            <a:rPr lang="en-US" b="0" i="1" smtClean="0">
                              <a:latin typeface="Cambria Math" panose="02040503050406030204" pitchFamily="18" charset="0"/>
                            </a:rPr>
                            <m:t>𝜃</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m:oMathPara>
                </a14:m>
                <a:endParaRPr lang="en-US" b="0" dirty="0">
                  <a:latin typeface="Franklin Gothic Book" panose="020B0503020102020204" pitchFamily="34" charset="0"/>
                  <a:ea typeface="Cambria Math" panose="02040503050406030204" pitchFamily="18" charset="0"/>
                </a:endParaRPr>
              </a:p>
              <a:p>
                <a:pPr marL="0" indent="0" algn="ctr">
                  <a:buNone/>
                </a:pPr>
                <a:endParaRPr lang="en-US" b="0" dirty="0">
                  <a:latin typeface="Franklin Gothic Book" panose="020B0503020102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𝑥</m:t>
                              </m:r>
                            </m:e>
                            <m:e>
                              <m:r>
                                <a:rPr lang="en-US" i="1">
                                  <a:latin typeface="Cambria Math" panose="02040503050406030204" pitchFamily="18" charset="0"/>
                                </a:rPr>
                                <m:t>𝜃</m:t>
                              </m:r>
                            </m:e>
                          </m:d>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𝜃</m:t>
                              </m:r>
                            </m:e>
                          </m:d>
                        </m:num>
                        <m:den>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en>
                      </m:f>
                    </m:oMath>
                  </m:oMathPara>
                </a14:m>
                <a:endParaRPr lang="en-US" b="0" dirty="0">
                  <a:latin typeface="Franklin Gothic Book" panose="020B0503020102020204" pitchFamily="34" charset="0"/>
                  <a:ea typeface="Cambria Math" panose="02040503050406030204" pitchFamily="18" charset="0"/>
                </a:endParaRPr>
              </a:p>
              <a:p>
                <a:pPr marL="0" indent="0">
                  <a:buNone/>
                </a:pPr>
                <a:endParaRPr lang="en-US" dirty="0">
                  <a:latin typeface="Franklin Gothic Book" panose="020B0503020102020204" pitchFamily="34" charset="0"/>
                </a:endParaRPr>
              </a:p>
              <a:p>
                <a:pPr marL="0" indent="0">
                  <a:buNone/>
                </a:pPr>
                <a:endParaRPr lang="en-US" dirty="0">
                  <a:latin typeface="Franklin Gothic Book" panose="020B0503020102020204" pitchFamily="34" charset="0"/>
                </a:endParaRPr>
              </a:p>
            </p:txBody>
          </p:sp>
        </mc:Choice>
        <mc:Fallback>
          <p:sp>
            <p:nvSpPr>
              <p:cNvPr id="13" name="Text Placeholder 2">
                <a:extLst>
                  <a:ext uri="{FF2B5EF4-FFF2-40B4-BE49-F238E27FC236}">
                    <a16:creationId xmlns:a16="http://schemas.microsoft.com/office/drawing/2014/main" id="{AD91619E-F1D5-4400-A0B6-82A88E96E84F}"/>
                  </a:ext>
                </a:extLst>
              </p:cNvPr>
              <p:cNvSpPr txBox="1">
                <a:spLocks noRot="1" noChangeAspect="1" noMove="1" noResize="1" noEditPoints="1" noAdjustHandles="1" noChangeArrowheads="1" noChangeShapeType="1" noTextEdit="1"/>
              </p:cNvSpPr>
              <p:nvPr/>
            </p:nvSpPr>
            <p:spPr>
              <a:xfrm>
                <a:off x="344599" y="1179854"/>
                <a:ext cx="11741595" cy="4994773"/>
              </a:xfrm>
              <a:prstGeom prst="rect">
                <a:avLst/>
              </a:prstGeom>
              <a:blipFill>
                <a:blip r:embed="rId3"/>
                <a:stretch>
                  <a:fillRect l="-1090" r="-52"/>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50636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5003293"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Bayes’ Theorem</a:t>
            </a:r>
          </a:p>
        </p:txBody>
      </p:sp>
      <p:sp>
        <p:nvSpPr>
          <p:cNvPr id="12" name="Text Placeholder 2">
            <a:extLst>
              <a:ext uri="{FF2B5EF4-FFF2-40B4-BE49-F238E27FC236}">
                <a16:creationId xmlns:a16="http://schemas.microsoft.com/office/drawing/2014/main" id="{DE8092FB-2203-49F0-B0BC-994EE1B693F2}"/>
              </a:ext>
            </a:extLst>
          </p:cNvPr>
          <p:cNvSpPr>
            <a:spLocks noGrp="1"/>
          </p:cNvSpPr>
          <p:nvPr>
            <p:ph type="body" idx="1"/>
          </p:nvPr>
        </p:nvSpPr>
        <p:spPr>
          <a:xfrm>
            <a:off x="192199" y="1027454"/>
            <a:ext cx="11741595" cy="4994773"/>
          </a:xfrm>
        </p:spPr>
        <p:txBody>
          <a:bodyPr/>
          <a:lstStyle/>
          <a:p>
            <a:pPr marL="457200" lvl="1" indent="0">
              <a:buNone/>
            </a:pPr>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 </a:t>
            </a:r>
          </a:p>
        </p:txBody>
      </p:sp>
      <mc:AlternateContent xmlns:mc="http://schemas.openxmlformats.org/markup-compatibility/2006">
        <mc:Choice xmlns:a14="http://schemas.microsoft.com/office/drawing/2010/main" Requires="a14">
          <p:sp>
            <p:nvSpPr>
              <p:cNvPr id="13" name="Text Placeholder 2">
                <a:extLst>
                  <a:ext uri="{FF2B5EF4-FFF2-40B4-BE49-F238E27FC236}">
                    <a16:creationId xmlns:a16="http://schemas.microsoft.com/office/drawing/2014/main" id="{AD91619E-F1D5-4400-A0B6-82A88E96E84F}"/>
                  </a:ext>
                </a:extLst>
              </p:cNvPr>
              <p:cNvSpPr txBox="1">
                <a:spLocks/>
              </p:cNvSpPr>
              <p:nvPr/>
            </p:nvSpPr>
            <p:spPr>
              <a:xfrm>
                <a:off x="344599" y="1179854"/>
                <a:ext cx="11741595" cy="49947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𝑥</m:t>
                              </m:r>
                            </m:e>
                            <m:e>
                              <m:r>
                                <a:rPr lang="en-US" i="1">
                                  <a:latin typeface="Cambria Math" panose="02040503050406030204" pitchFamily="18" charset="0"/>
                                </a:rPr>
                                <m:t>𝜃</m:t>
                              </m:r>
                            </m:e>
                          </m:d>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𝜃</m:t>
                              </m:r>
                            </m:e>
                          </m:d>
                        </m:num>
                        <m:den>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en>
                      </m:f>
                    </m:oMath>
                  </m:oMathPara>
                </a14:m>
                <a:endParaRPr lang="en-US" b="0" dirty="0">
                  <a:latin typeface="Franklin Gothic Book" panose="020B0503020102020204" pitchFamily="34" charset="0"/>
                  <a:ea typeface="Cambria Math" panose="02040503050406030204" pitchFamily="18" charset="0"/>
                </a:endParaRPr>
              </a:p>
              <a:p>
                <a:pPr indent="-457200"/>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𝜃</m:t>
                        </m:r>
                      </m:e>
                      <m:e>
                        <m:r>
                          <a:rPr lang="en-US" i="1">
                            <a:latin typeface="Cambria Math" panose="02040503050406030204" pitchFamily="18" charset="0"/>
                          </a:rPr>
                          <m:t>𝑥</m:t>
                        </m:r>
                      </m:e>
                    </m:d>
                  </m:oMath>
                </a14:m>
                <a:r>
                  <a:rPr lang="en-US" b="0" dirty="0">
                    <a:latin typeface="Franklin Gothic Book" panose="020B0503020102020204" pitchFamily="34" charset="0"/>
                    <a:ea typeface="Cambria Math" panose="02040503050406030204" pitchFamily="18" charset="0"/>
                  </a:rPr>
                  <a:t> - Posterior distribution of model given data</a:t>
                </a:r>
              </a:p>
              <a:p>
                <a:pPr indent="-457200"/>
                <a14:m>
                  <m:oMath xmlns:m="http://schemas.openxmlformats.org/officeDocument/2006/math">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e>
                        <m:r>
                          <a:rPr lang="en-US" b="0" i="1" smtClean="0">
                            <a:latin typeface="Cambria Math" panose="02040503050406030204" pitchFamily="18" charset="0"/>
                            <a:ea typeface="Cambria Math" panose="02040503050406030204" pitchFamily="18" charset="0"/>
                          </a:rPr>
                          <m:t>𝜃</m:t>
                        </m:r>
                      </m:e>
                    </m:d>
                  </m:oMath>
                </a14:m>
                <a:r>
                  <a:rPr lang="en-US" dirty="0">
                    <a:latin typeface="Franklin Gothic Book" panose="020B0503020102020204" pitchFamily="34" charset="0"/>
                    <a:ea typeface="Cambria Math" panose="02040503050406030204" pitchFamily="18" charset="0"/>
                  </a:rPr>
                  <a:t> - Likelihood of the data given the model</a:t>
                </a:r>
              </a:p>
              <a:p>
                <a:pPr indent="-457200"/>
                <a14:m>
                  <m:oMath xmlns:m="http://schemas.openxmlformats.org/officeDocument/2006/math">
                    <m:r>
                      <a:rPr lang="en-US" i="1" smtClean="0">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oMath>
                </a14:m>
                <a:r>
                  <a:rPr lang="en-US" b="0" dirty="0">
                    <a:latin typeface="Franklin Gothic Book" panose="020B0503020102020204" pitchFamily="34" charset="0"/>
                    <a:ea typeface="Cambria Math" panose="02040503050406030204" pitchFamily="18" charset="0"/>
                  </a:rPr>
                  <a:t> - Marginal distribution of </a:t>
                </a:r>
                <a14:m>
                  <m:oMath xmlns:m="http://schemas.openxmlformats.org/officeDocument/2006/math">
                    <m:r>
                      <a:rPr lang="en-US" b="0" i="1" smtClean="0">
                        <a:latin typeface="Cambria Math" panose="02040503050406030204" pitchFamily="18" charset="0"/>
                        <a:ea typeface="Cambria Math" panose="02040503050406030204" pitchFamily="18" charset="0"/>
                      </a:rPr>
                      <m:t>𝑥</m:t>
                    </m:r>
                  </m:oMath>
                </a14:m>
                <a:r>
                  <a:rPr lang="en-US" b="0" dirty="0">
                    <a:latin typeface="Franklin Gothic Book" panose="020B0503020102020204" pitchFamily="34" charset="0"/>
                    <a:ea typeface="Cambria Math" panose="02040503050406030204" pitchFamily="18" charset="0"/>
                  </a:rPr>
                  <a:t> (what is the probability of </a:t>
                </a:r>
                <a14:m>
                  <m:oMath xmlns:m="http://schemas.openxmlformats.org/officeDocument/2006/math">
                    <m:r>
                      <a:rPr lang="en-US" b="0" i="1" smtClean="0">
                        <a:latin typeface="Cambria Math" panose="02040503050406030204" pitchFamily="18" charset="0"/>
                        <a:ea typeface="Cambria Math" panose="02040503050406030204" pitchFamily="18" charset="0"/>
                      </a:rPr>
                      <m:t>𝑥</m:t>
                    </m:r>
                  </m:oMath>
                </a14:m>
                <a:r>
                  <a:rPr lang="en-US" b="0" dirty="0">
                    <a:latin typeface="Franklin Gothic Book" panose="020B0503020102020204" pitchFamily="34" charset="0"/>
                    <a:ea typeface="Cambria Math" panose="02040503050406030204" pitchFamily="18" charset="0"/>
                  </a:rPr>
                  <a:t> across all choices of </a:t>
                </a:r>
                <a14:m>
                  <m:oMath xmlns:m="http://schemas.openxmlformats.org/officeDocument/2006/math">
                    <m:r>
                      <a:rPr lang="en-US" b="0" i="1" smtClean="0">
                        <a:latin typeface="Cambria Math" panose="02040503050406030204" pitchFamily="18" charset="0"/>
                        <a:ea typeface="Cambria Math" panose="02040503050406030204" pitchFamily="18" charset="0"/>
                      </a:rPr>
                      <m:t>𝜃</m:t>
                    </m:r>
                  </m:oMath>
                </a14:m>
                <a:r>
                  <a:rPr lang="en-US" b="0" dirty="0">
                    <a:latin typeface="Franklin Gothic Book" panose="020B0503020102020204" pitchFamily="34" charset="0"/>
                    <a:ea typeface="Cambria Math" panose="02040503050406030204" pitchFamily="18" charset="0"/>
                  </a:rPr>
                  <a:t>)</a:t>
                </a:r>
              </a:p>
              <a:p>
                <a:pPr indent="-457200"/>
                <a14:m>
                  <m:oMath xmlns:m="http://schemas.openxmlformats.org/officeDocument/2006/math">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oMath>
                </a14:m>
                <a:r>
                  <a:rPr lang="en-US" b="0" dirty="0">
                    <a:latin typeface="Franklin Gothic Book" panose="020B0503020102020204" pitchFamily="34" charset="0"/>
                    <a:ea typeface="Cambria Math" panose="02040503050406030204" pitchFamily="18" charset="0"/>
                  </a:rPr>
                  <a:t> - Prior distribution of </a:t>
                </a:r>
                <a14:m>
                  <m:oMath xmlns:m="http://schemas.openxmlformats.org/officeDocument/2006/math">
                    <m:r>
                      <a:rPr lang="en-US" b="0" i="1" smtClean="0">
                        <a:latin typeface="Cambria Math" panose="02040503050406030204" pitchFamily="18" charset="0"/>
                        <a:ea typeface="Cambria Math" panose="02040503050406030204" pitchFamily="18" charset="0"/>
                      </a:rPr>
                      <m:t>𝜃</m:t>
                    </m:r>
                  </m:oMath>
                </a14:m>
                <a:endParaRPr lang="en-US" b="0" dirty="0">
                  <a:latin typeface="Franklin Gothic Book" panose="020B0503020102020204" pitchFamily="34" charset="0"/>
                  <a:ea typeface="Cambria Math" panose="02040503050406030204" pitchFamily="18" charset="0"/>
                </a:endParaRPr>
              </a:p>
              <a:p>
                <a:pPr marL="0" indent="0" algn="ctr">
                  <a:buNone/>
                </a:pPr>
                <a:r>
                  <a:rPr lang="en-US" dirty="0">
                    <a:latin typeface="Franklin Gothic Book" panose="020B0503020102020204" pitchFamily="34" charset="0"/>
                  </a:rPr>
                  <a:t>We know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e>
                        <m:r>
                          <a:rPr lang="en-US" b="0" i="1" smtClean="0">
                            <a:latin typeface="Cambria Math" panose="02040503050406030204" pitchFamily="18" charset="0"/>
                          </a:rPr>
                          <m:t>𝜃</m:t>
                        </m:r>
                      </m:e>
                    </m:d>
                  </m:oMath>
                </a14:m>
                <a:r>
                  <a:rPr lang="en-US" dirty="0">
                    <a:latin typeface="Franklin Gothic Book" panose="020B0503020102020204" pitchFamily="34" charset="0"/>
                  </a:rPr>
                  <a:t> via model choice, and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latin typeface="Franklin Gothic Book" panose="020B0503020102020204" pitchFamily="34" charset="0"/>
                  </a:rPr>
                  <a:t> can be calculated.</a:t>
                </a:r>
              </a:p>
              <a:p>
                <a:pPr marL="0" indent="0" algn="ctr">
                  <a:buNone/>
                </a:pPr>
                <a:r>
                  <a:rPr lang="en-US" dirty="0">
                    <a:latin typeface="Franklin Gothic Book" panose="020B0503020102020204" pitchFamily="34" charset="0"/>
                  </a:rPr>
                  <a:t>We need to provide our prior information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US" dirty="0">
                  <a:latin typeface="Franklin Gothic Book" panose="020B0503020102020204" pitchFamily="34" charset="0"/>
                </a:endParaRPr>
              </a:p>
            </p:txBody>
          </p:sp>
        </mc:Choice>
        <mc:Fallback>
          <p:sp>
            <p:nvSpPr>
              <p:cNvPr id="13" name="Text Placeholder 2">
                <a:extLst>
                  <a:ext uri="{FF2B5EF4-FFF2-40B4-BE49-F238E27FC236}">
                    <a16:creationId xmlns:a16="http://schemas.microsoft.com/office/drawing/2014/main" id="{AD91619E-F1D5-4400-A0B6-82A88E96E84F}"/>
                  </a:ext>
                </a:extLst>
              </p:cNvPr>
              <p:cNvSpPr txBox="1">
                <a:spLocks noRot="1" noChangeAspect="1" noMove="1" noResize="1" noEditPoints="1" noAdjustHandles="1" noChangeArrowheads="1" noChangeShapeType="1" noTextEdit="1"/>
              </p:cNvSpPr>
              <p:nvPr/>
            </p:nvSpPr>
            <p:spPr>
              <a:xfrm>
                <a:off x="344599" y="1179854"/>
                <a:ext cx="11741595" cy="4994773"/>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79850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11343170"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Example – Base Rates are Important</a:t>
            </a:r>
          </a:p>
        </p:txBody>
      </p:sp>
      <p:sp>
        <p:nvSpPr>
          <p:cNvPr id="12" name="Text Placeholder 2">
            <a:extLst>
              <a:ext uri="{FF2B5EF4-FFF2-40B4-BE49-F238E27FC236}">
                <a16:creationId xmlns:a16="http://schemas.microsoft.com/office/drawing/2014/main" id="{DE8092FB-2203-49F0-B0BC-994EE1B693F2}"/>
              </a:ext>
            </a:extLst>
          </p:cNvPr>
          <p:cNvSpPr>
            <a:spLocks noGrp="1"/>
          </p:cNvSpPr>
          <p:nvPr>
            <p:ph type="body" idx="1"/>
          </p:nvPr>
        </p:nvSpPr>
        <p:spPr>
          <a:xfrm>
            <a:off x="192199" y="1027454"/>
            <a:ext cx="11741595" cy="4994773"/>
          </a:xfrm>
        </p:spPr>
        <p:txBody>
          <a:bodyPr/>
          <a:lstStyle/>
          <a:p>
            <a:pPr marL="457200" lvl="1" indent="0">
              <a:buNone/>
            </a:pPr>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 </a:t>
            </a:r>
          </a:p>
        </p:txBody>
      </p:sp>
      <mc:AlternateContent xmlns:mc="http://schemas.openxmlformats.org/markup-compatibility/2006">
        <mc:Choice xmlns:a14="http://schemas.microsoft.com/office/drawing/2010/main" Requires="a14">
          <p:sp>
            <p:nvSpPr>
              <p:cNvPr id="13" name="Text Placeholder 2">
                <a:extLst>
                  <a:ext uri="{FF2B5EF4-FFF2-40B4-BE49-F238E27FC236}">
                    <a16:creationId xmlns:a16="http://schemas.microsoft.com/office/drawing/2014/main" id="{AD91619E-F1D5-4400-A0B6-82A88E96E84F}"/>
                  </a:ext>
                </a:extLst>
              </p:cNvPr>
              <p:cNvSpPr txBox="1">
                <a:spLocks/>
              </p:cNvSpPr>
              <p:nvPr/>
            </p:nvSpPr>
            <p:spPr>
              <a:xfrm>
                <a:off x="344599" y="1179854"/>
                <a:ext cx="11741595" cy="49947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n-US" dirty="0">
                    <a:latin typeface="Franklin Gothic Book" panose="020B0503020102020204" pitchFamily="34" charset="0"/>
                  </a:rPr>
                  <a:t>A test for COVID has been shown to be 95% sensitive, and 90% specific</a:t>
                </a:r>
              </a:p>
              <a:p>
                <a:pPr lvl="1" indent="-457200"/>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rPr>
                          <m:t>=1 </m:t>
                        </m:r>
                      </m:e>
                    </m:d>
                    <m:r>
                      <a:rPr lang="en-US" b="0" i="1" smtClean="0">
                        <a:latin typeface="Cambria Math" panose="02040503050406030204" pitchFamily="18" charset="0"/>
                      </a:rPr>
                      <m:t> </m:t>
                    </m:r>
                    <m:r>
                      <a:rPr lang="en-US" b="0" i="1" smtClean="0">
                        <a:latin typeface="Cambria Math" panose="02040503050406030204" pitchFamily="18" charset="0"/>
                      </a:rPr>
                      <m:t>𝑌</m:t>
                    </m:r>
                    <m:r>
                      <a:rPr lang="en-US" b="0" i="1" smtClean="0">
                        <a:latin typeface="Cambria Math" panose="02040503050406030204" pitchFamily="18" charset="0"/>
                      </a:rPr>
                      <m:t>=1)= .95,  </m:t>
                    </m:r>
                    <m:r>
                      <a:rPr lang="en-US" b="0" i="1" smtClean="0">
                        <a:latin typeface="Cambria Math" panose="02040503050406030204" pitchFamily="18" charset="0"/>
                      </a:rPr>
                      <m:t>𝑃</m:t>
                    </m:r>
                    <m:r>
                      <a:rPr lang="en-US" b="0" i="1" smtClean="0">
                        <a:latin typeface="Cambria Math" panose="02040503050406030204" pitchFamily="18" charset="0"/>
                      </a:rPr>
                      <m:t> </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rPr>
                          <m:t>=0 </m:t>
                        </m:r>
                      </m:e>
                    </m:d>
                    <m:r>
                      <a:rPr lang="en-US" b="0" i="1" smtClean="0">
                        <a:latin typeface="Cambria Math" panose="02040503050406030204" pitchFamily="18" charset="0"/>
                      </a:rPr>
                      <m:t> </m:t>
                    </m:r>
                    <m:r>
                      <a:rPr lang="en-US" b="0" i="1" smtClean="0">
                        <a:latin typeface="Cambria Math" panose="02040503050406030204" pitchFamily="18" charset="0"/>
                      </a:rPr>
                      <m:t>𝑌</m:t>
                    </m:r>
                    <m:r>
                      <a:rPr lang="en-US" b="0" i="1" smtClean="0">
                        <a:latin typeface="Cambria Math" panose="02040503050406030204" pitchFamily="18" charset="0"/>
                      </a:rPr>
                      <m:t>=0)= .90</m:t>
                    </m:r>
                  </m:oMath>
                </a14:m>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You receive a positive COVID test. What is the probability that you actually are COVID positive?</a:t>
                </a:r>
              </a:p>
              <a:p>
                <a:pPr marL="0" indent="0" algn="ctr">
                  <a:buNone/>
                </a:pPr>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=1 </m:t>
                        </m:r>
                      </m:e>
                    </m:d>
                    <m:r>
                      <a:rPr lang="en-US" b="0" i="1" smtClean="0">
                        <a:latin typeface="Cambria Math" panose="02040503050406030204" pitchFamily="18" charset="0"/>
                      </a:rPr>
                      <m:t>𝑇</m:t>
                    </m:r>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i="1">
                            <a:latin typeface="Cambria Math" panose="02040503050406030204" pitchFamily="18" charset="0"/>
                          </a:rPr>
                          <m:t>𝑃</m:t>
                        </m:r>
                        <m:d>
                          <m:dPr>
                            <m:endChr m:val="|"/>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=1 </m:t>
                            </m:r>
                          </m:e>
                        </m:d>
                        <m:r>
                          <a:rPr lang="en-US" i="1">
                            <a:latin typeface="Cambria Math" panose="02040503050406030204" pitchFamily="18" charset="0"/>
                          </a:rPr>
                          <m:t>𝑌</m:t>
                        </m:r>
                        <m:r>
                          <a:rPr lang="en-US" i="1">
                            <a:latin typeface="Cambria Math" panose="02040503050406030204" pitchFamily="18" charset="0"/>
                          </a:rPr>
                          <m:t>=1)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 = 1</m:t>
                            </m:r>
                          </m:e>
                        </m:d>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=1)</m:t>
                        </m:r>
                      </m:den>
                    </m:f>
                  </m:oMath>
                </a14:m>
                <a:r>
                  <a:rPr lang="en-US" dirty="0">
                    <a:latin typeface="Franklin Gothic Book" panose="020B0503020102020204" pitchFamily="34" charset="0"/>
                  </a:rPr>
                  <a:t> </a:t>
                </a:r>
              </a:p>
              <a:p>
                <a:pPr indent="-457200"/>
                <a14:m>
                  <m:oMath xmlns:m="http://schemas.openxmlformats.org/officeDocument/2006/math">
                    <m:r>
                      <a:rPr lang="en-US" sz="1800" b="0" i="1" smtClean="0">
                        <a:latin typeface="Cambria Math" panose="02040503050406030204" pitchFamily="18" charset="0"/>
                      </a:rPr>
                      <m:t>𝑃</m:t>
                    </m:r>
                    <m:d>
                      <m:dPr>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𝑇</m:t>
                        </m:r>
                        <m:r>
                          <a:rPr lang="en-US" sz="1800" b="0" i="1" smtClean="0">
                            <a:latin typeface="Cambria Math" panose="02040503050406030204" pitchFamily="18" charset="0"/>
                          </a:rPr>
                          <m:t>=1 </m:t>
                        </m:r>
                      </m:e>
                    </m:d>
                    <m:r>
                      <a:rPr lang="en-US" sz="1800" b="0" i="1" smtClean="0">
                        <a:latin typeface="Cambria Math" panose="02040503050406030204" pitchFamily="18" charset="0"/>
                      </a:rPr>
                      <m:t> </m:t>
                    </m:r>
                    <m:r>
                      <a:rPr lang="en-US" sz="1800" b="0" i="1" smtClean="0">
                        <a:latin typeface="Cambria Math" panose="02040503050406030204" pitchFamily="18" charset="0"/>
                      </a:rPr>
                      <m:t>𝑌</m:t>
                    </m:r>
                    <m:r>
                      <a:rPr lang="en-US" sz="1800" b="0" i="1" smtClean="0">
                        <a:latin typeface="Cambria Math" panose="02040503050406030204" pitchFamily="18" charset="0"/>
                      </a:rPr>
                      <m:t>=1)= .95 </m:t>
                    </m:r>
                  </m:oMath>
                </a14:m>
                <a:endParaRPr lang="en-US" sz="1800" dirty="0">
                  <a:latin typeface="Franklin Gothic Book" panose="020B0503020102020204" pitchFamily="34" charset="0"/>
                </a:endParaRPr>
              </a:p>
              <a:p>
                <a:pPr indent="-457200"/>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𝑌</m:t>
                        </m:r>
                        <m:r>
                          <a:rPr lang="en-US" sz="1800" b="0" i="1" smtClean="0">
                            <a:latin typeface="Cambria Math" panose="02040503050406030204" pitchFamily="18" charset="0"/>
                          </a:rPr>
                          <m:t>=1</m:t>
                        </m:r>
                      </m:e>
                    </m:d>
                  </m:oMath>
                </a14:m>
                <a:r>
                  <a:rPr lang="en-US" sz="1800" dirty="0">
                    <a:latin typeface="Franklin Gothic Book" panose="020B0503020102020204" pitchFamily="34" charset="0"/>
                  </a:rPr>
                  <a:t> - Base rate of COVID. Let’s put it at </a:t>
                </a:r>
                <a14:m>
                  <m:oMath xmlns:m="http://schemas.openxmlformats.org/officeDocument/2006/math">
                    <m:r>
                      <a:rPr lang="en-US" sz="1800" b="0" i="1" smtClean="0">
                        <a:latin typeface="Cambria Math" panose="02040503050406030204" pitchFamily="18" charset="0"/>
                      </a:rPr>
                      <m:t>.05</m:t>
                    </m:r>
                  </m:oMath>
                </a14:m>
                <a:r>
                  <a:rPr lang="en-US" sz="1800" dirty="0">
                    <a:latin typeface="Franklin Gothic Book" panose="020B0503020102020204" pitchFamily="34" charset="0"/>
                  </a:rPr>
                  <a:t>.</a:t>
                </a:r>
              </a:p>
              <a:p>
                <a:pPr indent="-457200"/>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𝑇</m:t>
                        </m:r>
                        <m:r>
                          <a:rPr lang="en-US" sz="1800" b="0" i="1" smtClean="0">
                            <a:latin typeface="Cambria Math" panose="02040503050406030204" pitchFamily="18" charset="0"/>
                          </a:rPr>
                          <m:t>=1</m:t>
                        </m:r>
                      </m:e>
                    </m:d>
                    <m:r>
                      <a:rPr lang="en-US" sz="1800" b="0" i="1" smtClean="0">
                        <a:latin typeface="Cambria Math" panose="02040503050406030204" pitchFamily="18" charset="0"/>
                      </a:rPr>
                      <m:t>=</m:t>
                    </m:r>
                    <m:r>
                      <a:rPr lang="en-US" sz="1800" b="0" i="1" smtClean="0">
                        <a:latin typeface="Cambria Math" panose="02040503050406030204" pitchFamily="18" charset="0"/>
                      </a:rPr>
                      <m:t>𝑃</m:t>
                    </m:r>
                    <m:d>
                      <m:dPr>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𝑇</m:t>
                        </m:r>
                        <m:r>
                          <a:rPr lang="en-US" sz="1800" b="0" i="1" smtClean="0">
                            <a:latin typeface="Cambria Math" panose="02040503050406030204" pitchFamily="18" charset="0"/>
                          </a:rPr>
                          <m:t>=1</m:t>
                        </m:r>
                      </m:e>
                    </m:d>
                    <m:r>
                      <a:rPr lang="en-US" sz="1800" b="0" i="1" smtClean="0">
                        <a:latin typeface="Cambria Math" panose="02040503050406030204" pitchFamily="18" charset="0"/>
                      </a:rPr>
                      <m:t>𝑌</m:t>
                    </m:r>
                    <m:r>
                      <a:rPr lang="en-US" sz="1800" b="0" i="1" smtClean="0">
                        <a:latin typeface="Cambria Math" panose="02040503050406030204" pitchFamily="18" charset="0"/>
                      </a:rPr>
                      <m:t>=1)</m:t>
                    </m:r>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𝑌</m:t>
                        </m:r>
                        <m:r>
                          <a:rPr lang="en-US" sz="1800" b="0" i="1" smtClean="0">
                            <a:latin typeface="Cambria Math" panose="02040503050406030204" pitchFamily="18" charset="0"/>
                          </a:rPr>
                          <m:t>=1</m:t>
                        </m:r>
                      </m:e>
                    </m:d>
                    <m:r>
                      <a:rPr lang="en-US" sz="1800" b="0" i="1" smtClean="0">
                        <a:latin typeface="Cambria Math" panose="02040503050406030204" pitchFamily="18" charset="0"/>
                      </a:rPr>
                      <m:t>+</m:t>
                    </m:r>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𝑇</m:t>
                        </m:r>
                        <m:r>
                          <a:rPr lang="en-US" sz="1800" b="0" i="1" smtClean="0">
                            <a:latin typeface="Cambria Math" panose="02040503050406030204" pitchFamily="18" charset="0"/>
                          </a:rPr>
                          <m:t>=1</m:t>
                        </m:r>
                      </m:e>
                      <m:e>
                        <m:r>
                          <a:rPr lang="en-US" sz="1800" b="0" i="1" smtClean="0">
                            <a:latin typeface="Cambria Math" panose="02040503050406030204" pitchFamily="18" charset="0"/>
                          </a:rPr>
                          <m:t>𝑌</m:t>
                        </m:r>
                        <m:r>
                          <a:rPr lang="en-US" sz="1800" b="0" i="1" smtClean="0">
                            <a:latin typeface="Cambria Math" panose="02040503050406030204" pitchFamily="18" charset="0"/>
                          </a:rPr>
                          <m:t>=0</m:t>
                        </m:r>
                      </m:e>
                    </m:d>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𝑌</m:t>
                        </m:r>
                        <m:r>
                          <a:rPr lang="en-US" sz="1800" b="0" i="1" smtClean="0">
                            <a:latin typeface="Cambria Math" panose="02040503050406030204" pitchFamily="18" charset="0"/>
                          </a:rPr>
                          <m:t>=0</m:t>
                        </m:r>
                      </m:e>
                    </m:d>
                  </m:oMath>
                </a14:m>
                <a:endParaRPr lang="en-US" sz="1800" b="0" dirty="0">
                  <a:latin typeface="Franklin Gothic Book" panose="020B0503020102020204" pitchFamily="34" charset="0"/>
                </a:endParaRPr>
              </a:p>
              <a:p>
                <a:pPr lvl="1" indent="-457200"/>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𝑇</m:t>
                        </m:r>
                        <m:r>
                          <a:rPr lang="en-US" sz="1800" b="0" i="1" smtClean="0">
                            <a:latin typeface="Cambria Math" panose="02040503050406030204" pitchFamily="18" charset="0"/>
                          </a:rPr>
                          <m:t>=1</m:t>
                        </m:r>
                      </m:e>
                    </m:d>
                    <m:r>
                      <a:rPr lang="en-US" sz="1800" b="0" i="1" smtClean="0">
                        <a:latin typeface="Cambria Math" panose="02040503050406030204" pitchFamily="18" charset="0"/>
                      </a:rPr>
                      <m:t>= .95∗.05+ .1∗.95= .1425</m:t>
                    </m:r>
                  </m:oMath>
                </a14:m>
                <a:endParaRPr lang="en-US" sz="1800" dirty="0">
                  <a:latin typeface="Franklin Gothic Book" panose="020B0503020102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=1 </m:t>
                          </m:r>
                        </m:e>
                      </m:d>
                      <m:r>
                        <a:rPr lang="en-US" b="0" i="1" smtClean="0">
                          <a:latin typeface="Cambria Math" panose="02040503050406030204" pitchFamily="18" charset="0"/>
                        </a:rPr>
                        <m:t>𝑇</m:t>
                      </m:r>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.95∗.05</m:t>
                          </m:r>
                        </m:num>
                        <m:den>
                          <m:r>
                            <a:rPr lang="en-US" b="0" i="1" smtClean="0">
                              <a:latin typeface="Cambria Math" panose="02040503050406030204" pitchFamily="18" charset="0"/>
                            </a:rPr>
                            <m:t>.1425</m:t>
                          </m:r>
                        </m:den>
                      </m:f>
                      <m:r>
                        <a:rPr lang="en-US" b="0" i="1" smtClean="0">
                          <a:latin typeface="Cambria Math" panose="02040503050406030204" pitchFamily="18" charset="0"/>
                        </a:rPr>
                        <m:t>= .3333</m:t>
                      </m:r>
                    </m:oMath>
                  </m:oMathPara>
                </a14:m>
                <a:endParaRPr lang="en-US" dirty="0">
                  <a:latin typeface="Franklin Gothic Book" panose="020B0503020102020204" pitchFamily="34" charset="0"/>
                </a:endParaRPr>
              </a:p>
            </p:txBody>
          </p:sp>
        </mc:Choice>
        <mc:Fallback>
          <p:sp>
            <p:nvSpPr>
              <p:cNvPr id="13" name="Text Placeholder 2">
                <a:extLst>
                  <a:ext uri="{FF2B5EF4-FFF2-40B4-BE49-F238E27FC236}">
                    <a16:creationId xmlns:a16="http://schemas.microsoft.com/office/drawing/2014/main" id="{AD91619E-F1D5-4400-A0B6-82A88E96E84F}"/>
                  </a:ext>
                </a:extLst>
              </p:cNvPr>
              <p:cNvSpPr txBox="1">
                <a:spLocks noRot="1" noChangeAspect="1" noMove="1" noResize="1" noEditPoints="1" noAdjustHandles="1" noChangeArrowheads="1" noChangeShapeType="1" noTextEdit="1"/>
              </p:cNvSpPr>
              <p:nvPr/>
            </p:nvSpPr>
            <p:spPr>
              <a:xfrm>
                <a:off x="344599" y="1179854"/>
                <a:ext cx="11741595" cy="4994773"/>
              </a:xfrm>
              <a:prstGeom prst="rect">
                <a:avLst/>
              </a:prstGeom>
              <a:blipFill>
                <a:blip r:embed="rId3"/>
                <a:stretch>
                  <a:fillRect l="-109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28944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11897809"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The Monty Hall Problem – Goat Edition</a:t>
            </a:r>
          </a:p>
        </p:txBody>
      </p:sp>
      <p:sp>
        <p:nvSpPr>
          <p:cNvPr id="12" name="Text Placeholder 2">
            <a:extLst>
              <a:ext uri="{FF2B5EF4-FFF2-40B4-BE49-F238E27FC236}">
                <a16:creationId xmlns:a16="http://schemas.microsoft.com/office/drawing/2014/main" id="{DE8092FB-2203-49F0-B0BC-994EE1B693F2}"/>
              </a:ext>
            </a:extLst>
          </p:cNvPr>
          <p:cNvSpPr>
            <a:spLocks noGrp="1"/>
          </p:cNvSpPr>
          <p:nvPr>
            <p:ph type="body" idx="1"/>
          </p:nvPr>
        </p:nvSpPr>
        <p:spPr>
          <a:xfrm>
            <a:off x="192199" y="1027454"/>
            <a:ext cx="11741595" cy="4994773"/>
          </a:xfrm>
        </p:spPr>
        <p:txBody>
          <a:bodyPr/>
          <a:lstStyle/>
          <a:p>
            <a:pPr marL="457200" lvl="1" indent="0">
              <a:buNone/>
            </a:pPr>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 </a:t>
            </a:r>
          </a:p>
        </p:txBody>
      </p:sp>
      <p:sp>
        <p:nvSpPr>
          <p:cNvPr id="13" name="Text Placeholder 2">
            <a:extLst>
              <a:ext uri="{FF2B5EF4-FFF2-40B4-BE49-F238E27FC236}">
                <a16:creationId xmlns:a16="http://schemas.microsoft.com/office/drawing/2014/main" id="{AD91619E-F1D5-4400-A0B6-82A88E96E84F}"/>
              </a:ext>
            </a:extLst>
          </p:cNvPr>
          <p:cNvSpPr txBox="1">
            <a:spLocks/>
          </p:cNvSpPr>
          <p:nvPr/>
        </p:nvSpPr>
        <p:spPr>
          <a:xfrm>
            <a:off x="344599" y="1179854"/>
            <a:ext cx="11741595" cy="49947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n-US" dirty="0">
                <a:latin typeface="Franklin Gothic Book" panose="020B0503020102020204" pitchFamily="34" charset="0"/>
              </a:rPr>
              <a:t>You are a goat farmer. You are presented with 3 doors. Two of those doors hold cars, one holds a goat. After you select a door, the host opens one of the unselected doors to reveal a car. Should you switch your choice of door to the other (unselected, unopened) door, if you are aiming to win the goat?</a:t>
            </a:r>
          </a:p>
          <a:p>
            <a:pPr marL="0" indent="0">
              <a:buNone/>
            </a:pPr>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 </a:t>
            </a:r>
          </a:p>
        </p:txBody>
      </p:sp>
      <p:pic>
        <p:nvPicPr>
          <p:cNvPr id="3" name="Picture 2" descr="A white dog with its tongue out&#10;&#10;Description automatically generated with low confidence">
            <a:extLst>
              <a:ext uri="{FF2B5EF4-FFF2-40B4-BE49-F238E27FC236}">
                <a16:creationId xmlns:a16="http://schemas.microsoft.com/office/drawing/2014/main" id="{6CAA610B-C85B-42D6-8ECB-17AA8125F388}"/>
              </a:ext>
            </a:extLst>
          </p:cNvPr>
          <p:cNvPicPr>
            <a:picLocks noChangeAspect="1"/>
          </p:cNvPicPr>
          <p:nvPr/>
        </p:nvPicPr>
        <p:blipFill>
          <a:blip r:embed="rId3"/>
          <a:stretch>
            <a:fillRect/>
          </a:stretch>
        </p:blipFill>
        <p:spPr>
          <a:xfrm>
            <a:off x="3776996" y="3186801"/>
            <a:ext cx="4572000" cy="2569464"/>
          </a:xfrm>
          <a:prstGeom prst="rect">
            <a:avLst/>
          </a:prstGeom>
        </p:spPr>
      </p:pic>
      <p:pic>
        <p:nvPicPr>
          <p:cNvPr id="9" name="Picture 8" descr="A picture containing car, outdoor, grass, parked&#10;&#10;Description automatically generated">
            <a:extLst>
              <a:ext uri="{FF2B5EF4-FFF2-40B4-BE49-F238E27FC236}">
                <a16:creationId xmlns:a16="http://schemas.microsoft.com/office/drawing/2014/main" id="{7CA6E7F3-0666-4DAF-8887-97BABD30C3EE}"/>
              </a:ext>
            </a:extLst>
          </p:cNvPr>
          <p:cNvPicPr>
            <a:picLocks noChangeAspect="1"/>
          </p:cNvPicPr>
          <p:nvPr/>
        </p:nvPicPr>
        <p:blipFill>
          <a:blip r:embed="rId4"/>
          <a:stretch>
            <a:fillRect/>
          </a:stretch>
        </p:blipFill>
        <p:spPr>
          <a:xfrm>
            <a:off x="344599" y="3276843"/>
            <a:ext cx="3185839" cy="2389379"/>
          </a:xfrm>
          <a:prstGeom prst="rect">
            <a:avLst/>
          </a:prstGeom>
        </p:spPr>
      </p:pic>
      <p:pic>
        <p:nvPicPr>
          <p:cNvPr id="11" name="Picture 10">
            <a:extLst>
              <a:ext uri="{FF2B5EF4-FFF2-40B4-BE49-F238E27FC236}">
                <a16:creationId xmlns:a16="http://schemas.microsoft.com/office/drawing/2014/main" id="{A0AC46C6-45FD-46CB-90DD-4823E37AFBFE}"/>
              </a:ext>
            </a:extLst>
          </p:cNvPr>
          <p:cNvPicPr>
            <a:picLocks noChangeAspect="1"/>
          </p:cNvPicPr>
          <p:nvPr/>
        </p:nvPicPr>
        <p:blipFill>
          <a:blip r:embed="rId5"/>
          <a:stretch>
            <a:fillRect/>
          </a:stretch>
        </p:blipFill>
        <p:spPr>
          <a:xfrm>
            <a:off x="8501396" y="3576787"/>
            <a:ext cx="3152836" cy="1773471"/>
          </a:xfrm>
          <a:prstGeom prst="rect">
            <a:avLst/>
          </a:prstGeom>
        </p:spPr>
      </p:pic>
    </p:spTree>
    <p:extLst>
      <p:ext uri="{BB962C8B-B14F-4D97-AF65-F5344CB8AC3E}">
        <p14:creationId xmlns:p14="http://schemas.microsoft.com/office/powerpoint/2010/main" val="233278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1027454"/>
            <a:ext cx="11741595" cy="4994773"/>
          </a:xfrm>
        </p:spPr>
        <p:txBody>
          <a:bodyPr/>
          <a:lstStyle/>
          <a:p>
            <a:pPr marL="571500" indent="-571500">
              <a:buFont typeface="Arial" panose="020B0604020202020204" pitchFamily="34" charset="0"/>
              <a:buChar char="•"/>
            </a:pPr>
            <a:r>
              <a:rPr lang="en-US" sz="4000" dirty="0">
                <a:latin typeface="Franklin Gothic Book" panose="020B0503020102020204" pitchFamily="34" charset="0"/>
              </a:rPr>
              <a:t>Syllabus</a:t>
            </a:r>
          </a:p>
          <a:p>
            <a:pPr marL="571500" indent="-571500">
              <a:buFont typeface="Arial" panose="020B0604020202020204" pitchFamily="34" charset="0"/>
              <a:buChar char="•"/>
            </a:pPr>
            <a:r>
              <a:rPr lang="en-US" sz="4000" dirty="0">
                <a:latin typeface="Franklin Gothic Book" panose="020B0503020102020204" pitchFamily="34" charset="0"/>
              </a:rPr>
              <a:t>Uncertainty in Machine Learning</a:t>
            </a:r>
          </a:p>
          <a:p>
            <a:pPr marL="571500" indent="-571500">
              <a:buFont typeface="Arial" panose="020B0604020202020204" pitchFamily="34" charset="0"/>
              <a:buChar char="•"/>
            </a:pPr>
            <a:r>
              <a:rPr lang="en-US" sz="4000" dirty="0">
                <a:latin typeface="Franklin Gothic Book" panose="020B0503020102020204" pitchFamily="34" charset="0"/>
              </a:rPr>
              <a:t>Probability Density Functions</a:t>
            </a:r>
          </a:p>
          <a:p>
            <a:pPr marL="571500" indent="-571500">
              <a:buFont typeface="Arial" panose="020B0604020202020204" pitchFamily="34" charset="0"/>
              <a:buChar char="•"/>
            </a:pPr>
            <a:r>
              <a:rPr lang="en-US" sz="4000" dirty="0">
                <a:latin typeface="Franklin Gothic Book" panose="020B0503020102020204" pitchFamily="34" charset="0"/>
              </a:rPr>
              <a:t>Conditional Probabilities</a:t>
            </a:r>
          </a:p>
          <a:p>
            <a:pPr marL="571500" indent="-571500">
              <a:buFont typeface="Arial" panose="020B0604020202020204" pitchFamily="34" charset="0"/>
              <a:buChar char="•"/>
            </a:pPr>
            <a:r>
              <a:rPr lang="en-US" sz="4000" dirty="0">
                <a:latin typeface="Franklin Gothic Book" panose="020B0503020102020204" pitchFamily="34" charset="0"/>
              </a:rPr>
              <a:t>Bayes’ Theorem</a:t>
            </a:r>
          </a:p>
          <a:p>
            <a:pPr marL="571500" indent="-571500">
              <a:buFont typeface="Arial" panose="020B0604020202020204" pitchFamily="34" charset="0"/>
              <a:buChar char="•"/>
            </a:pPr>
            <a:r>
              <a:rPr lang="en-US" sz="4000" dirty="0">
                <a:latin typeface="Franklin Gothic Book" panose="020B0503020102020204" pitchFamily="34" charset="0"/>
              </a:rPr>
              <a:t>The Monty Hall Problem</a:t>
            </a: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2364750"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Outline</a:t>
            </a:r>
          </a:p>
        </p:txBody>
      </p:sp>
    </p:spTree>
    <p:extLst>
      <p:ext uri="{BB962C8B-B14F-4D97-AF65-F5344CB8AC3E}">
        <p14:creationId xmlns:p14="http://schemas.microsoft.com/office/powerpoint/2010/main" val="29492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11897809"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The Monty Hall Problem – Goat Edition</a:t>
            </a:r>
          </a:p>
        </p:txBody>
      </p:sp>
      <p:sp>
        <p:nvSpPr>
          <p:cNvPr id="12" name="Text Placeholder 2">
            <a:extLst>
              <a:ext uri="{FF2B5EF4-FFF2-40B4-BE49-F238E27FC236}">
                <a16:creationId xmlns:a16="http://schemas.microsoft.com/office/drawing/2014/main" id="{DE8092FB-2203-49F0-B0BC-994EE1B693F2}"/>
              </a:ext>
            </a:extLst>
          </p:cNvPr>
          <p:cNvSpPr>
            <a:spLocks noGrp="1"/>
          </p:cNvSpPr>
          <p:nvPr>
            <p:ph type="body" idx="1"/>
          </p:nvPr>
        </p:nvSpPr>
        <p:spPr>
          <a:xfrm>
            <a:off x="192199" y="1027454"/>
            <a:ext cx="11741595" cy="4994773"/>
          </a:xfrm>
        </p:spPr>
        <p:txBody>
          <a:bodyPr/>
          <a:lstStyle/>
          <a:p>
            <a:pPr marL="457200" lvl="1" indent="0">
              <a:buNone/>
            </a:pPr>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 </a:t>
            </a:r>
          </a:p>
        </p:txBody>
      </p:sp>
      <mc:AlternateContent xmlns:mc="http://schemas.openxmlformats.org/markup-compatibility/2006">
        <mc:Choice xmlns:a14="http://schemas.microsoft.com/office/drawing/2010/main" Requires="a14">
          <p:sp>
            <p:nvSpPr>
              <p:cNvPr id="13" name="Text Placeholder 2">
                <a:extLst>
                  <a:ext uri="{FF2B5EF4-FFF2-40B4-BE49-F238E27FC236}">
                    <a16:creationId xmlns:a16="http://schemas.microsoft.com/office/drawing/2014/main" id="{AD91619E-F1D5-4400-A0B6-82A88E96E84F}"/>
                  </a:ext>
                </a:extLst>
              </p:cNvPr>
              <p:cNvSpPr txBox="1">
                <a:spLocks/>
              </p:cNvSpPr>
              <p:nvPr/>
            </p:nvSpPr>
            <p:spPr>
              <a:xfrm>
                <a:off x="344599" y="1179854"/>
                <a:ext cx="11741595" cy="49947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n-US" dirty="0">
                    <a:latin typeface="Franklin Gothic Book" panose="020B0503020102020204" pitchFamily="34" charset="0"/>
                  </a:rPr>
                  <a:t>Stage 1 – Before the Reveal</a:t>
                </a:r>
              </a:p>
              <a:p>
                <a:pPr lvl="1" indent="-457200"/>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b="0" i="1" dirty="0" smtClean="0">
                            <a:latin typeface="Cambria Math" panose="02040503050406030204" pitchFamily="18" charset="0"/>
                          </a:rPr>
                          <m:t>𝐶h𝑜𝑜𝑠𝑖𝑛𝑔</m:t>
                        </m:r>
                        <m:r>
                          <a:rPr lang="en-US" b="0" i="1" dirty="0" smtClean="0">
                            <a:latin typeface="Cambria Math" panose="02040503050406030204" pitchFamily="18" charset="0"/>
                          </a:rPr>
                          <m:t> </m:t>
                        </m:r>
                        <m:r>
                          <a:rPr lang="en-US" b="0" i="1" dirty="0" smtClean="0">
                            <a:latin typeface="Cambria Math" panose="02040503050406030204" pitchFamily="18" charset="0"/>
                          </a:rPr>
                          <m:t>𝑡h𝑒</m:t>
                        </m:r>
                        <m:r>
                          <a:rPr lang="en-US" b="0" i="1" dirty="0" smtClean="0">
                            <a:latin typeface="Cambria Math" panose="02040503050406030204" pitchFamily="18" charset="0"/>
                          </a:rPr>
                          <m:t> </m:t>
                        </m:r>
                        <m:r>
                          <a:rPr lang="en-US" i="1" dirty="0" smtClean="0">
                            <a:latin typeface="Cambria Math" panose="02040503050406030204" pitchFamily="18" charset="0"/>
                          </a:rPr>
                          <m:t>𝐺𝑜𝑎𝑡</m:t>
                        </m:r>
                        <m:r>
                          <a:rPr lang="en-US" b="0" i="1" dirty="0" smtClean="0">
                            <a:latin typeface="Cambria Math" panose="02040503050406030204" pitchFamily="18" charset="0"/>
                          </a:rPr>
                          <m:t> | </m:t>
                        </m:r>
                        <m:r>
                          <a:rPr lang="en-US" b="0" i="1" dirty="0" smtClean="0">
                            <a:latin typeface="Cambria Math" panose="02040503050406030204" pitchFamily="18" charset="0"/>
                          </a:rPr>
                          <m:t>𝐺𝑜𝑎𝑡</m:t>
                        </m:r>
                        <m:r>
                          <a:rPr lang="en-US" b="0" i="1" dirty="0" smtClean="0">
                            <a:latin typeface="Cambria Math" panose="02040503050406030204" pitchFamily="18" charset="0"/>
                          </a:rPr>
                          <m:t> </m:t>
                        </m:r>
                        <m:r>
                          <a:rPr lang="en-US" b="0" i="1" dirty="0" smtClean="0">
                            <a:latin typeface="Cambria Math" panose="02040503050406030204" pitchFamily="18" charset="0"/>
                          </a:rPr>
                          <m:t>𝑖𝑠</m:t>
                        </m:r>
                        <m:r>
                          <a:rPr lang="en-US" b="0" i="1" dirty="0" smtClean="0">
                            <a:latin typeface="Cambria Math" panose="02040503050406030204" pitchFamily="18" charset="0"/>
                          </a:rPr>
                          <m:t> </m:t>
                        </m:r>
                        <m:r>
                          <a:rPr lang="en-US" b="0" i="1" dirty="0" smtClean="0">
                            <a:latin typeface="Cambria Math" panose="02040503050406030204" pitchFamily="18" charset="0"/>
                          </a:rPr>
                          <m:t>𝑏𝑒h𝑖𝑛𝑑</m:t>
                        </m:r>
                        <m:r>
                          <a:rPr lang="en-US" b="0" i="1" dirty="0" smtClean="0">
                            <a:latin typeface="Cambria Math" panose="02040503050406030204" pitchFamily="18" charset="0"/>
                          </a:rPr>
                          <m:t> 1 </m:t>
                        </m:r>
                        <m:r>
                          <a:rPr lang="en-US" b="0" i="1" dirty="0" smtClean="0">
                            <a:latin typeface="Cambria Math" panose="02040503050406030204" pitchFamily="18" charset="0"/>
                          </a:rPr>
                          <m:t>𝑜𝑓</m:t>
                        </m:r>
                        <m:r>
                          <a:rPr lang="en-US" b="0" i="1" dirty="0" smtClean="0">
                            <a:latin typeface="Cambria Math" panose="02040503050406030204" pitchFamily="18" charset="0"/>
                          </a:rPr>
                          <m:t> 3 </m:t>
                        </m:r>
                        <m:r>
                          <a:rPr lang="en-US" b="0" i="1" dirty="0" smtClean="0">
                            <a:latin typeface="Cambria Math" panose="02040503050406030204" pitchFamily="18" charset="0"/>
                          </a:rPr>
                          <m:t>𝑑𝑜𝑜𝑟𝑠</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3</m:t>
                        </m:r>
                      </m:den>
                    </m:f>
                  </m:oMath>
                </a14:m>
                <a:endParaRPr lang="en-US" dirty="0">
                  <a:latin typeface="Franklin Gothic Book" panose="020B0503020102020204" pitchFamily="34" charset="0"/>
                </a:endParaRPr>
              </a:p>
              <a:p>
                <a:pPr lvl="1" indent="-457200"/>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 Stage 2 – After the Reveal</a:t>
                </a:r>
              </a:p>
              <a:p>
                <a:pPr lvl="1" indent="-457200"/>
                <a:r>
                  <a:rPr lang="en-US" dirty="0">
                    <a:latin typeface="Franklin Gothic Book" panose="020B0503020102020204" pitchFamily="34" charset="0"/>
                  </a:rPr>
                  <a:t>Imagine you have to make the choice of doors again </a:t>
                </a:r>
                <a:r>
                  <a:rPr lang="en-US" i="1" dirty="0">
                    <a:latin typeface="Franklin Gothic Book" panose="020B0503020102020204" pitchFamily="34" charset="0"/>
                  </a:rPr>
                  <a:t>from any door</a:t>
                </a:r>
                <a:r>
                  <a:rPr lang="en-US" dirty="0">
                    <a:latin typeface="Franklin Gothic Book" panose="020B0503020102020204" pitchFamily="34" charset="0"/>
                  </a:rPr>
                  <a:t>… What additional information do you have?</a:t>
                </a:r>
              </a:p>
              <a:p>
                <a:pPr lvl="1" indent="-457200"/>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𝐺𝑜𝑎𝑡</m:t>
                        </m:r>
                        <m:r>
                          <a:rPr lang="en-US" b="0" i="1" smtClean="0">
                            <a:latin typeface="Cambria Math" panose="02040503050406030204" pitchFamily="18" charset="0"/>
                          </a:rPr>
                          <m:t> </m:t>
                        </m:r>
                        <m:r>
                          <a:rPr lang="en-US" b="0" i="1" smtClean="0">
                            <a:latin typeface="Cambria Math" panose="02040503050406030204" pitchFamily="18" charset="0"/>
                          </a:rPr>
                          <m:t>𝑏𝑒h𝑖𝑛𝑑</m:t>
                        </m:r>
                        <m:r>
                          <a:rPr lang="en-US" b="0" i="1" smtClean="0">
                            <a:latin typeface="Cambria Math" panose="02040503050406030204" pitchFamily="18" charset="0"/>
                          </a:rPr>
                          <m:t> </m:t>
                        </m:r>
                        <m:r>
                          <a:rPr lang="en-US" b="0" i="1" smtClean="0">
                            <a:latin typeface="Cambria Math" panose="02040503050406030204" pitchFamily="18" charset="0"/>
                          </a:rPr>
                          <m:t>𝑜𝑝𝑒𝑛𝑒𝑑</m:t>
                        </m:r>
                        <m:r>
                          <a:rPr lang="en-US" b="0" i="1" smtClean="0">
                            <a:latin typeface="Cambria Math" panose="02040503050406030204" pitchFamily="18" charset="0"/>
                          </a:rPr>
                          <m:t> </m:t>
                        </m:r>
                        <m:r>
                          <a:rPr lang="en-US" b="0" i="1" smtClean="0">
                            <a:latin typeface="Cambria Math" panose="02040503050406030204" pitchFamily="18" charset="0"/>
                          </a:rPr>
                          <m:t>𝑑𝑜𝑜𝑟</m:t>
                        </m:r>
                      </m:e>
                    </m:d>
                    <m:r>
                      <a:rPr lang="en-US" b="0" i="1" smtClean="0">
                        <a:latin typeface="Cambria Math" panose="02040503050406030204" pitchFamily="18" charset="0"/>
                      </a:rPr>
                      <m:t>=0</m:t>
                    </m:r>
                  </m:oMath>
                </a14:m>
                <a:r>
                  <a:rPr lang="en-US" dirty="0">
                    <a:latin typeface="Franklin Gothic Book" panose="020B0503020102020204" pitchFamily="34" charset="0"/>
                  </a:rPr>
                  <a:t> (obviously)</a:t>
                </a:r>
              </a:p>
              <a:p>
                <a:pPr lvl="1" indent="-457200"/>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𝐺𝑜𝑎𝑡</m:t>
                        </m:r>
                        <m:r>
                          <a:rPr lang="en-US" b="0" i="1" smtClean="0">
                            <a:latin typeface="Cambria Math" panose="02040503050406030204" pitchFamily="18" charset="0"/>
                          </a:rPr>
                          <m:t> </m:t>
                        </m:r>
                        <m:r>
                          <a:rPr lang="en-US" b="0" i="1" smtClean="0">
                            <a:latin typeface="Cambria Math" panose="02040503050406030204" pitchFamily="18" charset="0"/>
                          </a:rPr>
                          <m:t>𝑏𝑒h𝑖𝑛𝑑</m:t>
                        </m:r>
                        <m:r>
                          <a:rPr lang="en-US" b="0" i="1" smtClean="0">
                            <a:latin typeface="Cambria Math" panose="02040503050406030204" pitchFamily="18" charset="0"/>
                          </a:rPr>
                          <m:t> </m:t>
                        </m:r>
                        <m:r>
                          <a:rPr lang="en-US" b="0" i="1" smtClean="0">
                            <a:latin typeface="Cambria Math" panose="02040503050406030204" pitchFamily="18" charset="0"/>
                          </a:rPr>
                          <m:t>𝑑𝑜𝑜𝑟</m:t>
                        </m:r>
                        <m:r>
                          <a:rPr lang="en-US" b="0" i="1" smtClean="0">
                            <a:latin typeface="Cambria Math" panose="02040503050406030204" pitchFamily="18" charset="0"/>
                          </a:rPr>
                          <m:t> </m:t>
                        </m:r>
                        <m:r>
                          <a:rPr lang="en-US" b="0" i="1" smtClean="0">
                            <a:latin typeface="Cambria Math" panose="02040503050406030204" pitchFamily="18" charset="0"/>
                          </a:rPr>
                          <m:t>𝑦𝑜𝑢</m:t>
                        </m:r>
                        <m:r>
                          <a:rPr lang="en-US" b="0" i="1" smtClean="0">
                            <a:latin typeface="Cambria Math" panose="02040503050406030204" pitchFamily="18" charset="0"/>
                          </a:rPr>
                          <m:t> </m:t>
                        </m:r>
                        <m:r>
                          <a:rPr lang="en-US" b="0" i="1" smtClean="0">
                            <a:latin typeface="Cambria Math" panose="02040503050406030204" pitchFamily="18" charset="0"/>
                          </a:rPr>
                          <m:t>𝑐h𝑜𝑠𝑒</m:t>
                        </m:r>
                        <m:r>
                          <a:rPr lang="en-US" b="0" i="1" smtClean="0">
                            <a:latin typeface="Cambria Math" panose="02040503050406030204" pitchFamily="18" charset="0"/>
                          </a:rPr>
                          <m:t> </m:t>
                        </m:r>
                        <m:r>
                          <a:rPr lang="en-US" b="0" i="1" smtClean="0">
                            <a:latin typeface="Cambria Math" panose="02040503050406030204" pitchFamily="18" charset="0"/>
                          </a:rPr>
                          <m:t>𝑜𝑟𝑖𝑔𝑖𝑛𝑎𝑙𝑙𝑦</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oMath>
                </a14:m>
                <a:endParaRPr lang="en-US" dirty="0">
                  <a:latin typeface="Franklin Gothic Book" panose="020B0503020102020204" pitchFamily="34" charset="0"/>
                </a:endParaRPr>
              </a:p>
              <a:p>
                <a:pPr lvl="2" indent="-457200"/>
                <a:r>
                  <a:rPr lang="en-US" dirty="0">
                    <a:latin typeface="Franklin Gothic Book" panose="020B0503020102020204" pitchFamily="34" charset="0"/>
                  </a:rPr>
                  <a:t>Why? Because your choice locks the door down. The host won’t open it regardless of goat, so you get no additional information as to what is behind your door.</a:t>
                </a:r>
              </a:p>
              <a:p>
                <a:pPr lvl="1" indent="-457200"/>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𝐺𝑜𝑎𝑡</m:t>
                        </m:r>
                        <m:r>
                          <a:rPr lang="en-US" b="0" i="1" smtClean="0">
                            <a:latin typeface="Cambria Math" panose="02040503050406030204" pitchFamily="18" charset="0"/>
                          </a:rPr>
                          <m:t> </m:t>
                        </m:r>
                        <m:r>
                          <a:rPr lang="en-US" b="0" i="1" smtClean="0">
                            <a:latin typeface="Cambria Math" panose="02040503050406030204" pitchFamily="18" charset="0"/>
                          </a:rPr>
                          <m:t>𝑏𝑒h𝑖𝑛𝑑</m:t>
                        </m:r>
                        <m:r>
                          <a:rPr lang="en-US" b="0" i="1" smtClean="0">
                            <a:latin typeface="Cambria Math" panose="02040503050406030204" pitchFamily="18" charset="0"/>
                          </a:rPr>
                          <m:t> </m:t>
                        </m:r>
                        <m:r>
                          <a:rPr lang="en-US" b="0" i="1" smtClean="0">
                            <a:latin typeface="Cambria Math" panose="02040503050406030204" pitchFamily="18" charset="0"/>
                          </a:rPr>
                          <m:t>𝑜𝑡h𝑒𝑟</m:t>
                        </m:r>
                        <m:r>
                          <a:rPr lang="en-US" b="0" i="1" smtClean="0">
                            <a:latin typeface="Cambria Math" panose="02040503050406030204" pitchFamily="18" charset="0"/>
                          </a:rPr>
                          <m:t>,  </m:t>
                        </m:r>
                        <m:r>
                          <a:rPr lang="en-US" b="0" i="1" smtClean="0">
                            <a:latin typeface="Cambria Math" panose="02040503050406030204" pitchFamily="18" charset="0"/>
                          </a:rPr>
                          <m:t>𝑢𝑛𝑜𝑝𝑒𝑛𝑒𝑑</m:t>
                        </m:r>
                        <m:r>
                          <a:rPr lang="en-US" b="0" i="1" smtClean="0">
                            <a:latin typeface="Cambria Math" panose="02040503050406030204" pitchFamily="18" charset="0"/>
                          </a:rPr>
                          <m:t> </m:t>
                        </m:r>
                        <m:r>
                          <a:rPr lang="en-US" b="0" i="1" smtClean="0">
                            <a:latin typeface="Cambria Math" panose="02040503050406030204" pitchFamily="18" charset="0"/>
                          </a:rPr>
                          <m:t>𝑑𝑜𝑜𝑟</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oMath>
                </a14:m>
                <a:endParaRPr lang="en-US" dirty="0">
                  <a:latin typeface="Franklin Gothic Book" panose="020B0503020102020204" pitchFamily="34" charset="0"/>
                </a:endParaRPr>
              </a:p>
            </p:txBody>
          </p:sp>
        </mc:Choice>
        <mc:Fallback>
          <p:sp>
            <p:nvSpPr>
              <p:cNvPr id="13" name="Text Placeholder 2">
                <a:extLst>
                  <a:ext uri="{FF2B5EF4-FFF2-40B4-BE49-F238E27FC236}">
                    <a16:creationId xmlns:a16="http://schemas.microsoft.com/office/drawing/2014/main" id="{AD91619E-F1D5-4400-A0B6-82A88E96E84F}"/>
                  </a:ext>
                </a:extLst>
              </p:cNvPr>
              <p:cNvSpPr txBox="1">
                <a:spLocks noRot="1" noChangeAspect="1" noMove="1" noResize="1" noEditPoints="1" noAdjustHandles="1" noChangeArrowheads="1" noChangeShapeType="1" noTextEdit="1"/>
              </p:cNvSpPr>
              <p:nvPr/>
            </p:nvSpPr>
            <p:spPr>
              <a:xfrm>
                <a:off x="344599" y="1179854"/>
                <a:ext cx="11741595" cy="4994773"/>
              </a:xfrm>
              <a:prstGeom prst="rect">
                <a:avLst/>
              </a:prstGeom>
              <a:blipFill>
                <a:blip r:embed="rId3"/>
                <a:stretch>
                  <a:fillRect l="-1090"/>
                </a:stretch>
              </a:blipFill>
              <a:ln>
                <a:noFill/>
              </a:ln>
            </p:spPr>
            <p:txBody>
              <a:bodyPr/>
              <a:lstStyle/>
              <a:p>
                <a:r>
                  <a:rPr lang="en-US">
                    <a:noFill/>
                  </a:rPr>
                  <a:t> </a:t>
                </a:r>
              </a:p>
            </p:txBody>
          </p:sp>
        </mc:Fallback>
      </mc:AlternateContent>
      <p:pic>
        <p:nvPicPr>
          <p:cNvPr id="3" name="Picture 2" descr="A white dog with its tongue out&#10;&#10;Description automatically generated with low confidence">
            <a:extLst>
              <a:ext uri="{FF2B5EF4-FFF2-40B4-BE49-F238E27FC236}">
                <a16:creationId xmlns:a16="http://schemas.microsoft.com/office/drawing/2014/main" id="{6CAA610B-C85B-42D6-8ECB-17AA8125F388}"/>
              </a:ext>
            </a:extLst>
          </p:cNvPr>
          <p:cNvPicPr>
            <a:picLocks noChangeAspect="1"/>
          </p:cNvPicPr>
          <p:nvPr/>
        </p:nvPicPr>
        <p:blipFill>
          <a:blip r:embed="rId4"/>
          <a:stretch>
            <a:fillRect/>
          </a:stretch>
        </p:blipFill>
        <p:spPr>
          <a:xfrm>
            <a:off x="9241555" y="1539512"/>
            <a:ext cx="1761822" cy="990144"/>
          </a:xfrm>
          <a:prstGeom prst="rect">
            <a:avLst/>
          </a:prstGeom>
        </p:spPr>
      </p:pic>
    </p:spTree>
    <p:extLst>
      <p:ext uri="{BB962C8B-B14F-4D97-AF65-F5344CB8AC3E}">
        <p14:creationId xmlns:p14="http://schemas.microsoft.com/office/powerpoint/2010/main" val="12763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11897809"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The Monty Hall Problem – Goat Edition</a:t>
            </a:r>
          </a:p>
        </p:txBody>
      </p:sp>
      <p:sp>
        <p:nvSpPr>
          <p:cNvPr id="12" name="Text Placeholder 2">
            <a:extLst>
              <a:ext uri="{FF2B5EF4-FFF2-40B4-BE49-F238E27FC236}">
                <a16:creationId xmlns:a16="http://schemas.microsoft.com/office/drawing/2014/main" id="{DE8092FB-2203-49F0-B0BC-994EE1B693F2}"/>
              </a:ext>
            </a:extLst>
          </p:cNvPr>
          <p:cNvSpPr>
            <a:spLocks noGrp="1"/>
          </p:cNvSpPr>
          <p:nvPr>
            <p:ph type="body" idx="1"/>
          </p:nvPr>
        </p:nvSpPr>
        <p:spPr>
          <a:xfrm>
            <a:off x="192199" y="1027454"/>
            <a:ext cx="11741595" cy="4994773"/>
          </a:xfrm>
        </p:spPr>
        <p:txBody>
          <a:bodyPr/>
          <a:lstStyle/>
          <a:p>
            <a:pPr marL="457200" lvl="1" indent="0">
              <a:buNone/>
            </a:pPr>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 </a:t>
            </a:r>
          </a:p>
        </p:txBody>
      </p:sp>
      <mc:AlternateContent xmlns:mc="http://schemas.openxmlformats.org/markup-compatibility/2006">
        <mc:Choice xmlns:a14="http://schemas.microsoft.com/office/drawing/2010/main" Requires="a14">
          <p:sp>
            <p:nvSpPr>
              <p:cNvPr id="13" name="Text Placeholder 2">
                <a:extLst>
                  <a:ext uri="{FF2B5EF4-FFF2-40B4-BE49-F238E27FC236}">
                    <a16:creationId xmlns:a16="http://schemas.microsoft.com/office/drawing/2014/main" id="{AD91619E-F1D5-4400-A0B6-82A88E96E84F}"/>
                  </a:ext>
                </a:extLst>
              </p:cNvPr>
              <p:cNvSpPr txBox="1">
                <a:spLocks/>
              </p:cNvSpPr>
              <p:nvPr/>
            </p:nvSpPr>
            <p:spPr>
              <a:xfrm>
                <a:off x="344599" y="1179854"/>
                <a:ext cx="11741595" cy="49947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n-US" dirty="0">
                    <a:latin typeface="Franklin Gothic Book" panose="020B0503020102020204" pitchFamily="34" charset="0"/>
                  </a:rPr>
                  <a:t>Intuition – We need to use information as to the structure of the problem to solve it. Here, the key piece of information is that the host will not open the door you originally chose, even if it has a car…</a:t>
                </a:r>
              </a:p>
              <a:p>
                <a:pPr marL="0" indent="0">
                  <a:buNone/>
                </a:pPr>
                <a:r>
                  <a:rPr lang="en-US" dirty="0">
                    <a:latin typeface="Franklin Gothic Book" panose="020B0503020102020204" pitchFamily="34" charset="0"/>
                  </a:rPr>
                  <a:t>Solution using Bayes’ Theorem –</a:t>
                </a:r>
              </a:p>
              <a:p>
                <a:pPr indent="-457200"/>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𝐺</m:t>
                    </m:r>
                    <m:r>
                      <a:rPr lang="en-US" i="1" dirty="0" smtClean="0">
                        <a:latin typeface="Cambria Math" panose="02040503050406030204" pitchFamily="18" charset="0"/>
                      </a:rPr>
                      <m:t> = 1 | </m:t>
                    </m:r>
                    <m:r>
                      <a:rPr lang="en-US" i="1" dirty="0" smtClean="0">
                        <a:latin typeface="Cambria Math" panose="02040503050406030204" pitchFamily="18" charset="0"/>
                      </a:rPr>
                      <m:t>𝐻</m:t>
                    </m:r>
                    <m:r>
                      <a:rPr lang="en-US" i="1" dirty="0" smtClean="0">
                        <a:latin typeface="Cambria Math" panose="02040503050406030204" pitchFamily="18" charset="0"/>
                      </a:rPr>
                      <m:t> = 2, </m:t>
                    </m:r>
                    <m:r>
                      <a:rPr lang="en-US" i="1" dirty="0" smtClean="0">
                        <a:latin typeface="Cambria Math" panose="02040503050406030204" pitchFamily="18" charset="0"/>
                      </a:rPr>
                      <m:t>𝑌</m:t>
                    </m:r>
                    <m:r>
                      <a:rPr lang="en-US" i="1" dirty="0" smtClean="0">
                        <a:latin typeface="Cambria Math" panose="02040503050406030204" pitchFamily="18" charset="0"/>
                      </a:rPr>
                      <m:t> = 3) </m:t>
                    </m:r>
                  </m:oMath>
                </a14:m>
                <a:r>
                  <a:rPr lang="en-US" dirty="0">
                    <a:latin typeface="Franklin Gothic Book" panose="020B0503020102020204" pitchFamily="34" charset="0"/>
                  </a:rPr>
                  <a:t>– Probability that the goat is behind door 1, if you chose door 3 and the host opened door 2. </a:t>
                </a:r>
              </a:p>
              <a:p>
                <a:pPr marL="0" indent="0">
                  <a:buNone/>
                </a:pPr>
                <a:endParaRPr lang="en-US" dirty="0">
                  <a:latin typeface="Franklin Gothic Book" panose="020B0503020102020204" pitchFamily="34" charset="0"/>
                </a:endParaRPr>
              </a:p>
              <a:p>
                <a:pPr marL="0" indent="0" algn="ctr">
                  <a:buNone/>
                </a:pPr>
                <a14:m>
                  <m:oMathPara xmlns:m="http://schemas.openxmlformats.org/officeDocument/2006/math">
                    <m:oMathParaPr>
                      <m:jc m:val="center"/>
                    </m:oMathParaPr>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𝑃</m:t>
                          </m:r>
                          <m:d>
                            <m:dPr>
                              <m:endChr m:val="|"/>
                              <m:ctrlPr>
                                <a:rPr lang="en-US" i="1">
                                  <a:latin typeface="Cambria Math" panose="02040503050406030204" pitchFamily="18" charset="0"/>
                                </a:rPr>
                              </m:ctrlPr>
                            </m:dPr>
                            <m:e>
                              <m:r>
                                <a:rPr lang="en-US" i="1">
                                  <a:latin typeface="Cambria Math" panose="02040503050406030204" pitchFamily="18" charset="0"/>
                                </a:rPr>
                                <m:t>𝐻</m:t>
                              </m:r>
                              <m:r>
                                <a:rPr lang="en-US" i="1">
                                  <a:latin typeface="Cambria Math" panose="02040503050406030204" pitchFamily="18" charset="0"/>
                                </a:rPr>
                                <m:t>=2 </m:t>
                              </m:r>
                            </m:e>
                          </m:d>
                          <m:r>
                            <a:rPr lang="en-US" i="1">
                              <a:latin typeface="Cambria Math" panose="02040503050406030204" pitchFamily="18" charset="0"/>
                            </a:rPr>
                            <m:t> </m:t>
                          </m:r>
                          <m:r>
                            <a:rPr lang="en-US" i="1">
                              <a:latin typeface="Cambria Math" panose="02040503050406030204" pitchFamily="18" charset="0"/>
                            </a:rPr>
                            <m:t>𝐺</m:t>
                          </m:r>
                          <m:r>
                            <a:rPr lang="en-US" i="1">
                              <a:latin typeface="Cambria Math" panose="02040503050406030204" pitchFamily="18" charset="0"/>
                            </a:rPr>
                            <m:t>=1, </m:t>
                          </m:r>
                          <m:r>
                            <a:rPr lang="en-US" i="1">
                              <a:latin typeface="Cambria Math" panose="02040503050406030204" pitchFamily="18" charset="0"/>
                            </a:rPr>
                            <m:t>𝑌</m:t>
                          </m:r>
                          <m:r>
                            <a:rPr lang="en-US" i="1">
                              <a:latin typeface="Cambria Math" panose="02040503050406030204" pitchFamily="18" charset="0"/>
                            </a:rPr>
                            <m:t>=3)∗</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=3 ∩</m:t>
                          </m:r>
                          <m:r>
                            <a:rPr lang="en-US" i="1">
                              <a:latin typeface="Cambria Math" panose="02040503050406030204" pitchFamily="18" charset="0"/>
                              <a:ea typeface="Cambria Math" panose="02040503050406030204" pitchFamily="18" charset="0"/>
                            </a:rPr>
                            <m:t>𝐺</m:t>
                          </m:r>
                          <m:r>
                            <a:rPr lang="en-US" i="1">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=2 </m:t>
                              </m:r>
                            </m:e>
                          </m:d>
                          <m:r>
                            <a:rPr lang="en-US" b="0" i="1" smtClean="0">
                              <a:latin typeface="Cambria Math" panose="02040503050406030204" pitchFamily="18" charset="0"/>
                            </a:rPr>
                            <m:t>𝑌</m:t>
                          </m:r>
                          <m:r>
                            <a:rPr lang="en-US" b="0" i="1" smtClean="0">
                              <a:latin typeface="Cambria Math" panose="02040503050406030204" pitchFamily="18" charset="0"/>
                            </a:rPr>
                            <m:t>=3)∗</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=3)</m:t>
                          </m:r>
                        </m:den>
                      </m:f>
                    </m:oMath>
                  </m:oMathPara>
                </a14:m>
                <a:endParaRPr lang="en-US" dirty="0">
                  <a:latin typeface="Franklin Gothic Book" panose="020B0503020102020204" pitchFamily="34" charset="0"/>
                </a:endParaRPr>
              </a:p>
            </p:txBody>
          </p:sp>
        </mc:Choice>
        <mc:Fallback>
          <p:sp>
            <p:nvSpPr>
              <p:cNvPr id="13" name="Text Placeholder 2">
                <a:extLst>
                  <a:ext uri="{FF2B5EF4-FFF2-40B4-BE49-F238E27FC236}">
                    <a16:creationId xmlns:a16="http://schemas.microsoft.com/office/drawing/2014/main" id="{AD91619E-F1D5-4400-A0B6-82A88E96E84F}"/>
                  </a:ext>
                </a:extLst>
              </p:cNvPr>
              <p:cNvSpPr txBox="1">
                <a:spLocks noRot="1" noChangeAspect="1" noMove="1" noResize="1" noEditPoints="1" noAdjustHandles="1" noChangeArrowheads="1" noChangeShapeType="1" noTextEdit="1"/>
              </p:cNvSpPr>
              <p:nvPr/>
            </p:nvSpPr>
            <p:spPr>
              <a:xfrm>
                <a:off x="344599" y="1179854"/>
                <a:ext cx="11741595" cy="4994773"/>
              </a:xfrm>
              <a:prstGeom prst="rect">
                <a:avLst/>
              </a:prstGeom>
              <a:blipFill>
                <a:blip r:embed="rId3"/>
                <a:stretch>
                  <a:fillRect l="-1090" r="-467"/>
                </a:stretch>
              </a:blipFill>
              <a:ln>
                <a:noFill/>
              </a:ln>
            </p:spPr>
            <p:txBody>
              <a:bodyPr/>
              <a:lstStyle/>
              <a:p>
                <a:r>
                  <a:rPr lang="en-US">
                    <a:noFill/>
                  </a:rPr>
                  <a:t> </a:t>
                </a:r>
              </a:p>
            </p:txBody>
          </p:sp>
        </mc:Fallback>
      </mc:AlternateContent>
      <p:sp>
        <p:nvSpPr>
          <p:cNvPr id="2" name="Rectangle 1">
            <a:extLst>
              <a:ext uri="{FF2B5EF4-FFF2-40B4-BE49-F238E27FC236}">
                <a16:creationId xmlns:a16="http://schemas.microsoft.com/office/drawing/2014/main" id="{CE4B644C-EB4D-4B76-9181-2C4A4903FFC1}"/>
              </a:ext>
            </a:extLst>
          </p:cNvPr>
          <p:cNvSpPr/>
          <p:nvPr/>
        </p:nvSpPr>
        <p:spPr>
          <a:xfrm>
            <a:off x="2824739" y="4408922"/>
            <a:ext cx="3657600" cy="436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43C35AD-EB97-4D8C-A6FC-A0377B586329}"/>
              </a:ext>
            </a:extLst>
          </p:cNvPr>
          <p:cNvSpPr txBox="1"/>
          <p:nvPr/>
        </p:nvSpPr>
        <p:spPr>
          <a:xfrm>
            <a:off x="4446218" y="4025689"/>
            <a:ext cx="623889" cy="461665"/>
          </a:xfrm>
          <a:prstGeom prst="rect">
            <a:avLst/>
          </a:prstGeom>
          <a:noFill/>
        </p:spPr>
        <p:txBody>
          <a:bodyPr wrap="none" rtlCol="0">
            <a:spAutoFit/>
          </a:bodyPr>
          <a:lstStyle/>
          <a:p>
            <a:r>
              <a:rPr lang="en-US" sz="2400" dirty="0">
                <a:latin typeface="Franklin Gothic Book" panose="020B0503020102020204" pitchFamily="34" charset="0"/>
              </a:rPr>
              <a:t>= 1</a:t>
            </a:r>
          </a:p>
        </p:txBody>
      </p:sp>
      <p:sp>
        <p:nvSpPr>
          <p:cNvPr id="11" name="Rectangle 10">
            <a:extLst>
              <a:ext uri="{FF2B5EF4-FFF2-40B4-BE49-F238E27FC236}">
                <a16:creationId xmlns:a16="http://schemas.microsoft.com/office/drawing/2014/main" id="{3DB78089-001D-4F64-B83A-B2EF9E4DC1FF}"/>
              </a:ext>
            </a:extLst>
          </p:cNvPr>
          <p:cNvSpPr/>
          <p:nvPr/>
        </p:nvSpPr>
        <p:spPr>
          <a:xfrm>
            <a:off x="6755878" y="4408922"/>
            <a:ext cx="2865707" cy="436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6733CE99-11F6-426E-AB68-460645274971}"/>
                  </a:ext>
                </a:extLst>
              </p:cNvPr>
              <p:cNvSpPr txBox="1"/>
              <p:nvPr/>
            </p:nvSpPr>
            <p:spPr>
              <a:xfrm>
                <a:off x="8313951" y="3615410"/>
                <a:ext cx="2317749" cy="78617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f>
                        <m:fPr>
                          <m:ctrlPr>
                            <a:rPr lang="en-US" sz="2400" b="0" i="1" dirty="0" smtClean="0">
                              <a:latin typeface="Cambria Math" panose="02040503050406030204" pitchFamily="18" charset="0"/>
                            </a:rPr>
                          </m:ctrlPr>
                        </m:fPr>
                        <m:num>
                          <m:r>
                            <a:rPr lang="en-US" sz="2400" b="0" i="1" dirty="0" smtClean="0">
                              <a:latin typeface="Cambria Math" panose="02040503050406030204" pitchFamily="18" charset="0"/>
                            </a:rPr>
                            <m:t>1</m:t>
                          </m:r>
                        </m:num>
                        <m:den>
                          <m:r>
                            <a:rPr lang="en-US" sz="2400" b="0" i="1" dirty="0" smtClean="0">
                              <a:latin typeface="Cambria Math" panose="02040503050406030204" pitchFamily="18" charset="0"/>
                            </a:rPr>
                            <m:t>3</m:t>
                          </m:r>
                        </m:den>
                      </m:f>
                      <m:r>
                        <a:rPr lang="en-US" sz="2400" i="1" dirty="0" smtClean="0">
                          <a:latin typeface="Cambria Math" panose="02040503050406030204" pitchFamily="18" charset="0"/>
                        </a:rPr>
                        <m:t>∗ </m:t>
                      </m:r>
                      <m:r>
                        <a:rPr lang="en-US" sz="2400" i="1" dirty="0" smtClean="0">
                          <a:latin typeface="Cambria Math" panose="02040503050406030204" pitchFamily="18" charset="0"/>
                        </a:rPr>
                        <m:t>𝑃</m:t>
                      </m:r>
                      <m:r>
                        <a:rPr lang="en-US" sz="2400" i="1" dirty="0" smtClean="0">
                          <a:latin typeface="Cambria Math" panose="02040503050406030204" pitchFamily="18" charset="0"/>
                        </a:rPr>
                        <m:t>(</m:t>
                      </m:r>
                      <m:r>
                        <a:rPr lang="en-US" sz="2400" i="1" dirty="0" smtClean="0">
                          <a:latin typeface="Cambria Math" panose="02040503050406030204" pitchFamily="18" charset="0"/>
                        </a:rPr>
                        <m:t>𝑌</m:t>
                      </m:r>
                      <m:r>
                        <a:rPr lang="en-US" sz="2400" i="1" dirty="0" smtClean="0">
                          <a:latin typeface="Cambria Math" panose="02040503050406030204" pitchFamily="18" charset="0"/>
                        </a:rPr>
                        <m:t>=3)</m:t>
                      </m:r>
                    </m:oMath>
                  </m:oMathPara>
                </a14:m>
                <a:endParaRPr lang="en-US" sz="2400" dirty="0">
                  <a:latin typeface="Franklin Gothic Book" panose="020B0503020102020204" pitchFamily="34" charset="0"/>
                </a:endParaRPr>
              </a:p>
            </p:txBody>
          </p:sp>
        </mc:Choice>
        <mc:Fallback>
          <p:sp>
            <p:nvSpPr>
              <p:cNvPr id="14" name="TextBox 13">
                <a:extLst>
                  <a:ext uri="{FF2B5EF4-FFF2-40B4-BE49-F238E27FC236}">
                    <a16:creationId xmlns:a16="http://schemas.microsoft.com/office/drawing/2014/main" id="{6733CE99-11F6-426E-AB68-460645274971}"/>
                  </a:ext>
                </a:extLst>
              </p:cNvPr>
              <p:cNvSpPr txBox="1">
                <a:spLocks noRot="1" noChangeAspect="1" noMove="1" noResize="1" noEditPoints="1" noAdjustHandles="1" noChangeArrowheads="1" noChangeShapeType="1" noTextEdit="1"/>
              </p:cNvSpPr>
              <p:nvPr/>
            </p:nvSpPr>
            <p:spPr>
              <a:xfrm>
                <a:off x="8313951" y="3615410"/>
                <a:ext cx="2317749" cy="786177"/>
              </a:xfrm>
              <a:prstGeom prst="rect">
                <a:avLst/>
              </a:prstGeom>
              <a:blipFill>
                <a:blip r:embed="rId4"/>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70753B0B-9874-430D-BE13-FC7E6ECED247}"/>
              </a:ext>
            </a:extLst>
          </p:cNvPr>
          <p:cNvSpPr/>
          <p:nvPr/>
        </p:nvSpPr>
        <p:spPr>
          <a:xfrm>
            <a:off x="4065294" y="4903008"/>
            <a:ext cx="2521668" cy="436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76E15B29-1753-4C17-86CE-61E8A39B834D}"/>
                  </a:ext>
                </a:extLst>
              </p:cNvPr>
              <p:cNvSpPr txBox="1"/>
              <p:nvPr/>
            </p:nvSpPr>
            <p:spPr>
              <a:xfrm>
                <a:off x="4863296" y="5295693"/>
                <a:ext cx="746230" cy="78380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f>
                        <m:fPr>
                          <m:ctrlPr>
                            <a:rPr lang="en-US" sz="2400" b="0" i="1" dirty="0" smtClean="0">
                              <a:latin typeface="Cambria Math" panose="02040503050406030204" pitchFamily="18" charset="0"/>
                            </a:rPr>
                          </m:ctrlPr>
                        </m:fPr>
                        <m:num>
                          <m:r>
                            <a:rPr lang="en-US" sz="2400" b="0" i="1" dirty="0" smtClean="0">
                              <a:latin typeface="Cambria Math" panose="02040503050406030204" pitchFamily="18" charset="0"/>
                            </a:rPr>
                            <m:t>1</m:t>
                          </m:r>
                        </m:num>
                        <m:den>
                          <m:r>
                            <a:rPr lang="en-US" sz="2400" b="0" i="1" dirty="0" smtClean="0">
                              <a:latin typeface="Cambria Math" panose="02040503050406030204" pitchFamily="18" charset="0"/>
                            </a:rPr>
                            <m:t>2</m:t>
                          </m:r>
                        </m:den>
                      </m:f>
                    </m:oMath>
                  </m:oMathPara>
                </a14:m>
                <a:endParaRPr lang="en-US" sz="2400" dirty="0">
                  <a:latin typeface="Franklin Gothic Book" panose="020B0503020102020204" pitchFamily="34" charset="0"/>
                </a:endParaRPr>
              </a:p>
            </p:txBody>
          </p:sp>
        </mc:Choice>
        <mc:Fallback>
          <p:sp>
            <p:nvSpPr>
              <p:cNvPr id="16" name="TextBox 15">
                <a:extLst>
                  <a:ext uri="{FF2B5EF4-FFF2-40B4-BE49-F238E27FC236}">
                    <a16:creationId xmlns:a16="http://schemas.microsoft.com/office/drawing/2014/main" id="{76E15B29-1753-4C17-86CE-61E8A39B834D}"/>
                  </a:ext>
                </a:extLst>
              </p:cNvPr>
              <p:cNvSpPr txBox="1">
                <a:spLocks noRot="1" noChangeAspect="1" noMove="1" noResize="1" noEditPoints="1" noAdjustHandles="1" noChangeArrowheads="1" noChangeShapeType="1" noTextEdit="1"/>
              </p:cNvSpPr>
              <p:nvPr/>
            </p:nvSpPr>
            <p:spPr>
              <a:xfrm>
                <a:off x="4863296" y="5295693"/>
                <a:ext cx="746230" cy="783804"/>
              </a:xfrm>
              <a:prstGeom prst="rect">
                <a:avLst/>
              </a:prstGeom>
              <a:blipFill>
                <a:blip r:embed="rId5"/>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D7CA10A8-6319-4DDE-9494-2FB8D76919DA}"/>
              </a:ext>
            </a:extLst>
          </p:cNvPr>
          <p:cNvSpPr/>
          <p:nvPr/>
        </p:nvSpPr>
        <p:spPr>
          <a:xfrm>
            <a:off x="9918619" y="4591327"/>
            <a:ext cx="2167575" cy="14682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BBB2C942-0197-495E-9BB1-574DAA3CCF84}"/>
                  </a:ext>
                </a:extLst>
              </p:cNvPr>
              <p:cNvSpPr txBox="1"/>
              <p:nvPr/>
            </p:nvSpPr>
            <p:spPr>
              <a:xfrm>
                <a:off x="10065596" y="4553987"/>
                <a:ext cx="1868198" cy="15283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m:t>
                      </m:r>
                      <m:f>
                        <m:fPr>
                          <m:ctrlPr>
                            <a:rPr lang="en-US" sz="2800" b="0" i="1" dirty="0" smtClean="0">
                              <a:latin typeface="Cambria Math" panose="02040503050406030204" pitchFamily="18" charset="0"/>
                            </a:rPr>
                          </m:ctrlPr>
                        </m:fPr>
                        <m:num>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r>
                                <a:rPr lang="en-US" sz="2800" b="0" i="1" dirty="0" smtClean="0">
                                  <a:latin typeface="Cambria Math" panose="02040503050406030204" pitchFamily="18" charset="0"/>
                                </a:rPr>
                                <m:t>3</m:t>
                              </m:r>
                            </m:den>
                          </m:f>
                        </m:num>
                        <m:den>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r>
                                <a:rPr lang="en-US" sz="2800" b="0" i="1" dirty="0" smtClean="0">
                                  <a:latin typeface="Cambria Math" panose="02040503050406030204" pitchFamily="18" charset="0"/>
                                </a:rPr>
                                <m:t>2</m:t>
                              </m:r>
                            </m:den>
                          </m:f>
                        </m:den>
                      </m:f>
                      <m:r>
                        <a:rPr lang="en-US" sz="2800" b="0" i="1" dirty="0" smtClean="0">
                          <a:latin typeface="Cambria Math" panose="02040503050406030204" pitchFamily="18" charset="0"/>
                        </a:rPr>
                        <m:t>=</m:t>
                      </m:r>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2</m:t>
                          </m:r>
                        </m:num>
                        <m:den>
                          <m:r>
                            <a:rPr lang="en-US" sz="2800" b="0" i="1" dirty="0" smtClean="0">
                              <a:latin typeface="Cambria Math" panose="02040503050406030204" pitchFamily="18" charset="0"/>
                            </a:rPr>
                            <m:t>3</m:t>
                          </m:r>
                        </m:den>
                      </m:f>
                    </m:oMath>
                  </m:oMathPara>
                </a14:m>
                <a:endParaRPr lang="en-US" sz="2800" dirty="0">
                  <a:latin typeface="Franklin Gothic Book" panose="020B0503020102020204" pitchFamily="34" charset="0"/>
                </a:endParaRPr>
              </a:p>
            </p:txBody>
          </p:sp>
        </mc:Choice>
        <mc:Fallback>
          <p:sp>
            <p:nvSpPr>
              <p:cNvPr id="18" name="TextBox 17">
                <a:extLst>
                  <a:ext uri="{FF2B5EF4-FFF2-40B4-BE49-F238E27FC236}">
                    <a16:creationId xmlns:a16="http://schemas.microsoft.com/office/drawing/2014/main" id="{BBB2C942-0197-495E-9BB1-574DAA3CCF84}"/>
                  </a:ext>
                </a:extLst>
              </p:cNvPr>
              <p:cNvSpPr txBox="1">
                <a:spLocks noRot="1" noChangeAspect="1" noMove="1" noResize="1" noEditPoints="1" noAdjustHandles="1" noChangeArrowheads="1" noChangeShapeType="1" noTextEdit="1"/>
              </p:cNvSpPr>
              <p:nvPr/>
            </p:nvSpPr>
            <p:spPr>
              <a:xfrm>
                <a:off x="10065596" y="4553987"/>
                <a:ext cx="1868198" cy="1528367"/>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8259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11" grpId="0" animBg="1"/>
      <p:bldP spid="14" grpId="0"/>
      <p:bldP spid="15" grpId="0" animBg="1"/>
      <p:bldP spid="16" grpId="0"/>
      <p:bldP spid="10" grpId="0" animBg="1"/>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8997976"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Next Week on Bayesian ML…</a:t>
            </a:r>
          </a:p>
        </p:txBody>
      </p:sp>
      <p:sp>
        <p:nvSpPr>
          <p:cNvPr id="12" name="Text Placeholder 2">
            <a:extLst>
              <a:ext uri="{FF2B5EF4-FFF2-40B4-BE49-F238E27FC236}">
                <a16:creationId xmlns:a16="http://schemas.microsoft.com/office/drawing/2014/main" id="{DE8092FB-2203-49F0-B0BC-994EE1B693F2}"/>
              </a:ext>
            </a:extLst>
          </p:cNvPr>
          <p:cNvSpPr>
            <a:spLocks noGrp="1"/>
          </p:cNvSpPr>
          <p:nvPr>
            <p:ph type="body" idx="1"/>
          </p:nvPr>
        </p:nvSpPr>
        <p:spPr>
          <a:xfrm>
            <a:off x="192199" y="1027454"/>
            <a:ext cx="11741595" cy="4994773"/>
          </a:xfrm>
        </p:spPr>
        <p:txBody>
          <a:bodyPr/>
          <a:lstStyle/>
          <a:p>
            <a:pPr marL="457200" lvl="1" indent="0">
              <a:buNone/>
            </a:pPr>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 </a:t>
            </a:r>
          </a:p>
        </p:txBody>
      </p:sp>
      <p:sp>
        <p:nvSpPr>
          <p:cNvPr id="17" name="Text Placeholder 2">
            <a:extLst>
              <a:ext uri="{FF2B5EF4-FFF2-40B4-BE49-F238E27FC236}">
                <a16:creationId xmlns:a16="http://schemas.microsoft.com/office/drawing/2014/main" id="{47ECC0EB-E329-412C-91CC-73662C163F49}"/>
              </a:ext>
            </a:extLst>
          </p:cNvPr>
          <p:cNvSpPr txBox="1">
            <a:spLocks/>
          </p:cNvSpPr>
          <p:nvPr/>
        </p:nvSpPr>
        <p:spPr>
          <a:xfrm>
            <a:off x="344599" y="1179854"/>
            <a:ext cx="11741595" cy="49947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n-US" dirty="0">
                <a:latin typeface="Franklin Gothic Book" panose="020B0503020102020204" pitchFamily="34" charset="0"/>
              </a:rPr>
              <a:t>Priors – What are they, and how do we get them?</a:t>
            </a:r>
          </a:p>
          <a:p>
            <a:pPr lvl="1" indent="-457200"/>
            <a:r>
              <a:rPr lang="en-US" dirty="0">
                <a:latin typeface="Franklin Gothic Book" panose="020B0503020102020204" pitchFamily="34" charset="0"/>
              </a:rPr>
              <a:t>Conjugate Priors – Great for the math, nearly non-applicable for analysis.</a:t>
            </a:r>
          </a:p>
          <a:p>
            <a:pPr lvl="1" indent="-457200"/>
            <a:r>
              <a:rPr lang="en-US" dirty="0">
                <a:latin typeface="Franklin Gothic Book" panose="020B0503020102020204" pitchFamily="34" charset="0"/>
              </a:rPr>
              <a:t>Objective Priors – For when you really </a:t>
            </a:r>
            <a:r>
              <a:rPr lang="en-US" dirty="0" err="1">
                <a:latin typeface="Franklin Gothic Book" panose="020B0503020102020204" pitchFamily="34" charset="0"/>
              </a:rPr>
              <a:t>really</a:t>
            </a:r>
            <a:r>
              <a:rPr lang="en-US" dirty="0">
                <a:latin typeface="Franklin Gothic Book" panose="020B0503020102020204" pitchFamily="34" charset="0"/>
              </a:rPr>
              <a:t> want to be frequentist… almost…</a:t>
            </a:r>
          </a:p>
          <a:p>
            <a:pPr lvl="1" indent="-457200"/>
            <a:r>
              <a:rPr lang="en-US" dirty="0">
                <a:latin typeface="Franklin Gothic Book" panose="020B0503020102020204" pitchFamily="34" charset="0"/>
              </a:rPr>
              <a:t>Subjective Priors – For when you really want to annoy a frequentist</a:t>
            </a:r>
          </a:p>
          <a:p>
            <a:pPr lvl="1" indent="-457200"/>
            <a:r>
              <a:rPr lang="en-US" dirty="0">
                <a:latin typeface="Franklin Gothic Book" panose="020B0503020102020204" pitchFamily="34" charset="0"/>
              </a:rPr>
              <a:t>Non-informative priors – For when you want to be a frequentist, but also annoy other Bayesians…</a:t>
            </a:r>
          </a:p>
          <a:p>
            <a:pPr marL="0" indent="0">
              <a:buNone/>
            </a:pPr>
            <a:r>
              <a:rPr lang="en-US" dirty="0">
                <a:latin typeface="Franklin Gothic Book" panose="020B0503020102020204" pitchFamily="34" charset="0"/>
              </a:rPr>
              <a:t>Important Info for Module 1 –</a:t>
            </a:r>
          </a:p>
          <a:p>
            <a:pPr lvl="1" indent="-457200"/>
            <a:r>
              <a:rPr lang="en-US" dirty="0">
                <a:latin typeface="Franklin Gothic Book" panose="020B0503020102020204" pitchFamily="34" charset="0"/>
              </a:rPr>
              <a:t>Homework 1 has been released! Due 6/18</a:t>
            </a:r>
          </a:p>
          <a:p>
            <a:pPr lvl="1" indent="-457200"/>
            <a:r>
              <a:rPr lang="en-US" dirty="0">
                <a:latin typeface="Franklin Gothic Book" panose="020B0503020102020204" pitchFamily="34" charset="0"/>
              </a:rPr>
              <a:t>Discussions are open in Piazza</a:t>
            </a:r>
          </a:p>
          <a:p>
            <a:pPr lvl="1" indent="-457200"/>
            <a:r>
              <a:rPr lang="en-US" dirty="0">
                <a:latin typeface="Franklin Gothic Book" panose="020B0503020102020204" pitchFamily="34" charset="0"/>
              </a:rPr>
              <a:t>Several optional assignments are open</a:t>
            </a:r>
          </a:p>
          <a:p>
            <a:pPr marL="457200" lvl="1" indent="0">
              <a:buNone/>
            </a:pPr>
            <a:endParaRPr lang="en-US" dirty="0">
              <a:latin typeface="Franklin Gothic Book" panose="020B0503020102020204" pitchFamily="34" charset="0"/>
            </a:endParaRPr>
          </a:p>
          <a:p>
            <a:pPr lvl="1" indent="-457200"/>
            <a:endParaRPr lang="en-US" dirty="0">
              <a:latin typeface="Franklin Gothic Book" panose="020B0503020102020204" pitchFamily="34" charset="0"/>
            </a:endParaRPr>
          </a:p>
          <a:p>
            <a:pPr marL="0" indent="0">
              <a:buNone/>
            </a:pPr>
            <a:endParaRPr lang="en-US" dirty="0">
              <a:latin typeface="Franklin Gothic Book" panose="020B0503020102020204" pitchFamily="34" charset="0"/>
            </a:endParaRPr>
          </a:p>
        </p:txBody>
      </p:sp>
    </p:spTree>
    <p:extLst>
      <p:ext uri="{BB962C8B-B14F-4D97-AF65-F5344CB8AC3E}">
        <p14:creationId xmlns:p14="http://schemas.microsoft.com/office/powerpoint/2010/main" val="402399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291210" y="1225477"/>
            <a:ext cx="11741595" cy="4994773"/>
          </a:xfrm>
        </p:spPr>
        <p:txBody>
          <a:bodyPr/>
          <a:lstStyle/>
          <a:p>
            <a:pPr marL="571500" indent="-571500">
              <a:buFont typeface="Arial" panose="020B0604020202020204" pitchFamily="34" charset="0"/>
              <a:buChar char="•"/>
            </a:pPr>
            <a:r>
              <a:rPr lang="en-US" sz="4000" dirty="0">
                <a:latin typeface="Franklin Gothic Book" panose="020B0503020102020204" pitchFamily="34" charset="0"/>
              </a:rPr>
              <a:t>Live Sessions – 7- 8pm Tuesdays</a:t>
            </a:r>
          </a:p>
          <a:p>
            <a:pPr marL="571500" indent="-571500">
              <a:buFont typeface="Arial" panose="020B0604020202020204" pitchFamily="34" charset="0"/>
              <a:buChar char="•"/>
            </a:pPr>
            <a:r>
              <a:rPr lang="en-US" sz="4000" dirty="0">
                <a:latin typeface="Franklin Gothic Book" panose="020B0503020102020204" pitchFamily="34" charset="0"/>
              </a:rPr>
              <a:t>Office Hours – 7- 8pm Mondays</a:t>
            </a:r>
          </a:p>
          <a:p>
            <a:pPr marL="571500" indent="-571500">
              <a:buFont typeface="Arial" panose="020B0604020202020204" pitchFamily="34" charset="0"/>
              <a:buChar char="•"/>
            </a:pPr>
            <a:r>
              <a:rPr lang="en-US" sz="4000" dirty="0">
                <a:latin typeface="Franklin Gothic Book" panose="020B0503020102020204" pitchFamily="34" charset="0"/>
              </a:rPr>
              <a:t>Discussion Forum – Piazza</a:t>
            </a:r>
          </a:p>
          <a:p>
            <a:pPr marL="571500" indent="-571500">
              <a:buFont typeface="Arial" panose="020B0604020202020204" pitchFamily="34" charset="0"/>
              <a:buChar char="•"/>
            </a:pPr>
            <a:r>
              <a:rPr lang="en-US" sz="4000" dirty="0">
                <a:latin typeface="Franklin Gothic Book" panose="020B0503020102020204" pitchFamily="34" charset="0"/>
              </a:rPr>
              <a:t>Course Information Hub – Collab</a:t>
            </a: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8605241"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Syllabus – Course Structure</a:t>
            </a:r>
          </a:p>
        </p:txBody>
      </p:sp>
    </p:spTree>
    <p:extLst>
      <p:ext uri="{BB962C8B-B14F-4D97-AF65-F5344CB8AC3E}">
        <p14:creationId xmlns:p14="http://schemas.microsoft.com/office/powerpoint/2010/main" val="209530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1027454"/>
            <a:ext cx="11741595" cy="4994773"/>
          </a:xfrm>
        </p:spPr>
        <p:txBody>
          <a:bodyPr/>
          <a:lstStyle/>
          <a:p>
            <a:pPr marL="571500" indent="-571500">
              <a:buFont typeface="Arial" panose="020B0604020202020204" pitchFamily="34" charset="0"/>
              <a:buChar char="•"/>
            </a:pPr>
            <a:r>
              <a:rPr lang="en-US" sz="4000" dirty="0">
                <a:latin typeface="Franklin Gothic Book" panose="020B0503020102020204" pitchFamily="34" charset="0"/>
              </a:rPr>
              <a:t>5 Homework Assignments – 50% total grade</a:t>
            </a:r>
          </a:p>
          <a:p>
            <a:pPr marL="1028700" lvl="1" indent="-571500">
              <a:buFont typeface="Arial" panose="020B0604020202020204" pitchFamily="34" charset="0"/>
              <a:buChar char="•"/>
            </a:pPr>
            <a:r>
              <a:rPr lang="en-US" sz="2800" dirty="0">
                <a:latin typeface="Franklin Gothic Book" panose="020B0503020102020204" pitchFamily="34" charset="0"/>
              </a:rPr>
              <a:t>Use </a:t>
            </a:r>
            <a:r>
              <a:rPr lang="en-US" sz="2800" dirty="0" err="1">
                <a:latin typeface="Franklin Gothic Book" panose="020B0503020102020204" pitchFamily="34" charset="0"/>
              </a:rPr>
              <a:t>Jupyter</a:t>
            </a:r>
            <a:r>
              <a:rPr lang="en-US" sz="2800" dirty="0">
                <a:latin typeface="Franklin Gothic Book" panose="020B0503020102020204" pitchFamily="34" charset="0"/>
              </a:rPr>
              <a:t> notebooks and turn-in as PDF</a:t>
            </a:r>
          </a:p>
          <a:p>
            <a:pPr marL="571500" indent="-571500">
              <a:buFont typeface="Arial" panose="020B0604020202020204" pitchFamily="34" charset="0"/>
              <a:buChar char="•"/>
            </a:pPr>
            <a:r>
              <a:rPr lang="en-US" sz="4000" dirty="0">
                <a:latin typeface="Franklin Gothic Book" panose="020B0503020102020204" pitchFamily="34" charset="0"/>
              </a:rPr>
              <a:t>Participation – 15% total grade</a:t>
            </a:r>
          </a:p>
          <a:p>
            <a:pPr marL="1028700" lvl="1" indent="-571500">
              <a:buFont typeface="Arial" panose="020B0604020202020204" pitchFamily="34" charset="0"/>
              <a:buChar char="•"/>
            </a:pPr>
            <a:r>
              <a:rPr lang="en-US" sz="2800" dirty="0">
                <a:latin typeface="Franklin Gothic Book" panose="020B0503020102020204" pitchFamily="34" charset="0"/>
              </a:rPr>
              <a:t>Primarily Piazza discussion based</a:t>
            </a:r>
          </a:p>
          <a:p>
            <a:pPr marL="571500" indent="-571500">
              <a:buFont typeface="Arial" panose="020B0604020202020204" pitchFamily="34" charset="0"/>
              <a:buChar char="•"/>
            </a:pPr>
            <a:r>
              <a:rPr lang="en-US" sz="4000" dirty="0">
                <a:latin typeface="Franklin Gothic Book" panose="020B0503020102020204" pitchFamily="34" charset="0"/>
              </a:rPr>
              <a:t>Project Report + Presentation – 35% total grade</a:t>
            </a:r>
          </a:p>
          <a:p>
            <a:pPr marL="1028700" lvl="1" indent="-571500">
              <a:buFont typeface="Arial" panose="020B0604020202020204" pitchFamily="34" charset="0"/>
              <a:buChar char="•"/>
            </a:pPr>
            <a:r>
              <a:rPr lang="en-US" sz="2800" dirty="0">
                <a:latin typeface="Franklin Gothic Book" panose="020B0503020102020204" pitchFamily="34" charset="0"/>
              </a:rPr>
              <a:t>Group or Solo Projects</a:t>
            </a:r>
          </a:p>
          <a:p>
            <a:pPr marL="1028700" lvl="1" indent="-571500">
              <a:buFont typeface="Arial" panose="020B0604020202020204" pitchFamily="34" charset="0"/>
              <a:buChar char="•"/>
            </a:pPr>
            <a:r>
              <a:rPr lang="en-US" sz="2800" dirty="0">
                <a:latin typeface="Franklin Gothic Book" panose="020B0503020102020204" pitchFamily="34" charset="0"/>
              </a:rPr>
              <a:t>May be related to DS Capstone</a:t>
            </a:r>
          </a:p>
          <a:p>
            <a:pPr marL="571500" indent="-571500">
              <a:buFont typeface="Arial" panose="020B0604020202020204" pitchFamily="34" charset="0"/>
              <a:buChar char="•"/>
            </a:pPr>
            <a:endParaRPr lang="en-US" sz="4000" dirty="0">
              <a:latin typeface="Franklin Gothic Book" panose="020B0503020102020204" pitchFamily="34" charset="0"/>
            </a:endParaRP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11238974"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Syllabus – Assignments and Grading</a:t>
            </a:r>
          </a:p>
        </p:txBody>
      </p:sp>
    </p:spTree>
    <p:extLst>
      <p:ext uri="{BB962C8B-B14F-4D97-AF65-F5344CB8AC3E}">
        <p14:creationId xmlns:p14="http://schemas.microsoft.com/office/powerpoint/2010/main" val="279082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1027454"/>
            <a:ext cx="11741595" cy="4994773"/>
          </a:xfrm>
        </p:spPr>
        <p:txBody>
          <a:bodyPr/>
          <a:lstStyle/>
          <a:p>
            <a:pPr marL="571500" indent="-571500">
              <a:buFont typeface="Arial" panose="020B0604020202020204" pitchFamily="34" charset="0"/>
              <a:buChar char="•"/>
            </a:pPr>
            <a:r>
              <a:rPr lang="en-US" sz="4000" dirty="0">
                <a:latin typeface="Franklin Gothic Book" panose="020B0503020102020204" pitchFamily="34" charset="0"/>
              </a:rPr>
              <a:t>Email (</a:t>
            </a:r>
            <a:r>
              <a:rPr lang="en-US" sz="4000" dirty="0">
                <a:latin typeface="Franklin Gothic Book" panose="020B0503020102020204" pitchFamily="34" charset="0"/>
                <a:hlinkClick r:id="rId2"/>
              </a:rPr>
              <a:t>ycp6wm@virginia.edu</a:t>
            </a:r>
            <a:r>
              <a:rPr lang="en-US" sz="4000" dirty="0">
                <a:latin typeface="Franklin Gothic Book" panose="020B0503020102020204" pitchFamily="34" charset="0"/>
              </a:rPr>
              <a:t>) </a:t>
            </a:r>
          </a:p>
          <a:p>
            <a:pPr marL="1028700" lvl="1" indent="-571500">
              <a:buFont typeface="Arial" panose="020B0604020202020204" pitchFamily="34" charset="0"/>
              <a:buChar char="•"/>
            </a:pPr>
            <a:r>
              <a:rPr lang="en-US" dirty="0">
                <a:latin typeface="Franklin Gothic Book" panose="020B0503020102020204" pitchFamily="34" charset="0"/>
              </a:rPr>
              <a:t>Course related questions (i.e. about due dates/grading)</a:t>
            </a:r>
          </a:p>
          <a:p>
            <a:pPr marL="1028700" lvl="1" indent="-571500">
              <a:buFont typeface="Arial" panose="020B0604020202020204" pitchFamily="34" charset="0"/>
              <a:buChar char="•"/>
            </a:pPr>
            <a:r>
              <a:rPr lang="en-US" dirty="0">
                <a:latin typeface="Franklin Gothic Book" panose="020B0503020102020204" pitchFamily="34" charset="0"/>
              </a:rPr>
              <a:t>Give me 24 hours before following up</a:t>
            </a:r>
          </a:p>
          <a:p>
            <a:pPr marL="571500" indent="-571500">
              <a:buFont typeface="Arial" panose="020B0604020202020204" pitchFamily="34" charset="0"/>
              <a:buChar char="•"/>
            </a:pPr>
            <a:r>
              <a:rPr lang="en-US" sz="4000" dirty="0">
                <a:latin typeface="Franklin Gothic Book" panose="020B0503020102020204" pitchFamily="34" charset="0"/>
              </a:rPr>
              <a:t>Piazza</a:t>
            </a:r>
          </a:p>
          <a:p>
            <a:pPr marL="1028700" lvl="1" indent="-571500">
              <a:buFont typeface="Arial" panose="020B0604020202020204" pitchFamily="34" charset="0"/>
              <a:buChar char="•"/>
            </a:pPr>
            <a:r>
              <a:rPr lang="en-US" dirty="0">
                <a:latin typeface="Franklin Gothic Book" panose="020B0503020102020204" pitchFamily="34" charset="0"/>
              </a:rPr>
              <a:t>Content related questions</a:t>
            </a:r>
          </a:p>
          <a:p>
            <a:pPr marL="1028700" lvl="1" indent="-571500">
              <a:buFont typeface="Arial" panose="020B0604020202020204" pitchFamily="34" charset="0"/>
              <a:buChar char="•"/>
            </a:pPr>
            <a:r>
              <a:rPr lang="en-US" dirty="0">
                <a:latin typeface="Franklin Gothic Book" panose="020B0503020102020204" pitchFamily="34" charset="0"/>
              </a:rPr>
              <a:t>Can be public discussion or private message to me (public is preferred)</a:t>
            </a:r>
          </a:p>
          <a:p>
            <a:pPr marL="1028700" lvl="1" indent="-571500">
              <a:buFont typeface="Arial" panose="020B0604020202020204" pitchFamily="34" charset="0"/>
              <a:buChar char="•"/>
            </a:pPr>
            <a:r>
              <a:rPr lang="en-US" dirty="0">
                <a:latin typeface="Franklin Gothic Book" panose="020B0503020102020204" pitchFamily="34" charset="0"/>
              </a:rPr>
              <a:t>I check Piazza in the evening most days</a:t>
            </a:r>
          </a:p>
          <a:p>
            <a:pPr marL="571500" indent="-571500">
              <a:buFont typeface="Arial" panose="020B0604020202020204" pitchFamily="34" charset="0"/>
              <a:buChar char="•"/>
            </a:pPr>
            <a:r>
              <a:rPr lang="en-US" sz="4000" dirty="0">
                <a:latin typeface="Franklin Gothic Book" panose="020B0503020102020204" pitchFamily="34" charset="0"/>
              </a:rPr>
              <a:t>Weekend Policy</a:t>
            </a:r>
          </a:p>
          <a:p>
            <a:pPr marL="1028700" lvl="1" indent="-571500">
              <a:buFont typeface="Arial" panose="020B0604020202020204" pitchFamily="34" charset="0"/>
              <a:buChar char="•"/>
            </a:pPr>
            <a:r>
              <a:rPr lang="en-US" dirty="0">
                <a:latin typeface="Franklin Gothic Book" panose="020B0503020102020204" pitchFamily="34" charset="0"/>
              </a:rPr>
              <a:t>I work on weekends, but I don’t want to.</a:t>
            </a:r>
          </a:p>
          <a:p>
            <a:pPr marL="1028700" lvl="1" indent="-571500">
              <a:buFont typeface="Arial" panose="020B0604020202020204" pitchFamily="34" charset="0"/>
              <a:buChar char="•"/>
            </a:pPr>
            <a:r>
              <a:rPr lang="en-US" dirty="0">
                <a:latin typeface="Franklin Gothic Book" panose="020B0503020102020204" pitchFamily="34" charset="0"/>
              </a:rPr>
              <a:t>I’ll be responding to emails/Piazza on weekends, but only as catchup.</a:t>
            </a: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3"/>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9018816"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Syllabus – Instructor Contact</a:t>
            </a:r>
          </a:p>
        </p:txBody>
      </p:sp>
    </p:spTree>
    <p:extLst>
      <p:ext uri="{BB962C8B-B14F-4D97-AF65-F5344CB8AC3E}">
        <p14:creationId xmlns:p14="http://schemas.microsoft.com/office/powerpoint/2010/main" val="182192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1027454"/>
            <a:ext cx="11741595" cy="4994773"/>
          </a:xfrm>
        </p:spPr>
        <p:txBody>
          <a:bodyPr/>
          <a:lstStyle/>
          <a:p>
            <a:pPr marL="571500" indent="-571500">
              <a:buFont typeface="Arial" panose="020B0604020202020204" pitchFamily="34" charset="0"/>
              <a:buChar char="•"/>
            </a:pPr>
            <a:r>
              <a:rPr lang="en-US" dirty="0">
                <a:latin typeface="Franklin Gothic Book" panose="020B0503020102020204" pitchFamily="34" charset="0"/>
              </a:rPr>
              <a:t>Analyze a real data problem of your choosing using a Bayesian method.</a:t>
            </a:r>
          </a:p>
          <a:p>
            <a:pPr marL="1028700" lvl="1" indent="-571500">
              <a:buFont typeface="Arial" panose="020B0604020202020204" pitchFamily="34" charset="0"/>
              <a:buChar char="•"/>
            </a:pPr>
            <a:r>
              <a:rPr lang="en-US" dirty="0">
                <a:latin typeface="Franklin Gothic Book" panose="020B0503020102020204" pitchFamily="34" charset="0"/>
              </a:rPr>
              <a:t>Note: This can be related to your DS Capstone project (and often is)</a:t>
            </a:r>
          </a:p>
          <a:p>
            <a:pPr marL="571500" indent="-571500">
              <a:buFont typeface="Arial" panose="020B0604020202020204" pitchFamily="34" charset="0"/>
              <a:buChar char="•"/>
            </a:pPr>
            <a:r>
              <a:rPr lang="en-US" dirty="0">
                <a:latin typeface="Franklin Gothic Book" panose="020B0503020102020204" pitchFamily="34" charset="0"/>
              </a:rPr>
              <a:t>Group (2-3 people) or Solo</a:t>
            </a:r>
          </a:p>
          <a:p>
            <a:pPr marL="571500" indent="-571500">
              <a:buFont typeface="Arial" panose="020B0604020202020204" pitchFamily="34" charset="0"/>
              <a:buChar char="•"/>
            </a:pPr>
            <a:r>
              <a:rPr lang="en-US" dirty="0">
                <a:latin typeface="Franklin Gothic Book" panose="020B0503020102020204" pitchFamily="34" charset="0"/>
              </a:rPr>
              <a:t>Project Proposal Due 6/18</a:t>
            </a:r>
          </a:p>
          <a:p>
            <a:pPr marL="1028700" lvl="1" indent="-571500">
              <a:buFont typeface="Arial" panose="020B0604020202020204" pitchFamily="34" charset="0"/>
              <a:buChar char="•"/>
            </a:pPr>
            <a:r>
              <a:rPr lang="en-US" dirty="0">
                <a:latin typeface="Franklin Gothic Book" panose="020B0503020102020204" pitchFamily="34" charset="0"/>
              </a:rPr>
              <a:t>Description of the problem, data, and group.</a:t>
            </a:r>
          </a:p>
          <a:p>
            <a:pPr marL="571500" indent="-571500">
              <a:buFont typeface="Arial" panose="020B0604020202020204" pitchFamily="34" charset="0"/>
              <a:buChar char="•"/>
            </a:pPr>
            <a:r>
              <a:rPr lang="en-US" dirty="0">
                <a:latin typeface="Franklin Gothic Book" panose="020B0503020102020204" pitchFamily="34" charset="0"/>
              </a:rPr>
              <a:t>Project Report</a:t>
            </a:r>
          </a:p>
          <a:p>
            <a:pPr marL="1028700" lvl="1" indent="-571500">
              <a:buFont typeface="Arial" panose="020B0604020202020204" pitchFamily="34" charset="0"/>
              <a:buChar char="•"/>
            </a:pPr>
            <a:r>
              <a:rPr lang="en-US" dirty="0">
                <a:latin typeface="Franklin Gothic Book" panose="020B0503020102020204" pitchFamily="34" charset="0"/>
              </a:rPr>
              <a:t>4-6 page report detailing problem, analysis and conclusions</a:t>
            </a:r>
          </a:p>
          <a:p>
            <a:pPr marL="1028700" lvl="1" indent="-571500">
              <a:buFont typeface="Arial" panose="020B0604020202020204" pitchFamily="34" charset="0"/>
              <a:buChar char="•"/>
            </a:pPr>
            <a:r>
              <a:rPr lang="en-US" dirty="0">
                <a:latin typeface="Franklin Gothic Book" panose="020B0503020102020204" pitchFamily="34" charset="0"/>
              </a:rPr>
              <a:t>Written for informed stakeholders (rather than for a class project…)</a:t>
            </a:r>
          </a:p>
          <a:p>
            <a:pPr marL="571500" indent="-571500">
              <a:buFont typeface="Arial" panose="020B0604020202020204" pitchFamily="34" charset="0"/>
              <a:buChar char="•"/>
            </a:pPr>
            <a:r>
              <a:rPr lang="en-US" dirty="0">
                <a:latin typeface="Franklin Gothic Book" panose="020B0503020102020204" pitchFamily="34" charset="0"/>
              </a:rPr>
              <a:t>Project Presentation</a:t>
            </a:r>
          </a:p>
          <a:p>
            <a:pPr marL="1028700" lvl="1" indent="-571500">
              <a:buFont typeface="Arial" panose="020B0604020202020204" pitchFamily="34" charset="0"/>
              <a:buChar char="•"/>
            </a:pPr>
            <a:r>
              <a:rPr lang="en-US" dirty="0">
                <a:latin typeface="Franklin Gothic Book" panose="020B0503020102020204" pitchFamily="34" charset="0"/>
              </a:rPr>
              <a:t>5-7 minutes, present the problem and your findings</a:t>
            </a: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7473521"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Syllabus – Class Project</a:t>
            </a:r>
          </a:p>
        </p:txBody>
      </p:sp>
    </p:spTree>
    <p:extLst>
      <p:ext uri="{BB962C8B-B14F-4D97-AF65-F5344CB8AC3E}">
        <p14:creationId xmlns:p14="http://schemas.microsoft.com/office/powerpoint/2010/main" val="254002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1027454"/>
            <a:ext cx="11741595" cy="4994773"/>
          </a:xfrm>
        </p:spPr>
        <p:txBody>
          <a:bodyPr/>
          <a:lstStyle/>
          <a:p>
            <a:pPr marL="0" indent="0">
              <a:buNone/>
            </a:pPr>
            <a:r>
              <a:rPr lang="en-US" dirty="0">
                <a:latin typeface="Franklin Gothic Book" panose="020B0503020102020204" pitchFamily="34" charset="0"/>
              </a:rPr>
              <a:t>Data lies… </a:t>
            </a:r>
          </a:p>
          <a:p>
            <a:pPr lvl="1" indent="-457200"/>
            <a:r>
              <a:rPr lang="en-US" dirty="0">
                <a:latin typeface="Franklin Gothic Book" panose="020B0503020102020204" pitchFamily="34" charset="0"/>
              </a:rPr>
              <a:t>Sampling Variability – unbiased noise due to only observing a sample of a population</a:t>
            </a:r>
          </a:p>
          <a:p>
            <a:pPr lvl="1" indent="-457200"/>
            <a:r>
              <a:rPr lang="en-US" dirty="0">
                <a:latin typeface="Franklin Gothic Book" panose="020B0503020102020204" pitchFamily="34" charset="0"/>
              </a:rPr>
              <a:t>Measurement Error – noise due to faulty sensors, bad measures, </a:t>
            </a:r>
            <a:r>
              <a:rPr lang="en-US" dirty="0" err="1">
                <a:latin typeface="Franklin Gothic Book" panose="020B0503020102020204" pitchFamily="34" charset="0"/>
              </a:rPr>
              <a:t>etc</a:t>
            </a:r>
            <a:r>
              <a:rPr lang="en-US" dirty="0">
                <a:latin typeface="Franklin Gothic Book" panose="020B0503020102020204" pitchFamily="34" charset="0"/>
              </a:rPr>
              <a:t>…</a:t>
            </a:r>
          </a:p>
          <a:p>
            <a:pPr lvl="1" indent="-457200"/>
            <a:r>
              <a:rPr lang="en-US" dirty="0">
                <a:latin typeface="Franklin Gothic Book" panose="020B0503020102020204" pitchFamily="34" charset="0"/>
              </a:rPr>
              <a:t>Model Misspecification – are you sure you have the “right” model?</a:t>
            </a:r>
          </a:p>
          <a:p>
            <a:pPr lvl="1" indent="-457200"/>
            <a:endParaRPr lang="en-US" dirty="0">
              <a:latin typeface="Franklin Gothic Book" panose="020B0503020102020204" pitchFamily="34" charset="0"/>
            </a:endParaRPr>
          </a:p>
          <a:p>
            <a:pPr marL="0" marR="0" lvl="0" indent="0" algn="l" defTabSz="914400" rtl="0" eaLnBrk="1" fontAlgn="auto" latinLnBrk="0" hangingPunct="1">
              <a:lnSpc>
                <a:spcPct val="90000"/>
              </a:lnSpc>
              <a:spcBef>
                <a:spcPts val="1000"/>
              </a:spcBef>
              <a:spcAft>
                <a:spcPts val="0"/>
              </a:spcAft>
              <a:buClr>
                <a:srgbClr val="000000"/>
              </a:buClr>
              <a:buSzPts val="2800"/>
              <a:buFont typeface="Arial"/>
              <a:buNone/>
              <a:tabLst/>
              <a:defRPr/>
            </a:pPr>
            <a:r>
              <a:rPr kumimoji="0" lang="en-US" sz="2800" b="0" i="0" u="none" strike="noStrike" kern="0" cap="none" spc="0" normalizeH="0" baseline="0" noProof="0" dirty="0">
                <a:ln>
                  <a:noFill/>
                </a:ln>
                <a:solidFill>
                  <a:srgbClr val="000000"/>
                </a:solidFill>
                <a:effectLst/>
                <a:uLnTx/>
                <a:uFillTx/>
                <a:latin typeface="Franklin Gothic Book" panose="020B0503020102020204" pitchFamily="34" charset="0"/>
                <a:cs typeface="Calibri"/>
                <a:sym typeface="Calibri"/>
              </a:rPr>
              <a:t>To account for uncertainty, all frameworks must pay some sort of informational price. </a:t>
            </a:r>
          </a:p>
          <a:p>
            <a:pPr lvl="1" indent="-457200">
              <a:buClr>
                <a:srgbClr val="000000"/>
              </a:buClr>
              <a:defRPr/>
            </a:pPr>
            <a:r>
              <a:rPr lang="en-US" dirty="0">
                <a:solidFill>
                  <a:srgbClr val="000000"/>
                </a:solidFill>
                <a:latin typeface="Franklin Gothic Book" panose="020B0503020102020204" pitchFamily="34" charset="0"/>
              </a:rPr>
              <a:t>You pay this price (in part) when you propose how variables are related</a:t>
            </a:r>
          </a:p>
          <a:p>
            <a:pPr lvl="2" indent="-457200">
              <a:buClr>
                <a:srgbClr val="000000"/>
              </a:buClr>
              <a:defRPr/>
            </a:pPr>
            <a:r>
              <a:rPr lang="en-US" dirty="0">
                <a:solidFill>
                  <a:srgbClr val="000000"/>
                </a:solidFill>
                <a:latin typeface="Franklin Gothic Book" panose="020B0503020102020204" pitchFamily="34" charset="0"/>
              </a:rPr>
              <a:t>A linear regression assumes linearity…</a:t>
            </a:r>
          </a:p>
          <a:p>
            <a:pPr lvl="1" indent="-457200">
              <a:buClr>
                <a:srgbClr val="000000"/>
              </a:buClr>
              <a:defRPr/>
            </a:pPr>
            <a:r>
              <a:rPr lang="en-US" dirty="0">
                <a:solidFill>
                  <a:srgbClr val="000000"/>
                </a:solidFill>
                <a:latin typeface="Franklin Gothic Book" panose="020B0503020102020204" pitchFamily="34" charset="0"/>
              </a:rPr>
              <a:t>Statistical frameworks all pay the rest in several different ways</a:t>
            </a:r>
          </a:p>
          <a:p>
            <a:pPr lvl="2" indent="-457200">
              <a:buClr>
                <a:srgbClr val="000000"/>
              </a:buClr>
              <a:defRPr/>
            </a:pPr>
            <a:r>
              <a:rPr lang="en-US" dirty="0">
                <a:solidFill>
                  <a:srgbClr val="000000"/>
                </a:solidFill>
                <a:latin typeface="Franklin Gothic Book" panose="020B0503020102020204" pitchFamily="34" charset="0"/>
              </a:rPr>
              <a:t>One way is not necessarily better, it all comes down to what you are willing to pay…</a:t>
            </a:r>
          </a:p>
          <a:p>
            <a:pPr lvl="1" indent="-457200">
              <a:buClr>
                <a:srgbClr val="000000"/>
              </a:buClr>
              <a:defRPr/>
            </a:pPr>
            <a:endParaRPr lang="en-US" dirty="0">
              <a:solidFill>
                <a:srgbClr val="000000"/>
              </a:solidFill>
              <a:latin typeface="Franklin Gothic Book" panose="020B0503020102020204" pitchFamily="34" charset="0"/>
            </a:endParaRP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8656537"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Uncertainty in Data Science</a:t>
            </a:r>
          </a:p>
        </p:txBody>
      </p:sp>
    </p:spTree>
    <p:extLst>
      <p:ext uri="{BB962C8B-B14F-4D97-AF65-F5344CB8AC3E}">
        <p14:creationId xmlns:p14="http://schemas.microsoft.com/office/powerpoint/2010/main" val="93703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1027454"/>
            <a:ext cx="11741595" cy="4994773"/>
          </a:xfrm>
        </p:spPr>
        <p:txBody>
          <a:bodyPr/>
          <a:lstStyle/>
          <a:p>
            <a:pPr marL="0" indent="0">
              <a:buNone/>
            </a:pPr>
            <a:r>
              <a:rPr lang="en-US" dirty="0">
                <a:latin typeface="Franklin Gothic Book" panose="020B0503020102020204" pitchFamily="34" charset="0"/>
              </a:rPr>
              <a:t>Frequentist Statistics – Pays in assumptions and </a:t>
            </a:r>
            <a:r>
              <a:rPr lang="en-US" dirty="0" err="1">
                <a:latin typeface="Franklin Gothic Book" panose="020B0503020102020204" pitchFamily="34" charset="0"/>
              </a:rPr>
              <a:t>asymptotics</a:t>
            </a:r>
            <a:endParaRPr lang="en-US" dirty="0">
              <a:latin typeface="Franklin Gothic Book" panose="020B0503020102020204" pitchFamily="34" charset="0"/>
            </a:endParaRPr>
          </a:p>
          <a:p>
            <a:pPr lvl="1" indent="-457200"/>
            <a:r>
              <a:rPr lang="en-US" dirty="0">
                <a:latin typeface="Franklin Gothic Book" panose="020B0503020102020204" pitchFamily="34" charset="0"/>
              </a:rPr>
              <a:t>Assume that certain relations hold as we repeat our experiment infinite times </a:t>
            </a:r>
          </a:p>
          <a:p>
            <a:pPr lvl="1" indent="-457200"/>
            <a:r>
              <a:rPr lang="en-US" dirty="0">
                <a:latin typeface="Franklin Gothic Book" panose="020B0503020102020204" pitchFamily="34" charset="0"/>
              </a:rPr>
              <a:t>By assuming asymptotic properties, we can quantify uncertainty</a:t>
            </a:r>
          </a:p>
          <a:p>
            <a:pPr lvl="1" indent="-457200"/>
            <a:r>
              <a:rPr lang="en-US" dirty="0">
                <a:latin typeface="Franklin Gothic Book" panose="020B0503020102020204" pitchFamily="34" charset="0"/>
              </a:rPr>
              <a:t>These assumptions are often counterintuitive, and violations can be problematic</a:t>
            </a:r>
          </a:p>
          <a:p>
            <a:pPr lvl="1" indent="-457200"/>
            <a:r>
              <a:rPr lang="en-US" dirty="0">
                <a:latin typeface="Franklin Gothic Book" panose="020B0503020102020204" pitchFamily="34" charset="0"/>
              </a:rPr>
              <a:t>Historically, frequentist statistics is a roundabout attempt to remain absolutely objective about the problem under analysis.</a:t>
            </a:r>
          </a:p>
          <a:p>
            <a:pPr marL="0" indent="0">
              <a:buNone/>
            </a:pPr>
            <a:r>
              <a:rPr lang="en-US" dirty="0">
                <a:latin typeface="Franklin Gothic Book" panose="020B0503020102020204" pitchFamily="34" charset="0"/>
              </a:rPr>
              <a:t>Bayesian Statistics – Pays in </a:t>
            </a:r>
            <a:r>
              <a:rPr lang="en-US" i="1" dirty="0">
                <a:latin typeface="Franklin Gothic Book" panose="020B0503020102020204" pitchFamily="34" charset="0"/>
              </a:rPr>
              <a:t>prior information</a:t>
            </a:r>
          </a:p>
          <a:p>
            <a:pPr lvl="1" indent="-457200"/>
            <a:r>
              <a:rPr lang="en-US" dirty="0">
                <a:latin typeface="Franklin Gothic Book" panose="020B0503020102020204" pitchFamily="34" charset="0"/>
              </a:rPr>
              <a:t>Instead of invoking </a:t>
            </a:r>
            <a:r>
              <a:rPr lang="en-US" dirty="0" err="1">
                <a:latin typeface="Franklin Gothic Book" panose="020B0503020102020204" pitchFamily="34" charset="0"/>
              </a:rPr>
              <a:t>asymptotics</a:t>
            </a:r>
            <a:r>
              <a:rPr lang="en-US" dirty="0">
                <a:latin typeface="Franklin Gothic Book" panose="020B0503020102020204" pitchFamily="34" charset="0"/>
              </a:rPr>
              <a:t> to account for uncertainty, Bayesian statistics instead asks us to </a:t>
            </a:r>
            <a:r>
              <a:rPr lang="en-US" b="1" i="1" dirty="0">
                <a:latin typeface="Franklin Gothic Book" panose="020B0503020102020204" pitchFamily="34" charset="0"/>
              </a:rPr>
              <a:t>explicitly quantify uncertainty </a:t>
            </a:r>
            <a:r>
              <a:rPr lang="en-US" dirty="0">
                <a:latin typeface="Franklin Gothic Book" panose="020B0503020102020204" pitchFamily="34" charset="0"/>
              </a:rPr>
              <a:t>in the form of </a:t>
            </a:r>
            <a:r>
              <a:rPr lang="en-US" i="1" dirty="0">
                <a:latin typeface="Franklin Gothic Book" panose="020B0503020102020204" pitchFamily="34" charset="0"/>
              </a:rPr>
              <a:t>priors</a:t>
            </a:r>
          </a:p>
          <a:p>
            <a:pPr lvl="1" indent="-457200"/>
            <a:r>
              <a:rPr lang="en-US" dirty="0">
                <a:latin typeface="Franklin Gothic Book" panose="020B0503020102020204" pitchFamily="34" charset="0"/>
              </a:rPr>
              <a:t>Priors reflect our previous knowledge of the phenomena at hand.</a:t>
            </a:r>
          </a:p>
          <a:p>
            <a:pPr lvl="1" indent="-457200"/>
            <a:r>
              <a:rPr lang="en-US" dirty="0">
                <a:latin typeface="Franklin Gothic Book" panose="020B0503020102020204" pitchFamily="34" charset="0"/>
              </a:rPr>
              <a:t>Many choices for priors – objective, subjective, non-informative, empirical</a:t>
            </a: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7478329"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The Price of Uncertainty</a:t>
            </a:r>
          </a:p>
        </p:txBody>
      </p:sp>
    </p:spTree>
    <p:extLst>
      <p:ext uri="{BB962C8B-B14F-4D97-AF65-F5344CB8AC3E}">
        <p14:creationId xmlns:p14="http://schemas.microsoft.com/office/powerpoint/2010/main" val="43184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endParaRPr lang="en-US" dirty="0"/>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7505581" cy="923330"/>
          </a:xfrm>
          <a:prstGeom prst="rect">
            <a:avLst/>
          </a:prstGeom>
          <a:noFill/>
        </p:spPr>
        <p:txBody>
          <a:bodyPr wrap="none" rtlCol="0">
            <a:spAutoFit/>
          </a:bodyPr>
          <a:lstStyle/>
          <a:p>
            <a:r>
              <a:rPr lang="en-US" sz="5400" dirty="0">
                <a:solidFill>
                  <a:srgbClr val="ED7D31"/>
                </a:solidFill>
                <a:latin typeface="Franklin Gothic Demi" panose="020B0703020102020204" pitchFamily="34" charset="0"/>
              </a:rPr>
              <a:t>Probability Distributions</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E479771-A831-47CD-9BA0-4212E6DE8561}"/>
                  </a:ext>
                </a:extLst>
              </p:cNvPr>
              <p:cNvSpPr txBox="1"/>
              <p:nvPr/>
            </p:nvSpPr>
            <p:spPr>
              <a:xfrm>
                <a:off x="815389" y="1397810"/>
                <a:ext cx="10378731" cy="4615238"/>
              </a:xfrm>
              <a:prstGeom prst="rect">
                <a:avLst/>
              </a:prstGeom>
              <a:noFill/>
            </p:spPr>
            <p:txBody>
              <a:bodyPr wrap="square">
                <a:spAutoFit/>
              </a:bodyPr>
              <a:lstStyle/>
              <a:p>
                <a:pPr marL="50800" indent="0">
                  <a:buNone/>
                </a:pPr>
                <a:r>
                  <a:rPr lang="en-US" sz="3200" u="sng" dirty="0"/>
                  <a:t>DEFINITION</a:t>
                </a:r>
                <a:r>
                  <a:rPr lang="en-US" sz="3200" b="1" dirty="0"/>
                  <a:t>:  </a:t>
                </a:r>
                <a:r>
                  <a:rPr lang="en-US" sz="3200" dirty="0"/>
                  <a:t>A </a:t>
                </a:r>
                <a:r>
                  <a:rPr lang="en-US" sz="3200" b="1" i="1" dirty="0"/>
                  <a:t>probability distribution </a:t>
                </a:r>
                <a:r>
                  <a:rPr lang="en-US" sz="3200" dirty="0"/>
                  <a:t>is a function </a:t>
                </a:r>
                <a14:m>
                  <m:oMath xmlns:m="http://schemas.openxmlformats.org/officeDocument/2006/math">
                    <m:r>
                      <a:rPr lang="en-US" sz="3200" b="0" i="1" smtClean="0">
                        <a:latin typeface="Cambria Math" panose="02040503050406030204" pitchFamily="18" charset="0"/>
                      </a:rPr>
                      <m:t>𝑃</m:t>
                    </m:r>
                  </m:oMath>
                </a14:m>
                <a:r>
                  <a:rPr lang="en-US" sz="3200" dirty="0"/>
                  <a:t> with a set </a:t>
                </a:r>
                <a14:m>
                  <m:oMath xmlns:m="http://schemas.openxmlformats.org/officeDocument/2006/math">
                    <m:r>
                      <a:rPr lang="en-US" sz="3200" i="1">
                        <a:latin typeface="Cambria Math" panose="02040503050406030204" pitchFamily="18" charset="0"/>
                      </a:rPr>
                      <m:t>𝑆</m:t>
                    </m:r>
                    <m:r>
                      <a:rPr lang="en-US" sz="3200" i="1">
                        <a:latin typeface="Cambria Math" panose="02040503050406030204" pitchFamily="18" charset="0"/>
                      </a:rPr>
                      <m:t> </m:t>
                    </m:r>
                  </m:oMath>
                </a14:m>
                <a:r>
                  <a:rPr lang="en-US" sz="3200" dirty="0"/>
                  <a:t> called the </a:t>
                </a:r>
                <a:r>
                  <a:rPr lang="en-US" sz="3200" b="1" i="1" dirty="0"/>
                  <a:t>sample space </a:t>
                </a:r>
                <a:r>
                  <a:rPr lang="en-US" sz="3200" dirty="0"/>
                  <a:t>such that for any </a:t>
                </a:r>
                <a:r>
                  <a:rPr lang="en-US" sz="3200" b="1" i="1" dirty="0"/>
                  <a:t>event</a:t>
                </a:r>
                <a:r>
                  <a:rPr lang="en-US" sz="3200" dirty="0"/>
                  <a:t> </a:t>
                </a:r>
                <a14:m>
                  <m:oMath xmlns:m="http://schemas.openxmlformats.org/officeDocument/2006/math">
                    <m:r>
                      <a:rPr lang="en-US" sz="3200" b="0" i="1" smtClean="0">
                        <a:latin typeface="Cambria Math" panose="02040503050406030204" pitchFamily="18" charset="0"/>
                      </a:rPr>
                      <m:t>𝐸</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𝑆</m:t>
                    </m:r>
                  </m:oMath>
                </a14:m>
                <a:r>
                  <a:rPr lang="en-US" sz="3200" dirty="0"/>
                  <a:t>:</a:t>
                </a:r>
              </a:p>
              <a:p>
                <a:pPr marL="565150" indent="-514350">
                  <a:buAutoNum type="arabicPeriod"/>
                </a:pPr>
                <a14:m>
                  <m:oMath xmlns:m="http://schemas.openxmlformats.org/officeDocument/2006/math">
                    <m:r>
                      <a:rPr lang="en-US" sz="3200" b="0" i="1" smtClean="0">
                        <a:latin typeface="Cambria Math" panose="02040503050406030204" pitchFamily="18" charset="0"/>
                      </a:rPr>
                      <m:t>0</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𝑃</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𝐸</m:t>
                    </m:r>
                    <m:r>
                      <a:rPr lang="en-US" sz="3200" b="0" i="1" smtClean="0">
                        <a:latin typeface="Cambria Math" panose="02040503050406030204" pitchFamily="18" charset="0"/>
                        <a:ea typeface="Cambria Math" panose="02040503050406030204" pitchFamily="18" charset="0"/>
                      </a:rPr>
                      <m:t>)≤1</m:t>
                    </m:r>
                  </m:oMath>
                </a14:m>
                <a:endParaRPr lang="en-US" sz="3200" dirty="0"/>
              </a:p>
              <a:p>
                <a:pPr marL="565150" indent="-514350">
                  <a:buAutoNum type="arabicPeriod"/>
                </a:pP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𝑆</m:t>
                        </m:r>
                      </m:e>
                    </m:d>
                    <m:r>
                      <a:rPr lang="en-US" sz="3200" b="0" i="1" smtClean="0">
                        <a:latin typeface="Cambria Math" panose="02040503050406030204" pitchFamily="18" charset="0"/>
                      </a:rPr>
                      <m:t>=1</m:t>
                    </m:r>
                  </m:oMath>
                </a14:m>
                <a:endParaRPr lang="en-US" sz="3200" dirty="0"/>
              </a:p>
              <a:p>
                <a:pPr marL="565150" indent="-514350">
                  <a:buAutoNum type="arabicPeriod"/>
                </a:pPr>
                <a:r>
                  <a:rPr lang="en-US" sz="3200" dirty="0"/>
                  <a:t>For any events </a:t>
                </a:r>
                <a14:m>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𝐸</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𝐸</m:t>
                        </m:r>
                      </m:e>
                      <m:sub>
                        <m:r>
                          <a:rPr lang="en-US" sz="3200" b="0" i="1" smtClean="0">
                            <a:latin typeface="Cambria Math" panose="02040503050406030204" pitchFamily="18" charset="0"/>
                          </a:rPr>
                          <m:t>2</m:t>
                        </m:r>
                      </m:sub>
                    </m:sSub>
                    <m:r>
                      <a:rPr lang="en-US" sz="3200" b="0" i="1" smtClean="0">
                        <a:latin typeface="Cambria Math" panose="02040503050406030204" pitchFamily="18" charset="0"/>
                      </a:rPr>
                      <m:t>,…</m:t>
                    </m:r>
                  </m:oMath>
                </a14:m>
                <a:r>
                  <a:rPr lang="en-US" sz="3200" dirty="0"/>
                  <a:t> with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𝐸</m:t>
                        </m:r>
                      </m:e>
                      <m:sub>
                        <m:r>
                          <a:rPr lang="en-US" sz="3200" b="0" i="1" smtClean="0">
                            <a:latin typeface="Cambria Math" panose="02040503050406030204" pitchFamily="18" charset="0"/>
                          </a:rPr>
                          <m:t>𝑖</m:t>
                        </m:r>
                      </m:sub>
                    </m:sSub>
                    <m:r>
                      <a:rPr lang="en-US" sz="3200" i="1" smtClean="0">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𝐸</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m:t>
                    </m:r>
                  </m:oMath>
                </a14:m>
                <a:r>
                  <a:rPr lang="en-US" sz="3200" dirty="0"/>
                  <a:t> for </a:t>
                </a:r>
                <a14:m>
                  <m:oMath xmlns:m="http://schemas.openxmlformats.org/officeDocument/2006/math">
                    <m:r>
                      <a:rPr lang="en-US" sz="3200" b="0" i="1" smtClean="0">
                        <a:latin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𝑗</m:t>
                    </m:r>
                  </m:oMath>
                </a14:m>
                <a:r>
                  <a:rPr lang="en-US" sz="3200" dirty="0"/>
                  <a:t>,</a:t>
                </a:r>
              </a:p>
              <a:p>
                <a:pPr marL="5080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nary>
                            <m:naryPr>
                              <m:chr m:val="⋃"/>
                              <m:supHide m:val="on"/>
                              <m:ctrlPr>
                                <a:rPr lang="en-US" sz="3200" b="0" i="1" smtClean="0">
                                  <a:latin typeface="Cambria Math" panose="02040503050406030204" pitchFamily="18" charset="0"/>
                                </a:rPr>
                              </m:ctrlPr>
                            </m:naryPr>
                            <m:sub>
                              <m:r>
                                <m:rPr>
                                  <m:brk m:alnAt="7"/>
                                </m:rPr>
                                <a:rPr lang="en-US" sz="3200" b="0" i="1" smtClean="0">
                                  <a:latin typeface="Cambria Math" panose="02040503050406030204" pitchFamily="18" charset="0"/>
                                </a:rPr>
                                <m:t>𝑖</m:t>
                              </m:r>
                            </m:sub>
                            <m:sup/>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𝐸</m:t>
                                  </m:r>
                                </m:e>
                                <m:sub>
                                  <m:r>
                                    <a:rPr lang="en-US" sz="3200" b="0" i="1" smtClean="0">
                                      <a:latin typeface="Cambria Math" panose="02040503050406030204" pitchFamily="18" charset="0"/>
                                    </a:rPr>
                                    <m:t>𝑖</m:t>
                                  </m:r>
                                </m:sub>
                              </m:sSub>
                            </m:e>
                          </m:nary>
                        </m:e>
                      </m:d>
                      <m:r>
                        <a:rPr lang="en-US" sz="3200" b="0" i="1" smtClean="0">
                          <a:latin typeface="Cambria Math" panose="02040503050406030204" pitchFamily="18" charset="0"/>
                        </a:rPr>
                        <m:t>=</m:t>
                      </m:r>
                      <m:nary>
                        <m:naryPr>
                          <m:chr m:val="∑"/>
                          <m:supHide m:val="on"/>
                          <m:ctrlPr>
                            <a:rPr lang="en-US" sz="3200" b="0" i="1" smtClean="0">
                              <a:latin typeface="Cambria Math" panose="02040503050406030204" pitchFamily="18" charset="0"/>
                            </a:rPr>
                          </m:ctrlPr>
                        </m:naryPr>
                        <m:sub>
                          <m:r>
                            <m:rPr>
                              <m:brk m:alnAt="7"/>
                            </m:rPr>
                            <a:rPr lang="en-US" sz="3200" b="0" i="1" smtClean="0">
                              <a:latin typeface="Cambria Math" panose="02040503050406030204" pitchFamily="18" charset="0"/>
                            </a:rPr>
                            <m:t>𝑖</m:t>
                          </m:r>
                        </m:sub>
                        <m:sup/>
                        <m:e>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𝐸</m:t>
                                  </m:r>
                                </m:e>
                                <m:sub>
                                  <m:r>
                                    <a:rPr lang="en-US" sz="3200" b="0" i="1" smtClean="0">
                                      <a:latin typeface="Cambria Math" panose="02040503050406030204" pitchFamily="18" charset="0"/>
                                    </a:rPr>
                                    <m:t>𝑖</m:t>
                                  </m:r>
                                </m:sub>
                              </m:sSub>
                            </m:e>
                          </m:d>
                        </m:e>
                      </m:nary>
                      <m:r>
                        <a:rPr lang="en-US" sz="3200" b="0" i="1" smtClean="0">
                          <a:latin typeface="Cambria Math" panose="02040503050406030204" pitchFamily="18" charset="0"/>
                        </a:rPr>
                        <m:t>.</m:t>
                      </m:r>
                    </m:oMath>
                  </m:oMathPara>
                </a14:m>
                <a:endParaRPr lang="en-US" sz="3200" dirty="0"/>
              </a:p>
              <a:p>
                <a:pPr marL="565150" indent="-514350">
                  <a:buAutoNum type="arabicPeriod"/>
                </a:pPr>
                <a:endParaRPr lang="en-US" dirty="0"/>
              </a:p>
            </p:txBody>
          </p:sp>
        </mc:Choice>
        <mc:Fallback>
          <p:sp>
            <p:nvSpPr>
              <p:cNvPr id="10" name="TextBox 9">
                <a:extLst>
                  <a:ext uri="{FF2B5EF4-FFF2-40B4-BE49-F238E27FC236}">
                    <a16:creationId xmlns:a16="http://schemas.microsoft.com/office/drawing/2014/main" id="{EE479771-A831-47CD-9BA0-4212E6DE8561}"/>
                  </a:ext>
                </a:extLst>
              </p:cNvPr>
              <p:cNvSpPr txBox="1">
                <a:spLocks noRot="1" noChangeAspect="1" noMove="1" noResize="1" noEditPoints="1" noAdjustHandles="1" noChangeArrowheads="1" noChangeShapeType="1" noTextEdit="1"/>
              </p:cNvSpPr>
              <p:nvPr/>
            </p:nvSpPr>
            <p:spPr>
              <a:xfrm>
                <a:off x="815389" y="1397810"/>
                <a:ext cx="10378731" cy="4615238"/>
              </a:xfrm>
              <a:prstGeom prst="rect">
                <a:avLst/>
              </a:prstGeom>
              <a:blipFill>
                <a:blip r:embed="rId3"/>
                <a:stretch>
                  <a:fillRect l="-1058" t="-1717"/>
                </a:stretch>
              </a:blipFill>
            </p:spPr>
            <p:txBody>
              <a:bodyPr/>
              <a:lstStyle/>
              <a:p>
                <a:r>
                  <a:rPr lang="en-US">
                    <a:noFill/>
                  </a:rPr>
                  <a:t> </a:t>
                </a:r>
              </a:p>
            </p:txBody>
          </p:sp>
        </mc:Fallback>
      </mc:AlternateContent>
    </p:spTree>
    <p:extLst>
      <p:ext uri="{BB962C8B-B14F-4D97-AF65-F5344CB8AC3E}">
        <p14:creationId xmlns:p14="http://schemas.microsoft.com/office/powerpoint/2010/main" val="29568983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37449</TotalTime>
  <Words>1756</Words>
  <Application>Microsoft Office PowerPoint</Application>
  <PresentationFormat>Widescreen</PresentationFormat>
  <Paragraphs>193</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Cambria Math</vt:lpstr>
      <vt:lpstr>Franklin Gothic Book</vt:lpstr>
      <vt:lpstr>Franklin Gothic Demi</vt:lpstr>
      <vt:lpstr>Franklin Gothic Demi Cond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Basener</dc:creator>
  <cp:lastModifiedBy>Henry, Teague Rhine (ycp6wm)</cp:lastModifiedBy>
  <cp:revision>208</cp:revision>
  <dcterms:modified xsi:type="dcterms:W3CDTF">2021-05-26T00:08:18Z</dcterms:modified>
</cp:coreProperties>
</file>