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344" r:id="rId2"/>
    <p:sldId id="398" r:id="rId3"/>
    <p:sldId id="345" r:id="rId4"/>
    <p:sldId id="469" r:id="rId5"/>
    <p:sldId id="491" r:id="rId6"/>
    <p:sldId id="492" r:id="rId7"/>
    <p:sldId id="493" r:id="rId8"/>
    <p:sldId id="495" r:id="rId9"/>
    <p:sldId id="494" r:id="rId10"/>
    <p:sldId id="496" r:id="rId11"/>
    <p:sldId id="497" r:id="rId12"/>
    <p:sldId id="499" r:id="rId13"/>
    <p:sldId id="498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155" d="100"/>
          <a:sy n="155" d="100"/>
        </p:scale>
        <p:origin x="18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mlr.org/papers/volume18/16-107/16-1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Variational Inference Part III: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Advanced Variational Inference in PyMC3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</a:t>
            </a:r>
            <a:r>
              <a:rPr lang="en-US" sz="3200" noProof="0" dirty="0">
                <a:latin typeface="Franklin Gothic Demi" panose="020B0703020102020204" pitchFamily="34" charset="0"/>
              </a:rPr>
              <a:t>10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Live Session (7/27/2021)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0732818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Prior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– Weibull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b="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Transform positive reals to the full real line.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</m:fun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Weibull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b="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0732818" cy="4793918"/>
              </a:xfrm>
              <a:blipFill>
                <a:blip r:embed="rId2"/>
                <a:stretch>
                  <a:fillRect l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44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 Sidecar Example – Poisson Weibull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2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Now we have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with support over the whole real line, and a 1-to-1 transformation back to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. So, let’s approximate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Gaussian Mean Field Approximation 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nary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We’ve gone from a complex set of distributions with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families to transformed parameters with identical supports. We then approximate this (in a variational inference sense) using a mean field of independent normal.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135" b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883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 Step 2 – Gaussian Mean Field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8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0732818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Prior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– Weibull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b="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Transform positive reals to the full real line.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</m:func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Weibull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b="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0732818" cy="4793918"/>
              </a:xfrm>
              <a:blipFill>
                <a:blip r:embed="rId2"/>
                <a:stretch>
                  <a:fillRect l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44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 Sidecar Example – Poisson Weibull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Gaussian Mean Field Approximation 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nary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One more transformation to further simplify things:</a:t>
                </a:r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are independent standard normal distributions! Why?</a:t>
                </a:r>
              </a:p>
              <a:p>
                <a:pPr lvl="1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It makes the automatic differentiation of the ELBO feasible!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67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 Step 3 – Elliptical Standardization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0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990113"/>
                <a:ext cx="11276516" cy="46507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ELBO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fun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We need to compute the gradient of the ELBO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𝐸𝐿𝐵𝑂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But, you can’t just push the gradient inside an expectation…</a:t>
                </a:r>
              </a:p>
              <a:p>
                <a:pPr lvl="1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Fortunately, the elliptical transformation solves this for us.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−1 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−1 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p>
                                      <m: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diag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It’s simple to compute the gradients inside the expectation, but the expectation itself is intractable…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990113"/>
                <a:ext cx="11276516" cy="4650745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07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 Step 4 – Automatic </a:t>
            </a:r>
            <a:r>
              <a:rPr kumimoji="0" lang="en-US" sz="5400" b="0" i="0" u="none" strike="noStrike" kern="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Differentation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1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990113"/>
                <a:ext cx="11276516" cy="4650745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det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−1 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−1 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p>
                                      <m: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diag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Recall that an expectation is simply an integral, so we can approximate it via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(which is very conveniently a standard normal…)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990113"/>
                <a:ext cx="11276516" cy="4650745"/>
              </a:xfrm>
              <a:blipFill>
                <a:blip r:embed="rId2"/>
                <a:stretch>
                  <a:fillRect l="-113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28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 Step 5 – MC Integration 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7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990113"/>
                <a:ext cx="11276516" cy="46507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Each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, plugged into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ELBO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formula results in a </a:t>
                </a:r>
                <a:r>
                  <a:rPr lang="en-US" i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noisy but unbiased estimate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of the gradient.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Stochastic </a:t>
                </a:r>
                <a14:m>
                  <m:oMath xmlns:m="http://schemas.openxmlformats.org/officeDocument/2006/math">
                    <m:r>
                      <a:rPr lang="en-US" b="1" i="0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𝛁</m:t>
                    </m:r>
                  </m:oMath>
                </a14:m>
                <a:r>
                  <a:rPr lang="en-US" b="1" u="sng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 Descent –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	Until ELBO has converged: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ELBO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ELBO using MC Integration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diag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i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𝜇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Arial"/>
                        <a:sym typeface="Arial"/>
                      </a:rPr>
                      <m:t>ELBO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  <a:cs typeface="Arial"/>
                  <a:sym typeface="Arial"/>
                </a:endParaRP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2(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+1)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2(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diag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i</m:t>
                        </m:r>
                      </m:sup>
                    </m:sSup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cs typeface="Arial"/>
                        <a:sym typeface="Arial"/>
                      </a:rPr>
                      <m:t>ELBO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  <a:cs typeface="Arial"/>
                    <a:sym typeface="Arial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is an adaptive step-size calculated per iteration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990113"/>
                <a:ext cx="11276516" cy="4650745"/>
              </a:xfrm>
              <a:blipFill>
                <a:blip r:embed="rId2"/>
                <a:stretch>
                  <a:fillRect l="-1135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111908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Franklin Gothic Demi" panose="020B0703020102020204" pitchFamily="34" charset="0"/>
                    <a:cs typeface="Arial"/>
                    <a:sym typeface="Arial"/>
                  </a:rPr>
                  <a:t>ADVI Step </a:t>
                </a:r>
                <a:r>
                  <a:rPr lang="en-US" sz="5400" dirty="0">
                    <a:solidFill>
                      <a:srgbClr val="ED7D31"/>
                    </a:solidFill>
                    <a:latin typeface="Franklin Gothic Demi" panose="020B0703020102020204" pitchFamily="34" charset="0"/>
                  </a:rPr>
                  <a:t>6</a:t>
                </a:r>
                <a:r>
                  <a: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Franklin Gothic Demi" panose="020B0703020102020204" pitchFamily="34" charset="0"/>
                    <a:cs typeface="Arial"/>
                    <a:sym typeface="Arial"/>
                  </a:rPr>
                  <a:t> – Stochastic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5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∇</m:t>
                    </m:r>
                  </m:oMath>
                </a14:m>
                <a:r>
                  <a: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Franklin Gothic Demi" panose="020B0703020102020204" pitchFamily="34" charset="0"/>
                    <a:cs typeface="Arial"/>
                    <a:sym typeface="Arial"/>
                  </a:rPr>
                  <a:t> Descent 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11190884" cy="923330"/>
              </a:xfrm>
              <a:prstGeom prst="rect">
                <a:avLst/>
              </a:prstGeom>
              <a:blipFill>
                <a:blip r:embed="rId4"/>
                <a:stretch>
                  <a:fillRect l="-2941" t="-18543" r="-1906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6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990113"/>
            <a:ext cx="11276516" cy="4650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ADVI 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reparameterizes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the original model into an equivalent, but mathematically tractable, model based on normal distributions.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Advantages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With few exceptions, this is completely automatic and requires no derivation on the part of the analyst.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Using data subsamples, this can be applied to big data (Millions/Billions of observations).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Every transformation is 1-to-1… This is not an approximation to optimal VI, it is optimal VI…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Disadvantages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Requires differentiable models (not a horrible requirement)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MC Integration is technically an approximation (but usually a decent one)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655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Summary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6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990113"/>
            <a:ext cx="5357629" cy="4650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to predict new observations using non-linear relations?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Linear Splines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Set the changepoints a priori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Estimate a regression over each interval.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Mixtures of Regression lines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Estimate the changepoints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form of smoothing (ala Loess)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If time is the dependent variable, also a form of changepoint detection.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66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</a:t>
            </a: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 – Linear Spline Mixture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636F1A0-7267-4A40-B30E-C5088DAFF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7856" y="952775"/>
            <a:ext cx="6219568" cy="49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467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</a:t>
            </a: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 – Linear Splines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636F1A0-7267-4A40-B30E-C5088DAFF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568" y="990114"/>
            <a:ext cx="6219568" cy="49756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7036BF-DE73-4F32-95C1-C5226874C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9506" y="982220"/>
            <a:ext cx="6182494" cy="4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indent="-457200"/>
            <a:r>
              <a:rPr lang="en-US" sz="3200" dirty="0">
                <a:latin typeface="Franklin Gothic Book" panose="020B0503020102020204" pitchFamily="34" charset="0"/>
              </a:rPr>
              <a:t>HW4 Due 7/30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Projects Due Last Day of Class (8/10)</a:t>
            </a:r>
          </a:p>
          <a:p>
            <a:pPr marL="1200150" lvl="1" indent="-742950"/>
            <a:r>
              <a:rPr lang="en-US" sz="3200" dirty="0">
                <a:latin typeface="Franklin Gothic Book" panose="020B0503020102020204" pitchFamily="34" charset="0"/>
              </a:rPr>
              <a:t>Possible extension till 8/13 for Report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Secondary office hours Wednesday at 6pm.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I’ll send around instructions for presentation video upload</a:t>
            </a:r>
          </a:p>
          <a:p>
            <a:pPr marL="1028700" lvl="1" indent="-571500"/>
            <a:r>
              <a:rPr lang="en-US" dirty="0">
                <a:latin typeface="Franklin Gothic Book" panose="020B0503020102020204" pitchFamily="34" charset="0"/>
              </a:rPr>
              <a:t>I expect everybody to contribute to the presentation, but I don’t require everybody to speak</a:t>
            </a:r>
          </a:p>
          <a:p>
            <a:pPr marL="1485900" lvl="2" indent="-571500"/>
            <a:r>
              <a:rPr lang="en-US" sz="2400" dirty="0">
                <a:latin typeface="Franklin Gothic Book" panose="020B0503020102020204" pitchFamily="34" charset="0"/>
              </a:rPr>
              <a:t>Though I would encourage it, presenting findings is part of the profession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88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Course Updates</a:t>
            </a:r>
          </a:p>
        </p:txBody>
      </p:sp>
    </p:spTree>
    <p:extLst>
      <p:ext uri="{BB962C8B-B14F-4D97-AF65-F5344CB8AC3E}">
        <p14:creationId xmlns:p14="http://schemas.microsoft.com/office/powerpoint/2010/main" val="4255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9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</a:t>
            </a: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 – Mixture of Regressions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636F1A0-7267-4A40-B30E-C5088DAFF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345" y="941173"/>
            <a:ext cx="6219568" cy="49756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B7F42DCB-183A-49C1-A075-0DCE3094D2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35663"/>
                <a:ext cx="6858975" cy="46507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Mixture Components –</a:t>
                </a:r>
              </a:p>
              <a:p>
                <a:pPr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𝐿𝑜𝑔𝑖𝑡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𝑆𝑡𝑖𝑐𝑘𝐵𝑟𝑒𝑎𝑘𝑖𝑛𝑔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Regression Lines –</a:t>
                </a:r>
              </a:p>
              <a:p>
                <a:pPr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0,100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(0, 100)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B7F42DCB-183A-49C1-A075-0DCE3094D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35663"/>
                <a:ext cx="6858975" cy="4650745"/>
              </a:xfrm>
              <a:blipFill>
                <a:blip r:embed="rId5"/>
                <a:stretch>
                  <a:fillRect l="-1867" b="-1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9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</a:t>
            </a: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 – Mixture of Regressions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F42DCB-183A-49C1-A075-0DCE3094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1101337"/>
            <a:ext cx="6858975" cy="4650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After model setup, ADVI can be used with:</a:t>
            </a:r>
          </a:p>
          <a:p>
            <a:pPr lvl="1" indent="-457200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pm.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(n=&lt;#Iterations&gt;, method='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advi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&lt;#Iterations&gt; 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- A placeholder for # iterations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Besides # iterations, very little to do for tuning…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BUT: PyMC3 doesn’t stop after convergence, nor does it warn you about convergence.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Why? It’s difficult to use tolerance rules when your optimization is stochastic.</a:t>
            </a:r>
          </a:p>
          <a:p>
            <a:pPr marL="800100" lvl="1" indent="-342900"/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After 40000 iterations (~ 30 seconds), we get decent convergence (visually speaking…)</a:t>
            </a:r>
          </a:p>
          <a:p>
            <a:pPr marL="800100" lvl="1" indent="-342900"/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7A2492E-D93E-4107-B9FC-BA4CC6A6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0356" y="1369892"/>
            <a:ext cx="5321644" cy="39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9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ADVI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</a:t>
            </a: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Example – Mixture of Regressions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F42DCB-183A-49C1-A075-0DCE3094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3" y="1101337"/>
            <a:ext cx="6247316" cy="465074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Here, ADVI performs quite well.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Predictive EAP (thin black line)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Nicely tracks the non-linearity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We would expect that, VI tends to recover location parameters well</a:t>
            </a:r>
          </a:p>
          <a:p>
            <a:pPr lvl="1" indent="-457200"/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Predictive Credible Interval (grey shading)</a:t>
            </a:r>
          </a:p>
          <a:p>
            <a:pPr marL="800100" lvl="1" indent="-3429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Contains the spread of observations</a:t>
            </a:r>
          </a:p>
          <a:p>
            <a:pPr marL="800100" lvl="1" indent="-3429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Not many points outside (some are to be expected…)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764DD5-FF86-4573-B1A3-516D12635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156" y="1161550"/>
            <a:ext cx="5877192" cy="47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566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Importance of Convergence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F42DCB-183A-49C1-A075-0DCE3094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3" y="1101337"/>
            <a:ext cx="6247316" cy="465074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Convergence of the ELBO is vital!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Reran previous model with 15000 iterations.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Not converged. Why?</a:t>
            </a:r>
          </a:p>
          <a:p>
            <a:pPr lvl="2" indent="-457200"/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Lack of convergence is indicated by the trend upwards, not the fluctuations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E0A55A-F492-4508-A967-2F5C629AA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478" y="1269538"/>
            <a:ext cx="6110528" cy="45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1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566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Importance of Convergence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F42DCB-183A-49C1-A075-0DCE3094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3" y="1101337"/>
            <a:ext cx="6247316" cy="4650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Like with frequentist methods, you really want to have converged estimates…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Unlike with many frequentist methods, ADVI is a stochastic optimizer…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Convergence is guaranteed under certain conditions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stochastic nature of the optimization leads to fluctuations in the ELBO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Practically speaking, you need to assess convergence yourself.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67D9FE1-7DA5-4C2E-92E4-4EC1CB56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6108" y="1181074"/>
            <a:ext cx="5614086" cy="44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028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Summary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F42DCB-183A-49C1-A075-0DCE3094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3" y="1101337"/>
            <a:ext cx="6469736" cy="46507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Automatic Differentiation Variational Inference –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Variational Inference that doesn’t require you to do math.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Requires differentiable models.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90% of the time, it works every time…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Disadvantages –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Still an approximation to the posterior.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Some models can’t be estimated with it.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Stochastic optimization can cause some confusion.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EA4A3B-B822-45C5-B06E-227CB2BA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3156" y="1161550"/>
            <a:ext cx="5877192" cy="47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992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Next Week – Non-Parametric Bayes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F42DCB-183A-49C1-A075-0DCE3094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1101337"/>
            <a:ext cx="11190017" cy="4650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Bayes, but in infinite dimensional space.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Cluster models with unknown number of clusters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Non-linear regression (like what we just saw!)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Hidden Markov Models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These methods benefit from massive datasets, and are particularly amenable to prediction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Final Week – Course Wrap Up and Summary!</a:t>
            </a:r>
          </a:p>
        </p:txBody>
      </p:sp>
    </p:spTree>
    <p:extLst>
      <p:ext uri="{BB962C8B-B14F-4D97-AF65-F5344CB8AC3E}">
        <p14:creationId xmlns:p14="http://schemas.microsoft.com/office/powerpoint/2010/main" val="6426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Review of CAVI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Book" panose="020B0503020102020204" pitchFamily="34" charset="0"/>
              </a:rPr>
              <a:t>Coordinate Ascent Variational Inference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Variational Inference in PyMC3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Book" panose="020B0503020102020204" pitchFamily="34" charset="0"/>
              </a:rPr>
              <a:t>Automatic Differentiation Variational Inference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Book" panose="020B0503020102020204" pitchFamily="34" charset="0"/>
              </a:rPr>
              <a:t>Example: Linear Spline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Variational Inference Wrap-up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Variational Inference with CAVI</a:t>
                </a:r>
                <a:r>
                  <a:rPr lang="en-US" dirty="0">
                    <a:latin typeface="Franklin Gothic Book" panose="020B0503020102020204" pitchFamily="34" charset="0"/>
                  </a:rPr>
                  <a:t> –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The 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Mathy</a:t>
                </a:r>
                <a:r>
                  <a:rPr lang="en-US" dirty="0">
                    <a:latin typeface="Franklin Gothic Book" panose="020B0503020102020204" pitchFamily="34" charset="0"/>
                  </a:rPr>
                  <a:t> Steps -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(Mean Field Approximation)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Do math to determine optimal family and variational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lvl="2" indent="-457200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Coordinate Ascent Variational Inference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Once you know 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:</a:t>
                </a:r>
              </a:p>
              <a:p>
                <a:pPr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will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latin typeface="Franklin Gothic Book" panose="020B0503020102020204" pitchFamily="34" charset="0"/>
                </a:endParaRP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Circular dependency implies circular update scheme:</a:t>
                </a:r>
              </a:p>
              <a:p>
                <a:pPr lvl="3" indent="-457200"/>
                <a:r>
                  <a:rPr lang="en-US" dirty="0">
                    <a:latin typeface="Franklin Gothic Book" panose="020B0503020102020204" pitchFamily="34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sng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using fixed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1" dirty="0"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CAVI is guaranteed* to converge to local minima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*No guarantee as to time needed or quality of the approximation!</a:t>
                </a:r>
              </a:p>
              <a:p>
                <a:pPr marL="914400" lvl="2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135" b="-13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Review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8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Variational Inference 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Optimization, not sampling –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 When it’s converged, it’s done.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Excellent for large datasets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When you have enough data that noise is not a concern, VI is great!</a:t>
                </a:r>
              </a:p>
              <a:p>
                <a:pPr lvl="2" indent="-457200"/>
                <a:r>
                  <a:rPr lang="en-US" dirty="0">
                    <a:latin typeface="Franklin Gothic Book" panose="020B0503020102020204" pitchFamily="34" charset="0"/>
                  </a:rPr>
                  <a:t>It’s great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updates are often simple to compute from data</a:t>
                </a:r>
              </a:p>
              <a:p>
                <a:pPr lvl="3" indent="-457200"/>
                <a:r>
                  <a:rPr lang="en-US" dirty="0">
                    <a:latin typeface="Franklin Gothic Book" panose="020B0503020102020204" pitchFamily="34" charset="0"/>
                  </a:rPr>
                  <a:t>You can precompute a variety of terms, which is hugely helpful for big data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Approximations usually give good estimates of </a:t>
                </a:r>
                <a:r>
                  <a:rPr lang="en-US" i="1" dirty="0">
                    <a:latin typeface="Franklin Gothic Book" panose="020B0503020102020204" pitchFamily="34" charset="0"/>
                  </a:rPr>
                  <a:t>location </a:t>
                </a:r>
                <a:r>
                  <a:rPr lang="en-US" dirty="0">
                    <a:latin typeface="Franklin Gothic Book" panose="020B0503020102020204" pitchFamily="34" charset="0"/>
                  </a:rPr>
                  <a:t>(EAP, MAP)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Approximations usually underestimate uncertainty.</a:t>
                </a:r>
              </a:p>
              <a:p>
                <a:pPr lvl="1" indent="-457200"/>
                <a:r>
                  <a:rPr lang="en-US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You have to do quite a bit of math to derive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542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Variational Inference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2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Instead of painstakingly deriving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for complex models, it would be nice to have an automatic means of performing VI.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b="1" u="sng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Automatic Differentiation VI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(</a:t>
                </a:r>
                <a:r>
                  <a:rPr lang="en-US" sz="2400" dirty="0" err="1">
                    <a:latin typeface="Franklin Gothic Book" panose="020B0503020102020204" pitchFamily="34" charset="0"/>
                  </a:rPr>
                  <a:t>Kucukelbir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, Tran, </a:t>
                </a:r>
                <a:r>
                  <a:rPr lang="en-US" sz="2400" dirty="0" err="1">
                    <a:latin typeface="Franklin Gothic Book" panose="020B0503020102020204" pitchFamily="34" charset="0"/>
                  </a:rPr>
                  <a:t>Ranganth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, Gelman &amp; </a:t>
                </a:r>
                <a:r>
                  <a:rPr lang="en-US" sz="2400" dirty="0" err="1">
                    <a:latin typeface="Franklin Gothic Book" panose="020B0503020102020204" pitchFamily="34" charset="0"/>
                  </a:rPr>
                  <a:t>Blei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, </a:t>
                </a:r>
                <a:r>
                  <a:rPr lang="en-US" sz="2400" dirty="0">
                    <a:latin typeface="Franklin Gothic Book" panose="020B0503020102020204" pitchFamily="34" charset="0"/>
                    <a:hlinkClick r:id="rId2"/>
                  </a:rPr>
                  <a:t>2017</a:t>
                </a:r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)</a:t>
                </a:r>
              </a:p>
              <a:p>
                <a:pPr marL="800100" lvl="1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ADVI does the hard work for you -</a:t>
                </a:r>
              </a:p>
              <a:p>
                <a:pPr marL="1257300" lvl="2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No need to derive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!</a:t>
                </a:r>
              </a:p>
              <a:p>
                <a:pPr marL="800100" lvl="1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Advantages –</a:t>
                </a:r>
              </a:p>
              <a:p>
                <a:pPr marL="1257300" lvl="2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It works, and lets one easily use VI in PyMC3 (and Stan for that matter)</a:t>
                </a:r>
              </a:p>
              <a:p>
                <a:pPr marL="800100" lvl="1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Disadvantages –</a:t>
                </a:r>
              </a:p>
              <a:p>
                <a:pPr marL="1257300" lvl="2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ADVI isn’t as precise as fully derived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1257300" lvl="2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Optimization is a bit noisy</a:t>
                </a:r>
              </a:p>
              <a:p>
                <a:pPr marL="1257300" lvl="2" indent="-3429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Requires differentiable models</a:t>
                </a:r>
              </a:p>
              <a:p>
                <a:pPr marL="1257300" lvl="2" indent="-342900"/>
                <a:endParaRPr lang="en-US" sz="24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3"/>
                <a:stretch>
                  <a:fillRect l="-1135" b="-4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70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Automatic Differentiation VI (ADVI)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8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Differentiable Models –</a:t>
                </a:r>
              </a:p>
              <a:p>
                <a:pPr lvl="1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 model is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being data,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being parameters or latent variables.</a:t>
                </a:r>
              </a:p>
              <a:p>
                <a:pPr lvl="1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 model is differentiable if:</a:t>
                </a:r>
              </a:p>
              <a:p>
                <a:pPr lvl="2" indent="-457200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is continuous.</a:t>
                </a:r>
              </a:p>
              <a:p>
                <a:pPr lvl="2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The gradient</a:t>
                </a:r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exists and is valid within the support of the prior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This doesn’t preclude mixture models or topic models</a:t>
                </a:r>
              </a:p>
              <a:p>
                <a:pPr lvl="1"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We are not estimating discrete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, we are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, the probability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Non-differentiable models include –</a:t>
                </a:r>
              </a:p>
              <a:p>
                <a:pPr lvl="1" indent="-457200"/>
                <a:r>
                  <a:rPr lang="en-US" dirty="0" err="1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Ising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Models, sigmoid belief networks (neural networks), some Bayesian non-</a:t>
                </a:r>
                <a:r>
                  <a:rPr lang="en-US" dirty="0" err="1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parameteric</a:t>
                </a: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models</a:t>
                </a:r>
              </a:p>
              <a:p>
                <a:pPr marL="1257300" lvl="2" indent="-342900"/>
                <a:endParaRPr lang="en-US" sz="24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135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70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Automatic Differentiation VI (ADVI)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5691262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Prior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– Weibull 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Non-conjugate model, but differentiable!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5691262" cy="4793918"/>
              </a:xfrm>
              <a:blipFill>
                <a:blip r:embed="rId2"/>
                <a:stretch>
                  <a:fillRect l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44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A Sidecar Example – Poisson Weibull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9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First, ADVI gets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onto the same support (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the reals)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Using the change of variable formula:</a:t>
                </a: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be a 1-to-1 differentiable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𝑠𝑢𝑝𝑝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from having a specific support to being unconstrained on the real line.</a:t>
                </a:r>
              </a:p>
              <a:p>
                <a:pPr lvl="2" indent="-457200"/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Same idea as log transforming probabilities</a:t>
                </a: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𝛏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𝛏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- Transformation of Variables</a:t>
                </a:r>
              </a:p>
              <a:p>
                <a:pPr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: Jacobian of the inverse transformation</a:t>
                </a:r>
              </a:p>
              <a:p>
                <a:pPr lvl="3" indent="-457200"/>
                <a:r>
                  <a:rPr lang="en-US" sz="2200" b="1" dirty="0">
                    <a:solidFill>
                      <a:srgbClr val="FF0000"/>
                    </a:solidFill>
                    <a:latin typeface="Franklin Gothic Book" panose="020B0503020102020204" pitchFamily="34" charset="0"/>
                  </a:rPr>
                  <a:t>This is why we need differentiable models!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405" b="-1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/>
              <p:nvPr/>
            </p:nvSpPr>
            <p:spPr>
              <a:xfrm>
                <a:off x="139781" y="29445"/>
                <a:ext cx="81798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Franklin Gothic Demi" panose="020B0703020102020204" pitchFamily="34" charset="0"/>
                    <a:cs typeface="Arial"/>
                    <a:sym typeface="Arial"/>
                  </a:rPr>
                  <a:t>ADVI Step 1 – Transform </a:t>
                </a:r>
                <a14:m>
                  <m:oMath xmlns:m="http://schemas.openxmlformats.org/officeDocument/2006/math">
                    <m:r>
                      <a:rPr kumimoji="0" lang="en-US" sz="5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𝜽</m:t>
                    </m:r>
                  </m:oMath>
                </a14:m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Franklin Gothic Demi" panose="020B0703020102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F3F199-A674-4F2C-983D-9D840365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1" y="29445"/>
                <a:ext cx="8179868" cy="923330"/>
              </a:xfrm>
              <a:prstGeom prst="rect">
                <a:avLst/>
              </a:prstGeom>
              <a:blipFill>
                <a:blip r:embed="rId4"/>
                <a:stretch>
                  <a:fillRect l="-4024" t="-18543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1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75372</TotalTime>
  <Words>1752</Words>
  <Application>Microsoft Office PowerPoint</Application>
  <PresentationFormat>Widescreen</PresentationFormat>
  <Paragraphs>226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360</cp:revision>
  <dcterms:modified xsi:type="dcterms:W3CDTF">2021-07-28T00:14:08Z</dcterms:modified>
</cp:coreProperties>
</file>